
<file path=[Content_Types].xml><?xml version="1.0" encoding="utf-8"?>
<Types xmlns="http://schemas.openxmlformats.org/package/2006/content-types">
  <Default Extension="bin" ContentType="image/png"/>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9.xml" ContentType="application/vnd.openxmlformats-officedocument.theme+xml"/>
  <Override PartName="/ppt/slideLayouts/slideLayout15.xml" ContentType="application/vnd.openxmlformats-officedocument.presentationml.slideLayout+xml"/>
  <Override PartName="/ppt/theme/theme10.xml" ContentType="application/vnd.openxmlformats-officedocument.theme+xml"/>
  <Override PartName="/ppt/slideLayouts/slideLayout16.xml" ContentType="application/vnd.openxmlformats-officedocument.presentationml.slideLayout+xml"/>
  <Override PartName="/ppt/theme/theme11.xml" ContentType="application/vnd.openxmlformats-officedocument.theme+xml"/>
  <Override PartName="/ppt/tags/tag1.xml" ContentType="application/vnd.openxmlformats-officedocument.presentationml.tags+xml"/>
  <Override PartName="/ppt/embeddings/oleObject1.bin" ContentType="application/vnd.openxmlformats-officedocument.oleObject"/>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12.xml" ContentType="application/vnd.openxmlformats-officedocument.theme+xml"/>
  <Override PartName="/ppt/slideLayouts/slideLayout19.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slideLayouts/slideLayout20.xml" ContentType="application/vnd.openxmlformats-officedocument.presentationml.slideLayout+xml"/>
  <Override PartName="/ppt/theme/theme15.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slideLayouts/slideLayout23.xml" ContentType="application/vnd.openxmlformats-officedocument.presentationml.slideLayout+xml"/>
  <Override PartName="/ppt/theme/theme18.xml" ContentType="application/vnd.openxmlformats-officedocument.theme+xml"/>
  <Override PartName="/ppt/slideLayouts/slideLayout24.xml" ContentType="application/vnd.openxmlformats-officedocument.presentationml.slideLayout+xml"/>
  <Override PartName="/ppt/theme/theme19.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0.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1.xml" ContentType="application/vnd.openxmlformats-officedocument.theme+xml"/>
  <Override PartName="/ppt/tags/tag2.xml" ContentType="application/vnd.openxmlformats-officedocument.presentationml.tags+xml"/>
  <Override PartName="/ppt/embeddings/oleObject2.bin" ContentType="application/vnd.openxmlformats-officedocument.oleObject"/>
  <Override PartName="/ppt/tags/tag3.xml" ContentType="application/vnd.openxmlformats-officedocument.presentationml.tags+xml"/>
  <Override PartName="/ppt/embeddings/oleObject3.bin" ContentType="application/vnd.openxmlformats-officedocument.oleObject"/>
  <Override PartName="/ppt/tags/tag4.xml" ContentType="application/vnd.openxmlformats-officedocument.presentationml.tags+xml"/>
  <Override PartName="/ppt/embeddings/oleObject4.bin" ContentType="application/vnd.openxmlformats-officedocument.oleObject"/>
  <Override PartName="/ppt/tags/tag5.xml" ContentType="application/vnd.openxmlformats-officedocument.presentationml.tags+xml"/>
  <Override PartName="/ppt/embeddings/oleObject5.bin" ContentType="application/vnd.openxmlformats-officedocument.oleObject"/>
  <Override PartName="/ppt/tags/tag6.xml" ContentType="application/vnd.openxmlformats-officedocument.presentationml.tags+xml"/>
  <Override PartName="/ppt/embeddings/oleObject6.bin" ContentType="application/vnd.openxmlformats-officedocument.oleObject"/>
  <Override PartName="/ppt/tags/tag7.xml" ContentType="application/vnd.openxmlformats-officedocument.presentationml.tags+xml"/>
  <Override PartName="/ppt/embeddings/oleObject7.bin" ContentType="application/vnd.openxmlformats-officedocument.oleObject"/>
  <Override PartName="/ppt/tags/tag8.xml" ContentType="application/vnd.openxmlformats-officedocument.presentationml.tags+xml"/>
  <Override PartName="/ppt/embeddings/oleObject8.bin" ContentType="application/vnd.openxmlformats-officedocument.oleObject"/>
  <Override PartName="/ppt/tags/tag9.xml" ContentType="application/vnd.openxmlformats-officedocument.presentationml.tags+xml"/>
  <Override PartName="/ppt/embeddings/oleObject9.bin" ContentType="application/vnd.openxmlformats-officedocument.oleObject"/>
  <Override PartName="/ppt/tags/tag10.xml" ContentType="application/vnd.openxmlformats-officedocument.presentationml.tags+xml"/>
  <Override PartName="/ppt/embeddings/oleObject10.bin" ContentType="application/vnd.openxmlformats-officedocument.oleObject"/>
  <Override PartName="/ppt/tags/tag11.xml" ContentType="application/vnd.openxmlformats-officedocument.presentationml.tags+xml"/>
  <Override PartName="/ppt/embeddings/oleObject11.bin" ContentType="application/vnd.openxmlformats-officedocument.oleObject"/>
  <Override PartName="/ppt/tags/tag12.xml" ContentType="application/vnd.openxmlformats-officedocument.presentationml.tags+xml"/>
  <Override PartName="/ppt/embeddings/oleObject12.bin" ContentType="application/vnd.openxmlformats-officedocument.oleObject"/>
  <Override PartName="/ppt/tags/tag13.xml" ContentType="application/vnd.openxmlformats-officedocument.presentationml.tags+xml"/>
  <Override PartName="/ppt/embeddings/oleObject13.bin" ContentType="application/vnd.openxmlformats-officedocument.oleObject"/>
  <Override PartName="/ppt/tags/tag14.xml" ContentType="application/vnd.openxmlformats-officedocument.presentationml.tags+xml"/>
  <Override PartName="/ppt/embeddings/oleObject14.bin" ContentType="application/vnd.openxmlformats-officedocument.oleObject"/>
  <Override PartName="/ppt/tags/tag15.xml" ContentType="application/vnd.openxmlformats-officedocument.presentationml.tags+xml"/>
  <Override PartName="/ppt/embeddings/oleObject15.bin" ContentType="application/vnd.openxmlformats-officedocument.oleObject"/>
  <Override PartName="/ppt/tags/tag16.xml" ContentType="application/vnd.openxmlformats-officedocument.presentationml.tags+xml"/>
  <Override PartName="/ppt/embeddings/oleObject16.bin" ContentType="application/vnd.openxmlformats-officedocument.oleObject"/>
  <Override PartName="/ppt/tags/tag17.xml" ContentType="application/vnd.openxmlformats-officedocument.presentationml.tags+xml"/>
  <Override PartName="/ppt/embeddings/oleObject17.bin" ContentType="application/vnd.openxmlformats-officedocument.oleObject"/>
  <Override PartName="/ppt/tags/tag18.xml" ContentType="application/vnd.openxmlformats-officedocument.presentationml.tags+xml"/>
  <Override PartName="/ppt/embeddings/oleObject18.bin" ContentType="application/vnd.openxmlformats-officedocument.oleObject"/>
  <Override PartName="/ppt/tags/tag19.xml" ContentType="application/vnd.openxmlformats-officedocument.presentationml.tags+xml"/>
  <Override PartName="/ppt/embeddings/oleObject19.bin" ContentType="application/vnd.openxmlformats-officedocument.oleObject"/>
  <Override PartName="/ppt/tags/tag20.xml" ContentType="application/vnd.openxmlformats-officedocument.presentationml.tags+xml"/>
  <Override PartName="/ppt/embeddings/oleObject20.bin" ContentType="application/vnd.openxmlformats-officedocument.oleObject"/>
  <Override PartName="/ppt/tags/tag21.xml" ContentType="application/vnd.openxmlformats-officedocument.presentationml.tags+xml"/>
  <Override PartName="/ppt/embeddings/oleObject21.bin" ContentType="application/vnd.openxmlformats-officedocument.oleObject"/>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22.xml" ContentType="application/vnd.openxmlformats-officedocument.theme+xml"/>
  <Override PartName="/ppt/tags/tag22.xml" ContentType="application/vnd.openxmlformats-officedocument.presentationml.tags+xml"/>
  <Override PartName="/ppt/embeddings/oleObject22.bin" ContentType="application/vnd.openxmlformats-officedocument.oleObject"/>
  <Override PartName="/ppt/tags/tag23.xml" ContentType="application/vnd.openxmlformats-officedocument.presentationml.tags+xml"/>
  <Override PartName="/ppt/embeddings/oleObject23.bin" ContentType="application/vnd.openxmlformats-officedocument.oleObject"/>
  <Override PartName="/ppt/tags/tag24.xml" ContentType="application/vnd.openxmlformats-officedocument.presentationml.tags+xml"/>
  <Override PartName="/ppt/embeddings/oleObject24.bin" ContentType="application/vnd.openxmlformats-officedocument.oleObject"/>
  <Override PartName="/ppt/tags/tag25.xml" ContentType="application/vnd.openxmlformats-officedocument.presentationml.tags+xml"/>
  <Override PartName="/ppt/embeddings/oleObject25.bin" ContentType="application/vnd.openxmlformats-officedocument.oleObject"/>
  <Override PartName="/ppt/tags/tag26.xml" ContentType="application/vnd.openxmlformats-officedocument.presentationml.tags+xml"/>
  <Override PartName="/ppt/embeddings/oleObject26.bin" ContentType="application/vnd.openxmlformats-officedocument.oleObject"/>
  <Override PartName="/ppt/tags/tag27.xml" ContentType="application/vnd.openxmlformats-officedocument.presentationml.tags+xml"/>
  <Override PartName="/ppt/embeddings/oleObject27.bin" ContentType="application/vnd.openxmlformats-officedocument.oleObject"/>
  <Override PartName="/ppt/tags/tag28.xml" ContentType="application/vnd.openxmlformats-officedocument.presentationml.tags+xml"/>
  <Override PartName="/ppt/embeddings/oleObject28.bin" ContentType="application/vnd.openxmlformats-officedocument.oleObject"/>
  <Override PartName="/ppt/tags/tag29.xml" ContentType="application/vnd.openxmlformats-officedocument.presentationml.tags+xml"/>
  <Override PartName="/ppt/embeddings/oleObject29.bin" ContentType="application/vnd.openxmlformats-officedocument.oleObject"/>
  <Override PartName="/ppt/tags/tag30.xml" ContentType="application/vnd.openxmlformats-officedocument.presentationml.tags+xml"/>
  <Override PartName="/ppt/embeddings/oleObject30.bin" ContentType="application/vnd.openxmlformats-officedocument.oleObject"/>
  <Override PartName="/ppt/tags/tag31.xml" ContentType="application/vnd.openxmlformats-officedocument.presentationml.tags+xml"/>
  <Override PartName="/ppt/embeddings/oleObject31.bin" ContentType="application/vnd.openxmlformats-officedocument.oleObject"/>
  <Override PartName="/ppt/tags/tag32.xml" ContentType="application/vnd.openxmlformats-officedocument.presentationml.tags+xml"/>
  <Override PartName="/ppt/embeddings/oleObject32.bin" ContentType="application/vnd.openxmlformats-officedocument.oleObject"/>
  <Override PartName="/ppt/tags/tag33.xml" ContentType="application/vnd.openxmlformats-officedocument.presentationml.tags+xml"/>
  <Override PartName="/ppt/embeddings/oleObject33.bin" ContentType="application/vnd.openxmlformats-officedocument.oleObject"/>
  <Override PartName="/ppt/tags/tag34.xml" ContentType="application/vnd.openxmlformats-officedocument.presentationml.tags+xml"/>
  <Override PartName="/ppt/embeddings/oleObject34.bin" ContentType="application/vnd.openxmlformats-officedocument.oleObject"/>
  <Override PartName="/ppt/tags/tag35.xml" ContentType="application/vnd.openxmlformats-officedocument.presentationml.tags+xml"/>
  <Override PartName="/ppt/embeddings/oleObject35.bin" ContentType="application/vnd.openxmlformats-officedocument.oleObject"/>
  <Override PartName="/ppt/tags/tag36.xml" ContentType="application/vnd.openxmlformats-officedocument.presentationml.tags+xml"/>
  <Override PartName="/ppt/embeddings/oleObject36.bin" ContentType="application/vnd.openxmlformats-officedocument.oleObject"/>
  <Override PartName="/ppt/tags/tag37.xml" ContentType="application/vnd.openxmlformats-officedocument.presentationml.tags+xml"/>
  <Override PartName="/ppt/embeddings/oleObject37.bin" ContentType="application/vnd.openxmlformats-officedocument.oleObject"/>
  <Override PartName="/ppt/tags/tag38.xml" ContentType="application/vnd.openxmlformats-officedocument.presentationml.tags+xml"/>
  <Override PartName="/ppt/embeddings/oleObject38.bin" ContentType="application/vnd.openxmlformats-officedocument.oleObject"/>
  <Override PartName="/ppt/tags/tag39.xml" ContentType="application/vnd.openxmlformats-officedocument.presentationml.tags+xml"/>
  <Override PartName="/ppt/embeddings/oleObject39.bin" ContentType="application/vnd.openxmlformats-officedocument.oleObject"/>
  <Override PartName="/ppt/tags/tag40.xml" ContentType="application/vnd.openxmlformats-officedocument.presentationml.tags+xml"/>
  <Override PartName="/ppt/embeddings/oleObject40.bin" ContentType="application/vnd.openxmlformats-officedocument.oleObject"/>
  <Override PartName="/ppt/tags/tag41.xml" ContentType="application/vnd.openxmlformats-officedocument.presentationml.tags+xml"/>
  <Override PartName="/ppt/embeddings/oleObject41.bin" ContentType="application/vnd.openxmlformats-officedocument.oleObject"/>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23.xml" ContentType="application/vnd.openxmlformats-officedocument.theme+xml"/>
  <Override PartName="/ppt/theme/theme2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330.xml" ContentType="application/vnd.openxmlformats-officedocument.presentationml.slide+xml"/>
  <Override PartName="/ppt/slides/slide940.xml" ContentType="application/vnd.openxmlformats-officedocument.presentationml.slide+xml"/>
  <Override PartName="/ppt/diagrams/data1.xml" ContentType="application/vnd.openxmlformats-officedocument.drawingml.diagramData+xml"/>
  <Override PartName="/ppt/diagrams/drawing1.xml" ContentType="application/vnd.ms-office.drawingml.diagramDrawing+xml"/>
  <Override PartName="/ppt/notesSlides/notesSlide320.xml" ContentType="application/vnd.openxmlformats-officedocument.presentationml.notesSlide+xml"/>
  <Override PartName="/ppt/diagrams/colors1.xml" ContentType="application/vnd.openxmlformats-officedocument.drawingml.diagramColors+xml"/>
  <Override PartName="/ppt/diagrams/quickStyle1.xml" ContentType="application/vnd.openxmlformats-officedocument.drawingml.diagramStyle+xml"/>
  <Override PartName="/ppt/diagrams/layout1.xml" ContentType="application/vnd.openxmlformats-officedocument.drawingml.diagramLayout+xml"/>
  <Override PartName="/ppt/charts/chart10.xml" ContentType="application/vnd.openxmlformats-officedocument.drawingml.chart+xml"/>
  <Override PartName="/ppt/notesSlides/notesSlide610.xml" ContentType="application/vnd.openxmlformats-officedocument.presentationml.notesSlide+xml"/>
  <Override PartName="/ppt/slideLayouts/slideLayout1210.xml" ContentType="application/vnd.openxmlformats-officedocument.presentationml.slideLayout+xml"/>
  <Override PartName="/ppt/charts/colors10.xml" ContentType="application/vnd.ms-office.chartcolorstyle+xml"/>
  <Override PartName="/ppt/charts/style10.xml" ContentType="application/vnd.ms-office.chartstyle+xml"/>
  <Override PartName="/ppt/notesMasters/notesMaster10.xml" ContentType="application/vnd.openxmlformats-officedocument.presentationml.notesMaster+xml"/>
  <Override PartName="/ppt/slideMasters/slideMaster190.xml" ContentType="application/vnd.openxmlformats-officedocument.presentationml.slideMaster+xml"/>
  <Override PartName="/ppt/theme/theme190.xml" ContentType="application/vnd.openxmlformats-officedocument.theme+xml"/>
  <Override PartName="/ppt/slideLayouts/slideLayout810.xml" ContentType="application/vnd.openxmlformats-officedocument.presentationml.slideLayout+xml"/>
  <Override PartName="/ppt/slideLayouts/slideLayout1310.xml" ContentType="application/vnd.openxmlformats-officedocument.presentationml.slideLayout+xml"/>
  <Override PartName="/ppt/slideLayouts/slideLayout1810.xml" ContentType="application/vnd.openxmlformats-officedocument.presentationml.slideLayout+xml"/>
  <Override PartName="/ppt/slideLayouts/slideLayout2610.xml" ContentType="application/vnd.openxmlformats-officedocument.presentationml.slideLayout+xml"/>
  <Override PartName="/ppt/slideLayouts/slideLayout3100.xml" ContentType="application/vnd.openxmlformats-officedocument.presentationml.slideLayout+xml"/>
  <Override PartName="/ppt/slideLayouts/slideLayout2110.xml" ContentType="application/vnd.openxmlformats-officedocument.presentationml.slideLayout+xml"/>
  <Override PartName="/ppt/slideLayouts/slideLayout710.xml" ContentType="application/vnd.openxmlformats-officedocument.presentationml.slideLayout+xml"/>
  <Override PartName="/ppt/slideLayouts/slideLayout1710.xml" ContentType="application/vnd.openxmlformats-officedocument.presentationml.slideLayout+xml"/>
  <Override PartName="/ppt/slideLayouts/slideLayout2510.xml" ContentType="application/vnd.openxmlformats-officedocument.presentationml.slideLayout+xml"/>
  <Override PartName="/ppt/slideLayouts/slideLayout2100.xml" ContentType="application/vnd.openxmlformats-officedocument.presentationml.slideLayout+xml"/>
  <Override PartName="/ppt/slideLayouts/slideLayout1610.xml" ContentType="application/vnd.openxmlformats-officedocument.presentationml.slideLayout+xml"/>
  <Override PartName="/ppt/slideLayouts/slideLayout2010.xml" ContentType="application/vnd.openxmlformats-officedocument.presentationml.slideLayout+xml"/>
  <Override PartName="/ppt/slideLayouts/slideLayout1100.xml" ContentType="application/vnd.openxmlformats-officedocument.presentationml.slideLayout+xml"/>
  <Override PartName="/ppt/slideLayouts/slideLayout610.xml" ContentType="application/vnd.openxmlformats-officedocument.presentationml.slideLayout+xml"/>
  <Override PartName="/ppt/slideLayouts/slideLayout1110.xml" ContentType="application/vnd.openxmlformats-officedocument.presentationml.slideLayout+xml"/>
  <Override PartName="/ppt/slideLayouts/slideLayout2410.xml" ContentType="application/vnd.openxmlformats-officedocument.presentationml.slideLayout+xml"/>
  <Override PartName="/ppt/slideLayouts/slideLayout5100.xml" ContentType="application/vnd.openxmlformats-officedocument.presentationml.slideLayout+xml"/>
  <Override PartName="/ppt/slideLayouts/slideLayout1510.xml" ContentType="application/vnd.openxmlformats-officedocument.presentationml.slideLayout+xml"/>
  <Override PartName="/ppt/slideLayouts/slideLayout2310.xml" ContentType="application/vnd.openxmlformats-officedocument.presentationml.slideLayout+xml"/>
  <Override PartName="/ppt/slideLayouts/slideLayout1010.xml" ContentType="application/vnd.openxmlformats-officedocument.presentationml.slideLayout+xml"/>
  <Override PartName="/ppt/slideLayouts/slideLayout1910.xml" ContentType="application/vnd.openxmlformats-officedocument.presentationml.slideLayout+xml"/>
  <Override PartName="/ppt/slideLayouts/slideLayout4810.xml" ContentType="application/vnd.openxmlformats-officedocument.presentationml.slideLayout+xml"/>
  <Override PartName="/ppt/slideLayouts/slideLayout910.xml" ContentType="application/vnd.openxmlformats-officedocument.presentationml.slideLayout+xml"/>
  <Override PartName="/ppt/slideLayouts/slideLayout1410.xml" ContentType="application/vnd.openxmlformats-officedocument.presentationml.slideLayout+xml"/>
  <Override PartName="/ppt/slideLayouts/slideLayout2210.xml" ContentType="application/vnd.openxmlformats-officedocument.presentationml.slideLayout+xml"/>
  <Override PartName="/ppt/theme/theme110.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 id="2147483660" r:id="rId6"/>
    <p:sldMasterId id="2147483703" r:id="rId7"/>
    <p:sldMasterId id="2147483725" r:id="rId8"/>
    <p:sldMasterId id="2147483756" r:id="rId9"/>
    <p:sldMasterId id="2147483816" r:id="rId10"/>
    <p:sldMasterId id="2147483914" r:id="rId11"/>
    <p:sldMasterId id="2147483964" r:id="rId12"/>
    <p:sldMasterId id="2147483996" r:id="rId13"/>
    <p:sldMasterId id="2147484022" r:id="rId14"/>
    <p:sldMasterId id="2147484066" r:id="rId15"/>
    <p:sldMasterId id="2147484096" r:id="rId16"/>
    <p:sldMasterId id="2147484125" r:id="rId17"/>
    <p:sldMasterId id="2147484147" r:id="rId18"/>
    <p:sldMasterId id="2147484196" r:id="rId19"/>
    <p:sldMasterId id="2147484216" r:id="rId20"/>
    <p:sldMasterId id="2147484248" r:id="rId21"/>
    <p:sldMasterId id="2147484270" r:id="rId22"/>
    <p:sldMasterId id="2147484292" r:id="rId23"/>
    <p:sldMasterId id="2147484321" r:id="rId24"/>
    <p:sldMasterId id="2147484325" r:id="rId25"/>
    <p:sldMasterId id="2147484350" r:id="rId26"/>
    <p:sldMasterId id="2147484375" r:id="rId27"/>
  </p:sldMasterIdLst>
  <p:notesMasterIdLst>
    <p:notesMasterId r:id="rId79"/>
  </p:notesMasterIdLst>
  <p:sldIdLst>
    <p:sldId id="524" r:id="rId28"/>
    <p:sldId id="3031" r:id="rId29"/>
    <p:sldId id="636" r:id="rId30"/>
    <p:sldId id="3089" r:id="rId31"/>
    <p:sldId id="287" r:id="rId32"/>
    <p:sldId id="1591" r:id="rId33"/>
    <p:sldId id="288" r:id="rId34"/>
    <p:sldId id="289" r:id="rId35"/>
    <p:sldId id="321" r:id="rId36"/>
    <p:sldId id="295" r:id="rId37"/>
    <p:sldId id="477" r:id="rId38"/>
    <p:sldId id="338" r:id="rId39"/>
    <p:sldId id="863" r:id="rId40"/>
    <p:sldId id="871" r:id="rId41"/>
    <p:sldId id="872" r:id="rId42"/>
    <p:sldId id="510" r:id="rId43"/>
    <p:sldId id="637" r:id="rId44"/>
    <p:sldId id="645" r:id="rId45"/>
    <p:sldId id="521" r:id="rId46"/>
    <p:sldId id="522" r:id="rId47"/>
    <p:sldId id="473" r:id="rId48"/>
    <p:sldId id="453" r:id="rId49"/>
    <p:sldId id="647" r:id="rId50"/>
    <p:sldId id="589" r:id="rId51"/>
    <p:sldId id="590" r:id="rId52"/>
    <p:sldId id="3146" r:id="rId53"/>
    <p:sldId id="1706" r:id="rId54"/>
    <p:sldId id="777" r:id="rId55"/>
    <p:sldId id="732" r:id="rId56"/>
    <p:sldId id="487" r:id="rId57"/>
    <p:sldId id="525" r:id="rId58"/>
    <p:sldId id="514" r:id="rId59"/>
    <p:sldId id="526" r:id="rId60"/>
    <p:sldId id="596" r:id="rId61"/>
    <p:sldId id="597" r:id="rId62"/>
    <p:sldId id="3147" r:id="rId63"/>
    <p:sldId id="494" r:id="rId64"/>
    <p:sldId id="495" r:id="rId65"/>
    <p:sldId id="496" r:id="rId66"/>
    <p:sldId id="497" r:id="rId67"/>
    <p:sldId id="498" r:id="rId68"/>
    <p:sldId id="499" r:id="rId69"/>
    <p:sldId id="500" r:id="rId70"/>
    <p:sldId id="501" r:id="rId71"/>
    <p:sldId id="502" r:id="rId72"/>
    <p:sldId id="503" r:id="rId73"/>
    <p:sldId id="504" r:id="rId74"/>
    <p:sldId id="505" r:id="rId75"/>
    <p:sldId id="506" r:id="rId76"/>
    <p:sldId id="507" r:id="rId77"/>
    <p:sldId id="508"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22939B2-C000-4DE1-A58E-42F3DC57E6D2}">
          <p14:sldIdLst>
            <p14:sldId id="524"/>
            <p14:sldId id="3031"/>
            <p14:sldId id="636"/>
          </p14:sldIdLst>
        </p14:section>
        <p14:section name="Disrupting Attacker ROI" id="{143661FC-559C-43E0-A5DE-94A6A898F4BC}">
          <p14:sldIdLst>
            <p14:sldId id="3089"/>
            <p14:sldId id="287"/>
            <p14:sldId id="1591"/>
            <p14:sldId id="288"/>
            <p14:sldId id="289"/>
          </p14:sldIdLst>
        </p14:section>
        <p14:section name="Security and Usability" id="{218BBDA7-CD42-4533-950D-F6A13E77A550}">
          <p14:sldIdLst>
            <p14:sldId id="321"/>
          </p14:sldIdLst>
        </p14:section>
        <p14:section name="Assume Compromise" id="{F395CFC4-EB74-40DB-B6EB-CAE854F18CCA}">
          <p14:sldIdLst>
            <p14:sldId id="295"/>
          </p14:sldIdLst>
        </p14:section>
        <p14:section name="Shared Responsibility" id="{CE747569-DF7A-4CC7-9B8D-7F0B7A696B13}">
          <p14:sldIdLst>
            <p14:sldId id="477"/>
          </p14:sldIdLst>
        </p14:section>
        <p14:section name="Cloud is More Secure" id="{B849337F-80C3-4DA4-9D41-958BF02DCCE8}">
          <p14:sldIdLst>
            <p14:sldId id="338"/>
          </p14:sldIdLst>
        </p14:section>
        <p14:section name="Imperatives and Opportunities" id="{298A51BE-B15F-4D37-B6CA-3F870480CE5A}">
          <p14:sldIdLst>
            <p14:sldId id="863"/>
            <p14:sldId id="871"/>
            <p14:sldId id="872"/>
          </p14:sldIdLst>
        </p14:section>
        <p14:section name="Security Management" id="{E140EC6F-E8D9-4D4A-BCEF-00FCD28A96F8}">
          <p14:sldIdLst>
            <p14:sldId id="510"/>
            <p14:sldId id="637"/>
            <p14:sldId id="645"/>
          </p14:sldIdLst>
        </p14:section>
        <p14:section name="Visibility, Control, &amp; Guidance" id="{B98ED84B-57AC-4399-9245-1EA699624AB5}">
          <p14:sldIdLst>
            <p14:sldId id="521"/>
            <p14:sldId id="522"/>
            <p14:sldId id="473"/>
            <p14:sldId id="453"/>
          </p14:sldIdLst>
        </p14:section>
        <p14:section name="Vulnerability Management" id="{FFC25F9C-E3B5-43D6-9CE1-3318CD440676}">
          <p14:sldIdLst>
            <p14:sldId id="647"/>
          </p14:sldIdLst>
        </p14:section>
        <p14:section name="Vuln - Platform Security" id="{84702FD1-CDF8-4CFE-AF80-98E0CC9BD37D}">
          <p14:sldIdLst>
            <p14:sldId id="589"/>
            <p14:sldId id="590"/>
          </p14:sldIdLst>
        </p14:section>
        <p14:section name="Vuln - Secure Score" id="{D8E51EC1-40FC-4964-85EB-F70CA6FE4F99}">
          <p14:sldIdLst>
            <p14:sldId id="3146"/>
          </p14:sldIdLst>
        </p14:section>
        <p14:section name="Vuln - ASC" id="{5A0ECC60-08D1-4BDD-A4F4-77E52211A1EB}">
          <p14:sldIdLst>
            <p14:sldId id="1706"/>
          </p14:sldIdLst>
        </p14:section>
        <p14:section name="Vuln - MCAS" id="{006639CC-7E11-47D8-97EB-662A8081D988}">
          <p14:sldIdLst>
            <p14:sldId id="777"/>
            <p14:sldId id="732"/>
          </p14:sldIdLst>
        </p14:section>
        <p14:section name="Security Transformation" id="{9509252B-0F30-4578-A64F-43FED128C264}">
          <p14:sldIdLst>
            <p14:sldId id="487"/>
            <p14:sldId id="525"/>
            <p14:sldId id="514"/>
          </p14:sldIdLst>
        </p14:section>
        <p14:section name="References" id="{55CC2660-14CA-4580-8E4B-ECB02644AC25}">
          <p14:sldIdLst>
            <p14:sldId id="526"/>
          </p14:sldIdLst>
        </p14:section>
        <p14:section name="Kill Chain" id="{890B8AC3-3747-4EF7-969C-D88B9687E810}">
          <p14:sldIdLst>
            <p14:sldId id="596"/>
            <p14:sldId id="597"/>
          </p14:sldIdLst>
        </p14:section>
        <p14:section name="Security Management Screenshots" id="{D6052D91-BE5C-4CCB-8B7E-7450B980DA8B}">
          <p14:sldIdLst>
            <p14:sldId id="3147"/>
            <p14:sldId id="494"/>
            <p14:sldId id="495"/>
            <p14:sldId id="496"/>
            <p14:sldId id="497"/>
            <p14:sldId id="498"/>
            <p14:sldId id="499"/>
            <p14:sldId id="500"/>
            <p14:sldId id="501"/>
            <p14:sldId id="502"/>
            <p14:sldId id="503"/>
            <p14:sldId id="504"/>
            <p14:sldId id="505"/>
            <p14:sldId id="506"/>
            <p14:sldId id="507"/>
            <p14:sldId id="50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risten Paff" initials="KP" lastIdx="1" clrIdx="0">
    <p:extLst>
      <p:ext uri="{19B8F6BF-5375-455C-9EA6-DF929625EA0E}">
        <p15:presenceInfo xmlns:p15="http://schemas.microsoft.com/office/powerpoint/2012/main" userId="S-1-5-21-2752073015-33732069-2227763266-1001" providerId="AD"/>
      </p:ext>
    </p:extLst>
  </p:cmAuthor>
  <p:cmAuthor id="2" name="Watts" initials="W" lastIdx="13" clrIdx="1">
    <p:extLst>
      <p:ext uri="{19B8F6BF-5375-455C-9EA6-DF929625EA0E}">
        <p15:presenceInfo xmlns:p15="http://schemas.microsoft.com/office/powerpoint/2012/main" userId="Watts" providerId="None"/>
      </p:ext>
    </p:extLst>
  </p:cmAuthor>
  <p:cmAuthor id="3" name="Carrie Pogorelc" initials="CP" lastIdx="9" clrIdx="2">
    <p:extLst>
      <p:ext uri="{19B8F6BF-5375-455C-9EA6-DF929625EA0E}">
        <p15:presenceInfo xmlns:p15="http://schemas.microsoft.com/office/powerpoint/2012/main" userId="S-1-5-21-3498805899-2376028649-3634713762-1001" providerId="AD"/>
      </p:ext>
    </p:extLst>
  </p:cmAuthor>
  <p:cmAuthor id="4" name="Mark Simos" initials="MS" lastIdx="1" clrIdx="3">
    <p:extLst>
      <p:ext uri="{19B8F6BF-5375-455C-9EA6-DF929625EA0E}">
        <p15:presenceInfo xmlns:p15="http://schemas.microsoft.com/office/powerpoint/2012/main" userId="S::mas@microsoft.com::c67dffaa-54a4-4aef-b866-523fd9eef58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C00000"/>
    <a:srgbClr val="EAEAEA"/>
    <a:srgbClr val="002948"/>
    <a:srgbClr val="F7F7F7"/>
    <a:srgbClr val="5C2D91"/>
    <a:srgbClr val="ED7D31"/>
    <a:srgbClr val="FFFFFF"/>
    <a:srgbClr val="BFBFBF"/>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07333B-E643-4D59-BAFC-89B58026E347}" v="1" dt="2019-03-26T15:07:33.8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72" autoAdjust="0"/>
    <p:restoredTop sz="50670" autoAdjust="0"/>
  </p:normalViewPr>
  <p:slideViewPr>
    <p:cSldViewPr snapToGrid="0">
      <p:cViewPr varScale="1">
        <p:scale>
          <a:sx n="52" d="100"/>
          <a:sy n="52" d="100"/>
        </p:scale>
        <p:origin x="2808" y="66"/>
      </p:cViewPr>
      <p:guideLst/>
    </p:cSldViewPr>
  </p:slideViewPr>
  <p:notesTextViewPr>
    <p:cViewPr>
      <p:scale>
        <a:sx n="150" d="100"/>
        <a:sy n="150" d="100"/>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2.xml"/><Relationship Id="rId21" Type="http://schemas.openxmlformats.org/officeDocument/2006/relationships/slideMaster" Target="slideMasters/slideMaster17.xml"/><Relationship Id="rId42" Type="http://schemas.openxmlformats.org/officeDocument/2006/relationships/slide" Target="slides/slide15.xml"/><Relationship Id="rId47" Type="http://schemas.openxmlformats.org/officeDocument/2006/relationships/slide" Target="slides/slide20.xml"/><Relationship Id="rId63" Type="http://schemas.openxmlformats.org/officeDocument/2006/relationships/slide" Target="slides/slide36.xml"/><Relationship Id="rId68" Type="http://schemas.openxmlformats.org/officeDocument/2006/relationships/slide" Target="slides/slide41.xml"/><Relationship Id="rId84" Type="http://schemas.openxmlformats.org/officeDocument/2006/relationships/tableStyles" Target="tableStyles.xml"/><Relationship Id="rId16" Type="http://schemas.openxmlformats.org/officeDocument/2006/relationships/slideMaster" Target="slideMasters/slideMaster12.xml"/><Relationship Id="rId11" Type="http://schemas.openxmlformats.org/officeDocument/2006/relationships/slideMaster" Target="slideMasters/slideMaster7.xml"/><Relationship Id="rId32" Type="http://schemas.openxmlformats.org/officeDocument/2006/relationships/slide" Target="slides/slide5.xml"/><Relationship Id="rId37" Type="http://schemas.openxmlformats.org/officeDocument/2006/relationships/slide" Target="slides/slide10.xml"/><Relationship Id="rId53" Type="http://schemas.openxmlformats.org/officeDocument/2006/relationships/slide" Target="slides/slide26.xml"/><Relationship Id="rId58" Type="http://schemas.openxmlformats.org/officeDocument/2006/relationships/slide" Target="slides/slide31.xml"/><Relationship Id="rId74" Type="http://schemas.openxmlformats.org/officeDocument/2006/relationships/slide" Target="slides/slide47.xml"/><Relationship Id="rId79" Type="http://schemas.openxmlformats.org/officeDocument/2006/relationships/notesMaster" Target="notesMasters/notesMaster1.xml"/><Relationship Id="rId5" Type="http://schemas.openxmlformats.org/officeDocument/2006/relationships/slideMaster" Target="slideMasters/slideMaster1.xml"/><Relationship Id="rId19" Type="http://schemas.openxmlformats.org/officeDocument/2006/relationships/slideMaster" Target="slideMasters/slideMaster15.xml"/><Relationship Id="rId14" Type="http://schemas.openxmlformats.org/officeDocument/2006/relationships/slideMaster" Target="slideMasters/slideMaster10.xml"/><Relationship Id="rId22" Type="http://schemas.openxmlformats.org/officeDocument/2006/relationships/slideMaster" Target="slideMasters/slideMaster18.xml"/><Relationship Id="rId27" Type="http://schemas.openxmlformats.org/officeDocument/2006/relationships/slideMaster" Target="slideMasters/slideMaster23.xml"/><Relationship Id="rId30" Type="http://schemas.openxmlformats.org/officeDocument/2006/relationships/slide" Target="slides/slide3.xml"/><Relationship Id="rId35" Type="http://schemas.openxmlformats.org/officeDocument/2006/relationships/slide" Target="slides/slide8.xml"/><Relationship Id="rId43" Type="http://schemas.openxmlformats.org/officeDocument/2006/relationships/slide" Target="slides/slide16.xml"/><Relationship Id="rId48" Type="http://schemas.openxmlformats.org/officeDocument/2006/relationships/slide" Target="slides/slide21.xml"/><Relationship Id="rId56" Type="http://schemas.openxmlformats.org/officeDocument/2006/relationships/slide" Target="slides/slide29.xml"/><Relationship Id="rId64" Type="http://schemas.openxmlformats.org/officeDocument/2006/relationships/slide" Target="slides/slide37.xml"/><Relationship Id="rId69" Type="http://schemas.openxmlformats.org/officeDocument/2006/relationships/slide" Target="slides/slide42.xml"/><Relationship Id="rId77" Type="http://schemas.openxmlformats.org/officeDocument/2006/relationships/slide" Target="slides/slide50.xml"/><Relationship Id="rId8" Type="http://schemas.openxmlformats.org/officeDocument/2006/relationships/slideMaster" Target="slideMasters/slideMaster4.xml"/><Relationship Id="rId51" Type="http://schemas.openxmlformats.org/officeDocument/2006/relationships/slide" Target="slides/slide24.xml"/><Relationship Id="rId72" Type="http://schemas.openxmlformats.org/officeDocument/2006/relationships/slide" Target="slides/slide45.xml"/><Relationship Id="rId80" Type="http://schemas.openxmlformats.org/officeDocument/2006/relationships/commentAuthors" Target="commentAuthors.xml"/><Relationship Id="rId85"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Master" Target="slideMasters/slideMaster13.xml"/><Relationship Id="rId25" Type="http://schemas.openxmlformats.org/officeDocument/2006/relationships/slideMaster" Target="slideMasters/slideMaster21.xml"/><Relationship Id="rId33" Type="http://schemas.openxmlformats.org/officeDocument/2006/relationships/slide" Target="slides/slide6.xml"/><Relationship Id="rId38" Type="http://schemas.openxmlformats.org/officeDocument/2006/relationships/slide" Target="slides/slide11.xml"/><Relationship Id="rId46" Type="http://schemas.openxmlformats.org/officeDocument/2006/relationships/slide" Target="slides/slide19.xml"/><Relationship Id="rId59" Type="http://schemas.openxmlformats.org/officeDocument/2006/relationships/slide" Target="slides/slide32.xml"/><Relationship Id="rId67" Type="http://schemas.openxmlformats.org/officeDocument/2006/relationships/slide" Target="slides/slide40.xml"/><Relationship Id="rId20" Type="http://schemas.openxmlformats.org/officeDocument/2006/relationships/slideMaster" Target="slideMasters/slideMaster16.xml"/><Relationship Id="rId41" Type="http://schemas.openxmlformats.org/officeDocument/2006/relationships/slide" Target="slides/slide14.xml"/><Relationship Id="rId54" Type="http://schemas.openxmlformats.org/officeDocument/2006/relationships/slide" Target="slides/slide27.xml"/><Relationship Id="rId62" Type="http://schemas.openxmlformats.org/officeDocument/2006/relationships/slide" Target="slides/slide35.xml"/><Relationship Id="rId70" Type="http://schemas.openxmlformats.org/officeDocument/2006/relationships/slide" Target="slides/slide43.xml"/><Relationship Id="rId75" Type="http://schemas.openxmlformats.org/officeDocument/2006/relationships/slide" Target="slides/slide48.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Master" Target="slideMasters/slideMaster11.xml"/><Relationship Id="rId23" Type="http://schemas.openxmlformats.org/officeDocument/2006/relationships/slideMaster" Target="slideMasters/slideMaster19.xml"/><Relationship Id="rId28" Type="http://schemas.openxmlformats.org/officeDocument/2006/relationships/slide" Target="slides/slide1.xml"/><Relationship Id="rId36" Type="http://schemas.openxmlformats.org/officeDocument/2006/relationships/slide" Target="slides/slide9.xml"/><Relationship Id="rId49" Type="http://schemas.openxmlformats.org/officeDocument/2006/relationships/slide" Target="slides/slide22.xml"/><Relationship Id="rId57" Type="http://schemas.openxmlformats.org/officeDocument/2006/relationships/slide" Target="slides/slide30.xml"/><Relationship Id="rId10" Type="http://schemas.openxmlformats.org/officeDocument/2006/relationships/slideMaster" Target="slideMasters/slideMaster6.xml"/><Relationship Id="rId31" Type="http://schemas.openxmlformats.org/officeDocument/2006/relationships/slide" Target="slides/slide4.xml"/><Relationship Id="rId44" Type="http://schemas.openxmlformats.org/officeDocument/2006/relationships/slide" Target="slides/slide17.xml"/><Relationship Id="rId52" Type="http://schemas.openxmlformats.org/officeDocument/2006/relationships/slide" Target="slides/slide25.xml"/><Relationship Id="rId60" Type="http://schemas.openxmlformats.org/officeDocument/2006/relationships/slide" Target="slides/slide33.xml"/><Relationship Id="rId65" Type="http://schemas.openxmlformats.org/officeDocument/2006/relationships/slide" Target="slides/slide38.xml"/><Relationship Id="rId73" Type="http://schemas.openxmlformats.org/officeDocument/2006/relationships/slide" Target="slides/slide46.xml"/><Relationship Id="rId78" Type="http://schemas.openxmlformats.org/officeDocument/2006/relationships/slide" Target="slides/slide51.xml"/><Relationship Id="rId81"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Master" Target="slideMasters/slideMaster5.xml"/><Relationship Id="rId13" Type="http://schemas.openxmlformats.org/officeDocument/2006/relationships/slideMaster" Target="slideMasters/slideMaster9.xml"/><Relationship Id="rId18" Type="http://schemas.openxmlformats.org/officeDocument/2006/relationships/slideMaster" Target="slideMasters/slideMaster14.xml"/><Relationship Id="rId39" Type="http://schemas.openxmlformats.org/officeDocument/2006/relationships/slide" Target="slides/slide12.xml"/><Relationship Id="rId34" Type="http://schemas.openxmlformats.org/officeDocument/2006/relationships/slide" Target="slides/slide7.xml"/><Relationship Id="rId50" Type="http://schemas.openxmlformats.org/officeDocument/2006/relationships/slide" Target="slides/slide23.xml"/><Relationship Id="rId55" Type="http://schemas.openxmlformats.org/officeDocument/2006/relationships/slide" Target="slides/slide28.xml"/><Relationship Id="rId76" Type="http://schemas.openxmlformats.org/officeDocument/2006/relationships/slide" Target="slides/slide49.xml"/><Relationship Id="rId7" Type="http://schemas.openxmlformats.org/officeDocument/2006/relationships/slideMaster" Target="slideMasters/slideMaster3.xml"/><Relationship Id="rId71" Type="http://schemas.openxmlformats.org/officeDocument/2006/relationships/slide" Target="slides/slide44.xml"/><Relationship Id="rId2" Type="http://schemas.openxmlformats.org/officeDocument/2006/relationships/customXml" Target="../customXml/item2.xml"/><Relationship Id="rId29" Type="http://schemas.openxmlformats.org/officeDocument/2006/relationships/slide" Target="slides/slide2.xml"/><Relationship Id="rId24" Type="http://schemas.openxmlformats.org/officeDocument/2006/relationships/slideMaster" Target="slideMasters/slideMaster20.xml"/><Relationship Id="rId40" Type="http://schemas.openxmlformats.org/officeDocument/2006/relationships/slide" Target="slides/slide13.xml"/><Relationship Id="rId45" Type="http://schemas.openxmlformats.org/officeDocument/2006/relationships/slide" Target="slides/slide18.xml"/><Relationship Id="rId66" Type="http://schemas.openxmlformats.org/officeDocument/2006/relationships/slide" Target="slides/slide39.xml"/><Relationship Id="rId61" Type="http://schemas.openxmlformats.org/officeDocument/2006/relationships/slide" Target="slides/slide34.xml"/><Relationship Id="rId8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as\AppData\Local\Microsoft\Windows\INetCache\Content.Outlook\XJT0JFBH\MSRC%20VEX%20Trends%20-%20customer%20ready.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mas\AppData\Local\Microsoft\Windows\INetCache\Content.Outlook\XJT0JFBH\MSRC%20VEX%20Trends%20-%20customer%20ready.xlsx" TargetMode="External"/><Relationship Id="rId2" Type="http://schemas.microsoft.com/office/2011/relationships/chartColorStyle" Target="colors10.xml"/><Relationship Id="rId1" Type="http://schemas.microsoft.com/office/2011/relationships/chartStyle" Target="style10.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[MSRC VEX Trends - customer ready.xlsx]R&amp;E Exp CVE!PivotTable1</c:name>
    <c:fmtId val="56"/>
  </c:pivotSource>
  <c:chart>
    <c:title>
      <c:tx>
        <c:rich>
          <a:bodyPr rot="0" spcFirstLastPara="1" vertOverflow="ellipsis" vert="horz" wrap="square" anchor="ctr" anchorCtr="1"/>
          <a:lstStyle/>
          <a:p>
            <a:pPr>
              <a:defRPr sz="1800" b="1" i="0" u="none" strike="noStrike" kern="1200" baseline="0">
                <a:gradFill>
                  <a:gsLst>
                    <a:gs pos="1250">
                      <a:schemeClr val="tx2"/>
                    </a:gs>
                    <a:gs pos="99000">
                      <a:schemeClr val="tx2"/>
                    </a:gs>
                  </a:gsLst>
                  <a:lin ang="5400000" scaled="0"/>
                </a:gradFill>
                <a:latin typeface="+mn-lt"/>
                <a:ea typeface="+mn-ea"/>
                <a:cs typeface="+mn-cs"/>
              </a:defRPr>
            </a:pPr>
            <a:r>
              <a:rPr lang="en-US">
                <a:latin typeface="+mj-lt"/>
              </a:rPr>
              <a:t>% of Remote Code Execution (RCE) and Elevation of Privilege </a:t>
            </a:r>
            <a:br>
              <a:rPr lang="en-US">
                <a:latin typeface="+mj-lt"/>
              </a:rPr>
            </a:br>
            <a:r>
              <a:rPr lang="en-US">
                <a:latin typeface="+mj-lt"/>
              </a:rPr>
              <a:t>(EOP)</a:t>
            </a:r>
            <a:r>
              <a:rPr lang="en-US" baseline="0">
                <a:latin typeface="+mj-lt"/>
              </a:rPr>
              <a:t> </a:t>
            </a:r>
            <a:r>
              <a:rPr lang="en-US">
                <a:latin typeface="+mj-lt"/>
              </a:rPr>
              <a:t>CVEs exploited within 30 days of patch</a:t>
            </a:r>
          </a:p>
        </c:rich>
      </c:tx>
      <c:overlay val="0"/>
      <c:spPr>
        <a:noFill/>
        <a:ln>
          <a:noFill/>
        </a:ln>
        <a:effectLst/>
      </c:spPr>
      <c:txPr>
        <a:bodyPr rot="0" spcFirstLastPara="1" vertOverflow="ellipsis" vert="horz" wrap="square" anchor="ctr" anchorCtr="1"/>
        <a:lstStyle/>
        <a:p>
          <a:pPr>
            <a:defRPr sz="1800" b="1" i="0" u="none" strike="noStrike" kern="1200" baseline="0">
              <a:gradFill>
                <a:gsLst>
                  <a:gs pos="1250">
                    <a:schemeClr val="tx2"/>
                  </a:gs>
                  <a:gs pos="99000">
                    <a:schemeClr val="tx2"/>
                  </a:gs>
                </a:gsLst>
                <a:lin ang="5400000" scaled="0"/>
              </a:gradFill>
              <a:latin typeface="+mn-lt"/>
              <a:ea typeface="+mn-ea"/>
              <a:cs typeface="+mn-cs"/>
            </a:defRPr>
          </a:pPr>
          <a:endParaRPr lang="en-US"/>
        </a:p>
      </c:txPr>
    </c:title>
    <c:autoTitleDeleted val="0"/>
    <c:pivotFmts>
      <c:pivotFmt>
        <c:idx val="0"/>
      </c:pivotFmt>
      <c:pivotFmt>
        <c:idx val="1"/>
      </c:pivotFmt>
      <c:pivotFmt>
        <c:idx val="2"/>
        <c:dLbl>
          <c:idx val="0"/>
          <c:dLblPos val="t"/>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2"/>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
      </c:pivotFmt>
      <c:pivotFmt>
        <c:idx val="5"/>
      </c:pivotFmt>
      <c:pivotFmt>
        <c:idx val="6"/>
      </c:pivotFmt>
      <c:pivotFmt>
        <c:idx val="7"/>
        <c:spPr>
          <a:solidFill>
            <a:schemeClr val="accent1"/>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2"/>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2"/>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percentStacked"/>
        <c:varyColors val="0"/>
        <c:ser>
          <c:idx val="0"/>
          <c:order val="0"/>
          <c:tx>
            <c:strRef>
              <c:f>'R&amp;E Exp CVE'!$B$7:$B$8</c:f>
              <c:strCache>
                <c:ptCount val="1"/>
                <c:pt idx="0">
                  <c:v>Exploited within 30 days of patch</c:v>
                </c:pt>
              </c:strCache>
            </c:strRef>
          </c:tx>
          <c:spPr>
            <a:solidFill>
              <a:schemeClr val="accent2"/>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anchor="ctr" anchorCtr="1"/>
              <a:lstStyle/>
              <a:p>
                <a:pPr>
                  <a:defRPr sz="900" b="1" i="0" u="none" strike="noStrike" kern="1200" baseline="0">
                    <a:gradFill>
                      <a:gsLst>
                        <a:gs pos="1250">
                          <a:schemeClr val="bg1"/>
                        </a:gs>
                        <a:gs pos="99000">
                          <a:schemeClr val="bg1"/>
                        </a:gs>
                      </a:gsLst>
                    </a:gra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'R&amp;E Exp CVE'!$A$9:$A$20</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'R&amp;E Exp CVE'!$B$9:$B$20</c:f>
              <c:numCache>
                <c:formatCode>General</c:formatCode>
                <c:ptCount val="11"/>
                <c:pt idx="0">
                  <c:v>24</c:v>
                </c:pt>
                <c:pt idx="1">
                  <c:v>17</c:v>
                </c:pt>
                <c:pt idx="2">
                  <c:v>19</c:v>
                </c:pt>
                <c:pt idx="3">
                  <c:v>25</c:v>
                </c:pt>
                <c:pt idx="4">
                  <c:v>61</c:v>
                </c:pt>
                <c:pt idx="5">
                  <c:v>43</c:v>
                </c:pt>
                <c:pt idx="6">
                  <c:v>25</c:v>
                </c:pt>
                <c:pt idx="7">
                  <c:v>21</c:v>
                </c:pt>
                <c:pt idx="8">
                  <c:v>18</c:v>
                </c:pt>
                <c:pt idx="9">
                  <c:v>20</c:v>
                </c:pt>
                <c:pt idx="10">
                  <c:v>11</c:v>
                </c:pt>
              </c:numCache>
            </c:numRef>
          </c:val>
          <c:extLst>
            <c:ext xmlns:c16="http://schemas.microsoft.com/office/drawing/2014/chart" uri="{C3380CC4-5D6E-409C-BE32-E72D297353CC}">
              <c16:uniqueId val="{00000000-682E-4387-AD32-DF31B29EE5C7}"/>
            </c:ext>
          </c:extLst>
        </c:ser>
        <c:ser>
          <c:idx val="1"/>
          <c:order val="1"/>
          <c:tx>
            <c:strRef>
              <c:f>'R&amp;E Exp CVE'!$C$7:$C$8</c:f>
              <c:strCache>
                <c:ptCount val="1"/>
                <c:pt idx="0">
                  <c:v>Not known to be exploited</c:v>
                </c:pt>
              </c:strCache>
            </c:strRef>
          </c:tx>
          <c:spPr>
            <a:solidFill>
              <a:schemeClr val="accent1"/>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anchor="ctr" anchorCtr="1"/>
              <a:lstStyle/>
              <a:p>
                <a:pPr>
                  <a:defRPr sz="900" b="1" i="0" u="none" strike="noStrike" kern="1200" baseline="0">
                    <a:gradFill>
                      <a:gsLst>
                        <a:gs pos="1250">
                          <a:schemeClr val="bg1"/>
                        </a:gs>
                        <a:gs pos="100000">
                          <a:schemeClr val="bg1"/>
                        </a:gs>
                      </a:gsLst>
                    </a:gra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'R&amp;E Exp CVE'!$A$9:$A$20</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'R&amp;E Exp CVE'!$C$9:$C$20</c:f>
              <c:numCache>
                <c:formatCode>General</c:formatCode>
                <c:ptCount val="11"/>
                <c:pt idx="0">
                  <c:v>94</c:v>
                </c:pt>
                <c:pt idx="1">
                  <c:v>89</c:v>
                </c:pt>
                <c:pt idx="2">
                  <c:v>113</c:v>
                </c:pt>
                <c:pt idx="3">
                  <c:v>130</c:v>
                </c:pt>
                <c:pt idx="4">
                  <c:v>157</c:v>
                </c:pt>
                <c:pt idx="5">
                  <c:v>156</c:v>
                </c:pt>
                <c:pt idx="6">
                  <c:v>116</c:v>
                </c:pt>
                <c:pt idx="7">
                  <c:v>266</c:v>
                </c:pt>
                <c:pt idx="8">
                  <c:v>282</c:v>
                </c:pt>
                <c:pt idx="9">
                  <c:v>396</c:v>
                </c:pt>
                <c:pt idx="10">
                  <c:v>331</c:v>
                </c:pt>
              </c:numCache>
            </c:numRef>
          </c:val>
          <c:extLst>
            <c:ext xmlns:c16="http://schemas.microsoft.com/office/drawing/2014/chart" uri="{C3380CC4-5D6E-409C-BE32-E72D297353CC}">
              <c16:uniqueId val="{00000001-682E-4387-AD32-DF31B29EE5C7}"/>
            </c:ext>
          </c:extLst>
        </c:ser>
        <c:dLbls>
          <c:dLblPos val="ctr"/>
          <c:showLegendKey val="0"/>
          <c:showVal val="1"/>
          <c:showCatName val="0"/>
          <c:showSerName val="0"/>
          <c:showPercent val="0"/>
          <c:showBubbleSize val="0"/>
        </c:dLbls>
        <c:gapWidth val="150"/>
        <c:overlap val="100"/>
        <c:serLines>
          <c:spPr>
            <a:ln w="9525">
              <a:solidFill>
                <a:schemeClr val="dk1">
                  <a:lumMod val="50000"/>
                  <a:lumOff val="50000"/>
                </a:schemeClr>
              </a:solidFill>
              <a:round/>
            </a:ln>
            <a:effectLst/>
          </c:spPr>
        </c:serLines>
        <c:axId val="-1138775360"/>
        <c:axId val="-1138770464"/>
      </c:barChart>
      <c:catAx>
        <c:axId val="-1138775360"/>
        <c:scaling>
          <c:orientation val="minMax"/>
        </c:scaling>
        <c:delete val="0"/>
        <c:axPos val="b"/>
        <c:title>
          <c:tx>
            <c:rich>
              <a:bodyPr rot="0" spcFirstLastPara="1" vertOverflow="ellipsis" vert="horz" wrap="square" anchor="ctr" anchorCtr="1"/>
              <a:lstStyle/>
              <a:p>
                <a:pPr>
                  <a:defRPr sz="900" b="1" i="0" u="none" strike="noStrike" kern="1200" baseline="0">
                    <a:gradFill>
                      <a:gsLst>
                        <a:gs pos="1250">
                          <a:schemeClr val="tx2"/>
                        </a:gs>
                        <a:gs pos="99000">
                          <a:schemeClr val="tx2"/>
                        </a:gs>
                      </a:gsLst>
                      <a:lin ang="5400000" scaled="0"/>
                    </a:gradFill>
                    <a:latin typeface="+mn-lt"/>
                    <a:ea typeface="+mn-ea"/>
                    <a:cs typeface="+mn-cs"/>
                  </a:defRPr>
                </a:pPr>
                <a:r>
                  <a:rPr lang="en-US"/>
                  <a:t>Patch Year</a:t>
                </a:r>
              </a:p>
            </c:rich>
          </c:tx>
          <c:overlay val="0"/>
          <c:spPr>
            <a:noFill/>
            <a:ln>
              <a:noFill/>
            </a:ln>
            <a:effectLst/>
          </c:spPr>
          <c:txPr>
            <a:bodyPr rot="0" spcFirstLastPara="1" vertOverflow="ellipsis" vert="horz" wrap="square" anchor="ctr" anchorCtr="1"/>
            <a:lstStyle/>
            <a:p>
              <a:pPr>
                <a:defRPr sz="900" b="1" i="0" u="none" strike="noStrike" kern="1200" baseline="0">
                  <a:gradFill>
                    <a:gsLst>
                      <a:gs pos="1250">
                        <a:schemeClr val="tx2"/>
                      </a:gs>
                      <a:gs pos="99000">
                        <a:schemeClr val="tx2"/>
                      </a:gs>
                    </a:gsLst>
                    <a:lin ang="5400000" scaled="0"/>
                  </a:gra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gradFill>
                  <a:gsLst>
                    <a:gs pos="1250">
                      <a:schemeClr val="tx2"/>
                    </a:gs>
                    <a:gs pos="99000">
                      <a:schemeClr val="tx2"/>
                    </a:gs>
                  </a:gsLst>
                  <a:lin ang="5400000" scaled="0"/>
                </a:gradFill>
                <a:latin typeface="+mn-lt"/>
                <a:ea typeface="+mn-ea"/>
                <a:cs typeface="+mn-cs"/>
              </a:defRPr>
            </a:pPr>
            <a:endParaRPr lang="en-US"/>
          </a:p>
        </c:txPr>
        <c:crossAx val="-1138770464"/>
        <c:crosses val="autoZero"/>
        <c:auto val="1"/>
        <c:lblAlgn val="ctr"/>
        <c:lblOffset val="100"/>
        <c:noMultiLvlLbl val="0"/>
      </c:catAx>
      <c:valAx>
        <c:axId val="-1138770464"/>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gradFill>
                  <a:gsLst>
                    <a:gs pos="1250">
                      <a:schemeClr val="tx2"/>
                    </a:gs>
                    <a:gs pos="99000">
                      <a:schemeClr val="tx2"/>
                    </a:gs>
                  </a:gsLst>
                  <a:lin ang="5400000" scaled="0"/>
                </a:gradFill>
                <a:latin typeface="+mn-lt"/>
                <a:ea typeface="+mn-ea"/>
                <a:cs typeface="+mn-cs"/>
              </a:defRPr>
            </a:pPr>
            <a:endParaRPr lang="en-US"/>
          </a:p>
        </c:txPr>
        <c:crossAx val="-1138775360"/>
        <c:crosses val="autoZero"/>
        <c:crossBetween val="between"/>
        <c:majorUnit val="5.000000000000001E-2"/>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gradFill>
                <a:gsLst>
                  <a:gs pos="1250">
                    <a:schemeClr val="tx2"/>
                  </a:gs>
                  <a:gs pos="99000">
                    <a:schemeClr val="tx2"/>
                  </a:gs>
                </a:gsLst>
                <a:lin ang="5400000" scaled="0"/>
              </a:gradFill>
              <a:latin typeface="+mn-lt"/>
              <a:ea typeface="+mn-ea"/>
              <a:cs typeface="+mn-cs"/>
            </a:defRPr>
          </a:pPr>
          <a:endParaRPr lang="en-US"/>
        </a:p>
      </c:txPr>
    </c:legend>
    <c:plotVisOnly val="1"/>
    <c:dispBlanksAs val="gap"/>
    <c:showDLblsOverMax val="0"/>
  </c:chart>
  <c:spPr>
    <a:noFill/>
    <a:ln w="9525" cap="flat" cmpd="sng" algn="ctr">
      <a:noFill/>
      <a:round/>
    </a:ln>
    <a:effectLst/>
  </c:spPr>
  <c:txPr>
    <a:bodyPr/>
    <a:lstStyle/>
    <a:p>
      <a:pPr>
        <a:defRPr>
          <a:gradFill>
            <a:gsLst>
              <a:gs pos="1250">
                <a:schemeClr val="tx2"/>
              </a:gs>
              <a:gs pos="99000">
                <a:schemeClr val="tx2"/>
              </a:gs>
            </a:gsLst>
            <a:lin ang="5400000" scaled="0"/>
          </a:gra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[MSRC VEX Trends - customer ready.xlsx]R&amp;E Exp CVE!PivotTable1</c:name>
    <c:fmtId val="56"/>
  </c:pivotSource>
  <c:chart>
    <c:title>
      <c:tx>
        <c:rich>
          <a:bodyPr rot="0" spcFirstLastPara="1" vertOverflow="ellipsis" vert="horz" wrap="square" anchor="ctr" anchorCtr="1"/>
          <a:lstStyle/>
          <a:p>
            <a:pPr>
              <a:defRPr sz="1800" b="1" i="0" u="none" strike="noStrike" kern="1200" baseline="0">
                <a:gradFill>
                  <a:gsLst>
                    <a:gs pos="1250">
                      <a:schemeClr val="tx2"/>
                    </a:gs>
                    <a:gs pos="99000">
                      <a:schemeClr val="tx2"/>
                    </a:gs>
                  </a:gsLst>
                  <a:lin ang="5400000" scaled="0"/>
                </a:gradFill>
                <a:latin typeface="+mn-lt"/>
                <a:ea typeface="+mn-ea"/>
                <a:cs typeface="+mn-cs"/>
              </a:defRPr>
            </a:pPr>
            <a:r>
              <a:rPr lang="en-US">
                <a:latin typeface="+mj-lt"/>
              </a:rPr>
              <a:t>% of Remote Code Execution (RCE) and Elevation of Privilege </a:t>
            </a:r>
            <a:br>
              <a:rPr lang="en-US">
                <a:latin typeface="+mj-lt"/>
              </a:rPr>
            </a:br>
            <a:r>
              <a:rPr lang="en-US">
                <a:latin typeface="+mj-lt"/>
              </a:rPr>
              <a:t>(EOP)</a:t>
            </a:r>
            <a:r>
              <a:rPr lang="en-US" baseline="0">
                <a:latin typeface="+mj-lt"/>
              </a:rPr>
              <a:t> </a:t>
            </a:r>
            <a:r>
              <a:rPr lang="en-US">
                <a:latin typeface="+mj-lt"/>
              </a:rPr>
              <a:t>CVEs exploited within 30 days of patch</a:t>
            </a:r>
          </a:p>
        </c:rich>
      </c:tx>
      <c:overlay val="0"/>
      <c:spPr>
        <a:noFill/>
        <a:ln>
          <a:noFill/>
        </a:ln>
        <a:effectLst/>
      </c:spPr>
      <c:txPr>
        <a:bodyPr rot="0" spcFirstLastPara="1" vertOverflow="ellipsis" vert="horz" wrap="square" anchor="ctr" anchorCtr="1"/>
        <a:lstStyle/>
        <a:p>
          <a:pPr>
            <a:defRPr sz="1800" b="1" i="0" u="none" strike="noStrike" kern="1200" baseline="0">
              <a:gradFill>
                <a:gsLst>
                  <a:gs pos="1250">
                    <a:schemeClr val="tx2"/>
                  </a:gs>
                  <a:gs pos="99000">
                    <a:schemeClr val="tx2"/>
                  </a:gs>
                </a:gsLst>
                <a:lin ang="5400000" scaled="0"/>
              </a:gradFill>
              <a:latin typeface="+mn-lt"/>
              <a:ea typeface="+mn-ea"/>
              <a:cs typeface="+mn-cs"/>
            </a:defRPr>
          </a:pPr>
          <a:endParaRPr lang="en-US"/>
        </a:p>
      </c:txPr>
    </c:title>
    <c:autoTitleDeleted val="0"/>
    <c:pivotFmts>
      <c:pivotFmt>
        <c:idx val="0"/>
      </c:pivotFmt>
      <c:pivotFmt>
        <c:idx val="1"/>
      </c:pivotFmt>
      <c:pivotFmt>
        <c:idx val="2"/>
        <c:dLbl>
          <c:idx val="0"/>
          <c:dLblPos val="t"/>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2"/>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
      </c:pivotFmt>
      <c:pivotFmt>
        <c:idx val="5"/>
      </c:pivotFmt>
      <c:pivotFmt>
        <c:idx val="6"/>
      </c:pivotFmt>
      <c:pivotFmt>
        <c:idx val="7"/>
        <c:spPr>
          <a:solidFill>
            <a:schemeClr val="accent1"/>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2"/>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2"/>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percentStacked"/>
        <c:varyColors val="0"/>
        <c:ser>
          <c:idx val="0"/>
          <c:order val="0"/>
          <c:tx>
            <c:strRef>
              <c:f>'R&amp;E Exp CVE'!$B$7:$B$8</c:f>
              <c:strCache>
                <c:ptCount val="1"/>
                <c:pt idx="0">
                  <c:v>Exploited within 30 days of patch</c:v>
                </c:pt>
              </c:strCache>
            </c:strRef>
          </c:tx>
          <c:spPr>
            <a:solidFill>
              <a:schemeClr val="accent2"/>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anchor="ctr" anchorCtr="1"/>
              <a:lstStyle/>
              <a:p>
                <a:pPr>
                  <a:defRPr sz="900" b="1" i="0" u="none" strike="noStrike" kern="1200" baseline="0">
                    <a:gradFill>
                      <a:gsLst>
                        <a:gs pos="1250">
                          <a:schemeClr val="bg1"/>
                        </a:gs>
                        <a:gs pos="99000">
                          <a:schemeClr val="bg1"/>
                        </a:gs>
                      </a:gsLst>
                    </a:gra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'R&amp;E Exp CVE'!$A$9:$A$20</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'R&amp;E Exp CVE'!$B$9:$B$20</c:f>
              <c:numCache>
                <c:formatCode>General</c:formatCode>
                <c:ptCount val="11"/>
                <c:pt idx="0">
                  <c:v>24</c:v>
                </c:pt>
                <c:pt idx="1">
                  <c:v>17</c:v>
                </c:pt>
                <c:pt idx="2">
                  <c:v>19</c:v>
                </c:pt>
                <c:pt idx="3">
                  <c:v>25</c:v>
                </c:pt>
                <c:pt idx="4">
                  <c:v>61</c:v>
                </c:pt>
                <c:pt idx="5">
                  <c:v>43</c:v>
                </c:pt>
                <c:pt idx="6">
                  <c:v>25</c:v>
                </c:pt>
                <c:pt idx="7">
                  <c:v>21</c:v>
                </c:pt>
                <c:pt idx="8">
                  <c:v>18</c:v>
                </c:pt>
                <c:pt idx="9">
                  <c:v>20</c:v>
                </c:pt>
                <c:pt idx="10">
                  <c:v>11</c:v>
                </c:pt>
              </c:numCache>
            </c:numRef>
          </c:val>
          <c:extLst>
            <c:ext xmlns:c16="http://schemas.microsoft.com/office/drawing/2014/chart" uri="{C3380CC4-5D6E-409C-BE32-E72D297353CC}">
              <c16:uniqueId val="{00000000-682E-4387-AD32-DF31B29EE5C7}"/>
            </c:ext>
          </c:extLst>
        </c:ser>
        <c:ser>
          <c:idx val="1"/>
          <c:order val="1"/>
          <c:tx>
            <c:strRef>
              <c:f>'R&amp;E Exp CVE'!$C$7:$C$8</c:f>
              <c:strCache>
                <c:ptCount val="1"/>
                <c:pt idx="0">
                  <c:v>Not known to be exploited</c:v>
                </c:pt>
              </c:strCache>
            </c:strRef>
          </c:tx>
          <c:spPr>
            <a:solidFill>
              <a:schemeClr val="accent1"/>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anchor="ctr" anchorCtr="1"/>
              <a:lstStyle/>
              <a:p>
                <a:pPr>
                  <a:defRPr sz="900" b="1" i="0" u="none" strike="noStrike" kern="1200" baseline="0">
                    <a:gradFill>
                      <a:gsLst>
                        <a:gs pos="1250">
                          <a:schemeClr val="bg1"/>
                        </a:gs>
                        <a:gs pos="100000">
                          <a:schemeClr val="bg1"/>
                        </a:gs>
                      </a:gsLst>
                    </a:gra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'R&amp;E Exp CVE'!$A$9:$A$20</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'R&amp;E Exp CVE'!$C$9:$C$20</c:f>
              <c:numCache>
                <c:formatCode>General</c:formatCode>
                <c:ptCount val="11"/>
                <c:pt idx="0">
                  <c:v>94</c:v>
                </c:pt>
                <c:pt idx="1">
                  <c:v>89</c:v>
                </c:pt>
                <c:pt idx="2">
                  <c:v>113</c:v>
                </c:pt>
                <c:pt idx="3">
                  <c:v>130</c:v>
                </c:pt>
                <c:pt idx="4">
                  <c:v>157</c:v>
                </c:pt>
                <c:pt idx="5">
                  <c:v>156</c:v>
                </c:pt>
                <c:pt idx="6">
                  <c:v>116</c:v>
                </c:pt>
                <c:pt idx="7">
                  <c:v>266</c:v>
                </c:pt>
                <c:pt idx="8">
                  <c:v>282</c:v>
                </c:pt>
                <c:pt idx="9">
                  <c:v>396</c:v>
                </c:pt>
                <c:pt idx="10">
                  <c:v>331</c:v>
                </c:pt>
              </c:numCache>
            </c:numRef>
          </c:val>
          <c:extLst>
            <c:ext xmlns:c16="http://schemas.microsoft.com/office/drawing/2014/chart" uri="{C3380CC4-5D6E-409C-BE32-E72D297353CC}">
              <c16:uniqueId val="{00000001-682E-4387-AD32-DF31B29EE5C7}"/>
            </c:ext>
          </c:extLst>
        </c:ser>
        <c:dLbls>
          <c:dLblPos val="ctr"/>
          <c:showLegendKey val="0"/>
          <c:showVal val="1"/>
          <c:showCatName val="0"/>
          <c:showSerName val="0"/>
          <c:showPercent val="0"/>
          <c:showBubbleSize val="0"/>
        </c:dLbls>
        <c:gapWidth val="150"/>
        <c:overlap val="100"/>
        <c:serLines>
          <c:spPr>
            <a:ln w="9525">
              <a:solidFill>
                <a:schemeClr val="dk1">
                  <a:lumMod val="50000"/>
                  <a:lumOff val="50000"/>
                </a:schemeClr>
              </a:solidFill>
              <a:round/>
            </a:ln>
            <a:effectLst/>
          </c:spPr>
        </c:serLines>
        <c:axId val="-1138775360"/>
        <c:axId val="-1138770464"/>
      </c:barChart>
      <c:catAx>
        <c:axId val="-1138775360"/>
        <c:scaling>
          <c:orientation val="minMax"/>
        </c:scaling>
        <c:delete val="0"/>
        <c:axPos val="b"/>
        <c:title>
          <c:tx>
            <c:rich>
              <a:bodyPr rot="0" spcFirstLastPara="1" vertOverflow="ellipsis" vert="horz" wrap="square" anchor="ctr" anchorCtr="1"/>
              <a:lstStyle/>
              <a:p>
                <a:pPr>
                  <a:defRPr sz="900" b="1" i="0" u="none" strike="noStrike" kern="1200" baseline="0">
                    <a:gradFill>
                      <a:gsLst>
                        <a:gs pos="1250">
                          <a:schemeClr val="tx2"/>
                        </a:gs>
                        <a:gs pos="99000">
                          <a:schemeClr val="tx2"/>
                        </a:gs>
                      </a:gsLst>
                      <a:lin ang="5400000" scaled="0"/>
                    </a:gradFill>
                    <a:latin typeface="+mn-lt"/>
                    <a:ea typeface="+mn-ea"/>
                    <a:cs typeface="+mn-cs"/>
                  </a:defRPr>
                </a:pPr>
                <a:r>
                  <a:rPr lang="en-US"/>
                  <a:t>Patch Year</a:t>
                </a:r>
              </a:p>
            </c:rich>
          </c:tx>
          <c:overlay val="0"/>
          <c:spPr>
            <a:noFill/>
            <a:ln>
              <a:noFill/>
            </a:ln>
            <a:effectLst/>
          </c:spPr>
          <c:txPr>
            <a:bodyPr rot="0" spcFirstLastPara="1" vertOverflow="ellipsis" vert="horz" wrap="square" anchor="ctr" anchorCtr="1"/>
            <a:lstStyle/>
            <a:p>
              <a:pPr>
                <a:defRPr sz="900" b="1" i="0" u="none" strike="noStrike" kern="1200" baseline="0">
                  <a:gradFill>
                    <a:gsLst>
                      <a:gs pos="1250">
                        <a:schemeClr val="tx2"/>
                      </a:gs>
                      <a:gs pos="99000">
                        <a:schemeClr val="tx2"/>
                      </a:gs>
                    </a:gsLst>
                    <a:lin ang="5400000" scaled="0"/>
                  </a:gra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gradFill>
                  <a:gsLst>
                    <a:gs pos="1250">
                      <a:schemeClr val="tx2"/>
                    </a:gs>
                    <a:gs pos="99000">
                      <a:schemeClr val="tx2"/>
                    </a:gs>
                  </a:gsLst>
                  <a:lin ang="5400000" scaled="0"/>
                </a:gradFill>
                <a:latin typeface="+mn-lt"/>
                <a:ea typeface="+mn-ea"/>
                <a:cs typeface="+mn-cs"/>
              </a:defRPr>
            </a:pPr>
            <a:endParaRPr lang="en-US"/>
          </a:p>
        </c:txPr>
        <c:crossAx val="-1138770464"/>
        <c:crosses val="autoZero"/>
        <c:auto val="1"/>
        <c:lblAlgn val="ctr"/>
        <c:lblOffset val="100"/>
        <c:noMultiLvlLbl val="0"/>
      </c:catAx>
      <c:valAx>
        <c:axId val="-1138770464"/>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gradFill>
                  <a:gsLst>
                    <a:gs pos="1250">
                      <a:schemeClr val="tx2"/>
                    </a:gs>
                    <a:gs pos="99000">
                      <a:schemeClr val="tx2"/>
                    </a:gs>
                  </a:gsLst>
                  <a:lin ang="5400000" scaled="0"/>
                </a:gradFill>
                <a:latin typeface="+mn-lt"/>
                <a:ea typeface="+mn-ea"/>
                <a:cs typeface="+mn-cs"/>
              </a:defRPr>
            </a:pPr>
            <a:endParaRPr lang="en-US"/>
          </a:p>
        </c:txPr>
        <c:crossAx val="-1138775360"/>
        <c:crosses val="autoZero"/>
        <c:crossBetween val="between"/>
        <c:majorUnit val="5.000000000000001E-2"/>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gradFill>
                <a:gsLst>
                  <a:gs pos="1250">
                    <a:schemeClr val="tx2"/>
                  </a:gs>
                  <a:gs pos="99000">
                    <a:schemeClr val="tx2"/>
                  </a:gs>
                </a:gsLst>
                <a:lin ang="5400000" scaled="0"/>
              </a:gradFill>
              <a:latin typeface="+mn-lt"/>
              <a:ea typeface="+mn-ea"/>
              <a:cs typeface="+mn-cs"/>
            </a:defRPr>
          </a:pPr>
          <a:endParaRPr lang="en-US"/>
        </a:p>
      </c:txPr>
    </c:legend>
    <c:plotVisOnly val="1"/>
    <c:dispBlanksAs val="gap"/>
    <c:showDLblsOverMax val="0"/>
  </c:chart>
  <c:spPr>
    <a:noFill/>
    <a:ln w="9525" cap="flat" cmpd="sng" algn="ctr">
      <a:noFill/>
      <a:round/>
    </a:ln>
    <a:effectLst/>
  </c:spPr>
  <c:txPr>
    <a:bodyPr/>
    <a:lstStyle/>
    <a:p>
      <a:pPr>
        <a:defRPr>
          <a:gradFill>
            <a:gsLst>
              <a:gs pos="1250">
                <a:schemeClr val="tx2"/>
              </a:gs>
              <a:gs pos="99000">
                <a:schemeClr val="tx2"/>
              </a:gs>
            </a:gsLst>
            <a:lin ang="5400000" scaled="0"/>
          </a:gra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0">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300">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96C6A4-0F16-4708-848F-C40C175E3868}" type="doc">
      <dgm:prSet loTypeId="urn:microsoft.com/office/officeart/2005/8/layout/chevron1" loCatId="process" qsTypeId="urn:microsoft.com/office/officeart/2005/8/quickstyle/simple1" qsCatId="simple" csTypeId="urn:microsoft.com/office/officeart/2005/8/colors/accent3_2" csCatId="accent3" phldr="1"/>
      <dgm:spPr/>
    </dgm:pt>
    <dgm:pt modelId="{013C7CD0-3449-482E-8242-DFDC3BDFB337}">
      <dgm:prSet phldrT="[Text]" custT="1"/>
      <dgm:spPr>
        <a:solidFill>
          <a:srgbClr val="C00000"/>
        </a:solidFill>
      </dgm:spPr>
      <dgm:t>
        <a:bodyPr/>
        <a:lstStyle/>
        <a:p>
          <a:r>
            <a:rPr lang="en-US" sz="1600" b="1" dirty="0">
              <a:gradFill>
                <a:gsLst>
                  <a:gs pos="0">
                    <a:schemeClr val="bg1"/>
                  </a:gs>
                  <a:gs pos="100000">
                    <a:schemeClr val="bg1"/>
                  </a:gs>
                </a:gsLst>
                <a:lin ang="5400000" scaled="0"/>
              </a:gradFill>
            </a:rPr>
            <a:t>Classic Program</a:t>
          </a:r>
        </a:p>
      </dgm:t>
    </dgm:pt>
    <dgm:pt modelId="{DE3C1365-3CFA-44C1-9428-852E28DC519A}" type="parTrans" cxnId="{E198E20C-239C-41E7-858F-F56750A7B273}">
      <dgm:prSet/>
      <dgm:spPr/>
      <dgm:t>
        <a:bodyPr/>
        <a:lstStyle/>
        <a:p>
          <a:endParaRPr lang="en-US" sz="1200" b="1"/>
        </a:p>
      </dgm:t>
    </dgm:pt>
    <dgm:pt modelId="{B9FD8023-1199-4AF9-8C7B-0B01D56BA14B}" type="sibTrans" cxnId="{E198E20C-239C-41E7-858F-F56750A7B273}">
      <dgm:prSet/>
      <dgm:spPr/>
      <dgm:t>
        <a:bodyPr/>
        <a:lstStyle/>
        <a:p>
          <a:endParaRPr lang="en-US" sz="1200" b="1"/>
        </a:p>
      </dgm:t>
    </dgm:pt>
    <dgm:pt modelId="{4D1B4847-D862-40CC-BA91-57103B8DF191}">
      <dgm:prSet phldrT="[Text]" custT="1"/>
      <dgm:spPr>
        <a:solidFill>
          <a:srgbClr val="7030A0"/>
        </a:solidFill>
      </dgm:spPr>
      <dgm:t>
        <a:bodyPr/>
        <a:lstStyle/>
        <a:p>
          <a:r>
            <a:rPr lang="en-US" sz="1600" b="1" dirty="0">
              <a:gradFill>
                <a:gsLst>
                  <a:gs pos="0">
                    <a:schemeClr val="bg1"/>
                  </a:gs>
                  <a:gs pos="100000">
                    <a:schemeClr val="bg1"/>
                  </a:gs>
                </a:gsLst>
                <a:lin ang="5400000" scaled="0"/>
              </a:gradFill>
            </a:rPr>
            <a:t>Transition</a:t>
          </a:r>
        </a:p>
      </dgm:t>
    </dgm:pt>
    <dgm:pt modelId="{A099BCAA-6F9B-460D-9299-752A5A657957}" type="parTrans" cxnId="{8E815759-12E2-4151-8495-ECE59039CF21}">
      <dgm:prSet/>
      <dgm:spPr/>
      <dgm:t>
        <a:bodyPr/>
        <a:lstStyle/>
        <a:p>
          <a:endParaRPr lang="en-US" sz="1200" b="1"/>
        </a:p>
      </dgm:t>
    </dgm:pt>
    <dgm:pt modelId="{1D43BD8B-441C-474D-A865-05360C2EAB2E}" type="sibTrans" cxnId="{8E815759-12E2-4151-8495-ECE59039CF21}">
      <dgm:prSet/>
      <dgm:spPr/>
      <dgm:t>
        <a:bodyPr/>
        <a:lstStyle/>
        <a:p>
          <a:endParaRPr lang="en-US" sz="1200" b="1"/>
        </a:p>
      </dgm:t>
    </dgm:pt>
    <dgm:pt modelId="{D509AED0-9BB7-41E5-B608-11FB2A836A32}">
      <dgm:prSet phldrT="[Text]" custT="1"/>
      <dgm:spPr>
        <a:solidFill>
          <a:schemeClr val="accent1"/>
        </a:solidFill>
      </dgm:spPr>
      <dgm:t>
        <a:bodyPr/>
        <a:lstStyle/>
        <a:p>
          <a:r>
            <a:rPr lang="en-US" sz="1600" b="1" dirty="0">
              <a:gradFill>
                <a:gsLst>
                  <a:gs pos="0">
                    <a:schemeClr val="bg1"/>
                  </a:gs>
                  <a:gs pos="100000">
                    <a:schemeClr val="bg1"/>
                  </a:gs>
                </a:gsLst>
                <a:lin ang="5400000" scaled="0"/>
              </a:gradFill>
            </a:rPr>
            <a:t>Modern Program</a:t>
          </a:r>
        </a:p>
      </dgm:t>
    </dgm:pt>
    <dgm:pt modelId="{77685A05-43E1-40A0-B910-84D2F882F272}" type="parTrans" cxnId="{0D311B6C-B8D3-4B62-B358-EF45645FBB0E}">
      <dgm:prSet/>
      <dgm:spPr/>
      <dgm:t>
        <a:bodyPr/>
        <a:lstStyle/>
        <a:p>
          <a:endParaRPr lang="en-US" sz="1200" b="1"/>
        </a:p>
      </dgm:t>
    </dgm:pt>
    <dgm:pt modelId="{67B6EC08-F1A6-4DCF-ADD6-383736735879}" type="sibTrans" cxnId="{0D311B6C-B8D3-4B62-B358-EF45645FBB0E}">
      <dgm:prSet/>
      <dgm:spPr/>
      <dgm:t>
        <a:bodyPr/>
        <a:lstStyle/>
        <a:p>
          <a:endParaRPr lang="en-US" sz="1200" b="1"/>
        </a:p>
      </dgm:t>
    </dgm:pt>
    <dgm:pt modelId="{5D6413FB-4F3B-4918-8FA8-A78028D918CE}" type="pres">
      <dgm:prSet presAssocID="{4B96C6A4-0F16-4708-848F-C40C175E3868}" presName="Name0" presStyleCnt="0">
        <dgm:presLayoutVars>
          <dgm:dir/>
          <dgm:animLvl val="lvl"/>
          <dgm:resizeHandles val="exact"/>
        </dgm:presLayoutVars>
      </dgm:prSet>
      <dgm:spPr/>
    </dgm:pt>
    <dgm:pt modelId="{89516CA0-6049-4A7A-A94F-2CC6CE3A4BA6}" type="pres">
      <dgm:prSet presAssocID="{013C7CD0-3449-482E-8242-DFDC3BDFB337}" presName="parTxOnly" presStyleLbl="node1" presStyleIdx="0" presStyleCnt="3">
        <dgm:presLayoutVars>
          <dgm:chMax val="0"/>
          <dgm:chPref val="0"/>
          <dgm:bulletEnabled val="1"/>
        </dgm:presLayoutVars>
      </dgm:prSet>
      <dgm:spPr/>
    </dgm:pt>
    <dgm:pt modelId="{4D7D8302-A68D-46B2-A874-C229BFF2A812}" type="pres">
      <dgm:prSet presAssocID="{B9FD8023-1199-4AF9-8C7B-0B01D56BA14B}" presName="parTxOnlySpace" presStyleCnt="0"/>
      <dgm:spPr/>
    </dgm:pt>
    <dgm:pt modelId="{BF9EA530-6A2A-43BF-B434-AFCACE07AB4B}" type="pres">
      <dgm:prSet presAssocID="{4D1B4847-D862-40CC-BA91-57103B8DF191}" presName="parTxOnly" presStyleLbl="node1" presStyleIdx="1" presStyleCnt="3">
        <dgm:presLayoutVars>
          <dgm:chMax val="0"/>
          <dgm:chPref val="0"/>
          <dgm:bulletEnabled val="1"/>
        </dgm:presLayoutVars>
      </dgm:prSet>
      <dgm:spPr/>
    </dgm:pt>
    <dgm:pt modelId="{12921174-4A87-439F-8A08-75E2AB79D3FB}" type="pres">
      <dgm:prSet presAssocID="{1D43BD8B-441C-474D-A865-05360C2EAB2E}" presName="parTxOnlySpace" presStyleCnt="0"/>
      <dgm:spPr/>
    </dgm:pt>
    <dgm:pt modelId="{DC7F6693-9A00-41E9-831F-A38635F0DA22}" type="pres">
      <dgm:prSet presAssocID="{D509AED0-9BB7-41E5-B608-11FB2A836A32}" presName="parTxOnly" presStyleLbl="node1" presStyleIdx="2" presStyleCnt="3">
        <dgm:presLayoutVars>
          <dgm:chMax val="0"/>
          <dgm:chPref val="0"/>
          <dgm:bulletEnabled val="1"/>
        </dgm:presLayoutVars>
      </dgm:prSet>
      <dgm:spPr/>
    </dgm:pt>
  </dgm:ptLst>
  <dgm:cxnLst>
    <dgm:cxn modelId="{E198E20C-239C-41E7-858F-F56750A7B273}" srcId="{4B96C6A4-0F16-4708-848F-C40C175E3868}" destId="{013C7CD0-3449-482E-8242-DFDC3BDFB337}" srcOrd="0" destOrd="0" parTransId="{DE3C1365-3CFA-44C1-9428-852E28DC519A}" sibTransId="{B9FD8023-1199-4AF9-8C7B-0B01D56BA14B}"/>
    <dgm:cxn modelId="{7B6DD03E-0877-405D-9B8B-6D266B96FB82}" type="presOf" srcId="{4B96C6A4-0F16-4708-848F-C40C175E3868}" destId="{5D6413FB-4F3B-4918-8FA8-A78028D918CE}" srcOrd="0" destOrd="0" presId="urn:microsoft.com/office/officeart/2005/8/layout/chevron1"/>
    <dgm:cxn modelId="{0D311B6C-B8D3-4B62-B358-EF45645FBB0E}" srcId="{4B96C6A4-0F16-4708-848F-C40C175E3868}" destId="{D509AED0-9BB7-41E5-B608-11FB2A836A32}" srcOrd="2" destOrd="0" parTransId="{77685A05-43E1-40A0-B910-84D2F882F272}" sibTransId="{67B6EC08-F1A6-4DCF-ADD6-383736735879}"/>
    <dgm:cxn modelId="{8E815759-12E2-4151-8495-ECE59039CF21}" srcId="{4B96C6A4-0F16-4708-848F-C40C175E3868}" destId="{4D1B4847-D862-40CC-BA91-57103B8DF191}" srcOrd="1" destOrd="0" parTransId="{A099BCAA-6F9B-460D-9299-752A5A657957}" sibTransId="{1D43BD8B-441C-474D-A865-05360C2EAB2E}"/>
    <dgm:cxn modelId="{531A1592-77BB-40F3-B56C-436DEDDDE8E4}" type="presOf" srcId="{D509AED0-9BB7-41E5-B608-11FB2A836A32}" destId="{DC7F6693-9A00-41E9-831F-A38635F0DA22}" srcOrd="0" destOrd="0" presId="urn:microsoft.com/office/officeart/2005/8/layout/chevron1"/>
    <dgm:cxn modelId="{F532FE96-E5CB-4C25-BC71-35898CD819CF}" type="presOf" srcId="{013C7CD0-3449-482E-8242-DFDC3BDFB337}" destId="{89516CA0-6049-4A7A-A94F-2CC6CE3A4BA6}" srcOrd="0" destOrd="0" presId="urn:microsoft.com/office/officeart/2005/8/layout/chevron1"/>
    <dgm:cxn modelId="{D740D7BA-5D30-489A-9307-94D17CA0AB91}" type="presOf" srcId="{4D1B4847-D862-40CC-BA91-57103B8DF191}" destId="{BF9EA530-6A2A-43BF-B434-AFCACE07AB4B}" srcOrd="0" destOrd="0" presId="urn:microsoft.com/office/officeart/2005/8/layout/chevron1"/>
    <dgm:cxn modelId="{31F3C18F-7ABA-4D48-8FB5-E4AF78D6B88F}" type="presParOf" srcId="{5D6413FB-4F3B-4918-8FA8-A78028D918CE}" destId="{89516CA0-6049-4A7A-A94F-2CC6CE3A4BA6}" srcOrd="0" destOrd="0" presId="urn:microsoft.com/office/officeart/2005/8/layout/chevron1"/>
    <dgm:cxn modelId="{19C939CB-4858-478B-BD14-AA3A0E244E53}" type="presParOf" srcId="{5D6413FB-4F3B-4918-8FA8-A78028D918CE}" destId="{4D7D8302-A68D-46B2-A874-C229BFF2A812}" srcOrd="1" destOrd="0" presId="urn:microsoft.com/office/officeart/2005/8/layout/chevron1"/>
    <dgm:cxn modelId="{008FD9BD-89CF-4A17-A303-89B6B9830F3C}" type="presParOf" srcId="{5D6413FB-4F3B-4918-8FA8-A78028D918CE}" destId="{BF9EA530-6A2A-43BF-B434-AFCACE07AB4B}" srcOrd="2" destOrd="0" presId="urn:microsoft.com/office/officeart/2005/8/layout/chevron1"/>
    <dgm:cxn modelId="{C22B30DD-E5E0-48DA-B6B1-653B6EF9221F}" type="presParOf" srcId="{5D6413FB-4F3B-4918-8FA8-A78028D918CE}" destId="{12921174-4A87-439F-8A08-75E2AB79D3FB}" srcOrd="3" destOrd="0" presId="urn:microsoft.com/office/officeart/2005/8/layout/chevron1"/>
    <dgm:cxn modelId="{E6422228-8E67-4E85-A999-DC8E4ADA532E}" type="presParOf" srcId="{5D6413FB-4F3B-4918-8FA8-A78028D918CE}" destId="{DC7F6693-9A00-41E9-831F-A38635F0DA22}"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516CA0-6049-4A7A-A94F-2CC6CE3A4BA6}">
      <dsp:nvSpPr>
        <dsp:cNvPr id="0" name=""/>
        <dsp:cNvSpPr/>
      </dsp:nvSpPr>
      <dsp:spPr>
        <a:xfrm>
          <a:off x="2340" y="0"/>
          <a:ext cx="2851894" cy="399034"/>
        </a:xfrm>
        <a:prstGeom prst="chevron">
          <a:avLst/>
        </a:prstGeom>
        <a:solidFill>
          <a:srgbClr val="C0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gradFill>
                <a:gsLst>
                  <a:gs pos="0">
                    <a:schemeClr val="bg1"/>
                  </a:gs>
                  <a:gs pos="100000">
                    <a:schemeClr val="bg1"/>
                  </a:gs>
                </a:gsLst>
                <a:lin ang="5400000" scaled="0"/>
              </a:gradFill>
            </a:rPr>
            <a:t>Classic Program</a:t>
          </a:r>
        </a:p>
      </dsp:txBody>
      <dsp:txXfrm>
        <a:off x="201857" y="0"/>
        <a:ext cx="2452860" cy="399034"/>
      </dsp:txXfrm>
    </dsp:sp>
    <dsp:sp modelId="{BF9EA530-6A2A-43BF-B434-AFCACE07AB4B}">
      <dsp:nvSpPr>
        <dsp:cNvPr id="0" name=""/>
        <dsp:cNvSpPr/>
      </dsp:nvSpPr>
      <dsp:spPr>
        <a:xfrm>
          <a:off x="2569046" y="0"/>
          <a:ext cx="2851894" cy="399034"/>
        </a:xfrm>
        <a:prstGeom prst="chevron">
          <a:avLst/>
        </a:prstGeom>
        <a:solidFill>
          <a:srgbClr val="7030A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gradFill>
                <a:gsLst>
                  <a:gs pos="0">
                    <a:schemeClr val="bg1"/>
                  </a:gs>
                  <a:gs pos="100000">
                    <a:schemeClr val="bg1"/>
                  </a:gs>
                </a:gsLst>
                <a:lin ang="5400000" scaled="0"/>
              </a:gradFill>
            </a:rPr>
            <a:t>Transition</a:t>
          </a:r>
        </a:p>
      </dsp:txBody>
      <dsp:txXfrm>
        <a:off x="2768563" y="0"/>
        <a:ext cx="2452860" cy="399034"/>
      </dsp:txXfrm>
    </dsp:sp>
    <dsp:sp modelId="{DC7F6693-9A00-41E9-831F-A38635F0DA22}">
      <dsp:nvSpPr>
        <dsp:cNvPr id="0" name=""/>
        <dsp:cNvSpPr/>
      </dsp:nvSpPr>
      <dsp:spPr>
        <a:xfrm>
          <a:off x="5135751" y="0"/>
          <a:ext cx="2851894" cy="399034"/>
        </a:xfrm>
        <a:prstGeom prst="chevron">
          <a:avLst/>
        </a:prstGeom>
        <a:solidFill>
          <a:schemeClr val="accent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gradFill>
                <a:gsLst>
                  <a:gs pos="0">
                    <a:schemeClr val="bg1"/>
                  </a:gs>
                  <a:gs pos="100000">
                    <a:schemeClr val="bg1"/>
                  </a:gs>
                </a:gsLst>
                <a:lin ang="5400000" scaled="0"/>
              </a:gradFill>
            </a:rPr>
            <a:t>Modern Program</a:t>
          </a:r>
        </a:p>
      </dsp:txBody>
      <dsp:txXfrm>
        <a:off x="5335268" y="0"/>
        <a:ext cx="2452860" cy="39903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4.xml"/></Relationships>
</file>

<file path=ppt/notesMasters/_rels/notesMaster10.xml.rels><?xml version="1.0" encoding="UTF-8" standalone="yes"?>
<Relationships xmlns="http://schemas.openxmlformats.org/package/2006/relationships"><Relationship Id="rId1" Type="http://schemas.openxmlformats.org/officeDocument/2006/relationships/theme" Target="../theme/theme19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9625CB-1A47-41B2-8C6A-244FCDC7F51D}" type="datetimeFigureOut">
              <a:rPr lang="en-US" smtClean="0"/>
              <a:t>3/26/2019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095556-A86C-468F-A29C-9DDE30B49E1A}" type="slidenum">
              <a:rPr lang="en-US" smtClean="0"/>
              <a:t>‹#›</a:t>
            </a:fld>
            <a:endParaRPr lang="en-US"/>
          </a:p>
        </p:txBody>
      </p:sp>
    </p:spTree>
    <p:extLst>
      <p:ext uri="{BB962C8B-B14F-4D97-AF65-F5344CB8AC3E}">
        <p14:creationId xmlns:p14="http://schemas.microsoft.com/office/powerpoint/2010/main" val="4260630274"/>
      </p:ext>
    </p:extLst>
  </p:cSld>
  <p:clrMap bg1="lt1" tx1="dk1" bg2="lt2" tx2="dk2" accent1="accent1" accent2="accent2" accent3="accent3" accent4="accent4" accent5="accent5" accent6="accent6" hlink="hlink" folHlink="folHlink"/>
  <p:notesStyle>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100" kern="1200">
        <a:solidFill>
          <a:schemeClr val="tx1"/>
        </a:solidFill>
        <a:latin typeface="+mn-lt"/>
        <a:ea typeface="+mn-ea"/>
        <a:cs typeface="+mn-cs"/>
      </a:defRPr>
    </a:lvl2pPr>
    <a:lvl3pPr marL="914400" algn="l" defTabSz="914400" rtl="0" eaLnBrk="1" latinLnBrk="0" hangingPunct="1">
      <a:defRPr sz="1100" kern="1200">
        <a:solidFill>
          <a:schemeClr val="tx1"/>
        </a:solidFill>
        <a:latin typeface="+mn-lt"/>
        <a:ea typeface="+mn-ea"/>
        <a:cs typeface="+mn-cs"/>
      </a:defRPr>
    </a:lvl3pPr>
    <a:lvl4pPr marL="1371600" algn="l" defTabSz="914400" rtl="0" eaLnBrk="1" latinLnBrk="0" hangingPunct="1">
      <a:defRPr sz="1100" kern="1200">
        <a:solidFill>
          <a:schemeClr val="tx1"/>
        </a:solidFill>
        <a:latin typeface="+mn-lt"/>
        <a:ea typeface="+mn-ea"/>
        <a:cs typeface="+mn-cs"/>
      </a:defRPr>
    </a:lvl4pPr>
    <a:lvl5pPr marL="1828800" algn="l" defTabSz="914400" rtl="0" eaLnBrk="1" latinLnBrk="0" hangingPunct="1">
      <a:defRPr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Masters/notesMaster10.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4F65F-F790-44DC-89AD-2636D4E6C886}" type="datetimeFigureOut">
              <a:rPr lang="en-US" smtClean="0"/>
              <a:t>7/13/2018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828D7B-2F82-4E8B-AB08-BDCA710BFF13}" type="slidenum">
              <a:rPr lang="en-US" smtClean="0"/>
              <a:t>‹#›</a:t>
            </a:fld>
            <a:endParaRPr lang="en-US"/>
          </a:p>
        </p:txBody>
      </p:sp>
    </p:spTree>
    <p:extLst>
      <p:ext uri="{BB962C8B-B14F-4D97-AF65-F5344CB8AC3E}">
        <p14:creationId xmlns:p14="http://schemas.microsoft.com/office/powerpoint/2010/main" val="241875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en-us/windows/security/threat-protection/windows-defender-atp/secure-score-dashboard-windows-defender-advanced-threat-protection" TargetMode="External"/><Relationship Id="rId7" Type="http://schemas.openxmlformats.org/officeDocument/2006/relationships/hyperlink" Target="https://docs.microsoft.com/en-us/azure/automation/automation-update-management"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blogs.msdn.microsoft.com/visualstudio/2017/11/17/managing-secrets-securely-in-the-cloud/" TargetMode="External"/><Relationship Id="rId5" Type="http://schemas.openxmlformats.org/officeDocument/2006/relationships/hyperlink" Target="https://docs.microsoft.com/en-us/azure-advanced-threat-protection/use-case-lateral-movement-path" TargetMode="External"/><Relationship Id="rId4" Type="http://schemas.openxmlformats.org/officeDocument/2006/relationships/hyperlink" Target="https://docs.microsoft.com/en-us/azure/sql-database/sql-vulnerability-assessment"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10.xml.rels><?xml version="1.0" encoding="UTF-8" standalone="yes"?>
<Relationships xmlns="http://schemas.openxmlformats.org/package/2006/relationships"><Relationship Id="rId2" Type="http://schemas.openxmlformats.org/officeDocument/2006/relationships/slide" Target="../slides/slide940.xml"/><Relationship Id="rId1" Type="http://schemas.openxmlformats.org/officeDocument/2006/relationships/notesMaster" Target="../notesMasters/notesMaster10.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828D7B-2F82-4E8B-AB08-BDCA710BFF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1B4094A0-20CF-44CB-B3EB-2FC4D4491751}"/>
              </a:ext>
            </a:extLst>
          </p:cNvPr>
          <p:cNvSpPr>
            <a:spLocks noGrp="1"/>
          </p:cNvSpPr>
          <p:nvPr>
            <p:ph type="body" idx="1"/>
          </p:nvPr>
        </p:nvSpPr>
        <p:spPr/>
        <p:txBody>
          <a:bodyPr/>
          <a:lstStyle/>
          <a:p>
            <a:pPr defTabSz="932267" eaLnBrk="0" hangingPunct="0"/>
            <a:r>
              <a:rPr lang="en-US" sz="800" dirty="0">
                <a:gradFill>
                  <a:gsLst>
                    <a:gs pos="0">
                      <a:schemeClr val="bg1"/>
                    </a:gs>
                    <a:gs pos="100000">
                      <a:schemeClr val="bg1"/>
                    </a:gs>
                  </a:gsLst>
                  <a:lin ang="5400000" scaled="0"/>
                </a:gradFill>
                <a:cs typeface="Segoe UI" pitchFamily="34" charset="0"/>
              </a:rPr>
              <a:t>© Copyright Microsoft Corporation. All rights reserved. Microsoft, Windows, and other product names are or may be registered trademarks and/or trademarks in the U.S. and/or other countries.</a:t>
            </a:r>
            <a:br>
              <a:rPr lang="en-US" sz="800" dirty="0">
                <a:gradFill>
                  <a:gsLst>
                    <a:gs pos="0">
                      <a:schemeClr val="bg1"/>
                    </a:gs>
                    <a:gs pos="100000">
                      <a:schemeClr val="bg1"/>
                    </a:gs>
                  </a:gsLst>
                  <a:lin ang="5400000" scaled="0"/>
                </a:gradFill>
                <a:cs typeface="Segoe UI" pitchFamily="34" charset="0"/>
              </a:rPr>
            </a:br>
            <a:br>
              <a:rPr lang="en-US" sz="800" dirty="0">
                <a:gradFill>
                  <a:gsLst>
                    <a:gs pos="0">
                      <a:schemeClr val="bg1"/>
                    </a:gs>
                    <a:gs pos="100000">
                      <a:schemeClr val="bg1"/>
                    </a:gs>
                  </a:gsLst>
                  <a:lin ang="5400000" scaled="0"/>
                </a:gradFill>
                <a:cs typeface="Segoe UI" pitchFamily="34" charset="0"/>
              </a:rPr>
            </a:br>
            <a:r>
              <a:rPr lang="en-US" sz="800" dirty="0">
                <a:gradFill>
                  <a:gsLst>
                    <a:gs pos="0">
                      <a:schemeClr val="bg1"/>
                    </a:gs>
                    <a:gs pos="100000">
                      <a:schemeClr val="bg1"/>
                    </a:gs>
                  </a:gsLst>
                  <a:lin ang="5400000" scaled="0"/>
                </a:gradFill>
                <a:cs typeface="Segoe UI" pitchFamily="34" charset="0"/>
              </a:rPr>
              <a:t>The information herein is for informational purposes only and represents the current view of Microsoft Corporation as of the date of this presentation. </a:t>
            </a:r>
            <a:br>
              <a:rPr lang="en-US" sz="800" dirty="0">
                <a:gradFill>
                  <a:gsLst>
                    <a:gs pos="0">
                      <a:schemeClr val="bg1"/>
                    </a:gs>
                    <a:gs pos="100000">
                      <a:schemeClr val="bg1"/>
                    </a:gs>
                  </a:gsLst>
                  <a:lin ang="5400000" scaled="0"/>
                </a:gradFill>
                <a:cs typeface="Segoe UI" pitchFamily="34" charset="0"/>
              </a:rPr>
            </a:br>
            <a:br>
              <a:rPr lang="en-US" sz="800" dirty="0">
                <a:gradFill>
                  <a:gsLst>
                    <a:gs pos="0">
                      <a:schemeClr val="bg1"/>
                    </a:gs>
                    <a:gs pos="100000">
                      <a:schemeClr val="bg1"/>
                    </a:gs>
                  </a:gsLst>
                  <a:lin ang="5400000" scaled="0"/>
                </a:gradFill>
                <a:cs typeface="Segoe UI" pitchFamily="34" charset="0"/>
              </a:rPr>
            </a:br>
            <a:r>
              <a:rPr lang="en-US" sz="800">
                <a:gradFill>
                  <a:gsLst>
                    <a:gs pos="0">
                      <a:schemeClr val="bg1"/>
                    </a:gs>
                    <a:gs pos="100000">
                      <a:schemeClr val="bg1"/>
                    </a:gs>
                  </a:gsLst>
                  <a:lin ang="5400000" scaled="0"/>
                </a:gradFill>
                <a:cs typeface="Segoe UI" pitchFamily="34" charset="0"/>
              </a:rPr>
              <a:t>MICROSOFT MAKES NO WARRANTIES, EXPRESS, IMPLIED OR STATUTORY, AS TO THE INFORMATION IN THIS PRESENTATION.</a:t>
            </a:r>
            <a:endParaRPr lang="en-US" sz="800" dirty="0">
              <a:gradFill>
                <a:gsLst>
                  <a:gs pos="0">
                    <a:schemeClr val="bg1"/>
                  </a:gs>
                  <a:gs pos="100000">
                    <a:schemeClr val="bg1"/>
                  </a:gs>
                </a:gsLst>
                <a:lin ang="5400000" scaled="0"/>
              </a:gradFill>
              <a:cs typeface="Segoe UI" pitchFamily="34" charset="0"/>
            </a:endParaRPr>
          </a:p>
        </p:txBody>
      </p:sp>
    </p:spTree>
    <p:extLst>
      <p:ext uri="{BB962C8B-B14F-4D97-AF65-F5344CB8AC3E}">
        <p14:creationId xmlns:p14="http://schemas.microsoft.com/office/powerpoint/2010/main" val="17360854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b="1" dirty="0">
                <a:solidFill>
                  <a:schemeClr val="bg1"/>
                </a:solidFill>
              </a:rPr>
              <a:t>Key Takeaway: </a:t>
            </a:r>
            <a:r>
              <a:rPr lang="en-US" dirty="0">
                <a:solidFill>
                  <a:schemeClr val="bg1"/>
                </a:solidFill>
              </a:rPr>
              <a:t>Like IT has already done, security should shift to an “assume failure” mindset</a:t>
            </a:r>
          </a:p>
          <a:p>
            <a:pPr>
              <a:spcAft>
                <a:spcPts val="600"/>
              </a:spcAft>
            </a:pPr>
            <a:endParaRPr lang="en-US" dirty="0">
              <a:solidFill>
                <a:schemeClr val="bg1"/>
              </a:solidFill>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en-US" dirty="0">
                <a:solidFill>
                  <a:schemeClr val="bg1"/>
                </a:solidFill>
              </a:rPr>
              <a:t>With the adoption of cloud technology, Information Technology is assuming failure and shifting from a reliability mindset (reduce </a:t>
            </a:r>
            <a:r>
              <a:rPr lang="en-US" sz="1100" kern="1200" dirty="0">
                <a:solidFill>
                  <a:schemeClr val="tx1"/>
                </a:solidFill>
                <a:effectLst/>
                <a:latin typeface="+mn-lt"/>
                <a:ea typeface="+mn-ea"/>
                <a:cs typeface="+mn-cs"/>
              </a:rPr>
              <a:t>mean-time-between-failures (MTBF</a:t>
            </a:r>
            <a:r>
              <a:rPr lang="en-US" dirty="0">
                <a:solidFill>
                  <a:schemeClr val="bg1"/>
                </a:solidFill>
              </a:rPr>
              <a:t>)) to a resilient mindset (reduce </a:t>
            </a:r>
            <a:r>
              <a:rPr lang="en-US" sz="1100" kern="1200" dirty="0">
                <a:solidFill>
                  <a:schemeClr val="tx1"/>
                </a:solidFill>
                <a:effectLst/>
                <a:latin typeface="+mn-lt"/>
                <a:ea typeface="+mn-ea"/>
                <a:cs typeface="+mn-cs"/>
              </a:rPr>
              <a:t>mean-time-to-recover (MTTR</a:t>
            </a:r>
            <a:r>
              <a:rPr lang="en-US" dirty="0">
                <a:solidFill>
                  <a:schemeClr val="bg1"/>
                </a:solidFill>
              </a:rPr>
              <a:t>))</a:t>
            </a:r>
          </a:p>
          <a:p>
            <a:pPr marL="0" marR="0" lvl="0" indent="0" algn="l" defTabSz="914400" rtl="0" eaLnBrk="1" fontAlgn="auto" latinLnBrk="0" hangingPunct="1">
              <a:lnSpc>
                <a:spcPct val="100000"/>
              </a:lnSpc>
              <a:spcBef>
                <a:spcPts val="0"/>
              </a:spcBef>
              <a:spcAft>
                <a:spcPts val="600"/>
              </a:spcAft>
              <a:buClrTx/>
              <a:buSzTx/>
              <a:buFontTx/>
              <a:buNone/>
              <a:tabLst/>
              <a:defRPr/>
            </a:pPr>
            <a:endParaRPr lang="en-US" dirty="0">
              <a:solidFill>
                <a:schemeClr val="bg1"/>
              </a:solidFill>
            </a:endParaRPr>
          </a:p>
          <a:p>
            <a:r>
              <a:rPr lang="en-US" sz="1100" kern="1200" dirty="0">
                <a:solidFill>
                  <a:schemeClr val="tx1"/>
                </a:solidFill>
                <a:effectLst/>
                <a:latin typeface="+mn-lt"/>
                <a:ea typeface="+mn-ea"/>
                <a:cs typeface="+mn-cs"/>
              </a:rPr>
              <a:t>This is exemplified by a resilient cloud service that:</a:t>
            </a:r>
          </a:p>
          <a:p>
            <a:pPr lvl="0"/>
            <a:r>
              <a:rPr lang="en-US" sz="1100" b="1" kern="1200" dirty="0">
                <a:solidFill>
                  <a:schemeClr val="tx1"/>
                </a:solidFill>
                <a:effectLst/>
                <a:latin typeface="+mn-lt"/>
                <a:ea typeface="+mn-ea"/>
                <a:cs typeface="+mn-cs"/>
              </a:rPr>
              <a:t>- minimizes the impact </a:t>
            </a:r>
            <a:r>
              <a:rPr lang="en-US" sz="1100" kern="1200" dirty="0">
                <a:solidFill>
                  <a:schemeClr val="tx1"/>
                </a:solidFill>
                <a:effectLst/>
                <a:latin typeface="+mn-lt"/>
                <a:ea typeface="+mn-ea"/>
                <a:cs typeface="+mn-cs"/>
              </a:rPr>
              <a:t>of failure on any given customer,</a:t>
            </a:r>
          </a:p>
          <a:p>
            <a:pPr lvl="0"/>
            <a:r>
              <a:rPr lang="en-US" sz="1100" b="1" kern="1200" dirty="0">
                <a:solidFill>
                  <a:schemeClr val="tx1"/>
                </a:solidFill>
                <a:effectLst/>
                <a:latin typeface="+mn-lt"/>
                <a:ea typeface="+mn-ea"/>
                <a:cs typeface="+mn-cs"/>
              </a:rPr>
              <a:t>- minimizes the number </a:t>
            </a:r>
            <a:r>
              <a:rPr lang="en-US" sz="1100" kern="1200" dirty="0">
                <a:solidFill>
                  <a:schemeClr val="tx1"/>
                </a:solidFill>
                <a:effectLst/>
                <a:latin typeface="+mn-lt"/>
                <a:ea typeface="+mn-ea"/>
                <a:cs typeface="+mn-cs"/>
              </a:rPr>
              <a:t>of customers affected by a failure</a:t>
            </a:r>
          </a:p>
          <a:p>
            <a:pPr lvl="0"/>
            <a:r>
              <a:rPr lang="en-US" sz="1100" b="1" kern="1200" dirty="0">
                <a:solidFill>
                  <a:schemeClr val="tx1"/>
                </a:solidFill>
                <a:effectLst/>
                <a:latin typeface="+mn-lt"/>
                <a:ea typeface="+mn-ea"/>
                <a:cs typeface="+mn-cs"/>
              </a:rPr>
              <a:t>- reduces the amount of time </a:t>
            </a:r>
            <a:r>
              <a:rPr lang="en-US" sz="1100" kern="1200" dirty="0">
                <a:solidFill>
                  <a:schemeClr val="tx1"/>
                </a:solidFill>
                <a:effectLst/>
                <a:latin typeface="+mn-lt"/>
                <a:ea typeface="+mn-ea"/>
                <a:cs typeface="+mn-cs"/>
              </a:rPr>
              <a:t>customers are prevented from using the service</a:t>
            </a:r>
          </a:p>
          <a:p>
            <a:pPr marL="0" marR="0" lvl="0" indent="0" algn="l" defTabSz="914400" rtl="0" eaLnBrk="1" fontAlgn="auto" latinLnBrk="0" hangingPunct="1">
              <a:lnSpc>
                <a:spcPct val="100000"/>
              </a:lnSpc>
              <a:spcBef>
                <a:spcPts val="0"/>
              </a:spcBef>
              <a:spcAft>
                <a:spcPts val="600"/>
              </a:spcAft>
              <a:buClrTx/>
              <a:buSzTx/>
              <a:buFontTx/>
              <a:buNone/>
              <a:tabLst/>
              <a:defRPr/>
            </a:pPr>
            <a:endParaRPr lang="en-US" dirty="0">
              <a:solidFill>
                <a:schemeClr val="bg1"/>
              </a:solidFill>
            </a:endParaRPr>
          </a:p>
          <a:p>
            <a:pPr>
              <a:spcAft>
                <a:spcPts val="600"/>
              </a:spcAft>
            </a:pPr>
            <a:r>
              <a:rPr lang="en-US" b="1" dirty="0">
                <a:solidFill>
                  <a:schemeClr val="bg1"/>
                </a:solidFill>
              </a:rPr>
              <a:t>CLICK 1</a:t>
            </a:r>
          </a:p>
          <a:p>
            <a:pPr>
              <a:spcAft>
                <a:spcPts val="600"/>
              </a:spcAft>
            </a:pPr>
            <a:endParaRPr lang="en-US" dirty="0">
              <a:solidFill>
                <a:schemeClr val="bg1"/>
              </a:solidFill>
            </a:endParaRPr>
          </a:p>
          <a:p>
            <a:pPr>
              <a:spcAft>
                <a:spcPts val="600"/>
              </a:spcAft>
            </a:pPr>
            <a:r>
              <a:rPr lang="en-US" dirty="0">
                <a:solidFill>
                  <a:schemeClr val="bg1"/>
                </a:solidFill>
              </a:rPr>
              <a:t>Security should adopt a similar assumption in the age of continuous and evolving attacks. </a:t>
            </a:r>
          </a:p>
          <a:p>
            <a:pPr>
              <a:spcAft>
                <a:spcPts val="600"/>
              </a:spcAft>
            </a:pPr>
            <a:endParaRPr lang="en-US" dirty="0">
              <a:solidFill>
                <a:schemeClr val="bg1"/>
              </a:solidFill>
            </a:endParaRPr>
          </a:p>
          <a:p>
            <a:pPr>
              <a:spcAft>
                <a:spcPts val="600"/>
              </a:spcAft>
            </a:pPr>
            <a:r>
              <a:rPr lang="en-US" dirty="0">
                <a:solidFill>
                  <a:schemeClr val="bg1"/>
                </a:solidFill>
              </a:rPr>
              <a:t>We can no longer block every possible attack at a firewall that stands between our assets and the threats. We must assume compromise and invest in protections and detections at each phase of an attack (aka the kill chain). The overall architecture and each asset in it should be resilient to a compromise. </a:t>
            </a:r>
          </a:p>
          <a:p>
            <a:pPr>
              <a:spcAft>
                <a:spcPts val="600"/>
              </a:spcAft>
            </a:pPr>
            <a:endParaRPr lang="en-US" dirty="0">
              <a:solidFill>
                <a:schemeClr val="bg1"/>
              </a:solidFill>
            </a:endParaRPr>
          </a:p>
          <a:p>
            <a:pPr>
              <a:spcAft>
                <a:spcPts val="600"/>
              </a:spcAft>
            </a:pPr>
            <a:endParaRPr lang="en-US" dirty="0">
              <a:solidFill>
                <a:schemeClr val="bg1"/>
              </a:solidFill>
            </a:endParaRPr>
          </a:p>
          <a:p>
            <a:pPr>
              <a:spcAft>
                <a:spcPts val="600"/>
              </a:spcAft>
            </a:pPr>
            <a:endParaRPr lang="en-US" dirty="0">
              <a:solidFill>
                <a:schemeClr val="bg1"/>
              </a:solidFill>
            </a:endParaRP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8FB68FF-21D5-4928-BFBA-45CF70C91AE9}"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415868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Key Takeaway: </a:t>
            </a:r>
            <a:r>
              <a:rPr lang="en-US" b="0" dirty="0"/>
              <a:t>Adopting cloud technologies creates a shared responsibility with the cloud provider on security, privacy, and compliance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Cloud services from a trustworthy provider can offer many significant benefits for IT operations and security (more details on security in the next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organizations are familiar with sharing responsibilities along “layer 2” of infrastructure as a services and this is a good basic start to understanding a partnership with a cloud provider.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Variation – </a:t>
            </a:r>
            <a:r>
              <a:rPr lang="en-US" dirty="0"/>
              <a:t>Responsibility is more nuanced as you look at the full spectrum of cloud services including SaaS, PaaS and IaaS. (in grey) The cloud provider provides a platform that meets your security, privacy, and compliance needs. While you must trust them to secure and operate it, you should verify those claims.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 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cloud provider is responsible for the physical, network, and software security of the fabric, even if that includes their usage of another underlying cloud provider (e.g. a SaaS service that is hosted on Azure or Amazon Web Services).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 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Many responsibilities remain the responsibility of the cloud tenant/customer. You are responsible for properly securing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accounts and credentials that access the cloud services (especially the administrative accounts)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documents and data stored on the cloud service (using controls provided by the cloud provider or separate services like Azure Information Protection)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devices and browsers used to access the service (whether they are managed by your IT department, your users, or your customers)</a:t>
            </a:r>
          </a:p>
          <a:p>
            <a:endParaRPr lang="en-US" dirty="0"/>
          </a:p>
          <a:p>
            <a:endParaRPr lang="en-US" dirty="0"/>
          </a:p>
        </p:txBody>
      </p:sp>
      <p:sp>
        <p:nvSpPr>
          <p:cNvPr id="4" name="Slide Number Placeholder 3"/>
          <p:cNvSpPr>
            <a:spLocks noGrp="1"/>
          </p:cNvSpPr>
          <p:nvPr>
            <p:ph type="sldNum" sz="quarter" idx="10"/>
          </p:nvPr>
        </p:nvSpPr>
        <p:spPr/>
        <p:txBody>
          <a:bodyPr/>
          <a:lstStyle/>
          <a:p>
            <a:fld id="{A0095556-A86C-468F-A29C-9DDE30B49E1A}" type="slidenum">
              <a:rPr lang="en-US" smtClean="0"/>
              <a:t>11</a:t>
            </a:fld>
            <a:endParaRPr lang="en-US"/>
          </a:p>
        </p:txBody>
      </p:sp>
    </p:spTree>
    <p:extLst>
      <p:ext uri="{BB962C8B-B14F-4D97-AF65-F5344CB8AC3E}">
        <p14:creationId xmlns:p14="http://schemas.microsoft.com/office/powerpoint/2010/main" val="39093419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tx1">
                    <a:lumMod val="50000"/>
                  </a:schemeClr>
                </a:solidFill>
              </a:rPr>
              <a:t>Key Takeaway: </a:t>
            </a:r>
            <a:r>
              <a:rPr lang="en-US" dirty="0">
                <a:solidFill>
                  <a:schemeClr val="tx1">
                    <a:lumMod val="50000"/>
                  </a:schemeClr>
                </a:solidFill>
              </a:rPr>
              <a:t>The cloud offers significant advantages for solving longstanding information security challenges</a:t>
            </a:r>
          </a:p>
          <a:p>
            <a:endParaRPr lang="en-US" dirty="0">
              <a:solidFill>
                <a:schemeClr val="tx1">
                  <a:lumMod val="50000"/>
                </a:schemeClr>
              </a:solidFill>
            </a:endParaRPr>
          </a:p>
          <a:p>
            <a:r>
              <a:rPr lang="en-US" dirty="0">
                <a:solidFill>
                  <a:schemeClr val="tx1">
                    <a:lumMod val="50000"/>
                  </a:schemeClr>
                </a:solidFill>
              </a:rPr>
              <a:t>We will be comparing a traditional security approach to a cloud enabled approach</a:t>
            </a:r>
          </a:p>
          <a:p>
            <a:endParaRPr lang="en-US" dirty="0">
              <a:solidFill>
                <a:schemeClr val="tx1">
                  <a:lumMod val="50000"/>
                </a:schemeClr>
              </a:solidFill>
            </a:endParaRPr>
          </a:p>
          <a:p>
            <a:r>
              <a:rPr lang="en-US" dirty="0">
                <a:solidFill>
                  <a:schemeClr val="tx1">
                    <a:lumMod val="50000"/>
                  </a:schemeClr>
                </a:solidFill>
              </a:rPr>
              <a:t>When we look at the technology stack, there is a spectrum of assets ranging from commodity assets with low intrinsic value to the organization (like storage and computing) all the way up to assets with unique value to the organization like data, user accounts, and (to a lesser degree) devices and applications. </a:t>
            </a:r>
          </a:p>
          <a:p>
            <a:endParaRPr lang="en-US" dirty="0">
              <a:solidFill>
                <a:schemeClr val="tx1">
                  <a:lumMod val="50000"/>
                </a:schemeClr>
              </a:solidFill>
            </a:endParaRPr>
          </a:p>
          <a:p>
            <a:r>
              <a:rPr lang="en-US" b="1" dirty="0">
                <a:solidFill>
                  <a:schemeClr val="tx1">
                    <a:lumMod val="50000"/>
                  </a:schemeClr>
                </a:solidFill>
              </a:rPr>
              <a:t>CLICK 1</a:t>
            </a:r>
          </a:p>
          <a:p>
            <a:endParaRPr lang="en-US" dirty="0">
              <a:solidFill>
                <a:schemeClr val="tx1">
                  <a:lumMod val="50000"/>
                </a:schemeClr>
              </a:solidFill>
            </a:endParaRPr>
          </a:p>
          <a:p>
            <a:r>
              <a:rPr lang="en-US" dirty="0"/>
              <a:t>Security is a difficult occupation because we never have enough resources to fully secure all assets. It’s a “100 gallon” problem and we only have 10-15 gallons to solve it with (perhaps 20-25 gallons if you are a well funded bank </a:t>
            </a:r>
            <a:r>
              <a:rPr lang="en-US" dirty="0">
                <a:sym typeface="Wingdings" panose="05000000000000000000" pitchFamily="2" charset="2"/>
              </a:rPr>
              <a:t>)</a:t>
            </a:r>
            <a:endParaRPr lang="en-US" dirty="0">
              <a:cs typeface="Calibri"/>
            </a:endParaRPr>
          </a:p>
          <a:p>
            <a:r>
              <a:rPr lang="en-US" dirty="0">
                <a:solidFill>
                  <a:schemeClr val="tx1">
                    <a:lumMod val="50000"/>
                  </a:schemeClr>
                </a:solidFill>
              </a:rPr>
              <a:t>This means there are many security projects in the backlog state and many unmet security responsibilities from, representing accepted risk (whether or not the risk is understood or acknowledged). </a:t>
            </a:r>
          </a:p>
          <a:p>
            <a:endParaRPr lang="en-US" dirty="0">
              <a:solidFill>
                <a:schemeClr val="tx1">
                  <a:lumMod val="50000"/>
                </a:schemeClr>
              </a:solidFill>
            </a:endParaRPr>
          </a:p>
          <a:p>
            <a:r>
              <a:rPr lang="en-US" dirty="0">
                <a:solidFill>
                  <a:schemeClr val="tx1">
                    <a:lumMod val="50000"/>
                  </a:schemeClr>
                </a:solidFill>
              </a:rPr>
              <a:t>Attackers aren’t picky and they can reach their objectives using any technique that is effective, ranging from exploiting unpatched firmware/OS/App/etc. to technical configuration weaknesses to human errors by users or administrators. </a:t>
            </a:r>
          </a:p>
          <a:p>
            <a:endParaRPr lang="en-US" dirty="0">
              <a:solidFill>
                <a:schemeClr val="tx1">
                  <a:lumMod val="50000"/>
                </a:schemeClr>
              </a:solidFill>
            </a:endParaRPr>
          </a:p>
          <a:p>
            <a:r>
              <a:rPr lang="en-US" b="1" dirty="0">
                <a:solidFill>
                  <a:schemeClr val="tx1">
                    <a:lumMod val="50000"/>
                  </a:schemeClr>
                </a:solidFill>
              </a:rPr>
              <a:t>CLICK 2</a:t>
            </a:r>
          </a:p>
          <a:p>
            <a:endParaRPr lang="en-US" dirty="0">
              <a:solidFill>
                <a:schemeClr val="tx1">
                  <a:lumMod val="50000"/>
                </a:schemeClr>
              </a:solidFill>
            </a:endParaRPr>
          </a:p>
          <a:p>
            <a:r>
              <a:rPr lang="en-US" dirty="0">
                <a:solidFill>
                  <a:schemeClr val="tx1">
                    <a:lumMod val="50000"/>
                  </a:schemeClr>
                </a:solidFill>
              </a:rPr>
              <a:t>The first advantage of the cloud is that it allows you to transfer day to day responsibility for many layers of the stack (varies by SaaS/PaaS/IaaS) to the cloud provider. While you have to invest time and effort to verify the trustworthiness of a provider, once you find a trustworthy one, it’s to your benefit to transfer as much security and operational responsibility to them. Shedding those responsibilities allows you to focus your team and budget on other parts of security (like the often delayed information protection project that many organizations have has in their long term plans for a long time </a:t>
            </a:r>
            <a:r>
              <a:rPr lang="en-US" dirty="0">
                <a:solidFill>
                  <a:schemeClr val="tx1">
                    <a:lumMod val="50000"/>
                  </a:schemeClr>
                </a:solidFill>
                <a:sym typeface="Wingdings" panose="05000000000000000000" pitchFamily="2" charset="2"/>
              </a:rPr>
              <a:t>)</a:t>
            </a:r>
            <a:endParaRPr lang="en-US" dirty="0">
              <a:solidFill>
                <a:schemeClr val="tx1">
                  <a:lumMod val="50000"/>
                </a:schemeClr>
              </a:solidFill>
            </a:endParaRPr>
          </a:p>
          <a:p>
            <a:endParaRPr lang="en-US" dirty="0">
              <a:solidFill>
                <a:schemeClr val="tx1">
                  <a:lumMod val="50000"/>
                </a:schemeClr>
              </a:solidFill>
            </a:endParaRPr>
          </a:p>
          <a:p>
            <a:r>
              <a:rPr lang="en-US" b="1" dirty="0">
                <a:solidFill>
                  <a:schemeClr val="tx1">
                    <a:lumMod val="50000"/>
                  </a:schemeClr>
                </a:solidFill>
              </a:rPr>
              <a:t>CLICK 3</a:t>
            </a:r>
          </a:p>
          <a:p>
            <a:r>
              <a:rPr lang="en-US" dirty="0">
                <a:solidFill>
                  <a:schemeClr val="tx1">
                    <a:lumMod val="50000"/>
                  </a:schemeClr>
                </a:solidFill>
              </a:rPr>
              <a:t>The constant connectivity and resource tracking improvements of cloud technologies allow security to do more with less resources. Some examples include</a:t>
            </a:r>
          </a:p>
          <a:p>
            <a:pPr marL="171450" indent="-171450">
              <a:buFont typeface="Arial" panose="020B0604020202020204" pitchFamily="34" charset="0"/>
              <a:buChar char="•"/>
            </a:pPr>
            <a:r>
              <a:rPr lang="en-US" b="1" dirty="0">
                <a:solidFill>
                  <a:schemeClr val="tx1">
                    <a:lumMod val="50000"/>
                  </a:schemeClr>
                </a:solidFill>
              </a:rPr>
              <a:t>Documents can “phone home” for better protection and monitoring </a:t>
            </a:r>
            <a:r>
              <a:rPr lang="en-US" dirty="0">
                <a:solidFill>
                  <a:schemeClr val="tx1">
                    <a:lumMod val="50000"/>
                  </a:schemeClr>
                </a:solidFill>
              </a:rPr>
              <a:t>– Azure Information Protection takes advantage of the high connectivity of cloud services to protect documents by persisting encryption wherever they go, but requiring them to connect to the cloud service for access to the keys (the caching of which is governed by your policy and monitored)</a:t>
            </a:r>
          </a:p>
          <a:p>
            <a:pPr marL="171450" indent="-171450">
              <a:buFont typeface="Arial" panose="020B0604020202020204" pitchFamily="34" charset="0"/>
              <a:buChar char="•"/>
            </a:pPr>
            <a:r>
              <a:rPr lang="en-US" b="1" dirty="0">
                <a:solidFill>
                  <a:schemeClr val="tx1">
                    <a:lumMod val="50000"/>
                  </a:schemeClr>
                </a:solidFill>
              </a:rPr>
              <a:t>Increase coverage for hygiene and protections </a:t>
            </a:r>
            <a:r>
              <a:rPr lang="en-US" dirty="0">
                <a:solidFill>
                  <a:schemeClr val="tx1">
                    <a:lumMod val="50000"/>
                  </a:schemeClr>
                </a:solidFill>
              </a:rPr>
              <a:t>– because resources on a software defined datacenter like Azure are tracked closely and consistently, technology like Azure Security Center can provide complete coverage for assets in your tenant, avoiding the perpetual problem of “losing” or “finding” servers in physical datacenters. This complete coverage makes it easier to get to high confidence in security </a:t>
            </a:r>
            <a:r>
              <a:rPr lang="en-US" dirty="0" err="1">
                <a:solidFill>
                  <a:schemeClr val="tx1">
                    <a:lumMod val="50000"/>
                  </a:schemeClr>
                </a:solidFill>
              </a:rPr>
              <a:t>hygienge</a:t>
            </a:r>
            <a:r>
              <a:rPr lang="en-US" dirty="0">
                <a:solidFill>
                  <a:schemeClr val="tx1">
                    <a:lumMod val="50000"/>
                  </a:schemeClr>
                </a:solidFill>
              </a:rPr>
              <a:t> when you use a tool Azure Security Center offers to identify vulnerabilities like missing software updates, antimalware, web application firewall, and variations from desired configuration baselines. </a:t>
            </a:r>
          </a:p>
          <a:p>
            <a:pPr marL="171450" indent="-171450">
              <a:buFont typeface="Arial" panose="020B0604020202020204" pitchFamily="34" charset="0"/>
              <a:buChar char="•"/>
            </a:pPr>
            <a:r>
              <a:rPr lang="en-US" b="1" dirty="0">
                <a:solidFill>
                  <a:schemeClr val="tx1">
                    <a:lumMod val="50000"/>
                  </a:schemeClr>
                </a:solidFill>
              </a:rPr>
              <a:t>Better business impact analysis</a:t>
            </a:r>
            <a:r>
              <a:rPr lang="en-US" dirty="0">
                <a:solidFill>
                  <a:schemeClr val="tx1">
                    <a:lumMod val="50000"/>
                  </a:schemeClr>
                </a:solidFill>
              </a:rPr>
              <a:t>– You can use </a:t>
            </a:r>
            <a:r>
              <a:rPr lang="en-US" b="0" dirty="0">
                <a:solidFill>
                  <a:schemeClr val="tx1">
                    <a:lumMod val="50000"/>
                  </a:schemeClr>
                </a:solidFill>
              </a:rPr>
              <a:t>a Cloud App Security Broker (CASB) like Microsoft Cloud App Security (MCAS) to analyze Office 365 logs and quickly assess potential or actual business impact of an attack (e.g. what documents did an account access during the period it was compromised by an adversary) vs. the manual and inconsistent process of many on-premises organizations. </a:t>
            </a:r>
          </a:p>
          <a:p>
            <a:pPr marL="171450" indent="-171450">
              <a:buFont typeface="Arial" panose="020B0604020202020204" pitchFamily="34" charset="0"/>
              <a:buChar char="•"/>
            </a:pPr>
            <a:endParaRPr lang="en-US" dirty="0">
              <a:solidFill>
                <a:schemeClr val="tx1">
                  <a:lumMod val="50000"/>
                </a:schemeClr>
              </a:solidFill>
            </a:endParaRPr>
          </a:p>
          <a:p>
            <a:r>
              <a:rPr lang="en-US" b="1" dirty="0">
                <a:solidFill>
                  <a:schemeClr val="tx1">
                    <a:lumMod val="50000"/>
                  </a:schemeClr>
                </a:solidFill>
              </a:rPr>
              <a:t>CLICK 4</a:t>
            </a:r>
          </a:p>
          <a:p>
            <a:endParaRPr lang="en-US" b="1" dirty="0">
              <a:solidFill>
                <a:schemeClr val="tx1">
                  <a:lumMod val="50000"/>
                </a:schemeClr>
              </a:solidFill>
            </a:endParaRPr>
          </a:p>
          <a:p>
            <a:r>
              <a:rPr lang="en-US" dirty="0">
                <a:solidFill>
                  <a:schemeClr val="tx1">
                    <a:lumMod val="50000"/>
                  </a:schemeClr>
                </a:solidFill>
              </a:rPr>
              <a:t>Threat Detection in the cloud can take advantage of the massive capacity of the cloud to store and process massive amount of events and other threat signals to improve detection by separating the signal from the noise using context and machine learning. </a:t>
            </a:r>
          </a:p>
          <a:p>
            <a:r>
              <a:rPr lang="en-US" dirty="0">
                <a:solidFill>
                  <a:schemeClr val="tx1">
                    <a:lumMod val="50000"/>
                  </a:schemeClr>
                </a:solidFill>
              </a:rPr>
              <a:t>Additionally, the cloud offers the community effect – if 100 customers are protect by cloud threat detection, an investigation of a new technique/etc. on one benefits the other 99 with little/no effort on their part.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lumMod val="50000"/>
                  </a:schemeClr>
                </a:solidFill>
              </a:rPr>
              <a:t>An example is the alerts in Azure Security Center that are regularly updated by the product team vs. the manual static rule creation of a classic SIEM approach)</a:t>
            </a:r>
          </a:p>
          <a:p>
            <a:endParaRPr lang="en-US" dirty="0">
              <a:solidFill>
                <a:schemeClr val="tx1">
                  <a:lumMod val="50000"/>
                </a:schemeClr>
              </a:solidFill>
            </a:endParaRPr>
          </a:p>
          <a:p>
            <a:endParaRPr lang="en-US" dirty="0">
              <a:solidFill>
                <a:schemeClr val="tx1">
                  <a:lumMod val="50000"/>
                </a:schemeClr>
              </a:solidFill>
            </a:endParaRPr>
          </a:p>
          <a:p>
            <a:pPr marL="0" indent="0">
              <a:buFont typeface="Arial" panose="020B0604020202020204" pitchFamily="34" charset="0"/>
              <a:buNone/>
            </a:pPr>
            <a:r>
              <a:rPr lang="en-US" b="1" u="sng" dirty="0">
                <a:solidFill>
                  <a:schemeClr val="tx1">
                    <a:lumMod val="50000"/>
                  </a:schemeClr>
                </a:solidFill>
              </a:rPr>
              <a:t>Additional Commentary</a:t>
            </a:r>
          </a:p>
          <a:p>
            <a:r>
              <a:rPr lang="en-US" dirty="0"/>
              <a:t>In addition, large</a:t>
            </a:r>
            <a:r>
              <a:rPr lang="en-US" baseline="0" dirty="0"/>
              <a:t> public cloud service providers such as Microsoft can invest billions of dollars so that they can get the optimal mix of people, processes and technologies to attack security issues head-on. In contrast to on-premises computing, Microsoft cloud services are able to detect and respond in almost real time because we have continuous access to security event information across millions of devices with many millions of network connections and logging activities. Behavioral analysis, anomaly detection and sophisticated statistical algorithms are used and continuously updated to help identity potential compromise as it happens.</a:t>
            </a:r>
            <a:r>
              <a:rPr lang="en-US" dirty="0"/>
              <a:t> </a:t>
            </a:r>
            <a:endParaRPr lang="en-US" dirty="0">
              <a:cs typeface="Calibri"/>
            </a:endParaRPr>
          </a:p>
          <a:p>
            <a:endParaRPr lang="en-US" dirty="0">
              <a:solidFill>
                <a:schemeClr val="tx1">
                  <a:lumMod val="50000"/>
                </a:schemeClr>
              </a:solidFill>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DD00BE-E982-480C-A073-CE614B204A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51905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kern="1200" dirty="0">
                <a:solidFill>
                  <a:schemeClr val="tx1">
                    <a:lumMod val="50000"/>
                  </a:schemeClr>
                </a:solidFill>
                <a:effectLst/>
                <a:latin typeface="+mn-lt"/>
                <a:ea typeface="+mn-ea"/>
                <a:cs typeface="+mn-cs"/>
              </a:rPr>
              <a:t>Key takeaway:</a:t>
            </a:r>
            <a:r>
              <a:rPr lang="en-US" kern="1200" dirty="0">
                <a:solidFill>
                  <a:schemeClr val="tx1">
                    <a:lumMod val="50000"/>
                  </a:schemeClr>
                </a:solidFill>
                <a:effectLst/>
                <a:latin typeface="+mn-lt"/>
                <a:ea typeface="+mn-ea"/>
                <a:cs typeface="+mn-cs"/>
              </a:rPr>
              <a:t> </a:t>
            </a:r>
            <a:r>
              <a:rPr lang="en-US" dirty="0">
                <a:solidFill>
                  <a:schemeClr val="tx1">
                    <a:lumMod val="50000"/>
                  </a:schemeClr>
                </a:solidFill>
              </a:rPr>
              <a:t>Across our platform, we look at security across identity and access management, threat protection, information protection and security management. Having a holistic approach to securing these areas improves your security posture. </a:t>
            </a:r>
          </a:p>
          <a:p>
            <a:endParaRPr lang="en-US" dirty="0">
              <a:solidFill>
                <a:schemeClr val="tx1">
                  <a:lumMod val="50000"/>
                </a:schemeClr>
              </a:solidFill>
            </a:endParaRPr>
          </a:p>
          <a:p>
            <a:r>
              <a:rPr lang="en-US" dirty="0">
                <a:solidFill>
                  <a:schemeClr val="tx1">
                    <a:lumMod val="50000"/>
                  </a:schemeClr>
                </a:solidFill>
              </a:rPr>
              <a:t>Microsoft works with many CISOs across industries and consistently finds that these are top priorities for our customers. </a:t>
            </a:r>
          </a:p>
          <a:p>
            <a:endParaRPr lang="en-US" dirty="0">
              <a:solidFill>
                <a:schemeClr val="tx1">
                  <a:lumMod val="50000"/>
                </a:schemeClr>
              </a:solidFill>
            </a:endParaRPr>
          </a:p>
          <a:p>
            <a:r>
              <a:rPr lang="en-US" dirty="0">
                <a:solidFill>
                  <a:schemeClr val="tx1">
                    <a:lumMod val="50000"/>
                  </a:schemeClr>
                </a:solidFill>
              </a:rPr>
              <a:t>The CISO workshop covers our learnings and recommended strategies for each of these areas:</a:t>
            </a:r>
          </a:p>
          <a:p>
            <a:pPr marL="171450" lvl="0" indent="-171450">
              <a:buFont typeface="Arial" panose="020B0604020202020204" pitchFamily="34" charset="0"/>
              <a:buChar char="•"/>
            </a:pPr>
            <a:r>
              <a:rPr lang="en-US" b="1" kern="1200" dirty="0">
                <a:solidFill>
                  <a:schemeClr val="tx1">
                    <a:lumMod val="50000"/>
                  </a:schemeClr>
                </a:solidFill>
                <a:effectLst/>
                <a:latin typeface="+mn-lt"/>
                <a:ea typeface="+mn-ea"/>
                <a:cs typeface="+mn-cs"/>
              </a:rPr>
              <a:t>Security Management</a:t>
            </a:r>
            <a:r>
              <a:rPr lang="en-US" kern="1200" dirty="0">
                <a:solidFill>
                  <a:schemeClr val="tx1">
                    <a:lumMod val="50000"/>
                  </a:schemeClr>
                </a:solidFill>
                <a:effectLst/>
                <a:latin typeface="+mn-lt"/>
                <a:ea typeface="+mn-ea"/>
                <a:cs typeface="+mn-cs"/>
              </a:rPr>
              <a:t> – Increase visibility and control over your hybrid technology estate with integrated guidance and automated policy enforcement and monitoring. </a:t>
            </a:r>
          </a:p>
          <a:p>
            <a:pPr marL="171450" lvl="0" indent="-171450">
              <a:buFont typeface="Arial" panose="020B0604020202020204" pitchFamily="34" charset="0"/>
              <a:buChar char="•"/>
            </a:pPr>
            <a:r>
              <a:rPr lang="en-US" b="1" kern="1200" dirty="0">
                <a:solidFill>
                  <a:schemeClr val="tx1">
                    <a:lumMod val="50000"/>
                  </a:schemeClr>
                </a:solidFill>
                <a:effectLst/>
                <a:latin typeface="+mn-lt"/>
                <a:ea typeface="+mn-ea"/>
                <a:cs typeface="+mn-cs"/>
              </a:rPr>
              <a:t>Identity and Access Management</a:t>
            </a:r>
            <a:r>
              <a:rPr lang="en-US" kern="1200" dirty="0">
                <a:solidFill>
                  <a:schemeClr val="tx1">
                    <a:lumMod val="50000"/>
                  </a:schemeClr>
                </a:solidFill>
                <a:effectLst/>
                <a:latin typeface="+mn-lt"/>
                <a:ea typeface="+mn-ea"/>
                <a:cs typeface="+mn-cs"/>
              </a:rPr>
              <a:t> – Helping you build a new security perimeter our of network controls protect new asset types outside your corporate network as well as better protect existing assets within your corporate network</a:t>
            </a:r>
          </a:p>
          <a:p>
            <a:pPr marL="171450" lvl="0" indent="-171450">
              <a:buFont typeface="Arial" panose="020B0604020202020204" pitchFamily="34" charset="0"/>
              <a:buChar char="•"/>
            </a:pPr>
            <a:r>
              <a:rPr lang="en-US" b="1" kern="1200" dirty="0">
                <a:solidFill>
                  <a:schemeClr val="tx1">
                    <a:lumMod val="50000"/>
                  </a:schemeClr>
                </a:solidFill>
                <a:effectLst/>
                <a:latin typeface="+mn-lt"/>
                <a:ea typeface="+mn-ea"/>
                <a:cs typeface="+mn-cs"/>
              </a:rPr>
              <a:t>Information protection</a:t>
            </a:r>
            <a:r>
              <a:rPr lang="en-US" kern="1200" dirty="0">
                <a:solidFill>
                  <a:schemeClr val="tx1">
                    <a:lumMod val="50000"/>
                  </a:schemeClr>
                </a:solidFill>
                <a:effectLst/>
                <a:latin typeface="+mn-lt"/>
                <a:ea typeface="+mn-ea"/>
                <a:cs typeface="+mn-cs"/>
              </a:rPr>
              <a:t> – Protect sensitive information in your organization with automatic classification, persistent protection, and persistent monitoring of data anywhere it goes (mobile devices, cloud services, USB sticks, corporate assets, etc.)</a:t>
            </a:r>
          </a:p>
          <a:p>
            <a:pPr marL="171450" lvl="0" indent="-171450">
              <a:buFont typeface="Arial" panose="020B0604020202020204" pitchFamily="34" charset="0"/>
              <a:buChar char="•"/>
            </a:pPr>
            <a:r>
              <a:rPr lang="en-US" b="1" kern="1200" dirty="0">
                <a:solidFill>
                  <a:schemeClr val="tx1">
                    <a:lumMod val="50000"/>
                  </a:schemeClr>
                </a:solidFill>
                <a:effectLst/>
                <a:latin typeface="+mn-lt"/>
                <a:ea typeface="+mn-ea"/>
                <a:cs typeface="+mn-cs"/>
              </a:rPr>
              <a:t>Threat Protection</a:t>
            </a:r>
            <a:r>
              <a:rPr lang="en-US" kern="1200" dirty="0">
                <a:solidFill>
                  <a:schemeClr val="tx1">
                    <a:lumMod val="50000"/>
                  </a:schemeClr>
                </a:solidFill>
                <a:effectLst/>
                <a:latin typeface="+mn-lt"/>
                <a:ea typeface="+mn-ea"/>
                <a:cs typeface="+mn-cs"/>
              </a:rPr>
              <a:t> – Modern protections and detection designed to raise attacker cost, many of which are powered by the trillions of signals in our intelligent security graph</a:t>
            </a:r>
          </a:p>
          <a:p>
            <a:pPr marL="171450" indent="-171450">
              <a:buFont typeface="Arial" panose="020B0604020202020204" pitchFamily="34" charset="0"/>
              <a:buChar char="•"/>
            </a:pPr>
            <a:endParaRPr lang="en-US" dirty="0">
              <a:solidFill>
                <a:schemeClr val="tx1">
                  <a:lumMod val="50000"/>
                </a:schemeClr>
              </a:solidFill>
            </a:endParaRPr>
          </a:p>
          <a:p>
            <a:endParaRPr lang="en-US" dirty="0">
              <a:solidFill>
                <a:schemeClr val="tx1">
                  <a:lumMod val="50000"/>
                </a:schemeClr>
              </a:solidFill>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3/26/2019 08:07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36288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Takeaway: </a:t>
            </a:r>
            <a:r>
              <a:rPr lang="en-US" dirty="0"/>
              <a:t>Microsoft is seeing major transformation of almost all aspects of IT and information security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Information Security departments are operating in a world that has changed vastly since the current generation of security best practices were established.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Several </a:t>
            </a:r>
            <a:r>
              <a:rPr lang="en-US" sz="1200" kern="1200" baseline="0" dirty="0">
                <a:solidFill>
                  <a:schemeClr val="tx1"/>
                </a:solidFill>
                <a:effectLst/>
                <a:latin typeface="+mn-lt"/>
                <a:ea typeface="+mn-ea"/>
                <a:cs typeface="+mn-cs"/>
              </a:rPr>
              <a:t>key trends stand out: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1. Enterprise IT is Cloud Hybrid</a:t>
            </a:r>
          </a:p>
          <a:p>
            <a:r>
              <a:rPr lang="en-US" dirty="0"/>
              <a:t>Enterprise computing is a hybrid of on-premises and cloud at most organizations we work with. This hybrid approach is being primarily driven by the </a:t>
            </a:r>
            <a:r>
              <a:rPr lang="en-US" sz="1200" kern="1200" baseline="0" dirty="0">
                <a:solidFill>
                  <a:schemeClr val="tx1"/>
                </a:solidFill>
                <a:effectLst/>
                <a:latin typeface="+mn-lt"/>
                <a:ea typeface="+mn-ea"/>
                <a:cs typeface="+mn-cs"/>
              </a:rPr>
              <a:t>attractiveness of the cloud technology value proposition and the challenges of fully shutting down the last legacy on-premises technology. </a:t>
            </a:r>
            <a:endParaRPr lang="en-US" sz="1200" kern="1200" dirty="0">
              <a:solidFill>
                <a:schemeClr val="tx1"/>
              </a:solidFill>
              <a:effectLst/>
              <a:latin typeface="+mn-lt"/>
              <a:ea typeface="+mn-ea"/>
              <a:cs typeface="+mn-cs"/>
            </a:endParaRPr>
          </a:p>
          <a:p>
            <a:endParaRPr lang="en-US" dirty="0"/>
          </a:p>
          <a:p>
            <a:r>
              <a:rPr lang="en-US" b="1" dirty="0"/>
              <a:t>CLICK 1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2. </a:t>
            </a:r>
            <a:r>
              <a:rPr lang="en-US" sz="1200" b="1" dirty="0"/>
              <a:t>Technology Mobility and Volume is Exploding</a:t>
            </a:r>
          </a:p>
          <a:p>
            <a:r>
              <a:rPr lang="en-US" sz="1200" kern="1200" dirty="0">
                <a:solidFill>
                  <a:schemeClr val="tx1"/>
                </a:solidFill>
                <a:effectLst/>
                <a:latin typeface="+mn-lt"/>
                <a:ea typeface="+mn-ea"/>
                <a:cs typeface="+mn-cs"/>
              </a:rPr>
              <a:t>The growth of mobile devices will continue as will the demand for a first-class experience with the native applications (vs. the limited functionality of most MDM solutions). Enterprises will also have to start managing the variance in trustworthiness of these devices to better balance risk and productivity.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CLICK 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3. Pervasive Digital Transformation and IoT</a:t>
            </a:r>
          </a:p>
          <a:p>
            <a:pPr marL="0" indent="0">
              <a:buFont typeface="Arial" panose="020B0604020202020204" pitchFamily="34" charset="0"/>
              <a:buNone/>
            </a:pPr>
            <a:r>
              <a:rPr lang="en-US" sz="1200" kern="1200" dirty="0">
                <a:solidFill>
                  <a:schemeClr val="tx1"/>
                </a:solidFill>
                <a:effectLst/>
                <a:latin typeface="+mn-lt"/>
                <a:ea typeface="+mn-ea"/>
                <a:cs typeface="+mn-cs"/>
              </a:rPr>
              <a:t>Businesses will be digitally transforming to compete with cloud-native startups that are trying to disrupt existing industries/markets they operate in. This will drive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Increased Internet of Things (IoT) device usage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Cloud service adoption for storage, processing, analytics, blockchain, etc. to support them</a:t>
            </a:r>
          </a:p>
          <a:p>
            <a:pPr marL="0" indent="0">
              <a:buFont typeface="Arial" panose="020B0604020202020204" pitchFamily="34" charset="0"/>
              <a:buNone/>
            </a:pPr>
            <a:r>
              <a:rPr lang="en-US" sz="1200" kern="1200" dirty="0">
                <a:solidFill>
                  <a:schemeClr val="tx1"/>
                </a:solidFill>
                <a:effectLst/>
                <a:latin typeface="+mn-lt"/>
                <a:ea typeface="+mn-ea"/>
                <a:cs typeface="+mn-cs"/>
              </a:rPr>
              <a:t>The IoT space will create challenges around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New ways of managing device risk (as PC risk strategies don’t work for many/most IoT devices)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Application development security (as custom/bespoke code will be required to support new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CLICK 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4.</a:t>
            </a:r>
            <a:r>
              <a:rPr lang="en-US" sz="1200" b="1" kern="1200" baseline="0" dirty="0">
                <a:solidFill>
                  <a:schemeClr val="tx1"/>
                </a:solidFill>
                <a:effectLst/>
                <a:latin typeface="+mn-lt"/>
                <a:ea typeface="+mn-ea"/>
                <a:cs typeface="+mn-cs"/>
              </a:rPr>
              <a:t> </a:t>
            </a:r>
            <a:r>
              <a:rPr lang="en-US" sz="1200" b="1" dirty="0"/>
              <a:t>Increasingly Hostile Environment</a:t>
            </a:r>
          </a:p>
          <a:p>
            <a:r>
              <a:rPr lang="en-US" sz="1200" kern="1200" dirty="0">
                <a:solidFill>
                  <a:schemeClr val="tx1"/>
                </a:solidFill>
                <a:effectLst/>
                <a:latin typeface="+mn-lt"/>
                <a:ea typeface="+mn-ea"/>
                <a:cs typeface="+mn-cs"/>
              </a:rPr>
              <a:t>Both the attack surface of the modern enterprise and the threat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volume and sophistication are continuing to rise. </a:t>
            </a:r>
          </a:p>
          <a:p>
            <a:endParaRPr lang="en-US" sz="1200" kern="1200" dirty="0">
              <a:solidFill>
                <a:schemeClr val="tx1"/>
              </a:solidFill>
              <a:effectLst/>
              <a:latin typeface="+mn-lt"/>
              <a:ea typeface="+mn-ea"/>
              <a:cs typeface="+mn-cs"/>
            </a:endParaRPr>
          </a:p>
          <a:p>
            <a:r>
              <a:rPr lang="en-US" kern="1200" dirty="0">
                <a:effectLst/>
                <a:latin typeface="+mn-lt"/>
                <a:ea typeface="+mn-ea"/>
                <a:cs typeface="+mn-cs"/>
              </a:rPr>
              <a:t>We have observed that attackers tend to follow rational behavior and most attackers favor the simplest and cheapest means to achieve their goals (even sophisticated attackers with access to advanced tools sometimes choose to use off the shelf tools). Much like the famous California gold rush of 1849 where many fortunes were made selling clothing and tools to miners and prospectors, specialized suppliers are springing up to support the massive growth of the cybercrime economy. This is lowering the cost for new entrants and is also allowing the advanced players to specialize further and increase sophistication.</a:t>
            </a:r>
            <a:endParaRPr lang="en-US" kern="1200" dirty="0">
              <a:latin typeface="+mn-lt"/>
              <a:cs typeface="Calibri"/>
            </a:endParaRPr>
          </a:p>
          <a:p>
            <a:pPr marL="0" indent="0">
              <a:buNone/>
            </a:pPr>
            <a:endParaRPr lang="en-US" sz="1200" kern="1200" dirty="0">
              <a:solidFill>
                <a:schemeClr val="tx1"/>
              </a:solidFill>
              <a:effectLst/>
              <a:latin typeface="+mn-lt"/>
              <a:ea typeface="+mn-ea"/>
              <a:cs typeface="+mn-cs"/>
            </a:endParaRPr>
          </a:p>
          <a:p>
            <a:pPr marL="0" indent="0">
              <a:buNone/>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279451-DC3F-4DFF-8F6E-8CFEB00E94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81220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Key Takeaway </a:t>
            </a:r>
            <a:r>
              <a:rPr lang="en-US" sz="1200" kern="1200" dirty="0">
                <a:solidFill>
                  <a:schemeClr val="tx1"/>
                </a:solidFill>
                <a:effectLst/>
                <a:latin typeface="+mn-lt"/>
                <a:ea typeface="+mn-ea"/>
                <a:cs typeface="+mn-cs"/>
              </a:rPr>
              <a:t>– While challenging, this cloud age represents an unprecedented opportunity for information security.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Information security can take a fresh approach to solving new and old security problems as well to build and improve relationships with business functions and leaders.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Monitoring and managing a hybrid of cloud/digital and on-premises legacy assets requires</a:t>
            </a:r>
          </a:p>
          <a:p>
            <a:endParaRPr lang="en-US" sz="1200" kern="1200" dirty="0">
              <a:solidFill>
                <a:schemeClr val="tx1"/>
              </a:solidFill>
              <a:effectLst/>
              <a:latin typeface="+mn-lt"/>
              <a:ea typeface="+mn-ea"/>
              <a:cs typeface="+mn-cs"/>
            </a:endParaRPr>
          </a:p>
          <a:p>
            <a:pPr marL="0" indent="0">
              <a:buNone/>
            </a:pPr>
            <a:r>
              <a:rPr lang="en-US" sz="1200" b="1" kern="1200" dirty="0">
                <a:solidFill>
                  <a:schemeClr val="tx1"/>
                </a:solidFill>
                <a:effectLst/>
                <a:latin typeface="+mn-lt"/>
                <a:ea typeface="+mn-ea"/>
                <a:cs typeface="+mn-cs"/>
              </a:rPr>
              <a:t>1. Visibility and control over blind spots in this estate</a:t>
            </a:r>
          </a:p>
          <a:p>
            <a:pPr marL="228600" lvl="0" indent="-228600">
              <a:buFont typeface="+mj-lt"/>
              <a:buAutoNum type="alphaLcPeriod"/>
            </a:pPr>
            <a:r>
              <a:rPr lang="en-US" sz="1200" kern="1200" dirty="0">
                <a:solidFill>
                  <a:schemeClr val="tx1"/>
                </a:solidFill>
                <a:effectLst/>
                <a:latin typeface="+mn-lt"/>
                <a:ea typeface="+mn-ea"/>
                <a:cs typeface="+mn-cs"/>
              </a:rPr>
              <a:t>An identity based security perimeter (we will cover more in module 3)</a:t>
            </a:r>
          </a:p>
          <a:p>
            <a:pPr marL="228600" lvl="0" indent="-228600">
              <a:buFont typeface="+mj-lt"/>
              <a:buAutoNum type="alphaLcPeriod"/>
            </a:pPr>
            <a:r>
              <a:rPr lang="en-US" sz="1200" kern="1200" dirty="0">
                <a:solidFill>
                  <a:schemeClr val="tx1"/>
                </a:solidFill>
                <a:effectLst/>
                <a:latin typeface="+mn-lt"/>
                <a:ea typeface="+mn-ea"/>
                <a:cs typeface="+mn-cs"/>
              </a:rPr>
              <a:t>Automating policy monitoring and enforcement to improve your security management (we will cover more in module 2)</a:t>
            </a:r>
          </a:p>
          <a:p>
            <a:pPr marL="0" indent="0">
              <a:buNone/>
            </a:pPr>
            <a:endParaRPr lang="en-US" sz="1200" kern="1200" dirty="0">
              <a:solidFill>
                <a:schemeClr val="tx1"/>
              </a:solidFill>
              <a:effectLst/>
              <a:latin typeface="+mn-lt"/>
              <a:ea typeface="+mn-ea"/>
              <a:cs typeface="+mn-cs"/>
            </a:endParaRPr>
          </a:p>
          <a:p>
            <a:pPr marL="0" indent="0">
              <a:buNone/>
            </a:pPr>
            <a:r>
              <a:rPr lang="en-US" sz="1200" b="1" kern="1200" dirty="0">
                <a:solidFill>
                  <a:schemeClr val="tx1"/>
                </a:solidFill>
                <a:effectLst/>
                <a:latin typeface="+mn-lt"/>
                <a:ea typeface="+mn-ea"/>
                <a:cs typeface="+mn-cs"/>
              </a:rPr>
              <a:t>CLICK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2. Agile and Efficient Threat Protection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As threats grow, so does signal volume and the difficulty to process them fast enough.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 should increase the efficiency and agility of how you prevent, detect, and respond to threats using the limited available resources you have. Modern preventive controls, automation, and integrated tools/telemetry can radically change your effectiveness here. </a:t>
            </a:r>
          </a:p>
          <a:p>
            <a:pPr marL="0" indent="0">
              <a:buNone/>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CLICK 2</a:t>
            </a:r>
          </a:p>
          <a:p>
            <a:pPr marL="0" indent="0">
              <a:buNone/>
            </a:pPr>
            <a:endParaRPr lang="en-US" sz="1200" kern="1200" dirty="0">
              <a:solidFill>
                <a:schemeClr val="tx1"/>
              </a:solidFill>
              <a:effectLst/>
              <a:latin typeface="+mn-lt"/>
              <a:ea typeface="+mn-ea"/>
              <a:cs typeface="+mn-cs"/>
            </a:endParaRPr>
          </a:p>
          <a:p>
            <a:pPr marL="0" indent="0">
              <a:buNone/>
            </a:pPr>
            <a:r>
              <a:rPr lang="en-US" sz="1200" b="1" kern="1200" dirty="0">
                <a:solidFill>
                  <a:schemeClr val="tx1"/>
                </a:solidFill>
                <a:effectLst/>
                <a:latin typeface="+mn-lt"/>
                <a:ea typeface="+mn-ea"/>
                <a:cs typeface="+mn-cs"/>
              </a:rPr>
              <a:t>3. Find and Protect Intellectual Property &amp; Regulated Data</a:t>
            </a:r>
          </a:p>
          <a:p>
            <a:pPr marL="0" indent="0">
              <a:buNone/>
            </a:pPr>
            <a:r>
              <a:rPr lang="en-US" sz="1200" kern="1200" dirty="0">
                <a:solidFill>
                  <a:schemeClr val="tx1"/>
                </a:solidFill>
                <a:effectLst/>
                <a:latin typeface="+mn-lt"/>
                <a:ea typeface="+mn-ea"/>
                <a:cs typeface="+mn-cs"/>
              </a:rPr>
              <a:t>Information protection is critical in the age of sophisticated threats and the massive variety of devices, applications and services where data can travel. </a:t>
            </a:r>
          </a:p>
          <a:p>
            <a:pPr marL="0" indent="0">
              <a:buNone/>
            </a:pPr>
            <a:r>
              <a:rPr lang="en-US" sz="1200" kern="1200" dirty="0">
                <a:solidFill>
                  <a:schemeClr val="tx1"/>
                </a:solidFill>
                <a:effectLst/>
                <a:latin typeface="+mn-lt"/>
                <a:ea typeface="+mn-ea"/>
                <a:cs typeface="+mn-cs"/>
              </a:rPr>
              <a:t>It is critical to be able to apply security protections directly to the data itself (vs. the containers it happens to be stored in at the moment)</a:t>
            </a:r>
          </a:p>
          <a:p>
            <a:pPr marL="0" indent="0">
              <a:buNone/>
            </a:pPr>
            <a:endParaRPr lang="en-US" sz="1200" kern="1200" dirty="0">
              <a:solidFill>
                <a:schemeClr val="tx1"/>
              </a:solidFill>
              <a:effectLst/>
              <a:latin typeface="+mn-lt"/>
              <a:ea typeface="+mn-ea"/>
              <a:cs typeface="+mn-cs"/>
            </a:endParaRPr>
          </a:p>
          <a:p>
            <a:pPr marL="0" indent="0">
              <a:buNone/>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095556-A86C-468F-A29C-9DDE30B49E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87524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a:defRPr/>
            </a:pPr>
            <a:r>
              <a:rPr lang="en-US" b="1" u="none" dirty="0"/>
              <a:t>Key Takeaway: </a:t>
            </a:r>
            <a:r>
              <a:rPr lang="en-US" u="none" dirty="0"/>
              <a:t>Acr</a:t>
            </a:r>
            <a:r>
              <a:rPr lang="en-US" dirty="0"/>
              <a:t>oss these 4 core components of any modern enterprise, an effective security management solution should provide </a:t>
            </a:r>
            <a:r>
              <a:rPr lang="en-US" u="sng" dirty="0"/>
              <a:t>3 key tenets; Visibility, Control and Guidance.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u="none" dirty="0"/>
          </a:p>
          <a:p>
            <a:pPr marL="0" indent="0">
              <a:buFontTx/>
              <a:buNone/>
            </a:pPr>
            <a:r>
              <a:rPr lang="en-US" b="0" dirty="0"/>
              <a:t>An effective security management solution should provide </a:t>
            </a:r>
            <a:r>
              <a:rPr lang="en-US" b="0" u="sng" dirty="0"/>
              <a:t>3 key tenets:</a:t>
            </a:r>
          </a:p>
          <a:p>
            <a:pPr marL="0" indent="0">
              <a:buFontTx/>
              <a:buNone/>
            </a:pPr>
            <a:r>
              <a:rPr lang="en-US" b="0" u="none" dirty="0"/>
              <a:t>-   Full </a:t>
            </a:r>
            <a:r>
              <a:rPr lang="en-US" b="0" u="sng" dirty="0"/>
              <a:t>visibility</a:t>
            </a:r>
            <a:r>
              <a:rPr lang="en-US" b="0" u="none" dirty="0"/>
              <a:t> that helps you understand the security state and risks across resources;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dirty="0"/>
              <a:t>Built-in security </a:t>
            </a:r>
            <a:r>
              <a:rPr lang="en-US" b="0" u="sng" dirty="0"/>
              <a:t>controls</a:t>
            </a:r>
            <a:r>
              <a:rPr lang="en-US" b="0" dirty="0"/>
              <a:t> to </a:t>
            </a:r>
            <a:r>
              <a:rPr lang="en-US" b="0" u="none" dirty="0"/>
              <a:t>help you d</a:t>
            </a:r>
            <a:r>
              <a:rPr lang="en-US" b="0" dirty="0"/>
              <a:t>efine consistent security policies;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dirty="0"/>
              <a:t>Effective </a:t>
            </a:r>
            <a:r>
              <a:rPr lang="en-US" b="0" u="sng" dirty="0"/>
              <a:t>guidance</a:t>
            </a:r>
            <a:r>
              <a:rPr lang="en-US" b="0" dirty="0"/>
              <a:t> to help elevate your security through actionable intelligence and recommendations. </a:t>
            </a:r>
            <a:endParaRPr kumimoji="0" lang="en-US" b="0" u="none" strike="noStrike" kern="1200" cap="none" spc="0" normalizeH="0" baseline="0" noProof="0" dirty="0">
              <a:ln>
                <a:noFill/>
              </a:ln>
              <a:effectLst/>
              <a:uLnTx/>
              <a:uFillTx/>
            </a:endParaRPr>
          </a:p>
          <a:p>
            <a:pPr marL="0" indent="0">
              <a:buFontTx/>
              <a:buNone/>
            </a:pPr>
            <a:endParaRPr lang="en-US" b="0" dirty="0"/>
          </a:p>
        </p:txBody>
      </p:sp>
      <p:sp>
        <p:nvSpPr>
          <p:cNvPr id="4" name="Slide Number Placeholder 3"/>
          <p:cNvSpPr>
            <a:spLocks noGrp="1"/>
          </p:cNvSpPr>
          <p:nvPr>
            <p:ph type="sldNum" sz="quarter" idx="10"/>
          </p:nvPr>
        </p:nvSpPr>
        <p:spPr/>
        <p:txBody>
          <a:bodyPr/>
          <a:lstStyle/>
          <a:p>
            <a:fld id="{8727D9BA-86A1-451D-9C76-97EDCED4A22C}" type="slidenum">
              <a:rPr lang="en-US" smtClean="0"/>
              <a:t>16</a:t>
            </a:fld>
            <a:endParaRPr lang="en-US"/>
          </a:p>
        </p:txBody>
      </p:sp>
    </p:spTree>
    <p:extLst>
      <p:ext uri="{BB962C8B-B14F-4D97-AF65-F5344CB8AC3E}">
        <p14:creationId xmlns:p14="http://schemas.microsoft.com/office/powerpoint/2010/main" val="17971326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11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99E2BAC-54EE-4500-A32C-ABC24D371560}" type="slidenum">
              <a:rPr lang="en-US" smtClean="0"/>
              <a:t>17</a:t>
            </a:fld>
            <a:endParaRPr lang="en-US"/>
          </a:p>
        </p:txBody>
      </p:sp>
    </p:spTree>
    <p:extLst>
      <p:ext uri="{BB962C8B-B14F-4D97-AF65-F5344CB8AC3E}">
        <p14:creationId xmlns:p14="http://schemas.microsoft.com/office/powerpoint/2010/main" val="5324343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b="1" u="none" dirty="0"/>
              <a:t>Key Takeaway: </a:t>
            </a:r>
            <a:r>
              <a:rPr lang="en-US" b="0" u="none" dirty="0"/>
              <a:t>T</a:t>
            </a:r>
            <a:r>
              <a:rPr lang="en-US" u="none" dirty="0"/>
              <a:t>raditional security strategies once seemed simple and effective, but really don’t achieve either one anymore. </a:t>
            </a:r>
          </a:p>
          <a:p>
            <a:pPr>
              <a:defRPr/>
            </a:pPr>
            <a:endParaRPr lang="en-US" u="none" dirty="0"/>
          </a:p>
          <a:p>
            <a:pPr>
              <a:defRPr/>
            </a:pPr>
            <a:r>
              <a:rPr lang="en-US" u="none" dirty="0"/>
              <a:t>When all the resources on a single network, implementing a single control point at the network edge blocked many attack types and seemed like a simple and effective solution. </a:t>
            </a:r>
          </a:p>
          <a:p>
            <a:pPr>
              <a:defRPr/>
            </a:pPr>
            <a:endParaRPr lang="en-US" u="none" dirty="0"/>
          </a:p>
          <a:p>
            <a:pPr>
              <a:defRPr/>
            </a:pPr>
            <a:r>
              <a:rPr lang="en-US" b="1" u="none" dirty="0"/>
              <a:t>CLICK 1 </a:t>
            </a:r>
          </a:p>
          <a:p>
            <a:pPr>
              <a:defRPr/>
            </a:pPr>
            <a:endParaRPr lang="en-US" u="none" dirty="0"/>
          </a:p>
          <a:p>
            <a:pPr>
              <a:defRPr/>
            </a:pPr>
            <a:r>
              <a:rPr lang="en-US" u="none" dirty="0"/>
              <a:t>Over time we learned that:</a:t>
            </a:r>
          </a:p>
          <a:p>
            <a:pPr>
              <a:defRPr/>
            </a:pPr>
            <a:endParaRPr lang="en-US" u="none" dirty="0"/>
          </a:p>
          <a:p>
            <a:pPr marL="171450" indent="-171450">
              <a:buFont typeface="Arial" panose="020B0604020202020204" pitchFamily="34" charset="0"/>
              <a:buChar char="•"/>
              <a:defRPr/>
            </a:pPr>
            <a:r>
              <a:rPr lang="en-US" u="none" dirty="0"/>
              <a:t>This </a:t>
            </a:r>
            <a:r>
              <a:rPr lang="en-US" b="1" u="none" dirty="0"/>
              <a:t>simplicity </a:t>
            </a:r>
            <a:r>
              <a:rPr lang="en-US" u="none" dirty="0"/>
              <a:t>broke down quickly fast when it took thousands of rules to try and express policy for applications, identities, and hosts using IP addresses and ports. </a:t>
            </a:r>
          </a:p>
          <a:p>
            <a:pPr marL="171450" indent="-171450">
              <a:buFont typeface="Arial" panose="020B0604020202020204" pitchFamily="34" charset="0"/>
              <a:buChar char="•"/>
              <a:defRPr/>
            </a:pPr>
            <a:r>
              <a:rPr lang="en-US" u="none" dirty="0"/>
              <a:t>The </a:t>
            </a:r>
            <a:r>
              <a:rPr lang="en-US" b="1" u="none" dirty="0"/>
              <a:t>effectiveness </a:t>
            </a:r>
            <a:r>
              <a:rPr lang="en-US" u="none" dirty="0"/>
              <a:t>of the strategy broke down with the rise of phishing emails and credential theft attacks</a:t>
            </a:r>
          </a:p>
          <a:p>
            <a:pPr>
              <a:defRPr/>
            </a:pPr>
            <a:endParaRPr lang="en-US" u="none" dirty="0"/>
          </a:p>
          <a:p>
            <a:pPr>
              <a:defRPr/>
            </a:pPr>
            <a:r>
              <a:rPr lang="en-US" b="1" u="none" dirty="0"/>
              <a:t>CLICK 2</a:t>
            </a:r>
          </a:p>
          <a:p>
            <a:pPr>
              <a:defRPr/>
            </a:pPr>
            <a:endParaRPr lang="en-US" u="none" dirty="0"/>
          </a:p>
          <a:p>
            <a:pPr>
              <a:defRPr/>
            </a:pPr>
            <a:r>
              <a:rPr lang="en-US" u="none" dirty="0"/>
              <a:t>The adoption of mobile devices outside the firewall was the first forcing function to adopt a new type of policy engine that was tailored to the asset -- Mobile device management (MDM)</a:t>
            </a:r>
          </a:p>
          <a:p>
            <a:pPr>
              <a:defRPr/>
            </a:pPr>
            <a:r>
              <a:rPr lang="en-US" u="none" dirty="0"/>
              <a:t>While there were (and are) still some challenges with MDM’s user experience, the policy expression and enforcement was clear, comprehensible, and manageable by stakeholders (unlike a firewall ruleset)</a:t>
            </a:r>
          </a:p>
          <a:p>
            <a:pPr>
              <a:defRPr/>
            </a:pPr>
            <a:endParaRPr lang="en-US" u="non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828D7B-2F82-4E8B-AB08-BDCA710BFF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61292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u="none" dirty="0"/>
              <a:t>Key Takeaway: </a:t>
            </a:r>
            <a:r>
              <a:rPr lang="en-US" b="0" u="none" dirty="0"/>
              <a:t>Modern security strategies require controls tailored to each asset, allowing for simpler and more manageable policy definition and execution. </a:t>
            </a:r>
          </a:p>
          <a:p>
            <a:pPr marL="0" indent="0">
              <a:buFont typeface="Arial" panose="020B0604020202020204" pitchFamily="34" charset="0"/>
              <a:buNone/>
            </a:pPr>
            <a:endParaRPr lang="en-US" sz="1100" b="0" u="none" dirty="0"/>
          </a:p>
          <a:p>
            <a:pPr marL="0" indent="0">
              <a:buFont typeface="Arial" panose="020B0604020202020204" pitchFamily="34" charset="0"/>
              <a:buNone/>
            </a:pPr>
            <a:r>
              <a:rPr lang="en-US" b="0" u="none" dirty="0"/>
              <a:t>As the world outside the firewall grows, security management must continue to evolve with policy engines tailored for each asset, monitoring and managing with policies that are simple and straightforward to human stakeholders. The centralized policy engine for assets managed in this way now shifts from the network (which is still critical for classic workloads behind the firewall) to identity where authentication and authorization decisions are made (using signals from these other specialized tools). </a:t>
            </a:r>
          </a:p>
          <a:p>
            <a:pPr marL="0" indent="0">
              <a:buFont typeface="Arial" panose="020B0604020202020204" pitchFamily="34" charset="0"/>
              <a:buNone/>
            </a:pPr>
            <a:endParaRPr lang="en-US" sz="1100" b="0" u="none" dirty="0"/>
          </a:p>
          <a:p>
            <a:pPr marL="0" indent="0">
              <a:buFont typeface="Arial" panose="020B0604020202020204" pitchFamily="34" charset="0"/>
              <a:buNone/>
            </a:pPr>
            <a:r>
              <a:rPr lang="en-US" sz="1100" b="1" u="none" dirty="0"/>
              <a:t>CLICK 1</a:t>
            </a:r>
          </a:p>
          <a:p>
            <a:pPr marL="0" indent="0">
              <a:buFont typeface="Arial" panose="020B0604020202020204" pitchFamily="34" charset="0"/>
              <a:buNone/>
            </a:pPr>
            <a:endParaRPr lang="en-US" sz="1100" b="0" u="none" dirty="0"/>
          </a:p>
          <a:p>
            <a:pPr marL="0" indent="0">
              <a:buFont typeface="Arial" panose="020B0604020202020204" pitchFamily="34" charset="0"/>
              <a:buNone/>
            </a:pPr>
            <a:r>
              <a:rPr lang="en-US" sz="1100" b="0" u="none" dirty="0"/>
              <a:t>Microsoft has invested in building these capabilities to enable you to manage a modern enterprise that spans a hybrid of cloud and on premises assets of all types.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828D7B-2F82-4E8B-AB08-BDCA710BFF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470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367">
              <a:lnSpc>
                <a:spcPct val="90000"/>
              </a:lnSpc>
              <a:spcBef>
                <a:spcPct val="20000"/>
              </a:spcBef>
              <a:buSzPct val="90000"/>
            </a:pPr>
            <a:r>
              <a:rPr lang="en-US" sz="1100" b="1"/>
              <a:t>Key Takeaway: </a:t>
            </a:r>
            <a:r>
              <a:rPr lang="en-US" sz="1100"/>
              <a:t>This is the Threat Protection module of a full day workshop designed for both your organization and Microsoft to learn where Microsoft can help you achieve your cybersecurity goals. </a:t>
            </a:r>
          </a:p>
          <a:p>
            <a:pPr lvl="0" defTabSz="914367">
              <a:lnSpc>
                <a:spcPct val="90000"/>
              </a:lnSpc>
              <a:spcBef>
                <a:spcPct val="20000"/>
              </a:spcBef>
              <a:buSzPct val="90000"/>
            </a:pPr>
            <a:endParaRPr lang="en-US" sz="1100"/>
          </a:p>
          <a:p>
            <a:pPr marL="0" marR="0" lvl="0" indent="0" algn="l" defTabSz="914367" rtl="0" eaLnBrk="1" fontAlgn="auto" latinLnBrk="0" hangingPunct="1">
              <a:lnSpc>
                <a:spcPct val="90000"/>
              </a:lnSpc>
              <a:spcBef>
                <a:spcPct val="20000"/>
              </a:spcBef>
              <a:spcAft>
                <a:spcPts val="0"/>
              </a:spcAft>
              <a:buClrTx/>
              <a:buSzPct val="90000"/>
              <a:buFontTx/>
              <a:buNone/>
              <a:tabLst/>
              <a:defRPr/>
            </a:pPr>
            <a:r>
              <a:rPr lang="en-US" sz="1100"/>
              <a:t>This module will focus the trends, challenges, and recommended strategy for threat protection (including how Microsoft’s capabilities and guidance map into that strategy)</a:t>
            </a:r>
          </a:p>
          <a:p>
            <a:pPr lvl="0" defTabSz="914367">
              <a:lnSpc>
                <a:spcPct val="90000"/>
              </a:lnSpc>
              <a:spcBef>
                <a:spcPct val="20000"/>
              </a:spcBef>
              <a:buSzPct val="90000"/>
            </a:pPr>
            <a:endParaRPr lang="en-US" sz="1100"/>
          </a:p>
          <a:p>
            <a:pPr lvl="0" defTabSz="914367">
              <a:lnSpc>
                <a:spcPct val="90000"/>
              </a:lnSpc>
              <a:spcBef>
                <a:spcPct val="20000"/>
              </a:spcBef>
              <a:buSzPct val="90000"/>
            </a:pPr>
            <a:endParaRPr lang="en-US" sz="11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828D7B-2F82-4E8B-AB08-BDCA710BFF13}"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64022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47283D0-CA22-497C-A970-8B2448C38CC6}"/>
              </a:ext>
            </a:extLst>
          </p:cNvPr>
          <p:cNvSpPr>
            <a:spLocks noGrp="1"/>
          </p:cNvSpPr>
          <p:nvPr>
            <p:ph type="body" idx="1"/>
          </p:nvPr>
        </p:nvSpPr>
        <p:spPr/>
        <p:txBody>
          <a:bodyPr/>
          <a:lstStyle/>
          <a:p>
            <a:r>
              <a:rPr lang="en-US" b="1" dirty="0"/>
              <a:t>Key Takeaway: </a:t>
            </a:r>
            <a:r>
              <a:rPr lang="en-US" dirty="0"/>
              <a:t>Microsoft is driving a unified approach to security management across a hybrid enterprise that leverages the cloud to increase ease and management. </a:t>
            </a:r>
          </a:p>
          <a:p>
            <a:endParaRPr lang="en-US" dirty="0"/>
          </a:p>
          <a:p>
            <a:r>
              <a:rPr lang="en-US" dirty="0"/>
              <a:t>As the IT world transitioned from Mainframes and PCs into Datacenters and Mobile devices, we saw security management move from manual processes to centrally managed toolsets amid increased regulatory compliance requirements.</a:t>
            </a:r>
          </a:p>
          <a:p>
            <a:endParaRPr lang="en-US" dirty="0"/>
          </a:p>
          <a:p>
            <a:r>
              <a:rPr lang="en-US" b="1" dirty="0"/>
              <a:t>CLICK 1 </a:t>
            </a:r>
          </a:p>
          <a:p>
            <a:endParaRPr lang="en-US" dirty="0"/>
          </a:p>
          <a:p>
            <a:r>
              <a:rPr lang="en-US" dirty="0"/>
              <a:t>We now have cloud and internet of things (IoT) being added to enterprise IT and must evolve security management to this new hybrid of technologies and continuously monitor compliance with your organization’s security requirements.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 2</a:t>
            </a:r>
          </a:p>
          <a:p>
            <a:endParaRPr lang="en-US" dirty="0"/>
          </a:p>
          <a:p>
            <a:r>
              <a:rPr lang="en-US" dirty="0"/>
              <a:t>Microsoft’s security management philosophy has also evolved over time. We started out with configuration and update capabilities that evolved into an integrated suite of IT management tools that included security.  </a:t>
            </a:r>
          </a:p>
          <a:p>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 3</a:t>
            </a:r>
          </a:p>
          <a:p>
            <a:endParaRPr lang="en-US" dirty="0"/>
          </a:p>
          <a:p>
            <a:r>
              <a:rPr lang="en-US" kern="1200" dirty="0">
                <a:effectLst/>
                <a:latin typeface="+mn-lt"/>
                <a:ea typeface="+mn-ea"/>
                <a:cs typeface="+mn-cs"/>
              </a:rPr>
              <a:t>Microsoft deepened our focus on security management and have also built or acquired tools to help our customers manage the complexity of this new hybrid enterprise that includes IaaS and PaaS datacenters, SaaS, mobile application management, and Internet of Things (IoT) Devices. </a:t>
            </a:r>
          </a:p>
          <a:p>
            <a:r>
              <a:rPr lang="en-US" kern="1200" dirty="0">
                <a:effectLst/>
                <a:latin typeface="+mn-lt"/>
                <a:ea typeface="+mn-ea"/>
                <a:cs typeface="+mn-cs"/>
              </a:rPr>
              <a:t>We have also embraced cloud delivery models to simplify our customer’s experience with deploying, configuring, and operating their management tools. </a:t>
            </a:r>
          </a:p>
        </p:txBody>
      </p:sp>
    </p:spTree>
    <p:extLst>
      <p:ext uri="{BB962C8B-B14F-4D97-AF65-F5344CB8AC3E}">
        <p14:creationId xmlns:p14="http://schemas.microsoft.com/office/powerpoint/2010/main" val="723392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takeaway: </a:t>
            </a:r>
            <a:r>
              <a:rPr lang="en-US" b="0" dirty="0"/>
              <a:t>This is an illustration of the broad investments Microsoft has made into improving security management</a:t>
            </a:r>
          </a:p>
          <a:p>
            <a:endParaRPr lang="en-US" b="1" dirty="0"/>
          </a:p>
          <a:p>
            <a:r>
              <a:rPr lang="en-US" b="0" dirty="0"/>
              <a:t>Modern enterprises are managing risks on traditional on premises datacenters and PCs all the way to cloud datacenters, modern cloud applications, and unmanaged mobile devices. </a:t>
            </a:r>
          </a:p>
          <a:p>
            <a:endParaRPr lang="en-US" b="1" dirty="0"/>
          </a:p>
          <a:p>
            <a:r>
              <a:rPr lang="en-US" b="1" dirty="0"/>
              <a:t>Visibility – </a:t>
            </a:r>
          </a:p>
          <a:p>
            <a:pPr marL="171450" indent="-171450">
              <a:buFont typeface="Arial" panose="020B0604020202020204" pitchFamily="34" charset="0"/>
              <a:buChar char="•"/>
            </a:pPr>
            <a:r>
              <a:rPr lang="en-US" b="0" i="1" dirty="0"/>
              <a:t>Infra - </a:t>
            </a:r>
            <a:r>
              <a:rPr lang="en-US" b="0" dirty="0"/>
              <a:t>Microsoft has invested heavily into Azure Security Center (ASC) to help solve longstanding issues with tracking your assets and key security hygiene issues like missing security updates, AV signatures, web app firewalls, and more</a:t>
            </a:r>
          </a:p>
          <a:p>
            <a:pPr marL="171450" indent="-171450">
              <a:buFont typeface="Arial" panose="020B0604020202020204" pitchFamily="34" charset="0"/>
              <a:buChar char="•"/>
            </a:pPr>
            <a:r>
              <a:rPr lang="en-US" b="0" i="1" dirty="0"/>
              <a:t>Apps and Data – </a:t>
            </a:r>
            <a:r>
              <a:rPr lang="en-US" b="0" dirty="0"/>
              <a:t>Microsoft’s Cloud App Security helps discover and assess SaaS shadow IT risk, Azure Information Protection helps track sensitive documents, and Office 365 Threat Intelligence allows you to see malware trends on your O365 tenant and in your industry</a:t>
            </a:r>
          </a:p>
          <a:p>
            <a:pPr marL="171450" indent="-171450">
              <a:buFont typeface="Arial" panose="020B0604020202020204" pitchFamily="34" charset="0"/>
              <a:buChar char="•"/>
            </a:pPr>
            <a:r>
              <a:rPr lang="en-US" b="0" i="1" dirty="0"/>
              <a:t>Devices –</a:t>
            </a:r>
            <a:r>
              <a:rPr lang="en-US" b="0" dirty="0"/>
              <a:t> in addition to traditional system management capabilities, Microsoft Intune allows you to measure the device health and compliance of your mobile devices (which can be also used in authentication decisions via Conditional Access)</a:t>
            </a:r>
          </a:p>
          <a:p>
            <a:endParaRPr lang="en-US" b="1" dirty="0"/>
          </a:p>
          <a:p>
            <a:r>
              <a:rPr lang="en-US" b="1" dirty="0"/>
              <a:t>Control – </a:t>
            </a:r>
          </a:p>
          <a:p>
            <a:pPr marL="171450" indent="-171450">
              <a:buFont typeface="Arial" panose="020B0604020202020204" pitchFamily="34" charset="0"/>
              <a:buChar char="•"/>
            </a:pPr>
            <a:r>
              <a:rPr lang="en-US" b="0" i="1" dirty="0"/>
              <a:t>Infra – </a:t>
            </a:r>
            <a:r>
              <a:rPr lang="en-US" b="0" i="0" dirty="0"/>
              <a:t>ASC builds </a:t>
            </a:r>
            <a:r>
              <a:rPr lang="en-US" b="0" dirty="0"/>
              <a:t>on the visibility to get you alerts on policy violations and the ability to remediate them (apply software updates, AV signature update, configuration baselines, Web App Firewalls, and more)</a:t>
            </a:r>
          </a:p>
          <a:p>
            <a:pPr marL="171450" indent="-171450">
              <a:buFont typeface="Arial" panose="020B0604020202020204" pitchFamily="34" charset="0"/>
              <a:buChar char="•"/>
            </a:pPr>
            <a:r>
              <a:rPr lang="en-US" b="0" i="1" dirty="0"/>
              <a:t>Apps and Data – </a:t>
            </a:r>
            <a:r>
              <a:rPr lang="en-US" b="0" i="0" dirty="0"/>
              <a:t>Azure Active Directory + Active Directory allows you to have a unified identity spanning your on-premises estate and the vast new SaaS estate of 3</a:t>
            </a:r>
            <a:r>
              <a:rPr lang="en-US" b="0" i="0" baseline="30000" dirty="0"/>
              <a:t>rd</a:t>
            </a:r>
            <a:r>
              <a:rPr lang="en-US" b="0" i="0" dirty="0"/>
              <a:t> party applications, </a:t>
            </a:r>
            <a:r>
              <a:rPr lang="en-US" b="0" dirty="0"/>
              <a:t>Cloud App Security can alert on SaaS shadow IT risk and shut them down (such as quarantining sensitive files that are openly shared), and Azure Information Protection protects sensitive documents regardless of where they are (USB sticks, file sharing service, mobile devices, corporate PCs, etc.)</a:t>
            </a:r>
          </a:p>
          <a:p>
            <a:pPr marL="171450" indent="-171450">
              <a:buFont typeface="Arial" panose="020B0604020202020204" pitchFamily="34" charset="0"/>
              <a:buChar char="•"/>
            </a:pPr>
            <a:r>
              <a:rPr lang="en-US" b="0" i="1" dirty="0"/>
              <a:t>Devices –</a:t>
            </a:r>
            <a:r>
              <a:rPr lang="en-US" b="0" dirty="0"/>
              <a:t> Intune allows you to manage mobile devices or mobile applications to protect the data on them (while preserving a productive user experience), Windows Security center allows you to manage a number of security aspects of Windows 10 devices, and Azure AD Conditional Access allows you to restrict access to accounts and applications based on device health, multi-factor authentication, authentication risk level, and other risk factors. </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Guidance</a:t>
            </a:r>
          </a:p>
          <a:p>
            <a:pPr marL="171450" indent="-171450">
              <a:buFont typeface="Arial" panose="020B0604020202020204" pitchFamily="34" charset="0"/>
              <a:buChar char="•"/>
            </a:pPr>
            <a:r>
              <a:rPr lang="en-US" b="0" i="1" dirty="0"/>
              <a:t>Infra – </a:t>
            </a:r>
            <a:r>
              <a:rPr lang="en-US" b="0" i="0" dirty="0"/>
              <a:t>ASC provides guidance on recommended security configurations as well as access to threat intelligence reports and guidance relevant to threats it detects</a:t>
            </a:r>
            <a:endParaRPr lang="en-US"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1" dirty="0"/>
              <a:t>Apps and Data – </a:t>
            </a:r>
            <a:r>
              <a:rPr lang="en-US" b="0" dirty="0"/>
              <a:t>Cloud App Security provides risk ratings for SaaS applications to help you make better judgements and policies on which applications to sanction or block (</a:t>
            </a:r>
            <a:r>
              <a:rPr lang="en-US" dirty="0">
                <a:effectLst/>
              </a:rPr>
              <a:t>based on regulatory certification, industry standards, and best practices - More at https://docs.microsoft.com/en-us/cloud-app-security/risk-score). </a:t>
            </a:r>
          </a:p>
          <a:p>
            <a:pPr marL="171450" indent="-171450">
              <a:buFont typeface="Arial" panose="020B0604020202020204" pitchFamily="34" charset="0"/>
              <a:buChar char="•"/>
            </a:pPr>
            <a:r>
              <a:rPr lang="en-US" b="0" dirty="0"/>
              <a:t>Office 365 Secure Score gives you a tailored assessment of your tenant and guidance to address any open risks</a:t>
            </a:r>
          </a:p>
          <a:p>
            <a:pPr marL="171450" indent="-171450">
              <a:buFont typeface="Arial" panose="020B0604020202020204" pitchFamily="34" charset="0"/>
              <a:buChar char="•"/>
            </a:pPr>
            <a:r>
              <a:rPr lang="en-US" b="0" i="1" dirty="0"/>
              <a:t>Devices –</a:t>
            </a:r>
            <a:r>
              <a:rPr lang="en-US" b="0" dirty="0"/>
              <a:t> Windows Security Center provides tailored guidance and prescriptive recommendations on your devices</a:t>
            </a:r>
          </a:p>
        </p:txBody>
      </p:sp>
      <p:sp>
        <p:nvSpPr>
          <p:cNvPr id="4" name="Slide Number Placeholder 3"/>
          <p:cNvSpPr>
            <a:spLocks noGrp="1"/>
          </p:cNvSpPr>
          <p:nvPr>
            <p:ph type="sldNum" sz="quarter" idx="10"/>
          </p:nvPr>
        </p:nvSpPr>
        <p:spPr/>
        <p:txBody>
          <a:bodyPr/>
          <a:lstStyle/>
          <a:p>
            <a:fld id="{A0095556-A86C-468F-A29C-9DDE30B49E1A}" type="slidenum">
              <a:rPr lang="en-US" smtClean="0"/>
              <a:t>22</a:t>
            </a:fld>
            <a:endParaRPr lang="en-US"/>
          </a:p>
        </p:txBody>
      </p:sp>
    </p:spTree>
    <p:extLst>
      <p:ext uri="{BB962C8B-B14F-4D97-AF65-F5344CB8AC3E}">
        <p14:creationId xmlns:p14="http://schemas.microsoft.com/office/powerpoint/2010/main" val="4486881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highlight>
                  <a:srgbClr val="FFFF00"/>
                </a:highlight>
              </a:rPr>
              <a:t>Key Takeaway: </a:t>
            </a:r>
            <a:r>
              <a:rPr lang="en-US" dirty="0">
                <a:highlight>
                  <a:srgbClr val="FFFF00"/>
                </a:highlight>
              </a:rPr>
              <a:t>The nature of vulnerability management is evolving beyond just software patches</a:t>
            </a:r>
          </a:p>
          <a:p>
            <a:endParaRPr lang="en-US" dirty="0">
              <a:highlight>
                <a:srgbClr val="FFFF00"/>
              </a:highlight>
            </a:endParaRPr>
          </a:p>
          <a:p>
            <a:r>
              <a:rPr lang="en-US" dirty="0">
                <a:highlight>
                  <a:srgbClr val="FFFF00"/>
                </a:highlight>
              </a:rPr>
              <a:t>Microsoft is investing to help organizations effectively manage the next generation of vulnerabilities</a:t>
            </a:r>
          </a:p>
          <a:p>
            <a:endParaRPr lang="en-US" dirty="0">
              <a:highlight>
                <a:srgbClr val="FFFF00"/>
              </a:highlight>
            </a:endParaRPr>
          </a:p>
          <a:p>
            <a:r>
              <a:rPr lang="en-US" dirty="0">
                <a:highlight>
                  <a:srgbClr val="FFFF00"/>
                </a:highlight>
              </a:rPr>
              <a:t>Vulnerability management has been traditionally focused on scanning for missing software patches and applying them. This definition of a security vulnerability is no longer sufficient because</a:t>
            </a:r>
          </a:p>
          <a:p>
            <a:pPr marL="228600" indent="-228600">
              <a:buFont typeface="+mj-lt"/>
              <a:buAutoNum type="arabicPeriod"/>
            </a:pPr>
            <a:r>
              <a:rPr lang="en-US" dirty="0">
                <a:highlight>
                  <a:srgbClr val="FFFF00"/>
                </a:highlight>
              </a:rPr>
              <a:t>Attackers have become adept at exploiting vulnerabilities in the way systems are configured and operated (not just in how the software is designed or written)</a:t>
            </a:r>
          </a:p>
          <a:p>
            <a:pPr marL="228600" indent="-228600">
              <a:buFont typeface="+mj-lt"/>
              <a:buAutoNum type="arabicPeriod"/>
            </a:pPr>
            <a:r>
              <a:rPr lang="en-US" dirty="0">
                <a:highlight>
                  <a:srgbClr val="FFFF00"/>
                </a:highlight>
              </a:rPr>
              <a:t>Organizations have added software as a service (SaaS) from cloud services like Office 365, Azure, AWS, Google, and many others. This introduces many new integration points to secure and security often has limited visibility or control over SaaS selection processes and usage. </a:t>
            </a:r>
          </a:p>
          <a:p>
            <a:pPr marL="0" indent="0">
              <a:buFont typeface="+mj-lt"/>
              <a:buNone/>
            </a:pPr>
            <a:endParaRPr lang="en-US" dirty="0">
              <a:highlight>
                <a:srgbClr val="FFFF00"/>
              </a:highlight>
            </a:endParaRPr>
          </a:p>
          <a:p>
            <a:r>
              <a:rPr lang="en-US" dirty="0">
                <a:highlight>
                  <a:srgbClr val="FFFF00"/>
                </a:highlight>
              </a:rPr>
              <a:t>Microsoft has been investing in both reducing risk of traditional software vulnerabilities as well as providing visibility and control of these new risks. </a:t>
            </a:r>
          </a:p>
          <a:p>
            <a:endParaRPr lang="en-US" dirty="0">
              <a:highlight>
                <a:srgbClr val="FFFF00"/>
              </a:highlight>
            </a:endParaRPr>
          </a:p>
          <a:p>
            <a:r>
              <a:rPr lang="en-US" dirty="0">
                <a:highlight>
                  <a:srgbClr val="FFFF00"/>
                </a:highlight>
              </a:rPr>
              <a:t>These investments include:</a:t>
            </a:r>
          </a:p>
          <a:p>
            <a:r>
              <a:rPr lang="en-US" b="1" dirty="0">
                <a:highlight>
                  <a:srgbClr val="FFFF00"/>
                </a:highlight>
              </a:rPr>
              <a:t>Microsoft Secure Score</a:t>
            </a:r>
            <a:r>
              <a:rPr lang="en-US" dirty="0">
                <a:highlight>
                  <a:srgbClr val="FFFF00"/>
                </a:highlight>
              </a:rPr>
              <a:t> - Provides insights into security status/gaps and next actions for your Windows hosts and Office 365 tenants. </a:t>
            </a:r>
          </a:p>
          <a:p>
            <a:pPr lvl="1"/>
            <a:r>
              <a:rPr lang="en-US" dirty="0">
                <a:highlight>
                  <a:srgbClr val="FFFF00"/>
                </a:highlight>
                <a:hlinkClick r:id="rId3"/>
              </a:rPr>
              <a:t>https://docs.microsoft.com/en-us/windows/security/threat-protection/windows-defender-atp/secure-score-dashboard-windows-defender-advanced-threat-protection</a:t>
            </a:r>
            <a:endParaRPr lang="en-US" dirty="0">
              <a:highlight>
                <a:srgbClr val="FFFF00"/>
              </a:highlight>
            </a:endParaRPr>
          </a:p>
          <a:p>
            <a:r>
              <a:rPr lang="en-US" b="1" dirty="0">
                <a:highlight>
                  <a:srgbClr val="FFFF00"/>
                </a:highlight>
              </a:rPr>
              <a:t>SQL Vulnerability Assessment – </a:t>
            </a:r>
            <a:r>
              <a:rPr lang="en-US" b="0" dirty="0">
                <a:highlight>
                  <a:srgbClr val="FFFF00"/>
                </a:highlight>
              </a:rPr>
              <a:t>Service that d</a:t>
            </a:r>
            <a:r>
              <a:rPr lang="en-US" sz="1100" b="0" i="0" u="none" strike="noStrike" kern="1200" dirty="0">
                <a:solidFill>
                  <a:schemeClr val="tx1"/>
                </a:solidFill>
                <a:effectLst/>
                <a:highlight>
                  <a:srgbClr val="FFFF00"/>
                </a:highlight>
                <a:latin typeface="+mn-lt"/>
                <a:ea typeface="+mn-ea"/>
                <a:cs typeface="+mn-cs"/>
              </a:rPr>
              <a:t>iscovers, tracks, and helps you remediate potential database vulnerabilities. </a:t>
            </a:r>
            <a:endParaRPr lang="en-US" b="1" dirty="0">
              <a:highlight>
                <a:srgbClr val="FFFF00"/>
              </a:highlight>
            </a:endParaRPr>
          </a:p>
          <a:p>
            <a:pPr lvl="1"/>
            <a:r>
              <a:rPr lang="en-US" dirty="0">
                <a:highlight>
                  <a:srgbClr val="FFFF00"/>
                </a:highlight>
                <a:hlinkClick r:id="rId4"/>
              </a:rPr>
              <a:t>https://docs.microsoft.com/en-us/azure/sql-database/sql-vulnerability-assessment</a:t>
            </a:r>
            <a:endParaRPr lang="en-US" dirty="0">
              <a:highlight>
                <a:srgbClr val="FFFF00"/>
              </a:highlight>
            </a:endParaRPr>
          </a:p>
          <a:p>
            <a:r>
              <a:rPr lang="en-US" b="1" dirty="0">
                <a:highlight>
                  <a:srgbClr val="FFFF00"/>
                </a:highlight>
              </a:rPr>
              <a:t>Lateral Movement Risk </a:t>
            </a:r>
            <a:r>
              <a:rPr lang="en-US" dirty="0">
                <a:highlight>
                  <a:srgbClr val="FFFF00"/>
                </a:highlight>
              </a:rPr>
              <a:t>– Azure ATP provides insight into how attackers can gain control of sensitive accounts using credential theft and other techniques</a:t>
            </a:r>
          </a:p>
          <a:p>
            <a:pPr lvl="1"/>
            <a:r>
              <a:rPr lang="en-US" dirty="0">
                <a:highlight>
                  <a:srgbClr val="FFFF00"/>
                </a:highlight>
                <a:hlinkClick r:id="rId5"/>
              </a:rPr>
              <a:t>https://docs.microsoft.com/en-us/azure-advanced-threat-protection/use-case-lateral-movement-path</a:t>
            </a:r>
            <a:r>
              <a:rPr lang="en-US" dirty="0">
                <a:highlight>
                  <a:srgbClr val="FFFF00"/>
                </a:highlight>
              </a:rPr>
              <a:t> </a:t>
            </a:r>
          </a:p>
          <a:p>
            <a:r>
              <a:rPr lang="en-US" b="1" dirty="0">
                <a:highlight>
                  <a:srgbClr val="FFFF00"/>
                </a:highlight>
              </a:rPr>
              <a:t>3</a:t>
            </a:r>
            <a:r>
              <a:rPr lang="en-US" b="1" baseline="30000" dirty="0">
                <a:highlight>
                  <a:srgbClr val="FFFF00"/>
                </a:highlight>
              </a:rPr>
              <a:t>rd</a:t>
            </a:r>
            <a:r>
              <a:rPr lang="en-US" b="1" dirty="0">
                <a:highlight>
                  <a:srgbClr val="FFFF00"/>
                </a:highlight>
              </a:rPr>
              <a:t> Party SaaS App Risks – </a:t>
            </a:r>
            <a:r>
              <a:rPr lang="en-US" b="0" dirty="0">
                <a:highlight>
                  <a:srgbClr val="FFFF00"/>
                </a:highlight>
              </a:rPr>
              <a:t>Microsoft Cloud App Security provides insight into usage of and data stored on 3</a:t>
            </a:r>
            <a:r>
              <a:rPr lang="en-US" b="0" baseline="30000" dirty="0">
                <a:highlight>
                  <a:srgbClr val="FFFF00"/>
                </a:highlight>
              </a:rPr>
              <a:t>rd</a:t>
            </a:r>
            <a:r>
              <a:rPr lang="en-US" b="0" dirty="0">
                <a:highlight>
                  <a:srgbClr val="FFFF00"/>
                </a:highlight>
              </a:rPr>
              <a:t> party cloud applications (sanctioned and Shadow IT) for visibility and control of risk</a:t>
            </a:r>
          </a:p>
          <a:p>
            <a:pPr marL="457200" lvl="1" algn="l" defTabSz="914400" rtl="0" eaLnBrk="1" latinLnBrk="0" hangingPunct="1"/>
            <a:r>
              <a:rPr lang="en-US" sz="1100" kern="1200" dirty="0">
                <a:solidFill>
                  <a:schemeClr val="tx1"/>
                </a:solidFill>
                <a:highlight>
                  <a:srgbClr val="FFFF00"/>
                </a:highlight>
                <a:latin typeface="+mn-lt"/>
                <a:ea typeface="+mn-ea"/>
                <a:cs typeface="+mn-cs"/>
              </a:rPr>
              <a:t>https://docs.microsoft.com/en-us/cloud-app-security/what-is-cloud-app-security  </a:t>
            </a:r>
          </a:p>
          <a:p>
            <a:r>
              <a:rPr lang="en-US" b="1" dirty="0">
                <a:highlight>
                  <a:srgbClr val="FFFF00"/>
                </a:highlight>
              </a:rPr>
              <a:t>Credential Scanner </a:t>
            </a:r>
            <a:r>
              <a:rPr lang="en-US" dirty="0">
                <a:highlight>
                  <a:srgbClr val="FFFF00"/>
                </a:highlight>
              </a:rPr>
              <a:t>– Scan your code to help avoid inadvertently publish secrets to open source repositories like GitHub (e.g. </a:t>
            </a:r>
            <a:r>
              <a:rPr lang="en-US" sz="1100" b="0" i="0" u="none" strike="noStrike" kern="1200" dirty="0">
                <a:solidFill>
                  <a:schemeClr val="tx1"/>
                </a:solidFill>
                <a:effectLst/>
                <a:highlight>
                  <a:srgbClr val="FFFF00"/>
                </a:highlight>
                <a:latin typeface="+mn-lt"/>
                <a:ea typeface="+mn-ea"/>
                <a:cs typeface="+mn-cs"/>
              </a:rPr>
              <a:t>Storage access keys, API management keys, AAD Service principal keys, SQL connection strings, etc.)</a:t>
            </a:r>
          </a:p>
          <a:p>
            <a:pPr lvl="1"/>
            <a:r>
              <a:rPr lang="en-US" dirty="0">
                <a:highlight>
                  <a:srgbClr val="FFFF00"/>
                </a:highlight>
                <a:hlinkClick r:id="rId6"/>
              </a:rPr>
              <a:t>https://blogs.msdn.microsoft.com/visualstudio/2017/11/17/managing-secrets-securely-in-the-cloud/</a:t>
            </a:r>
            <a:endParaRPr lang="en-US" dirty="0">
              <a:highlight>
                <a:srgbClr val="FFFF00"/>
              </a:highlight>
            </a:endParaRPr>
          </a:p>
          <a:p>
            <a:r>
              <a:rPr lang="en-US" b="1" dirty="0">
                <a:highlight>
                  <a:srgbClr val="FFFF00"/>
                </a:highlight>
              </a:rPr>
              <a:t>Software Vulnerabilities</a:t>
            </a:r>
            <a:r>
              <a:rPr lang="en-US" dirty="0">
                <a:highlight>
                  <a:srgbClr val="FFFF00"/>
                </a:highlight>
              </a:rPr>
              <a:t> – Multiple capabilities including</a:t>
            </a:r>
          </a:p>
          <a:p>
            <a:pPr marL="628650" lvl="1" indent="-171450">
              <a:buFont typeface="Arial" panose="020B0604020202020204" pitchFamily="34" charset="0"/>
              <a:buChar char="•"/>
            </a:pPr>
            <a:r>
              <a:rPr lang="en-US" b="1" dirty="0">
                <a:highlight>
                  <a:srgbClr val="FFFF00"/>
                </a:highlight>
              </a:rPr>
              <a:t>System Center Configuration Manager</a:t>
            </a:r>
            <a:br>
              <a:rPr lang="en-US" b="1" dirty="0">
                <a:highlight>
                  <a:srgbClr val="FFFF00"/>
                </a:highlight>
              </a:rPr>
            </a:br>
            <a:r>
              <a:rPr lang="en-US" b="0" dirty="0"/>
              <a:t>https://docs.microsoft.com/en-us/sccm/sum/understand/software-updates-introduction</a:t>
            </a:r>
            <a:endParaRPr lang="en-US" b="0" dirty="0">
              <a:highlight>
                <a:srgbClr val="FFFF00"/>
              </a:highlight>
            </a:endParaRPr>
          </a:p>
          <a:p>
            <a:pPr marL="628650" lvl="1" indent="-171450">
              <a:buFont typeface="Arial" panose="020B0604020202020204" pitchFamily="34" charset="0"/>
              <a:buChar char="•"/>
            </a:pPr>
            <a:r>
              <a:rPr lang="en-US" b="1" dirty="0">
                <a:highlight>
                  <a:srgbClr val="FFFF00"/>
                </a:highlight>
              </a:rPr>
              <a:t>Intune</a:t>
            </a:r>
            <a:br>
              <a:rPr lang="en-US" b="1" dirty="0">
                <a:highlight>
                  <a:srgbClr val="FFFF00"/>
                </a:highlight>
              </a:rPr>
            </a:br>
            <a:r>
              <a:rPr lang="en-US" b="0" dirty="0"/>
              <a:t>https://docs.microsoft.com/en-us/intune/windows-update-for-business-configure</a:t>
            </a:r>
            <a:endParaRPr lang="en-US" b="0" dirty="0">
              <a:highlight>
                <a:srgbClr val="FFFF00"/>
              </a:highlight>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highlight>
                  <a:srgbClr val="FFFF00"/>
                </a:highlight>
              </a:rPr>
              <a:t>Azure Security Center </a:t>
            </a:r>
            <a:r>
              <a:rPr lang="en-US" dirty="0">
                <a:highlight>
                  <a:srgbClr val="FFFF00"/>
                </a:highlight>
              </a:rPr>
              <a:t>- M</a:t>
            </a:r>
            <a:r>
              <a:rPr lang="en-US" sz="1100" b="0" i="0" u="none" strike="noStrike" kern="1200" dirty="0">
                <a:solidFill>
                  <a:schemeClr val="tx1"/>
                </a:solidFill>
                <a:effectLst/>
                <a:highlight>
                  <a:srgbClr val="FFFF00"/>
                </a:highlight>
                <a:latin typeface="+mn-lt"/>
                <a:ea typeface="+mn-ea"/>
                <a:cs typeface="+mn-cs"/>
              </a:rPr>
              <a:t>onitors Windows and Linux virtual machines (VMs) and computers for missing operating system updates</a:t>
            </a:r>
            <a:br>
              <a:rPr lang="en-US" sz="1100" b="0" i="0" u="none" strike="noStrike" kern="1200" dirty="0">
                <a:solidFill>
                  <a:schemeClr val="tx1"/>
                </a:solidFill>
                <a:effectLst/>
                <a:highlight>
                  <a:srgbClr val="FFFF00"/>
                </a:highlight>
                <a:latin typeface="+mn-lt"/>
                <a:ea typeface="+mn-ea"/>
                <a:cs typeface="+mn-cs"/>
              </a:rPr>
            </a:br>
            <a:r>
              <a:rPr lang="en-US" sz="1100" b="0" i="0" u="none" strike="noStrike" kern="1200" dirty="0">
                <a:solidFill>
                  <a:schemeClr val="tx1"/>
                </a:solidFill>
                <a:effectLst/>
                <a:latin typeface="+mn-lt"/>
                <a:ea typeface="+mn-ea"/>
                <a:cs typeface="+mn-cs"/>
              </a:rPr>
              <a:t>https://docs.microsoft.com/en-us/azure/security-center/security-center-apply-system-updates</a:t>
            </a:r>
            <a:endParaRPr lang="en-US" dirty="0">
              <a:highlight>
                <a:srgbClr val="FFFF00"/>
              </a:highlight>
            </a:endParaRPr>
          </a:p>
          <a:p>
            <a:pPr marL="628650" lvl="1" indent="-171450">
              <a:buFont typeface="Arial" panose="020B0604020202020204" pitchFamily="34" charset="0"/>
              <a:buChar char="•"/>
            </a:pPr>
            <a:r>
              <a:rPr lang="en-US" b="1" dirty="0">
                <a:highlight>
                  <a:srgbClr val="FFFF00"/>
                </a:highlight>
              </a:rPr>
              <a:t>Azure Security Update Management</a:t>
            </a:r>
            <a:br>
              <a:rPr lang="en-US" dirty="0">
                <a:highlight>
                  <a:srgbClr val="FFFF00"/>
                </a:highlight>
              </a:rPr>
            </a:br>
            <a:r>
              <a:rPr lang="en-US" dirty="0">
                <a:highlight>
                  <a:srgbClr val="FFFF00"/>
                </a:highlight>
                <a:hlinkClick r:id="rId7"/>
              </a:rPr>
              <a:t>https://docs.microsoft.com/en-us/azure/automation/automation-update-management</a:t>
            </a:r>
            <a:endParaRPr lang="en-US" dirty="0">
              <a:highlight>
                <a:srgbClr val="FFFF00"/>
              </a:highlight>
            </a:endParaRPr>
          </a:p>
          <a:p>
            <a:endParaRPr lang="en-US" dirty="0"/>
          </a:p>
        </p:txBody>
      </p:sp>
      <p:sp>
        <p:nvSpPr>
          <p:cNvPr id="4" name="Slide Number Placeholder 3"/>
          <p:cNvSpPr>
            <a:spLocks noGrp="1"/>
          </p:cNvSpPr>
          <p:nvPr>
            <p:ph type="sldNum" sz="quarter" idx="10"/>
          </p:nvPr>
        </p:nvSpPr>
        <p:spPr/>
        <p:txBody>
          <a:bodyPr/>
          <a:lstStyle/>
          <a:p>
            <a:fld id="{A0095556-A86C-468F-A29C-9DDE30B49E1A}" type="slidenum">
              <a:rPr lang="en-US" smtClean="0"/>
              <a:t>23</a:t>
            </a:fld>
            <a:endParaRPr lang="en-US"/>
          </a:p>
        </p:txBody>
      </p:sp>
    </p:spTree>
    <p:extLst>
      <p:ext uri="{BB962C8B-B14F-4D97-AF65-F5344CB8AC3E}">
        <p14:creationId xmlns:p14="http://schemas.microsoft.com/office/powerpoint/2010/main" val="558515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Key Takeaway: </a:t>
            </a:r>
            <a:r>
              <a:rPr lang="en-US" sz="1100" b="0" dirty="0"/>
              <a:t>Over the last 15+ years, Microsoft </a:t>
            </a:r>
            <a:r>
              <a:rPr lang="en-US" sz="1100" dirty="0"/>
              <a:t>has been systematically reducing customer risk through platform security improvements. </a:t>
            </a:r>
          </a:p>
          <a:p>
            <a:endParaRPr lang="en-US" sz="1100" dirty="0"/>
          </a:p>
          <a:p>
            <a:r>
              <a:rPr lang="en-US" sz="1100" dirty="0"/>
              <a:t>The first priority we tackled was to reduce the number and severity of security vulnerabilities in our products, which we accomplished by creating a security development lifecycle (SDL). We have published our SDL openly (including many tools we use internally) and it became the basis of the ISO standard on secure software development. </a:t>
            </a:r>
          </a:p>
          <a:p>
            <a:endParaRPr lang="en-US" sz="1100" b="1" dirty="0"/>
          </a:p>
          <a:p>
            <a:r>
              <a:rPr lang="en-US" sz="1100" b="1" dirty="0"/>
              <a:t>CLICK 1</a:t>
            </a:r>
          </a:p>
          <a:p>
            <a:endParaRPr lang="en-US" sz="1100" dirty="0"/>
          </a:p>
          <a:p>
            <a:r>
              <a:rPr lang="en-US" sz="1100" dirty="0"/>
              <a:t>Another top priority is to reduce the amount of time that any vulnerability would be exposed. We pioneered regular automatic updates (known to many as “Patch Tuesday”), created a dedicated security response center (MSRC) to rapidly respond to reported issues, rigorously test security updates prior to release, and have also adopted a bug bounty program to reduce the incentive of security researchers selling security vulnerabilities on the grey or black markets. </a:t>
            </a:r>
          </a:p>
          <a:p>
            <a:endParaRPr lang="en-US" sz="1100" dirty="0"/>
          </a:p>
          <a:p>
            <a:r>
              <a:rPr lang="en-US" sz="1100" b="1" dirty="0"/>
              <a:t>CLICK 2</a:t>
            </a:r>
          </a:p>
          <a:p>
            <a:endParaRPr lang="en-US" sz="1100" dirty="0"/>
          </a:p>
          <a:p>
            <a:r>
              <a:rPr lang="en-US" sz="1100" dirty="0"/>
              <a:t>We have also been continuing to work hard to reduce the opportunity of attackers to exploit vulnerabilities by investing in platform mitigations to eliminate entire classes of vulnerabilities, break exploit techniques, and architect the platform to contain damage and prevent malware persistence. </a:t>
            </a:r>
          </a:p>
          <a:p>
            <a:endParaRPr lang="en-US" sz="1100" dirty="0"/>
          </a:p>
          <a:p>
            <a:r>
              <a:rPr lang="en-US" sz="1100" b="1" u="sng" dirty="0"/>
              <a:t>Additional Commentary</a:t>
            </a:r>
          </a:p>
          <a:p>
            <a:endParaRPr lang="en-US" sz="1100" dirty="0"/>
          </a:p>
          <a:p>
            <a:r>
              <a:rPr lang="en-US" sz="1100" b="1" dirty="0"/>
              <a:t>Rigorous Testing - </a:t>
            </a:r>
            <a:r>
              <a:rPr lang="en-US" sz="1100" dirty="0"/>
              <a:t>From https://blogs.microsoft.com/microsoftsecure/2017/06/08/the-ciso-perspective-putting-lessons-from-wannacrypt-into-practice-to-avoid-future-threats/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“…the Windows team works hard to ensure that they consistently deliver high quality updates that can be trusted by hundreds of millions of users. They conduct thousands of manual and automated tests that cover the core Windows functionality, the most popular and critical applications used by our customers, and the APIs used by our broad ecosystem of Windows apps and developers. The team also reasons over the data, problem and usage reports received from hundreds of millions of devices and triages that real world usage information to proactively understand and fix application compatibility issues as quickly as possible. With all of this context in mind, I want to acknowledge that even more work is needed to make updates easier to deploy and we have teams across the company hard at work improving the experience.”</a:t>
            </a:r>
          </a:p>
          <a:p>
            <a:endParaRPr lang="en-US" sz="11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7B7AE6-B881-4C3E-866E-29B0F2F384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62269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Key Takeaway: </a:t>
            </a:r>
            <a:r>
              <a:rPr lang="en-US" sz="1100" dirty="0"/>
              <a:t>These numbers illustrate some of the progress we have made to increase the difficulty and cost of exploitation for attackers. </a:t>
            </a:r>
          </a:p>
          <a:p>
            <a:endParaRPr lang="en-US" sz="1100" dirty="0"/>
          </a:p>
          <a:p>
            <a:r>
              <a:rPr lang="en-US" sz="1100" dirty="0"/>
              <a:t>Many attackers reverse engineer the software updates we release to identify the vulnerability that was fixed so that they can exploit it quickly before organizations have a chance to deploy the updates. </a:t>
            </a:r>
          </a:p>
          <a:p>
            <a:endParaRPr lang="en-US" sz="1100" dirty="0"/>
          </a:p>
          <a:p>
            <a:r>
              <a:rPr lang="en-US" sz="1100" dirty="0"/>
              <a:t>This graph shows how our platform mitigations investments have resulted in an overall decrease in the successful exploitation of vulnerabilities. See the blog link for additional details. </a:t>
            </a:r>
          </a:p>
          <a:p>
            <a:endParaRPr lang="en-US" sz="1100" dirty="0"/>
          </a:p>
        </p:txBody>
      </p:sp>
      <p:sp>
        <p:nvSpPr>
          <p:cNvPr id="4" name="Slide Number Placeholder 3"/>
          <p:cNvSpPr>
            <a:spLocks noGrp="1"/>
          </p:cNvSpPr>
          <p:nvPr>
            <p:ph type="sldNum" sz="quarter" idx="10"/>
          </p:nvPr>
        </p:nvSpPr>
        <p:spPr/>
        <p:txBody>
          <a:bodyPr/>
          <a:lstStyle/>
          <a:p>
            <a:fld id="{B1828D7B-2F82-4E8B-AB08-BDCA710BFF13}" type="slidenum">
              <a:rPr lang="en-US" smtClean="0"/>
              <a:t>25</a:t>
            </a:fld>
            <a:endParaRPr lang="en-US"/>
          </a:p>
        </p:txBody>
      </p:sp>
    </p:spTree>
    <p:extLst>
      <p:ext uri="{BB962C8B-B14F-4D97-AF65-F5344CB8AC3E}">
        <p14:creationId xmlns:p14="http://schemas.microsoft.com/office/powerpoint/2010/main" val="39078220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t>Key Takeaway: </a:t>
            </a:r>
            <a:r>
              <a:rPr lang="en-US" sz="900" dirty="0"/>
              <a:t>Microsoft Secure Score provides insight into your current security state, how you compare to others, and helps you plan security posture improvements</a:t>
            </a:r>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Secure Score has been available since early 2017 and was originally built for Office 365.  Hence you will see many controls for Office 365 in the service.  However, we have recently added support for showing your total Windows score based on the data found in Windows Defender ATP.  If you want to dive deeper into your Windows score you can click on the score and it will take you to the Windows Defender ATP console where you can investigate which controls, you can use to improve your score.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3/26/2019 08:07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62975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DC55AB2-5FDA-4C0F-A34E-A62CCD932AF9}"/>
              </a:ext>
            </a:extLst>
          </p:cNvPr>
          <p:cNvSpPr>
            <a:spLocks noGrp="1"/>
          </p:cNvSpPr>
          <p:nvPr>
            <p:ph type="body" idx="1"/>
          </p:nvPr>
        </p:nvSpPr>
        <p:spPr/>
        <p:txBody>
          <a:bodyPr/>
          <a:lstStyle/>
          <a:p>
            <a:r>
              <a:rPr lang="en-US" sz="1100" b="1" dirty="0"/>
              <a:t>Key Takeaway: </a:t>
            </a:r>
            <a:r>
              <a:rPr lang="en-US" sz="1100" dirty="0"/>
              <a:t>Azure Security Center provides insight into your security posture of Azure resources</a:t>
            </a:r>
          </a:p>
          <a:p>
            <a:endParaRPr lang="en-US" sz="1100" dirty="0"/>
          </a:p>
          <a:p>
            <a:r>
              <a:rPr lang="en-US" sz="1100" dirty="0"/>
              <a:t>For more information, see https://docs.microsoft.com/en-us/azure/security-center/ </a:t>
            </a:r>
            <a:endParaRPr lang="en-US" dirty="0"/>
          </a:p>
        </p:txBody>
      </p:sp>
    </p:spTree>
    <p:extLst>
      <p:ext uri="{BB962C8B-B14F-4D97-AF65-F5344CB8AC3E}">
        <p14:creationId xmlns:p14="http://schemas.microsoft.com/office/powerpoint/2010/main" val="18911203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Key Takeaway: </a:t>
            </a:r>
            <a:r>
              <a:rPr lang="en-US" sz="1100" dirty="0"/>
              <a:t>Microsoft Cloud App Security provides security insight into the SaaS applications used by your enterprise and helps you manage that risk</a:t>
            </a:r>
          </a:p>
          <a:p>
            <a:endParaRPr lang="en-US" sz="1100" dirty="0"/>
          </a:p>
          <a:p>
            <a:r>
              <a:rPr lang="en-US" sz="1100" dirty="0"/>
              <a:t>For more information, see https://docs.microsoft.com/en-us/cloud-app-security/what-is-cloud-app-security</a:t>
            </a:r>
          </a:p>
          <a:p>
            <a:endParaRPr lang="en-US" dirty="0"/>
          </a:p>
          <a:p>
            <a:endParaRPr lang="en-US" dirty="0"/>
          </a:p>
        </p:txBody>
      </p:sp>
      <p:sp>
        <p:nvSpPr>
          <p:cNvPr id="4" name="Slide Number Placeholder 3"/>
          <p:cNvSpPr>
            <a:spLocks noGrp="1"/>
          </p:cNvSpPr>
          <p:nvPr>
            <p:ph type="sldNum" sz="quarter" idx="10"/>
          </p:nvPr>
        </p:nvSpPr>
        <p:spPr/>
        <p:txBody>
          <a:bodyPr/>
          <a:lstStyle/>
          <a:p>
            <a:fld id="{87A2D2A7-FEDB-4FEC-BF57-39E9383DCE56}" type="slidenum">
              <a:rPr lang="en-US" smtClean="0"/>
              <a:t>28</a:t>
            </a:fld>
            <a:endParaRPr lang="en-US"/>
          </a:p>
        </p:txBody>
      </p:sp>
    </p:spTree>
    <p:extLst>
      <p:ext uri="{BB962C8B-B14F-4D97-AF65-F5344CB8AC3E}">
        <p14:creationId xmlns:p14="http://schemas.microsoft.com/office/powerpoint/2010/main" val="30948466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Key Takeaway: </a:t>
            </a:r>
            <a:r>
              <a:rPr lang="en-US" sz="1100" b="0" dirty="0"/>
              <a:t>This is an example of Microsoft Cloud App Security report on a SaaS provider</a:t>
            </a:r>
            <a:endParaRPr lang="en-US" b="0" dirty="0"/>
          </a:p>
        </p:txBody>
      </p:sp>
      <p:sp>
        <p:nvSpPr>
          <p:cNvPr id="4" name="Slide Number Placeholder 3"/>
          <p:cNvSpPr>
            <a:spLocks noGrp="1"/>
          </p:cNvSpPr>
          <p:nvPr>
            <p:ph type="sldNum" sz="quarter" idx="10"/>
          </p:nvPr>
        </p:nvSpPr>
        <p:spPr/>
        <p:txBody>
          <a:bodyPr/>
          <a:lstStyle/>
          <a:p>
            <a:fld id="{87A2D2A7-FEDB-4FEC-BF57-39E9383DCE56}" type="slidenum">
              <a:rPr lang="en-US" smtClean="0"/>
              <a:t>29</a:t>
            </a:fld>
            <a:endParaRPr lang="en-US"/>
          </a:p>
        </p:txBody>
      </p:sp>
    </p:spTree>
    <p:extLst>
      <p:ext uri="{BB962C8B-B14F-4D97-AF65-F5344CB8AC3E}">
        <p14:creationId xmlns:p14="http://schemas.microsoft.com/office/powerpoint/2010/main" val="37266720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7477"/>
            <a:ext cx="5486400" cy="3600450"/>
          </a:xfrm>
        </p:spPr>
        <p:txBody>
          <a:bodyPr/>
          <a:lstStyle/>
          <a:p>
            <a:r>
              <a:rPr lang="en-US" sz="1100" b="1" dirty="0"/>
              <a:t>Key Takeaway: </a:t>
            </a:r>
            <a:r>
              <a:rPr lang="en-US" sz="1100" b="0" dirty="0"/>
              <a:t>We recommend that security organizations consider a program to manage the changes required to manage the </a:t>
            </a:r>
            <a:r>
              <a:rPr lang="en-US" sz="1100" b="0" kern="0" dirty="0">
                <a:gradFill>
                  <a:gsLst>
                    <a:gs pos="1250">
                      <a:schemeClr val="tx1"/>
                    </a:gs>
                    <a:gs pos="99000">
                      <a:schemeClr val="tx1"/>
                    </a:gs>
                  </a:gsLst>
                  <a:lin ang="5400000" scaled="0"/>
                </a:gradFill>
                <a:latin typeface="Segoe UI Semibold" panose="020B0702040204020203" pitchFamily="34" charset="0"/>
                <a:cs typeface="Segoe UI Semibold" panose="020B0702040204020203" pitchFamily="34" charset="0"/>
              </a:rPr>
              <a:t>dual challenges of changing platforms + rapid threat evolution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C8E38-EBC6-48C1-9F71-91524A731E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1051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049"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b="1" dirty="0"/>
              <a:t>Key Takeaway: </a:t>
            </a:r>
            <a:r>
              <a:rPr lang="en-US" dirty="0"/>
              <a:t>This is the module layout. </a:t>
            </a:r>
          </a:p>
          <a:p>
            <a:pPr marL="0" marR="0" lvl="0" indent="0" algn="l" defTabSz="914049" rtl="0" eaLnBrk="1" fontAlgn="auto" latinLnBrk="0" hangingPunct="1">
              <a:lnSpc>
                <a:spcPct val="100000"/>
              </a:lnSpc>
              <a:spcBef>
                <a:spcPts val="1000"/>
              </a:spcBef>
              <a:spcAft>
                <a:spcPts val="0"/>
              </a:spcAft>
              <a:buClrTx/>
              <a:buSzTx/>
              <a:buFont typeface="Arial" panose="020B0604020202020204" pitchFamily="34" charset="0"/>
              <a:buNone/>
              <a:tabLst/>
              <a:defRPr/>
            </a:pPr>
            <a:endParaRPr lang="en-US" dirty="0"/>
          </a:p>
          <a:p>
            <a:pPr marL="0" marR="0" lvl="0" indent="0" algn="l" defTabSz="914049"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This slide uses the PowerPoint zoom feature, you can present it and click on each section to skip to it</a:t>
            </a:r>
          </a:p>
          <a:p>
            <a:pPr marL="0" lvl="0" indent="0" defTabSz="914049">
              <a:lnSpc>
                <a:spcPct val="100000"/>
              </a:lnSpc>
              <a:spcBef>
                <a:spcPts val="1000"/>
              </a:spcBef>
              <a:buFont typeface="Arial" panose="020B0604020202020204" pitchFamily="34" charset="0"/>
              <a:buNone/>
            </a:pPr>
            <a:endParaRPr lang="en-US"/>
          </a:p>
          <a:p>
            <a:pPr marL="0" lvl="0" indent="0" defTabSz="914049">
              <a:lnSpc>
                <a:spcPct val="100000"/>
              </a:lnSpc>
              <a:spcBef>
                <a:spcPts val="1000"/>
              </a:spcBef>
              <a:buFont typeface="Arial" panose="020B0604020202020204" pitchFamily="34" charset="0"/>
              <a:buNone/>
            </a:pPr>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3/26/2019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9575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1828D7B-2F82-4E8B-AB08-BDCA710BFF13}" type="slidenum">
              <a:rPr lang="en-US" smtClean="0"/>
              <a:t>31</a:t>
            </a:fld>
            <a:endParaRPr lang="en-US"/>
          </a:p>
        </p:txBody>
      </p:sp>
    </p:spTree>
    <p:extLst>
      <p:ext uri="{BB962C8B-B14F-4D97-AF65-F5344CB8AC3E}">
        <p14:creationId xmlns:p14="http://schemas.microsoft.com/office/powerpoint/2010/main" val="11368435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1828D7B-2F82-4E8B-AB08-BDCA710BFF13}" type="slidenum">
              <a:rPr lang="en-US" smtClean="0"/>
              <a:t>32</a:t>
            </a:fld>
            <a:endParaRPr lang="en-US"/>
          </a:p>
        </p:txBody>
      </p:sp>
    </p:spTree>
    <p:extLst>
      <p:ext uri="{BB962C8B-B14F-4D97-AF65-F5344CB8AC3E}">
        <p14:creationId xmlns:p14="http://schemas.microsoft.com/office/powerpoint/2010/main" val="26401607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1828D7B-2F82-4E8B-AB08-BDCA710BFF13}" type="slidenum">
              <a:rPr lang="en-US" smtClean="0"/>
              <a:t>33</a:t>
            </a:fld>
            <a:endParaRPr lang="en-US"/>
          </a:p>
        </p:txBody>
      </p:sp>
    </p:spTree>
    <p:extLst>
      <p:ext uri="{BB962C8B-B14F-4D97-AF65-F5344CB8AC3E}">
        <p14:creationId xmlns:p14="http://schemas.microsoft.com/office/powerpoint/2010/main" val="4113050552"/>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7477"/>
            <a:ext cx="5486400" cy="3600450"/>
          </a:xfrm>
        </p:spPr>
        <p:txBody>
          <a:bodyPr/>
          <a:lstStyle/>
          <a:p>
            <a:r>
              <a:rPr lang="en-US" sz="1100" b="1"/>
              <a:t>Key Takeaway: </a:t>
            </a:r>
            <a:r>
              <a:rPr lang="en-US" sz="1100" b="0"/>
              <a:t>Identity systems are a critical security dependency for nearly all assets in your environment. </a:t>
            </a:r>
          </a:p>
          <a:p>
            <a:endParaRPr lang="en-US" sz="1100"/>
          </a:p>
          <a:p>
            <a:r>
              <a:rPr lang="en-US" sz="1100" b="0"/>
              <a:t>Most or all security assurances depend on the integrity of your identity systems and the accounts in them. </a:t>
            </a:r>
          </a:p>
          <a:p>
            <a:endParaRPr lang="en-US" sz="1100" b="0"/>
          </a:p>
          <a:p>
            <a:r>
              <a:rPr lang="en-US" sz="1100" b="1"/>
              <a:t>CLICK 1 </a:t>
            </a:r>
          </a:p>
          <a:p>
            <a:endParaRPr lang="en-US" sz="1100" b="1"/>
          </a:p>
          <a:p>
            <a:r>
              <a:rPr lang="en-US" sz="1100" b="0"/>
              <a:t>Attackers are aware of the power of compromising identity systems and frequently target them in the course of a multi stage attack. This is a shortcut for the attackers to rapidly control any or all assets in your environment. </a:t>
            </a:r>
          </a:p>
          <a:p>
            <a:endParaRPr lang="en-US" sz="1100"/>
          </a:p>
          <a:p>
            <a:r>
              <a:rPr lang="en-US" sz="1100" b="1"/>
              <a:t>CLICK 2</a:t>
            </a:r>
          </a:p>
          <a:p>
            <a:endParaRPr lang="en-US" sz="1100" b="1"/>
          </a:p>
          <a:p>
            <a:r>
              <a:rPr lang="en-US" sz="1100"/>
              <a:t>Because of this, you should secure your identity systems at the highest standards. Microsoft has published our recommended security standards as well as prescriptive technical guidance on how to quickly meet them. Microsoft also offers professional services to help you accelerate meeting these standards for your identity system security. This can be found at http://aka.ms/sparoadmap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C8E38-EBC6-48C1-9F71-91524A731E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10512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AF6F76-E3BE-451E-BB2C-C29BA4849EF0}" type="slidenum">
              <a:rPr kumimoji="0" lang="en-AU"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AU"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59618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AF6F76-E3BE-451E-BB2C-C29BA4849EF0}" type="slidenum">
              <a:rPr kumimoji="0" lang="en-AU"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AU"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69805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b="1" dirty="0"/>
              <a:t>Key Slide Takeaway:</a:t>
            </a:r>
            <a:r>
              <a:rPr lang="en-US" sz="1100" b="1" baseline="0" dirty="0"/>
              <a:t> </a:t>
            </a:r>
            <a:r>
              <a:rPr lang="en-US" sz="1100" baseline="0" dirty="0"/>
              <a:t>Microsoft recognizes that many security organizations need SIEM integration and offers integration capabilities</a:t>
            </a:r>
          </a:p>
          <a:p>
            <a:pPr marL="0" marR="0" lvl="0" indent="0" algn="l" defTabSz="914400" rtl="0" eaLnBrk="1" fontAlgn="t" latinLnBrk="0" hangingPunct="1">
              <a:lnSpc>
                <a:spcPct val="100000"/>
              </a:lnSpc>
              <a:spcBef>
                <a:spcPts val="0"/>
              </a:spcBef>
              <a:spcAft>
                <a:spcPts val="0"/>
              </a:spcAft>
              <a:buClrTx/>
              <a:buSzTx/>
              <a:buFontTx/>
              <a:buNone/>
              <a:tabLst/>
              <a:defRPr/>
            </a:pPr>
            <a:endParaRPr lang="en-US" sz="1100" b="0" i="0" u="none" strike="noStrike" kern="1200" baseline="0" dirty="0">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828D7B-2F82-4E8B-AB08-BDCA710BFF13}"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86222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a:t>There are 3 security management imperatives; visibility, control and guidance.</a:t>
            </a:r>
          </a:p>
          <a:p>
            <a:r>
              <a:rPr lang="en-US"/>
              <a:t>Now let’s take a closer look at what Microsoft can provide your organization when it comes to VISIBILITY into your security state and risks.</a:t>
            </a: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sz="1300">
                <a:solidFill>
                  <a:prstClr val="black"/>
                </a:solidFill>
                <a:latin typeface="Segoe UI" pitchFamily="34" charset="0"/>
              </a:rPr>
              <a:pPr defTabSz="950464">
                <a:defRPr/>
              </a:pPr>
              <a:t>37</a:t>
            </a:fld>
            <a:endParaRPr lang="en-US" sz="1300">
              <a:solidFill>
                <a:prstClr val="black"/>
              </a:solidFill>
              <a:latin typeface="Segoe UI" pitchFamily="34" charset="0"/>
            </a:endParaRPr>
          </a:p>
        </p:txBody>
      </p:sp>
    </p:spTree>
    <p:extLst>
      <p:ext uri="{BB962C8B-B14F-4D97-AF65-F5344CB8AC3E}">
        <p14:creationId xmlns:p14="http://schemas.microsoft.com/office/powerpoint/2010/main" val="10181329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VISBILITY FOR IDENTITY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Key Takeaway: </a:t>
            </a:r>
            <a:r>
              <a:rPr lang="en-US" dirty="0"/>
              <a:t>Microsoft’s Identity and Access Management service,</a:t>
            </a:r>
            <a:r>
              <a:rPr lang="en-US" baseline="0" dirty="0"/>
              <a:t> Azure Active Directory </a:t>
            </a:r>
            <a:r>
              <a:rPr lang="en-US" kern="1200" baseline="0" dirty="0">
                <a:effectLst/>
                <a:latin typeface="+mn-lt"/>
                <a:ea typeface="+mn-ea"/>
                <a:cs typeface="+mn-cs"/>
              </a:rPr>
              <a:t>provides </a:t>
            </a:r>
            <a:r>
              <a:rPr lang="en-US" kern="1200" dirty="0">
                <a:effectLst/>
                <a:latin typeface="+mn-lt"/>
                <a:ea typeface="+mn-ea"/>
                <a:cs typeface="+mn-cs"/>
              </a:rPr>
              <a:t>access, usage, and security reports to gain visibility into the integrity and security of your organization’s directory.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effectLst/>
                <a:latin typeface="+mn-lt"/>
                <a:ea typeface="+mn-ea"/>
                <a:cs typeface="+mn-cs"/>
              </a:rPr>
              <a:t>With this information, a directory administrator can better determine where possible security risks may lie so that they can adequately plan to mitigate those risks.</a:t>
            </a:r>
          </a:p>
          <a:p>
            <a:endParaRPr lang="en-US" dirty="0"/>
          </a:p>
          <a:p>
            <a:pPr lvl="0"/>
            <a:r>
              <a:rPr lang="en-GB" b="1" kern="1200" dirty="0">
                <a:effectLst/>
                <a:latin typeface="+mn-lt"/>
                <a:ea typeface="+mn-ea"/>
                <a:cs typeface="+mn-cs"/>
              </a:rPr>
              <a:t>With Azure Active Directory You can analyse;</a:t>
            </a:r>
          </a:p>
          <a:p>
            <a:pPr lvl="0"/>
            <a:r>
              <a:rPr lang="en-GB" b="1" kern="1200" dirty="0">
                <a:effectLst/>
                <a:latin typeface="+mn-lt"/>
                <a:ea typeface="+mn-ea"/>
                <a:cs typeface="+mn-cs"/>
              </a:rPr>
              <a:t>- User-specific reports</a:t>
            </a:r>
            <a:r>
              <a:rPr lang="en-GB" kern="1200" dirty="0">
                <a:effectLst/>
                <a:latin typeface="+mn-lt"/>
                <a:ea typeface="+mn-ea"/>
                <a:cs typeface="+mn-cs"/>
              </a:rPr>
              <a:t> that display device and sign in activity data for a specific user.</a:t>
            </a:r>
            <a:endParaRPr lang="en-US" kern="1200" dirty="0">
              <a:effectLst/>
              <a:latin typeface="+mn-lt"/>
              <a:ea typeface="+mn-ea"/>
              <a:cs typeface="+mn-cs"/>
            </a:endParaRPr>
          </a:p>
          <a:p>
            <a:pPr lvl="0"/>
            <a:r>
              <a:rPr lang="en-GB" b="1" kern="1200" dirty="0">
                <a:effectLst/>
                <a:latin typeface="+mn-lt"/>
                <a:ea typeface="+mn-ea"/>
                <a:cs typeface="+mn-cs"/>
              </a:rPr>
              <a:t>- Or review Activity logs</a:t>
            </a:r>
            <a:r>
              <a:rPr lang="en-GB" kern="1200" dirty="0">
                <a:effectLst/>
                <a:latin typeface="+mn-lt"/>
                <a:ea typeface="+mn-ea"/>
                <a:cs typeface="+mn-cs"/>
              </a:rPr>
              <a:t> that contain a record of all audited events within the last 24 hours, last 7 days, or last 30 days, as well as group activity changes, and password reset and registration activity.</a:t>
            </a:r>
          </a:p>
          <a:p>
            <a:pPr lvl="0"/>
            <a:endParaRPr lang="en-GB" kern="1200" dirty="0">
              <a:effectLst/>
              <a:latin typeface="+mn-lt"/>
              <a:ea typeface="+mn-ea"/>
              <a:cs typeface="+mn-cs"/>
            </a:endParaRPr>
          </a:p>
          <a:p>
            <a:r>
              <a:rPr lang="en-US" kern="1200" dirty="0">
                <a:effectLst/>
                <a:latin typeface="+mn-lt"/>
                <a:ea typeface="+mn-ea"/>
                <a:cs typeface="+mn-cs"/>
              </a:rPr>
              <a:t>In addition,</a:t>
            </a:r>
            <a:r>
              <a:rPr lang="en-US" kern="1200" baseline="0" dirty="0">
                <a:effectLst/>
                <a:latin typeface="+mn-lt"/>
                <a:ea typeface="+mn-ea"/>
                <a:cs typeface="+mn-cs"/>
              </a:rPr>
              <a:t> Azure AD provides deep visibility into privileged identities </a:t>
            </a:r>
            <a:r>
              <a:rPr lang="en-US" kern="1200" dirty="0">
                <a:effectLst/>
                <a:latin typeface="+mn-lt"/>
                <a:ea typeface="+mn-ea"/>
                <a:cs typeface="+mn-cs"/>
              </a:rPr>
              <a:t>to help you manage privileged accounts and monitor their activities because of the risk associated with their misuse including malicious or rogue administrators. These credential thefts can undermine compliance with the GDPR. </a:t>
            </a:r>
          </a:p>
          <a:p>
            <a:endParaRPr lang="en-US" kern="1200" dirty="0">
              <a:effectLst/>
              <a:latin typeface="+mn-lt"/>
              <a:ea typeface="+mn-ea"/>
              <a:cs typeface="+mn-cs"/>
            </a:endParaRPr>
          </a:p>
          <a:p>
            <a:r>
              <a:rPr lang="en-US" kern="1200" dirty="0">
                <a:effectLst/>
                <a:latin typeface="+mn-lt"/>
                <a:ea typeface="+mn-ea"/>
                <a:cs typeface="+mn-cs"/>
              </a:rPr>
              <a:t>Azure AD Privileged Identity Management can help you discover these</a:t>
            </a:r>
            <a:r>
              <a:rPr lang="en-US" kern="1200" baseline="0" dirty="0">
                <a:effectLst/>
                <a:latin typeface="+mn-lt"/>
                <a:ea typeface="+mn-ea"/>
                <a:cs typeface="+mn-cs"/>
              </a:rPr>
              <a:t> types of malicious </a:t>
            </a:r>
            <a:r>
              <a:rPr lang="en-US" kern="1200" dirty="0">
                <a:effectLst/>
                <a:latin typeface="+mn-lt"/>
                <a:ea typeface="+mn-ea"/>
                <a:cs typeface="+mn-cs"/>
              </a:rPr>
              <a:t>administrator roles and the user accounts they are assigned to. It will also enable you to revoke permanent privileged access and provide a mechanism that manages on-demand, time-limited access for Azure Active Directory privileged accounts. So, you get the ability to discover, restrict and monitor administrators and their access to resources. Users that need administrative access can get it for a preconfigured limited time (with just-in-time access) after they have proved their identity with Multi-Factor Authentication.</a:t>
            </a:r>
          </a:p>
          <a:p>
            <a:pPr lvl="0"/>
            <a:endParaRPr lang="en-US" kern="1200" dirty="0">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10"/>
          </p:nvPr>
        </p:nvSpPr>
        <p:spPr/>
        <p:txBody>
          <a:bodyPr/>
          <a:lstStyle/>
          <a:p>
            <a:fld id="{8727D9BA-86A1-451D-9C76-97EDCED4A22C}" type="slidenum">
              <a:rPr lang="en-US" smtClean="0"/>
              <a:t>38</a:t>
            </a:fld>
            <a:endParaRPr lang="en-US"/>
          </a:p>
        </p:txBody>
      </p:sp>
    </p:spTree>
    <p:extLst>
      <p:ext uri="{BB962C8B-B14F-4D97-AF65-F5344CB8AC3E}">
        <p14:creationId xmlns:p14="http://schemas.microsoft.com/office/powerpoint/2010/main" val="7656785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defTabSz="931774">
              <a:defRPr/>
            </a:pPr>
            <a:r>
              <a:rPr lang="en-US" dirty="0">
                <a:effectLst/>
              </a:rPr>
              <a:t>VISIBILITY FOR DEVICES</a:t>
            </a:r>
            <a:endParaRPr lang="en-US" dirty="0"/>
          </a:p>
          <a:p>
            <a:pPr defTabSz="931774">
              <a:defRPr/>
            </a:pPr>
            <a:r>
              <a:rPr lang="en-US" b="1" dirty="0"/>
              <a:t>Key Takeaway: </a:t>
            </a:r>
            <a:r>
              <a:rPr lang="en-US" dirty="0"/>
              <a:t>The next release of Windows Defender Advanced Threat Protection (or ATP) will include Windows security analytics, which provides both your Security Management and Security Operations teams with visibility into the security state of their endpoints and enables them to proactively address configuration issues to reduce the attack surfaces. </a:t>
            </a:r>
          </a:p>
          <a:p>
            <a:endParaRPr lang="en-US" dirty="0"/>
          </a:p>
          <a:p>
            <a:pPr defTabSz="931774">
              <a:defRPr/>
            </a:pPr>
            <a:r>
              <a:rPr lang="en-US" dirty="0">
                <a:effectLst/>
              </a:rPr>
              <a:t>Windows security analytics gives full visibility into your devices’ security posture without the need to manually gather different reports from IT teams. Its powerful analytics capabilities enable you to understand how well your current device security posture is and how it compares to industry peers. </a:t>
            </a:r>
          </a:p>
          <a:p>
            <a:pPr lvl="0"/>
            <a:endParaRPr lang="en-US" dirty="0">
              <a:effectLst/>
            </a:endParaRPr>
          </a:p>
          <a:p>
            <a:pPr lvl="0"/>
            <a:r>
              <a:rPr lang="en-US" dirty="0">
                <a:effectLst/>
              </a:rPr>
              <a:t>The Windows security analytics dashboard provides you with your:</a:t>
            </a:r>
          </a:p>
          <a:p>
            <a:pPr lvl="0"/>
            <a:r>
              <a:rPr lang="en-US" dirty="0">
                <a:effectLst/>
              </a:rPr>
              <a:t>- Organizational Security score</a:t>
            </a:r>
          </a:p>
          <a:p>
            <a:pPr lvl="0"/>
            <a:r>
              <a:rPr lang="en-US" dirty="0">
                <a:effectLst/>
              </a:rPr>
              <a:t>- Security score trends over time </a:t>
            </a:r>
          </a:p>
          <a:p>
            <a:pPr lvl="0"/>
            <a:r>
              <a:rPr lang="en-US" dirty="0">
                <a:effectLst/>
              </a:rPr>
              <a:t>- Security coverage - list of supported Windows security controls. </a:t>
            </a:r>
          </a:p>
          <a:p>
            <a:pPr lvl="0"/>
            <a:r>
              <a:rPr lang="en-US" dirty="0">
                <a:effectLst/>
              </a:rPr>
              <a:t>- Improvement opportunities – provides recommended actions for each security control with the indication of potential security score improvement. We will get to this a little later.</a:t>
            </a:r>
          </a:p>
          <a:p>
            <a:pPr lvl="0"/>
            <a:endParaRPr lang="en-US" dirty="0">
              <a:effectLst/>
            </a:endParaRPr>
          </a:p>
          <a:p>
            <a:pPr lvl="0"/>
            <a:r>
              <a:rPr lang="en-US" dirty="0">
                <a:effectLst/>
              </a:rPr>
              <a:t>Overall it gives them a detailed view of their security control configuration, considering available settings and how up to date they are in terms of Windows security patches. </a:t>
            </a:r>
          </a:p>
          <a:p>
            <a:pPr lvl="0"/>
            <a:endParaRPr lang="en-US" dirty="0">
              <a:effectLst/>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sz="1300">
                <a:solidFill>
                  <a:prstClr val="black"/>
                </a:solidFill>
                <a:latin typeface="Segoe UI" pitchFamily="34" charset="0"/>
              </a:rPr>
              <a:pPr defTabSz="950464">
                <a:defRPr/>
              </a:pPr>
              <a:t>39</a:t>
            </a:fld>
            <a:endParaRPr lang="en-US" sz="1300">
              <a:solidFill>
                <a:prstClr val="black"/>
              </a:solidFill>
              <a:latin typeface="Segoe UI" pitchFamily="34" charset="0"/>
            </a:endParaRPr>
          </a:p>
        </p:txBody>
      </p:sp>
    </p:spTree>
    <p:extLst>
      <p:ext uri="{BB962C8B-B14F-4D97-AF65-F5344CB8AC3E}">
        <p14:creationId xmlns:p14="http://schemas.microsoft.com/office/powerpoint/2010/main" val="12566992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a:t>VISIBILITY FOR APPS &amp; DATA</a:t>
            </a:r>
          </a:p>
          <a:p>
            <a:r>
              <a:rPr lang="en-US" b="1"/>
              <a:t>Key Takeaway: </a:t>
            </a:r>
            <a:r>
              <a:rPr lang="en-US"/>
              <a:t>For your apps and data, Office 365 includes access to audit logs.  This helps you understand what your users are doing within the service to aid in any investigations you have.  </a:t>
            </a:r>
          </a:p>
          <a:p>
            <a:endParaRPr lang="en-US"/>
          </a:p>
          <a:p>
            <a:r>
              <a:rPr lang="en-US"/>
              <a:t>The log can be easily accessed and searched via the Security and Compliance Center and holds data for up to 90 days.  For organizations that need to retain data for longer than 90 days, we make much of the data available through the Management Activity API which can be consumed by many SIEM solutions.</a:t>
            </a:r>
          </a:p>
          <a:p>
            <a:endParaRPr lang="en-US"/>
          </a:p>
          <a:p>
            <a:r>
              <a:rPr lang="en-US"/>
              <a:t>To help you visualize the data in the logs, Office 365 also includes built in reports for many of the security features.  This way you can easily see events like how many people are violating DLP polices across SharePoint Online, One Drive for Business, and Exchange Online, or how much malicious attachments are being stopped by Office 365 Advanced Threat Protection.</a:t>
            </a:r>
          </a:p>
          <a:p>
            <a:endParaRPr lang="en-US"/>
          </a:p>
          <a:p>
            <a:r>
              <a:rPr lang="en-US"/>
              <a:t>While reports and the audit logs are great, organizations tell us that they don’t have enough knowledge or the staff to stay on top of what their users are doing within Office 365.  With a large Office 365 tenant creating over a million audit events a day, we understand that could be a challenge.  </a:t>
            </a:r>
          </a:p>
          <a:p>
            <a:endParaRPr lang="en-US"/>
          </a:p>
          <a:p>
            <a:r>
              <a:rPr lang="en-US"/>
              <a:t>To help with this, we created Office 365 Advanced Security Management (or ASM).  ASM helps you get additional visibility and control into your tenant by parsing the data from the Management Activity API and creating alerts on anomalous activity such as someone logging in from a new location, failing to login more then they normally do, or is using an ISP that they normally don’t use.</a:t>
            </a:r>
          </a:p>
          <a:p>
            <a:endParaRPr lang="en-US"/>
          </a:p>
          <a:p>
            <a:r>
              <a:rPr lang="en-US"/>
              <a:t>These alerts can also be on specific activities that you care about such as uploading or syncing files to OneDrive with known ransomware extensions, or downloading a large amount of content from a SharePoint site that has sensitive HR data.</a:t>
            </a:r>
          </a:p>
          <a:p>
            <a:endParaRPr lang="en-US"/>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sz="1300">
                <a:solidFill>
                  <a:prstClr val="black"/>
                </a:solidFill>
                <a:latin typeface="Segoe UI" pitchFamily="34" charset="0"/>
              </a:rPr>
              <a:pPr defTabSz="950464">
                <a:defRPr/>
              </a:pPr>
              <a:t>40</a:t>
            </a:fld>
            <a:endParaRPr lang="en-US" sz="1300">
              <a:solidFill>
                <a:prstClr val="black"/>
              </a:solidFill>
              <a:latin typeface="Segoe UI" pitchFamily="34" charset="0"/>
            </a:endParaRPr>
          </a:p>
        </p:txBody>
      </p:sp>
    </p:spTree>
    <p:extLst>
      <p:ext uri="{BB962C8B-B14F-4D97-AF65-F5344CB8AC3E}">
        <p14:creationId xmlns:p14="http://schemas.microsoft.com/office/powerpoint/2010/main" val="1238507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Takeaway: </a:t>
            </a:r>
            <a:r>
              <a:rPr lang="en-US" b="0" dirty="0"/>
              <a:t>Strategies to d</a:t>
            </a:r>
            <a:r>
              <a:rPr lang="en-US" dirty="0"/>
              <a:t>isrupt attackers vary based on their motivation (though it is often difficult to ascertain the identity and motivations of attackers)</a:t>
            </a:r>
          </a:p>
          <a:p>
            <a:endParaRPr lang="en-US" dirty="0"/>
          </a:p>
          <a:p>
            <a:r>
              <a:rPr lang="en-US" dirty="0"/>
              <a:t>Legitimate organizations are typically motivated by money and/or pursuing and accomplishing a mission (the nature of which can vary significantly)</a:t>
            </a:r>
          </a:p>
          <a:p>
            <a:endParaRPr lang="en-US" dirty="0"/>
          </a:p>
          <a:p>
            <a:r>
              <a:rPr lang="en-US" b="1" dirty="0"/>
              <a:t>CLICK 1</a:t>
            </a:r>
          </a:p>
          <a:p>
            <a:endParaRPr lang="en-US" dirty="0"/>
          </a:p>
          <a:p>
            <a:r>
              <a:rPr lang="en-US" dirty="0"/>
              <a:t>The motivations of attackers typically fall along a similar spectrum of profit and mission goals. This is important for defenders understand because it can inform your defense strategies</a:t>
            </a:r>
          </a:p>
          <a:p>
            <a:pPr lvl="1"/>
            <a:r>
              <a:rPr lang="en-US" b="1" dirty="0"/>
              <a:t>Money</a:t>
            </a:r>
            <a:r>
              <a:rPr lang="en-US" dirty="0"/>
              <a:t> – Like legitimate businesses, profit driven attackers require return on investment as well as predictability of return. </a:t>
            </a:r>
          </a:p>
          <a:p>
            <a:pPr lvl="1"/>
            <a:r>
              <a:rPr lang="en-US" b="1" dirty="0"/>
              <a:t>Mission</a:t>
            </a:r>
            <a:r>
              <a:rPr lang="en-US" dirty="0"/>
              <a:t> – These attackers are less susceptible to uncertainty of return, but you can still impact their ability to achieve their mission and the cost to do so. </a:t>
            </a:r>
          </a:p>
          <a:p>
            <a:endParaRPr lang="en-US" dirty="0"/>
          </a:p>
          <a:p>
            <a:endParaRPr lang="en-US" dirty="0"/>
          </a:p>
        </p:txBody>
      </p:sp>
      <p:sp>
        <p:nvSpPr>
          <p:cNvPr id="4" name="Slide Number Placeholder 3"/>
          <p:cNvSpPr>
            <a:spLocks noGrp="1"/>
          </p:cNvSpPr>
          <p:nvPr>
            <p:ph type="sldNum" sz="quarter" idx="5"/>
          </p:nvPr>
        </p:nvSpPr>
        <p:spPr/>
        <p:txBody>
          <a:bodyPr/>
          <a:lstStyle/>
          <a:p>
            <a:fld id="{A0095556-A86C-468F-A29C-9DDE30B49E1A}" type="slidenum">
              <a:rPr lang="en-US" smtClean="0"/>
              <a:t>4</a:t>
            </a:fld>
            <a:endParaRPr lang="en-US"/>
          </a:p>
        </p:txBody>
      </p:sp>
    </p:spTree>
    <p:extLst>
      <p:ext uri="{BB962C8B-B14F-4D97-AF65-F5344CB8AC3E}">
        <p14:creationId xmlns:p14="http://schemas.microsoft.com/office/powerpoint/2010/main" val="261341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effectLst/>
                <a:ea typeface="+mn-ea"/>
                <a:cs typeface="+mn-cs"/>
              </a:rPr>
              <a:t>VISIBILITY FOR INFRASTRUCTURE</a:t>
            </a:r>
          </a:p>
          <a:p>
            <a:pPr lvl="0">
              <a:defRPr/>
            </a:pPr>
            <a:r>
              <a:rPr lang="en-US" b="1" dirty="0"/>
              <a:t>Key Takeaway: </a:t>
            </a:r>
            <a:r>
              <a:rPr lang="en-US" kern="1200" dirty="0">
                <a:effectLst/>
                <a:ea typeface="+mn-ea"/>
                <a:cs typeface="+mn-cs"/>
              </a:rPr>
              <a:t>Managing security across increasingly distributed infrastructure is complex and can create gaps that are frequently exploited by attackers. </a:t>
            </a:r>
            <a:r>
              <a:rPr lang="en-US" dirty="0"/>
              <a:t>Azure Security Center or ASC is a built-in service to Azure that enables you to monitor and assess the security state of your Azure workloads continuously.</a:t>
            </a:r>
          </a:p>
          <a:p>
            <a:pPr lvl="0">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effectLst/>
                <a:ea typeface="+mn-ea"/>
                <a:cs typeface="+mn-cs"/>
              </a:rPr>
              <a:t>ASC helps you gain visibility into machines with missing security updates, insecure OS configurations, or insufficient malware protection, as well as vulnerable Azure virtual network, storage, database, and application configurations. With prioritized recommendations, you can quickly mitigate any vulnerabilities and drive compliance.</a:t>
            </a:r>
          </a:p>
          <a:p>
            <a:endParaRPr lang="en-US" dirty="0"/>
          </a:p>
          <a:p>
            <a:r>
              <a:rPr lang="en-US" kern="1200" dirty="0">
                <a:effectLst/>
                <a:ea typeface="+mn-ea"/>
                <a:cs typeface="+mn-cs"/>
              </a:rPr>
              <a:t>Azure Security Center is built on the Log Analytics infrastructure and can also be used to collect and analyze security data, but it takes a more modern approach to enabling Security Operations. Azure Security Center harnesses the power of the cloud to reduce operational costs and improve the effectiveness of security management, threat detection, and incident response.</a:t>
            </a: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sz="1300">
                <a:solidFill>
                  <a:prstClr val="black"/>
                </a:solidFill>
                <a:latin typeface="Segoe UI" pitchFamily="34" charset="0"/>
              </a:rPr>
              <a:pPr defTabSz="950464">
                <a:defRPr/>
              </a:pPr>
              <a:t>41</a:t>
            </a:fld>
            <a:endParaRPr lang="en-US" sz="1300">
              <a:solidFill>
                <a:prstClr val="black"/>
              </a:solidFill>
              <a:latin typeface="Segoe UI" pitchFamily="34" charset="0"/>
            </a:endParaRPr>
          </a:p>
        </p:txBody>
      </p:sp>
    </p:spTree>
    <p:extLst>
      <p:ext uri="{BB962C8B-B14F-4D97-AF65-F5344CB8AC3E}">
        <p14:creationId xmlns:p14="http://schemas.microsoft.com/office/powerpoint/2010/main" val="25702791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lvl="0">
              <a:defRPr/>
            </a:pPr>
            <a:r>
              <a:rPr lang="en-US" b="1" dirty="0"/>
              <a:t>Key Takeaway: </a:t>
            </a:r>
            <a:r>
              <a:rPr lang="en-US" dirty="0"/>
              <a:t>Defining consistent security policies and enabling controls are crucial to intelligent security management</a:t>
            </a:r>
            <a:r>
              <a:rPr lang="en-US" b="1" dirty="0"/>
              <a:t>.</a:t>
            </a:r>
          </a:p>
          <a:p>
            <a:endParaRPr lang="en-US" b="1" dirty="0"/>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sz="1300">
                <a:solidFill>
                  <a:prstClr val="black"/>
                </a:solidFill>
                <a:latin typeface="Segoe UI" pitchFamily="34" charset="0"/>
              </a:rPr>
              <a:pPr defTabSz="950464">
                <a:defRPr/>
              </a:pPr>
              <a:t>42</a:t>
            </a:fld>
            <a:endParaRPr lang="en-US" sz="1300">
              <a:solidFill>
                <a:prstClr val="black"/>
              </a:solidFill>
              <a:latin typeface="Segoe UI" pitchFamily="34" charset="0"/>
            </a:endParaRPr>
          </a:p>
        </p:txBody>
      </p:sp>
    </p:spTree>
    <p:extLst>
      <p:ext uri="{BB962C8B-B14F-4D97-AF65-F5344CB8AC3E}">
        <p14:creationId xmlns:p14="http://schemas.microsoft.com/office/powerpoint/2010/main" val="24225407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kern="1200" dirty="0">
                <a:effectLst/>
                <a:latin typeface="+mn-lt"/>
                <a:ea typeface="+mn-ea"/>
                <a:cs typeface="+mn-cs"/>
              </a:rPr>
              <a:t>CONTROL FOR IDENTITY</a:t>
            </a:r>
          </a:p>
          <a:p>
            <a:r>
              <a:rPr lang="en-US" b="1" dirty="0"/>
              <a:t>Key Takeaway: </a:t>
            </a:r>
            <a:r>
              <a:rPr lang="en-US" u="none" kern="1200" dirty="0">
                <a:effectLst/>
                <a:latin typeface="+mn-lt"/>
                <a:ea typeface="+mn-ea"/>
                <a:cs typeface="+mn-cs"/>
              </a:rPr>
              <a:t>Azure Active Directory</a:t>
            </a:r>
            <a:r>
              <a:rPr lang="en-US" kern="1200" dirty="0">
                <a:effectLst/>
                <a:latin typeface="+mn-lt"/>
                <a:ea typeface="+mn-ea"/>
                <a:cs typeface="+mn-cs"/>
              </a:rPr>
              <a:t>, Microsoft’s Identity and Access Management solution, is designed to help organizations manage user identities and associated access privileges. </a:t>
            </a:r>
          </a:p>
          <a:p>
            <a:endParaRPr lang="en-US" dirty="0"/>
          </a:p>
          <a:p>
            <a:r>
              <a:rPr lang="en-US" kern="1200" dirty="0">
                <a:effectLst/>
                <a:latin typeface="+mn-lt"/>
                <a:ea typeface="+mn-ea"/>
                <a:cs typeface="+mn-cs"/>
              </a:rPr>
              <a:t>With capabilities, such as conditional access, user and sign-in risk calculation, multi-factor authentication and privileged identity management, Azure Active Directory can help you secure and restrict access to data. </a:t>
            </a:r>
          </a:p>
          <a:p>
            <a:endParaRPr lang="en-US" kern="1200" dirty="0">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effectLst/>
                <a:latin typeface="+mn-lt"/>
                <a:ea typeface="+mn-ea"/>
                <a:cs typeface="+mn-cs"/>
              </a:rPr>
              <a:t>Azure AD Conditional Access provides a powerful framework for regulating access in governance, risk, and compliance scenarios. Conditional Access policies can be applied based on device state, application sensitivity, location and user rules. Additionally, Microsoft Enterprise Mobility + Security can protect your data in real-time from the most advanced threats with identity protection capabilities that calculate the risk of every access request and every user and apply automated remediation actions as needed.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dirty="0">
              <a:effectLst/>
              <a:latin typeface="+mn-lt"/>
              <a:ea typeface="+mn-ea"/>
              <a:cs typeface="+mn-cs"/>
            </a:endParaRPr>
          </a:p>
          <a:p>
            <a:r>
              <a:rPr lang="en-US" kern="1200" dirty="0">
                <a:effectLst/>
                <a:latin typeface="+mn-lt"/>
                <a:ea typeface="+mn-ea"/>
                <a:cs typeface="+mn-cs"/>
              </a:rPr>
              <a:t>Additionally, the risk calculation by Identity Protection is based on a set of signals we collect from across our products, global cloud services and cybersecurity teams and from other non-Microsoft sources.</a:t>
            </a:r>
            <a:br>
              <a:rPr lang="en-US" kern="1200" dirty="0">
                <a:effectLst/>
                <a:latin typeface="+mn-lt"/>
                <a:ea typeface="+mn-ea"/>
                <a:cs typeface="+mn-cs"/>
              </a:rPr>
            </a:br>
            <a:endParaRPr lang="en-US" kern="1200" dirty="0">
              <a:effectLst/>
              <a:latin typeface="+mn-lt"/>
              <a:ea typeface="+mn-ea"/>
              <a:cs typeface="+mn-cs"/>
            </a:endParaRPr>
          </a:p>
          <a:p>
            <a:r>
              <a:rPr lang="en-US" kern="1200" dirty="0">
                <a:effectLst/>
                <a:latin typeface="+mn-lt"/>
                <a:ea typeface="+mn-ea"/>
                <a:cs typeface="+mn-cs"/>
              </a:rPr>
              <a:t>While any compromised account is bad, a compromised admin account frequently has major business impacts. It’s critical to minimize the probability and number of accounts with admin privileges.  Azure AD Privileged Identity Management gives you a capabilities to move to a “no standing privilege” model with the smallest possible number of admin-privileged users. It helps you set up policies to grant admin access only when needed, on for as long as needed, and only in compliance with your elevation policies.</a:t>
            </a:r>
          </a:p>
        </p:txBody>
      </p:sp>
      <p:sp>
        <p:nvSpPr>
          <p:cNvPr id="4" name="Slide Number Placeholder 3"/>
          <p:cNvSpPr>
            <a:spLocks noGrp="1"/>
          </p:cNvSpPr>
          <p:nvPr>
            <p:ph type="sldNum" sz="quarter" idx="10"/>
          </p:nvPr>
        </p:nvSpPr>
        <p:spPr/>
        <p:txBody>
          <a:bodyPr/>
          <a:lstStyle/>
          <a:p>
            <a:fld id="{8727D9BA-86A1-451D-9C76-97EDCED4A22C}" type="slidenum">
              <a:rPr lang="en-US" smtClean="0"/>
              <a:t>43</a:t>
            </a:fld>
            <a:endParaRPr lang="en-US"/>
          </a:p>
        </p:txBody>
      </p:sp>
    </p:spTree>
    <p:extLst>
      <p:ext uri="{BB962C8B-B14F-4D97-AF65-F5344CB8AC3E}">
        <p14:creationId xmlns:p14="http://schemas.microsoft.com/office/powerpoint/2010/main" val="5686381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CONTROL FOR DEVICES</a:t>
            </a:r>
          </a:p>
          <a:p>
            <a:r>
              <a:rPr lang="en-US" b="1" dirty="0"/>
              <a:t>Key Takeaway: </a:t>
            </a:r>
            <a:r>
              <a:rPr lang="en-US" dirty="0"/>
              <a:t>The ability to quickly enable the full Windows Security stack and configuring it in a way that is compliant with your security policies is one of the most important security management practices.</a:t>
            </a:r>
          </a:p>
          <a:p>
            <a:r>
              <a:rPr lang="en-US" dirty="0"/>
              <a:t>   </a:t>
            </a:r>
          </a:p>
          <a:p>
            <a:r>
              <a:rPr lang="en-US" dirty="0"/>
              <a:t>Microsoft now provides a centralized location to give you control over enabling and configuring your Windows Security features.</a:t>
            </a:r>
          </a:p>
          <a:p>
            <a:endParaRPr lang="en-US" dirty="0"/>
          </a:p>
          <a:p>
            <a:r>
              <a:rPr lang="en-US" dirty="0"/>
              <a:t>Security Administrators will use System Center Configuration Manager or Microsoft Intune as their single unified IT management tool. With it they can configure all the Windows security controls in one place. It is also very effective for organizations that use role based security to make sure the right people have the right access and control. </a:t>
            </a:r>
          </a:p>
          <a:p>
            <a:endParaRPr lang="en-US" dirty="0"/>
          </a:p>
          <a:p>
            <a:r>
              <a:rPr lang="en-US" dirty="0"/>
              <a:t>You can simply use your existing Microsoft Intune or System Center Configuration Management infrastructure to manage the full Windows Security stack. </a:t>
            </a:r>
          </a:p>
          <a:p>
            <a:endParaRPr lang="en-US" dirty="0"/>
          </a:p>
          <a:p>
            <a:endParaRPr lang="en-US" dirty="0"/>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sz="1300">
                <a:solidFill>
                  <a:prstClr val="black"/>
                </a:solidFill>
                <a:latin typeface="Segoe UI" pitchFamily="34" charset="0"/>
              </a:rPr>
              <a:pPr defTabSz="950464">
                <a:defRPr/>
              </a:pPr>
              <a:t>44</a:t>
            </a:fld>
            <a:endParaRPr lang="en-US" sz="1300">
              <a:solidFill>
                <a:prstClr val="black"/>
              </a:solidFill>
              <a:latin typeface="Segoe UI" pitchFamily="34" charset="0"/>
            </a:endParaRPr>
          </a:p>
        </p:txBody>
      </p:sp>
    </p:spTree>
    <p:extLst>
      <p:ext uri="{BB962C8B-B14F-4D97-AF65-F5344CB8AC3E}">
        <p14:creationId xmlns:p14="http://schemas.microsoft.com/office/powerpoint/2010/main" val="11927861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CONTROL FOR APPS &amp; DATA</a:t>
            </a:r>
          </a:p>
          <a:p>
            <a:r>
              <a:rPr lang="en-US" b="1" dirty="0"/>
              <a:t>Key Takeaway: </a:t>
            </a:r>
            <a:r>
              <a:rPr lang="en-US" dirty="0"/>
              <a:t>To help you have better control over your security posture with your apps and data, Office 365 includes a core set of tools.  The Security and Compliance Center is a customizable, centralized portal for the most important security and compliance features. </a:t>
            </a:r>
          </a:p>
          <a:p>
            <a:endParaRPr lang="en-US" dirty="0"/>
          </a:p>
          <a:p>
            <a:r>
              <a:rPr lang="en-US" dirty="0"/>
              <a:t>Here you can easily setup DLP and data retention policies, configure how malware and spam are handled, and review threat intelligence data on your tenant.  Its home page allows you to setup widgets to help you track the things that are important to you.  </a:t>
            </a:r>
          </a:p>
          <a:p>
            <a:endParaRPr lang="en-US" dirty="0"/>
          </a:p>
          <a:p>
            <a:r>
              <a:rPr lang="en-US" dirty="0"/>
              <a:t>The Security and Compliance Center also makes it easy to configure role based security groups, giving people access to just the security and compliance features they need versus granting them global admin rights, which gives them access to other administrative functions like billing, assigning licenses, or creating new users.</a:t>
            </a:r>
          </a:p>
          <a:p>
            <a:endParaRPr lang="en-US" dirty="0"/>
          </a:p>
          <a:p>
            <a:r>
              <a:rPr lang="en-US" dirty="0"/>
              <a:t>Office 365 also provides Secure Score, a security analytics tool that makes finding and enabling some of the core security controls  easier – Such as enabling multifactor authentication, auditing, and security features from the various Office workloads like SharePoint Online, One Drive for Business and Exchange Online.  Along with providing a single number to represent how you are reducing your security risk, Secure Score also keeps historical data of what controls you enabled, so you can track and share your progress/score with other members of your organization.</a:t>
            </a:r>
          </a:p>
          <a:p>
            <a:endParaRPr lang="en-US" dirty="0"/>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sz="1300">
                <a:solidFill>
                  <a:prstClr val="black"/>
                </a:solidFill>
                <a:latin typeface="Segoe UI" pitchFamily="34" charset="0"/>
              </a:rPr>
              <a:pPr defTabSz="950464">
                <a:defRPr/>
              </a:pPr>
              <a:t>45</a:t>
            </a:fld>
            <a:endParaRPr lang="en-US" sz="1300">
              <a:solidFill>
                <a:prstClr val="black"/>
              </a:solidFill>
              <a:latin typeface="Segoe UI" pitchFamily="34" charset="0"/>
            </a:endParaRPr>
          </a:p>
        </p:txBody>
      </p:sp>
    </p:spTree>
    <p:extLst>
      <p:ext uri="{BB962C8B-B14F-4D97-AF65-F5344CB8AC3E}">
        <p14:creationId xmlns:p14="http://schemas.microsoft.com/office/powerpoint/2010/main" val="34181251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kern="1200" dirty="0">
                <a:effectLst/>
                <a:ea typeface="+mn-ea"/>
                <a:cs typeface="+mn-cs"/>
              </a:rPr>
              <a:t>CONTROL FOR INFRASTRUCTURE</a:t>
            </a:r>
          </a:p>
          <a:p>
            <a:r>
              <a:rPr lang="en-US" b="1" dirty="0"/>
              <a:t>Key Takeaway: </a:t>
            </a:r>
            <a:r>
              <a:rPr lang="en-US" kern="1200" dirty="0">
                <a:effectLst/>
                <a:ea typeface="+mn-ea"/>
                <a:cs typeface="+mn-cs"/>
              </a:rPr>
              <a:t>Azure Security Center will enable you to define policies for </a:t>
            </a:r>
            <a:r>
              <a:rPr lang="en-US" dirty="0"/>
              <a:t>set of controls, which are recommended for resources within the specified subscription. You can define policies according to your company's security requirements and the type of applications or sensitivity of the data.</a:t>
            </a:r>
            <a:endParaRPr lang="en-US" kern="1200" dirty="0">
              <a:effectLst/>
            </a:endParaRPr>
          </a:p>
          <a:p>
            <a:endParaRPr lang="en-US" kern="1200" dirty="0">
              <a:effectLst/>
              <a:ea typeface="+mn-ea"/>
              <a:cs typeface="+mn-cs"/>
            </a:endParaRPr>
          </a:p>
          <a:p>
            <a:r>
              <a:rPr lang="en-US" kern="1200" dirty="0">
                <a:effectLst/>
                <a:ea typeface="+mn-ea"/>
                <a:cs typeface="+mn-cs"/>
              </a:rPr>
              <a:t>Security Center also helps you to enable built-in security controls for resources, so you can easily turn on protections including anti-malware, network security groups or web application firewall. It also lets you deploy integrated partner solutions from the same console enabling additional layer of security. </a:t>
            </a:r>
          </a:p>
          <a:p>
            <a:endParaRPr lang="en-US" kern="1200" dirty="0">
              <a:effectLst/>
              <a:ea typeface="+mn-ea"/>
              <a:cs typeface="+mn-cs"/>
            </a:endParaRPr>
          </a:p>
          <a:p>
            <a:endParaRPr lang="en-US" dirty="0"/>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sz="1300">
                <a:solidFill>
                  <a:prstClr val="black"/>
                </a:solidFill>
                <a:latin typeface="Segoe UI" pitchFamily="34" charset="0"/>
              </a:rPr>
              <a:pPr defTabSz="950464">
                <a:defRPr/>
              </a:pPr>
              <a:t>46</a:t>
            </a:fld>
            <a:endParaRPr lang="en-US" sz="1300">
              <a:solidFill>
                <a:prstClr val="black"/>
              </a:solidFill>
              <a:latin typeface="Segoe UI" pitchFamily="34" charset="0"/>
            </a:endParaRPr>
          </a:p>
        </p:txBody>
      </p:sp>
    </p:spTree>
    <p:extLst>
      <p:ext uri="{BB962C8B-B14F-4D97-AF65-F5344CB8AC3E}">
        <p14:creationId xmlns:p14="http://schemas.microsoft.com/office/powerpoint/2010/main" val="32597348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b="1" dirty="0"/>
              <a:t>Key Takeaway: </a:t>
            </a:r>
            <a:r>
              <a:rPr lang="en-US" dirty="0"/>
              <a:t>After you gain visibility into your security state and have controls in place, there is still continuous improvement and operations work to be 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Security Management solutions from Microsoft can help you enhance your organization’s security through built-in INTELLIGENCE AND RECOMMENDATIONS.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sz="1300">
                <a:solidFill>
                  <a:prstClr val="black"/>
                </a:solidFill>
                <a:latin typeface="Segoe UI" pitchFamily="34" charset="0"/>
              </a:rPr>
              <a:pPr defTabSz="950464">
                <a:defRPr/>
              </a:pPr>
              <a:t>47</a:t>
            </a:fld>
            <a:endParaRPr lang="en-US" sz="1300">
              <a:solidFill>
                <a:prstClr val="black"/>
              </a:solidFill>
              <a:latin typeface="Segoe UI" pitchFamily="34" charset="0"/>
            </a:endParaRPr>
          </a:p>
        </p:txBody>
      </p:sp>
    </p:spTree>
    <p:extLst>
      <p:ext uri="{BB962C8B-B14F-4D97-AF65-F5344CB8AC3E}">
        <p14:creationId xmlns:p14="http://schemas.microsoft.com/office/powerpoint/2010/main" val="26283176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kern="1200" dirty="0">
                <a:effectLst/>
                <a:latin typeface="+mn-lt"/>
                <a:ea typeface="+mn-ea"/>
                <a:cs typeface="+mn-cs"/>
              </a:rPr>
              <a:t>GUIDANCE FOR IDENTITY</a:t>
            </a:r>
          </a:p>
          <a:p>
            <a:r>
              <a:rPr lang="en-US" b="1" dirty="0"/>
              <a:t>Key Takeaway: </a:t>
            </a:r>
            <a:r>
              <a:rPr lang="en-US" kern="1200" dirty="0">
                <a:effectLst/>
                <a:latin typeface="+mn-lt"/>
                <a:ea typeface="+mn-ea"/>
                <a:cs typeface="+mn-cs"/>
              </a:rPr>
              <a:t>With Azure Active Directory</a:t>
            </a:r>
            <a:r>
              <a:rPr lang="en-US" kern="1200" baseline="0" dirty="0">
                <a:effectLst/>
                <a:latin typeface="+mn-lt"/>
                <a:ea typeface="+mn-ea"/>
                <a:cs typeface="+mn-cs"/>
              </a:rPr>
              <a:t>, you protect your organization right at the front door and be the first line of defense with risk-based conditional access. Azure AD reports are the watchmen in the tower. </a:t>
            </a:r>
            <a:endParaRPr lang="en-US" kern="1200" dirty="0">
              <a:effectLst/>
              <a:latin typeface="+mn-lt"/>
              <a:ea typeface="+mn-ea"/>
              <a:cs typeface="+mn-cs"/>
            </a:endParaRPr>
          </a:p>
          <a:p>
            <a:endParaRPr lang="en-US" kern="1200" dirty="0">
              <a:effectLst/>
              <a:latin typeface="+mn-lt"/>
              <a:ea typeface="+mn-ea"/>
              <a:cs typeface="+mn-cs"/>
            </a:endParaRPr>
          </a:p>
          <a:p>
            <a:r>
              <a:rPr lang="en-US" kern="1200" dirty="0">
                <a:effectLst/>
                <a:latin typeface="+mn-lt"/>
                <a:ea typeface="+mn-ea"/>
                <a:cs typeface="+mn-cs"/>
              </a:rPr>
              <a:t>Azure AD provides Security reports in three broad categories:</a:t>
            </a:r>
          </a:p>
          <a:p>
            <a:pPr lvl="0"/>
            <a:r>
              <a:rPr lang="en-US" kern="1200" dirty="0">
                <a:effectLst/>
                <a:latin typeface="+mn-lt"/>
                <a:ea typeface="+mn-ea"/>
                <a:cs typeface="+mn-cs"/>
              </a:rPr>
              <a:t>1.</a:t>
            </a:r>
            <a:r>
              <a:rPr lang="en-US" kern="1200" baseline="0" dirty="0">
                <a:effectLst/>
                <a:latin typeface="+mn-lt"/>
                <a:ea typeface="+mn-ea"/>
                <a:cs typeface="+mn-cs"/>
              </a:rPr>
              <a:t> </a:t>
            </a:r>
            <a:r>
              <a:rPr lang="en-US" kern="1200" dirty="0">
                <a:effectLst/>
                <a:latin typeface="+mn-lt"/>
                <a:ea typeface="+mn-ea"/>
                <a:cs typeface="+mn-cs"/>
              </a:rPr>
              <a:t>Cases where a login is anomalous and associated with some level of risk that the login is an attempt at unauthorized access.</a:t>
            </a:r>
          </a:p>
          <a:p>
            <a:pPr lvl="0"/>
            <a:r>
              <a:rPr lang="en-US" kern="1200" dirty="0">
                <a:effectLst/>
                <a:latin typeface="+mn-lt"/>
                <a:ea typeface="+mn-ea"/>
                <a:cs typeface="+mn-cs"/>
              </a:rPr>
              <a:t>2. Cases with significant indication that a user’s credentials have been compromised, because they are showing up frequently in risky logins, or because we have discovered them in criminal hands.</a:t>
            </a:r>
          </a:p>
          <a:p>
            <a:pPr lvl="0"/>
            <a:r>
              <a:rPr lang="en-US" kern="1200" dirty="0">
                <a:effectLst/>
                <a:latin typeface="+mn-lt"/>
                <a:ea typeface="+mn-ea"/>
                <a:cs typeface="+mn-cs"/>
              </a:rPr>
              <a:t>3.</a:t>
            </a:r>
            <a:r>
              <a:rPr lang="en-US" kern="1200" baseline="0" dirty="0">
                <a:effectLst/>
                <a:latin typeface="+mn-lt"/>
                <a:ea typeface="+mn-ea"/>
                <a:cs typeface="+mn-cs"/>
              </a:rPr>
              <a:t> </a:t>
            </a:r>
            <a:r>
              <a:rPr lang="en-US" kern="1200" dirty="0">
                <a:effectLst/>
                <a:latin typeface="+mn-lt"/>
                <a:ea typeface="+mn-ea"/>
                <a:cs typeface="+mn-cs"/>
              </a:rPr>
              <a:t>Cases where your security posture could be improved, meaning there are vulnerabilities in your defenses that configuration changes can mitigate.</a:t>
            </a:r>
          </a:p>
          <a:p>
            <a:pPr lvl="0"/>
            <a:endParaRPr lang="en-US" kern="1200" dirty="0">
              <a:effectLst/>
              <a:latin typeface="+mn-lt"/>
              <a:ea typeface="+mn-ea"/>
              <a:cs typeface="+mn-cs"/>
            </a:endParaRPr>
          </a:p>
          <a:p>
            <a:r>
              <a:rPr lang="en-US" kern="1200" dirty="0">
                <a:effectLst/>
                <a:latin typeface="+mn-lt"/>
                <a:ea typeface="+mn-ea"/>
                <a:cs typeface="+mn-cs"/>
              </a:rPr>
              <a:t>Azure AD Identity Protection Security Reports provide you all of this information, either in the Azure AD Portal or programmatically (so you can integrate it into your SIEM or ticketing system). Furthermore, you can take advantage</a:t>
            </a:r>
            <a:r>
              <a:rPr lang="en-US" kern="1200" baseline="0" dirty="0">
                <a:effectLst/>
                <a:latin typeface="+mn-lt"/>
                <a:ea typeface="+mn-ea"/>
                <a:cs typeface="+mn-cs"/>
              </a:rPr>
              <a:t> of remediation actions and risk-based policies to protect access and be that first line of defense.</a:t>
            </a:r>
            <a:endParaRPr lang="en-US" kern="1200" dirty="0">
              <a:latin typeface="+mn-lt"/>
              <a:cs typeface="Calibri"/>
            </a:endParaRPr>
          </a:p>
          <a:p>
            <a:endParaRPr lang="en-US" dirty="0"/>
          </a:p>
          <a:p>
            <a:endParaRPr lang="en-US" dirty="0"/>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48</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657446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GUIDANCE FOR DEVICES</a:t>
            </a:r>
          </a:p>
          <a:p>
            <a:r>
              <a:rPr lang="en-US" b="1" dirty="0"/>
              <a:t>Key Takeaway: </a:t>
            </a:r>
            <a:r>
              <a:rPr lang="en-US" dirty="0"/>
              <a:t>For Windows device security recommendations, Windows Security Analytics can help you with its dashboard that includes </a:t>
            </a:r>
            <a:r>
              <a:rPr lang="en-US" dirty="0">
                <a:effectLst/>
              </a:rPr>
              <a:t>“Improvement opportunities.” </a:t>
            </a:r>
          </a:p>
          <a:p>
            <a:r>
              <a:rPr lang="en-US" dirty="0">
                <a:effectLst/>
              </a:rPr>
              <a:t>W</a:t>
            </a:r>
            <a:r>
              <a:rPr lang="en-US" dirty="0"/>
              <a:t>ith all its configured controls and a score next to it, Windows Security Analytics </a:t>
            </a:r>
            <a:r>
              <a:rPr lang="en-US" dirty="0">
                <a:effectLst/>
              </a:rPr>
              <a:t>provides recommended actions for each Windows security control.</a:t>
            </a:r>
          </a:p>
          <a:p>
            <a:endParaRPr lang="en-US" dirty="0">
              <a:effectLst/>
            </a:endParaRPr>
          </a:p>
          <a:p>
            <a:r>
              <a:rPr lang="en-US" dirty="0">
                <a:effectLst/>
              </a:rPr>
              <a:t>You can see the potential security score improvement, by simply clicking on one of the controls. </a:t>
            </a:r>
            <a:r>
              <a:rPr lang="en-US" dirty="0"/>
              <a:t>It also lists all available configurations for each control and shows which ones are applied to how many machines. The number next to each configuration shows how much the configuration change would contribute to that security score.  </a:t>
            </a:r>
          </a:p>
          <a:p>
            <a:endParaRPr lang="en-US" dirty="0"/>
          </a:p>
          <a:p>
            <a:r>
              <a:rPr lang="en-US" dirty="0">
                <a:effectLst/>
              </a:rPr>
              <a:t>Windows Security Analytics provides your Security teams the information they need to have better insight into what security controls are available and which configurations can help you achieve a better security posture. </a:t>
            </a:r>
          </a:p>
          <a:p>
            <a:endParaRPr lang="en-US" dirty="0">
              <a:effectLst/>
            </a:endParaRPr>
          </a:p>
          <a:p>
            <a:endParaRPr lang="en-US" dirty="0">
              <a:effectLst/>
            </a:endParaRPr>
          </a:p>
          <a:p>
            <a:endParaRPr lang="en-US" dirty="0"/>
          </a:p>
          <a:p>
            <a:endParaRPr lang="en-US" dirty="0"/>
          </a:p>
          <a:p>
            <a:endParaRPr lang="en-US" dirty="0"/>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sz="1300">
                <a:solidFill>
                  <a:prstClr val="black"/>
                </a:solidFill>
                <a:latin typeface="Segoe UI" pitchFamily="34" charset="0"/>
              </a:rPr>
              <a:pPr defTabSz="950464">
                <a:defRPr/>
              </a:pPr>
              <a:t>49</a:t>
            </a:fld>
            <a:endParaRPr lang="en-US" sz="1300">
              <a:solidFill>
                <a:prstClr val="black"/>
              </a:solidFill>
              <a:latin typeface="Segoe UI" pitchFamily="34" charset="0"/>
            </a:endParaRPr>
          </a:p>
        </p:txBody>
      </p:sp>
    </p:spTree>
    <p:extLst>
      <p:ext uri="{BB962C8B-B14F-4D97-AF65-F5344CB8AC3E}">
        <p14:creationId xmlns:p14="http://schemas.microsoft.com/office/powerpoint/2010/main" val="24078832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GUIDANCE FOR APPS &amp; DATA</a:t>
            </a:r>
          </a:p>
          <a:p>
            <a:r>
              <a:rPr lang="en-US" b="1" dirty="0"/>
              <a:t>Key Takeaway: </a:t>
            </a:r>
            <a:r>
              <a:rPr lang="en-US" dirty="0"/>
              <a:t>When it comes to recommendations, Office 365 has a few ways to help you harden your security posture.  </a:t>
            </a:r>
          </a:p>
          <a:p>
            <a:endParaRPr lang="en-US" dirty="0"/>
          </a:p>
          <a:p>
            <a:r>
              <a:rPr lang="en-US" dirty="0"/>
              <a:t>The first is Security and Compliance Center.  The home page includes a widget that helps you see what recommendations the service has for your organization.  Leveraging machine learning, Office 365 interprets signals from your usage of the service and data you provide, to help you better protect the information in your tenant.  For example, the service can understand that you are not protecting tax documents and recommend that you create a data retention policy that will hold that content for 7 years.  It can also understand that you don’t have a data loss prevention policy for PII data and help you easily create one.  The service can even leverage information around what industry you are in to provide more customized recommendations.</a:t>
            </a:r>
          </a:p>
          <a:p>
            <a:endParaRPr lang="en-US" dirty="0"/>
          </a:p>
          <a:p>
            <a:r>
              <a:rPr lang="en-US" dirty="0"/>
              <a:t>We also want to help you leverage the most effective controls that help you balance productivity and security though Secure Score.  Based on our best practices and data we have from customer support calls, we can provide a set of recommendations on what security controls you should enable to better protect your tenant from threats like data exfiltration, account breach, and elevation of privilege.   Using the modeler, you can determine the target score you want to get to and then use filters to help you see controls based on categories like what the control protects (devices, data, and accounts), the user impact, and the implementation costs.  </a:t>
            </a:r>
          </a:p>
          <a:p>
            <a:endParaRPr lang="en-US" dirty="0"/>
          </a:p>
          <a:p>
            <a:endParaRPr lang="en-US" dirty="0"/>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sz="1300">
                <a:solidFill>
                  <a:prstClr val="black"/>
                </a:solidFill>
                <a:latin typeface="Segoe UI" pitchFamily="34" charset="0"/>
              </a:rPr>
              <a:pPr defTabSz="950464">
                <a:defRPr/>
              </a:pPr>
              <a:t>50</a:t>
            </a:fld>
            <a:endParaRPr lang="en-US" sz="1300">
              <a:solidFill>
                <a:prstClr val="black"/>
              </a:solidFill>
              <a:latin typeface="Segoe UI" pitchFamily="34" charset="0"/>
            </a:endParaRPr>
          </a:p>
        </p:txBody>
      </p:sp>
    </p:spTree>
    <p:extLst>
      <p:ext uri="{BB962C8B-B14F-4D97-AF65-F5344CB8AC3E}">
        <p14:creationId xmlns:p14="http://schemas.microsoft.com/office/powerpoint/2010/main" val="4232593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tx1">
                    <a:lumMod val="50000"/>
                  </a:schemeClr>
                </a:solidFill>
              </a:rPr>
              <a:t>Key Takeaway</a:t>
            </a:r>
            <a:r>
              <a:rPr lang="en-US" b="1" baseline="0" dirty="0">
                <a:solidFill>
                  <a:schemeClr val="tx1">
                    <a:lumMod val="50000"/>
                  </a:schemeClr>
                </a:solidFill>
              </a:rPr>
              <a:t> </a:t>
            </a:r>
            <a:r>
              <a:rPr lang="en-US" baseline="0" dirty="0">
                <a:solidFill>
                  <a:schemeClr val="tx1">
                    <a:lumMod val="50000"/>
                  </a:schemeClr>
                </a:solidFill>
              </a:rPr>
              <a:t>– Defenders should measure success by how much they have raised the cost attacks for attackers</a:t>
            </a:r>
          </a:p>
          <a:p>
            <a:endParaRPr lang="en-US" dirty="0">
              <a:solidFill>
                <a:schemeClr val="tx1">
                  <a:lumMod val="50000"/>
                </a:schemeClr>
              </a:solidFill>
            </a:endParaRPr>
          </a:p>
          <a:p>
            <a:r>
              <a:rPr lang="en-US" dirty="0">
                <a:solidFill>
                  <a:schemeClr val="tx1">
                    <a:lumMod val="50000"/>
                  </a:schemeClr>
                </a:solidFill>
              </a:rPr>
              <a:t>While important for planning, Security</a:t>
            </a:r>
            <a:r>
              <a:rPr lang="en-US" baseline="0" dirty="0">
                <a:solidFill>
                  <a:schemeClr val="tx1">
                    <a:lumMod val="50000"/>
                  </a:schemeClr>
                </a:solidFill>
              </a:rPr>
              <a:t> Return on Investment (SROI) is difficult to calculate precisely because both components of risk are clouded with uncertainty</a:t>
            </a:r>
          </a:p>
          <a:p>
            <a:pPr marL="171450" indent="-171450">
              <a:buFont typeface="Arial" panose="020B0604020202020204" pitchFamily="34" charset="0"/>
              <a:buChar char="•"/>
            </a:pPr>
            <a:r>
              <a:rPr lang="en-US" b="1" baseline="0" dirty="0">
                <a:solidFill>
                  <a:schemeClr val="tx1">
                    <a:lumMod val="50000"/>
                  </a:schemeClr>
                </a:solidFill>
              </a:rPr>
              <a:t>Impact: </a:t>
            </a:r>
            <a:r>
              <a:rPr lang="en-US" baseline="0" dirty="0">
                <a:solidFill>
                  <a:schemeClr val="tx1">
                    <a:lumMod val="50000"/>
                  </a:schemeClr>
                </a:solidFill>
              </a:rPr>
              <a:t>Many business outcomes are unknown and difficult to measure (e.g. impact of reputational damage, impact to bottom line if competitive products benefitted from stolen designs, etc.)</a:t>
            </a:r>
          </a:p>
          <a:p>
            <a:pPr marL="171450" indent="-171450">
              <a:buFont typeface="Arial" panose="020B0604020202020204" pitchFamily="34" charset="0"/>
              <a:buChar char="•"/>
            </a:pPr>
            <a:r>
              <a:rPr lang="en-US" b="1" baseline="0" dirty="0">
                <a:solidFill>
                  <a:schemeClr val="tx1">
                    <a:lumMod val="50000"/>
                  </a:schemeClr>
                </a:solidFill>
              </a:rPr>
              <a:t>Likelihood: </a:t>
            </a:r>
            <a:r>
              <a:rPr lang="en-US" b="0" baseline="0" dirty="0">
                <a:solidFill>
                  <a:schemeClr val="tx1">
                    <a:lumMod val="50000"/>
                  </a:schemeClr>
                </a:solidFill>
              </a:rPr>
              <a:t>Many key factors fluctuate in the short term (Attack operators are adaptive </a:t>
            </a:r>
            <a:r>
              <a:rPr lang="en-US" baseline="0" dirty="0">
                <a:solidFill>
                  <a:schemeClr val="tx1">
                    <a:lumMod val="50000"/>
                  </a:schemeClr>
                </a:solidFill>
              </a:rPr>
              <a:t>humans, attack techniques/tools/business models constantly evolve, etc.) and we don’t have sufficient detailed/accurate records for calculating probability over time like with car accidents, hurricanes, or life expectancy.</a:t>
            </a:r>
          </a:p>
          <a:p>
            <a:pPr marL="0" indent="0">
              <a:buFont typeface="Arial" panose="020B0604020202020204" pitchFamily="34" charset="0"/>
              <a:buNone/>
            </a:pPr>
            <a:endParaRPr lang="en-US" dirty="0">
              <a:solidFill>
                <a:schemeClr val="tx1">
                  <a:lumMod val="50000"/>
                </a:schemeClr>
              </a:solidFill>
            </a:endParaRPr>
          </a:p>
          <a:p>
            <a:pPr marL="0" indent="0">
              <a:buFont typeface="Arial" panose="020B0604020202020204" pitchFamily="34" charset="0"/>
              <a:buNone/>
            </a:pPr>
            <a:r>
              <a:rPr lang="en-US" b="1" u="none" dirty="0">
                <a:solidFill>
                  <a:schemeClr val="tx1">
                    <a:lumMod val="50000"/>
                  </a:schemeClr>
                </a:solidFill>
              </a:rPr>
              <a:t>CLICK 1</a:t>
            </a:r>
          </a:p>
          <a:p>
            <a:pPr marL="0" indent="0">
              <a:buFont typeface="Arial" panose="020B0604020202020204" pitchFamily="34" charset="0"/>
              <a:buNone/>
            </a:pPr>
            <a:endParaRPr lang="en-US" b="1" i="1" u="none" dirty="0">
              <a:solidFill>
                <a:schemeClr val="tx1">
                  <a:lumMod val="50000"/>
                </a:schemeClr>
              </a:solidFill>
            </a:endParaRPr>
          </a:p>
          <a:p>
            <a:pPr marL="0" lvl="0" indent="0">
              <a:buFont typeface="Arial" panose="020B0604020202020204" pitchFamily="34" charset="0"/>
              <a:buNone/>
            </a:pPr>
            <a:r>
              <a:rPr lang="en-US" b="1" dirty="0">
                <a:solidFill>
                  <a:schemeClr val="tx1">
                    <a:lumMod val="50000"/>
                  </a:schemeClr>
                </a:solidFill>
              </a:rPr>
              <a:t>Defender Investment </a:t>
            </a:r>
            <a:r>
              <a:rPr lang="en-US" dirty="0">
                <a:solidFill>
                  <a:schemeClr val="tx1">
                    <a:lumMod val="50000"/>
                  </a:schemeClr>
                </a:solidFill>
              </a:rPr>
              <a:t>is composed of </a:t>
            </a:r>
          </a:p>
          <a:p>
            <a:pPr marL="228600" lvl="0" indent="-228600">
              <a:buFont typeface="Arial" panose="020B0604020202020204" pitchFamily="34" charset="0"/>
              <a:buAutoNum type="arabicPeriod"/>
            </a:pPr>
            <a:r>
              <a:rPr lang="en-US" dirty="0">
                <a:solidFill>
                  <a:schemeClr val="tx1">
                    <a:lumMod val="50000"/>
                  </a:schemeClr>
                </a:solidFill>
              </a:rPr>
              <a:t>Security budget for </a:t>
            </a:r>
            <a:r>
              <a:rPr lang="en-US" baseline="0" dirty="0">
                <a:solidFill>
                  <a:schemeClr val="tx1">
                    <a:lumMod val="50000"/>
                  </a:schemeClr>
                </a:solidFill>
              </a:rPr>
              <a:t>purchasing technology and </a:t>
            </a:r>
            <a:r>
              <a:rPr lang="en-US" dirty="0">
                <a:solidFill>
                  <a:schemeClr val="tx1">
                    <a:lumMod val="50000"/>
                  </a:schemeClr>
                </a:solidFill>
              </a:rPr>
              <a:t>hiring/rewarding</a:t>
            </a:r>
            <a:r>
              <a:rPr lang="en-US" baseline="0" dirty="0">
                <a:solidFill>
                  <a:schemeClr val="tx1">
                    <a:lumMod val="50000"/>
                  </a:schemeClr>
                </a:solidFill>
              </a:rPr>
              <a:t> people</a:t>
            </a:r>
          </a:p>
          <a:p>
            <a:pPr marL="228600" lvl="0" indent="-228600">
              <a:buFont typeface="Arial" panose="020B0604020202020204" pitchFamily="34" charset="0"/>
              <a:buAutoNum type="arabicPeriod"/>
            </a:pPr>
            <a:r>
              <a:rPr lang="en-US" baseline="0" dirty="0">
                <a:solidFill>
                  <a:schemeClr val="tx1">
                    <a:lumMod val="50000"/>
                  </a:schemeClr>
                </a:solidFill>
              </a:rPr>
              <a:t>The time and attention of the team members you have hired</a:t>
            </a:r>
          </a:p>
          <a:p>
            <a:pPr marL="0" lvl="0" indent="0">
              <a:buFont typeface="Arial" panose="020B0604020202020204" pitchFamily="34" charset="0"/>
              <a:buNone/>
            </a:pPr>
            <a:endParaRPr lang="en-US" baseline="0" dirty="0">
              <a:solidFill>
                <a:schemeClr val="tx1">
                  <a:lumMod val="50000"/>
                </a:schemeClr>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u="none" dirty="0">
                <a:solidFill>
                  <a:schemeClr val="tx1">
                    <a:lumMod val="50000"/>
                  </a:schemeClr>
                </a:solidFill>
              </a:rPr>
              <a:t>CLICK 2</a:t>
            </a:r>
          </a:p>
          <a:p>
            <a:pPr marL="0" lvl="0" indent="0">
              <a:buFont typeface="Arial" panose="020B0604020202020204" pitchFamily="34" charset="0"/>
              <a:buNone/>
            </a:pPr>
            <a:endParaRPr lang="en-US" baseline="0" dirty="0">
              <a:solidFill>
                <a:schemeClr val="tx1">
                  <a:lumMod val="50000"/>
                </a:schemeClr>
              </a:solidFill>
            </a:endParaRPr>
          </a:p>
          <a:p>
            <a:pPr marL="0" indent="0">
              <a:buFont typeface="Arial" panose="020B0604020202020204" pitchFamily="34" charset="0"/>
              <a:buNone/>
            </a:pPr>
            <a:r>
              <a:rPr lang="en-US" b="1" dirty="0">
                <a:solidFill>
                  <a:schemeClr val="tx1">
                    <a:lumMod val="50000"/>
                  </a:schemeClr>
                </a:solidFill>
              </a:rPr>
              <a:t>Defender Return </a:t>
            </a:r>
            <a:r>
              <a:rPr lang="en-US" dirty="0">
                <a:solidFill>
                  <a:schemeClr val="tx1">
                    <a:lumMod val="50000"/>
                  </a:schemeClr>
                </a:solidFill>
              </a:rPr>
              <a:t>is composed of your</a:t>
            </a:r>
            <a:r>
              <a:rPr lang="en-US" baseline="0" dirty="0">
                <a:solidFill>
                  <a:schemeClr val="tx1">
                    <a:lumMod val="50000"/>
                  </a:schemeClr>
                </a:solidFill>
              </a:rPr>
              <a:t> </a:t>
            </a:r>
            <a:r>
              <a:rPr lang="en-US" dirty="0">
                <a:solidFill>
                  <a:schemeClr val="tx1">
                    <a:lumMod val="50000"/>
                  </a:schemeClr>
                </a:solidFill>
              </a:rPr>
              <a:t>ability to</a:t>
            </a:r>
          </a:p>
          <a:p>
            <a:pPr marL="228600" indent="-228600">
              <a:buFont typeface="Arial" panose="020B0604020202020204" pitchFamily="34" charset="0"/>
              <a:buAutoNum type="arabicPeriod"/>
            </a:pPr>
            <a:r>
              <a:rPr lang="en-US" dirty="0">
                <a:solidFill>
                  <a:schemeClr val="tx1">
                    <a:lumMod val="50000"/>
                  </a:schemeClr>
                </a:solidFill>
              </a:rPr>
              <a:t>Reduce the attacker's ROI which has the effect</a:t>
            </a:r>
            <a:r>
              <a:rPr lang="en-US" baseline="0" dirty="0">
                <a:solidFill>
                  <a:schemeClr val="tx1">
                    <a:lumMod val="50000"/>
                  </a:schemeClr>
                </a:solidFill>
              </a:rPr>
              <a:t> of</a:t>
            </a:r>
          </a:p>
          <a:p>
            <a:pPr marL="685800" lvl="1" indent="-228600">
              <a:buFont typeface="+mj-lt"/>
              <a:buAutoNum type="alphaLcPeriod"/>
            </a:pPr>
            <a:r>
              <a:rPr lang="en-US" dirty="0">
                <a:solidFill>
                  <a:schemeClr val="tx1">
                    <a:lumMod val="50000"/>
                  </a:schemeClr>
                </a:solidFill>
              </a:rPr>
              <a:t>Discouraging opportunistic attackers who will move on to another target that</a:t>
            </a:r>
            <a:r>
              <a:rPr lang="en-US" baseline="0" dirty="0">
                <a:solidFill>
                  <a:schemeClr val="tx1">
                    <a:lumMod val="50000"/>
                  </a:schemeClr>
                </a:solidFill>
              </a:rPr>
              <a:t> is easier to attack</a:t>
            </a:r>
            <a:endParaRPr lang="en-US" dirty="0">
              <a:solidFill>
                <a:schemeClr val="tx1">
                  <a:lumMod val="50000"/>
                </a:schemeClr>
              </a:solidFill>
            </a:endParaRPr>
          </a:p>
          <a:p>
            <a:pPr marL="685800" lvl="1" indent="-228600">
              <a:buFont typeface="+mj-lt"/>
              <a:buAutoNum type="alphaLcPeriod"/>
            </a:pPr>
            <a:r>
              <a:rPr lang="en-US" dirty="0">
                <a:solidFill>
                  <a:schemeClr val="tx1">
                    <a:lumMod val="50000"/>
                  </a:schemeClr>
                </a:solidFill>
              </a:rPr>
              <a:t>Reducing the frequency</a:t>
            </a:r>
            <a:r>
              <a:rPr lang="en-US" baseline="0" dirty="0">
                <a:solidFill>
                  <a:schemeClr val="tx1">
                    <a:lumMod val="50000"/>
                  </a:schemeClr>
                </a:solidFill>
              </a:rPr>
              <a:t>/success of determined adversaries who are targeting your organization specifically</a:t>
            </a:r>
          </a:p>
          <a:p>
            <a:pPr marL="228600" lvl="0" indent="-228600">
              <a:buFont typeface="Arial" panose="020B0604020202020204" pitchFamily="34" charset="0"/>
              <a:buAutoNum type="arabicPeriod"/>
            </a:pPr>
            <a:r>
              <a:rPr lang="en-US" dirty="0">
                <a:solidFill>
                  <a:schemeClr val="tx1">
                    <a:lumMod val="50000"/>
                  </a:schemeClr>
                </a:solidFill>
              </a:rPr>
              <a:t>Reduce the business impact of any attack on your organization</a:t>
            </a:r>
          </a:p>
          <a:p>
            <a:pPr marL="0" lvl="0" indent="0">
              <a:buFont typeface="Arial" panose="020B0604020202020204" pitchFamily="34" charset="0"/>
              <a:buNone/>
            </a:pPr>
            <a:endParaRPr lang="en-US" dirty="0">
              <a:solidFill>
                <a:schemeClr val="tx1">
                  <a:lumMod val="50000"/>
                </a:schemeClr>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u="none" dirty="0">
                <a:solidFill>
                  <a:schemeClr val="tx1">
                    <a:lumMod val="50000"/>
                  </a:schemeClr>
                </a:solidFill>
              </a:rPr>
              <a:t>CLICK 3</a:t>
            </a:r>
          </a:p>
          <a:p>
            <a:pPr marL="0" lvl="0" indent="0">
              <a:buFont typeface="Arial" panose="020B0604020202020204" pitchFamily="34" charset="0"/>
              <a:buNone/>
            </a:pPr>
            <a:endParaRPr lang="en-US" dirty="0">
              <a:solidFill>
                <a:schemeClr val="tx1">
                  <a:lumMod val="50000"/>
                </a:schemeClr>
              </a:solidFill>
            </a:endParaRPr>
          </a:p>
          <a:p>
            <a:pPr marL="0" lvl="0" indent="0">
              <a:buFont typeface="Arial" panose="020B0604020202020204" pitchFamily="34" charset="0"/>
              <a:buNone/>
            </a:pPr>
            <a:r>
              <a:rPr lang="en-US" b="1" dirty="0">
                <a:solidFill>
                  <a:schemeClr val="tx1">
                    <a:lumMod val="50000"/>
                  </a:schemeClr>
                </a:solidFill>
              </a:rPr>
              <a:t>Attacker ROI </a:t>
            </a:r>
            <a:r>
              <a:rPr lang="en-US" dirty="0">
                <a:solidFill>
                  <a:schemeClr val="tx1">
                    <a:lumMod val="50000"/>
                  </a:schemeClr>
                </a:solidFill>
              </a:rPr>
              <a:t>is an important factor that defenders must work</a:t>
            </a:r>
            <a:r>
              <a:rPr lang="en-US" baseline="0" dirty="0">
                <a:solidFill>
                  <a:schemeClr val="tx1">
                    <a:lumMod val="50000"/>
                  </a:schemeClr>
                </a:solidFill>
              </a:rPr>
              <a:t> to influence</a:t>
            </a:r>
          </a:p>
          <a:p>
            <a:pPr marL="171450" lvl="0" indent="-171450">
              <a:buFont typeface="Arial" panose="020B0604020202020204" pitchFamily="34" charset="0"/>
              <a:buChar char="•"/>
            </a:pPr>
            <a:r>
              <a:rPr lang="en-US" b="1" baseline="0" dirty="0">
                <a:solidFill>
                  <a:schemeClr val="tx1">
                    <a:lumMod val="50000"/>
                  </a:schemeClr>
                </a:solidFill>
              </a:rPr>
              <a:t>Attacker Return </a:t>
            </a:r>
            <a:r>
              <a:rPr lang="en-US" baseline="0" dirty="0">
                <a:solidFill>
                  <a:schemeClr val="tx1">
                    <a:lumMod val="50000"/>
                  </a:schemeClr>
                </a:solidFill>
              </a:rPr>
              <a:t>is largely out of the influence/control of individual defenders (e.g. black market availability, law enforcement effectiveness, etc.), but you can impact this with rapid response and recovery that deprives attackers of time to access your resources and achieve their objectives. This will reduce attacker return and the predictability of their return, making you a less attractive target. </a:t>
            </a:r>
          </a:p>
          <a:p>
            <a:pPr marL="171450" lvl="0" indent="-171450">
              <a:buFont typeface="Arial" panose="020B0604020202020204" pitchFamily="34" charset="0"/>
              <a:buChar char="•"/>
            </a:pPr>
            <a:r>
              <a:rPr lang="en-US" b="1" baseline="0" dirty="0">
                <a:solidFill>
                  <a:schemeClr val="tx1">
                    <a:lumMod val="50000"/>
                  </a:schemeClr>
                </a:solidFill>
              </a:rPr>
              <a:t>Attacker Investment </a:t>
            </a:r>
            <a:r>
              <a:rPr lang="en-US" baseline="0" dirty="0">
                <a:solidFill>
                  <a:schemeClr val="tx1">
                    <a:lumMod val="50000"/>
                  </a:schemeClr>
                </a:solidFill>
              </a:rPr>
              <a:t>is the best opportunity for a defender to influence success. By adopting a strategy that is focused on defeating the cheapest attack mechanisms first, you can force an attacker to increase investment of money/time/resources and lower their ROI. </a:t>
            </a:r>
          </a:p>
          <a:p>
            <a:pPr marL="171450" lvl="0" indent="-171450">
              <a:buFont typeface="Arial" panose="020B0604020202020204" pitchFamily="34" charset="0"/>
              <a:buChar char="•"/>
            </a:pPr>
            <a:endParaRPr lang="en-US" baseline="0" dirty="0">
              <a:solidFill>
                <a:schemeClr val="tx1">
                  <a:lumMod val="50000"/>
                </a:schemeClr>
              </a:solidFill>
            </a:endParaRPr>
          </a:p>
          <a:p>
            <a:pPr marL="171450" lvl="0" indent="-171450">
              <a:buFont typeface="Arial" panose="020B0604020202020204" pitchFamily="34" charset="0"/>
              <a:buChar char="•"/>
            </a:pPr>
            <a:endParaRPr lang="en-US" dirty="0">
              <a:solidFill>
                <a:schemeClr val="tx1">
                  <a:lumMod val="50000"/>
                </a:schemeClr>
              </a:solidFill>
            </a:endParaRPr>
          </a:p>
          <a:p>
            <a:pPr marL="0" lvl="0" indent="0">
              <a:buFont typeface="Arial" panose="020B0604020202020204" pitchFamily="34" charset="0"/>
              <a:buNone/>
            </a:pPr>
            <a:endParaRPr lang="en-US" baseline="0" dirty="0">
              <a:solidFill>
                <a:schemeClr val="tx1">
                  <a:lumMod val="50000"/>
                </a:schemeClr>
              </a:solidFill>
            </a:endParaRPr>
          </a:p>
          <a:p>
            <a:pPr marL="0" lvl="0" indent="0">
              <a:buFont typeface="Arial" panose="020B0604020202020204" pitchFamily="34" charset="0"/>
              <a:buNone/>
            </a:pPr>
            <a:endParaRPr lang="en-US" dirty="0">
              <a:solidFill>
                <a:schemeClr val="tx1">
                  <a:lumMod val="50000"/>
                </a:schemeClr>
              </a:solidFill>
            </a:endParaRPr>
          </a:p>
          <a:p>
            <a:pPr marL="685800" lvl="1" indent="-228600">
              <a:buFont typeface="Arial" panose="020B0604020202020204" pitchFamily="34" charset="0"/>
              <a:buAutoNum type="arabicPeriod"/>
            </a:pPr>
            <a:endParaRPr lang="en-US" dirty="0">
              <a:solidFill>
                <a:schemeClr val="tx1">
                  <a:lumMod val="50000"/>
                </a:schemeClr>
              </a:solidFill>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DD00BE-E982-480C-A073-CE614B204A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664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GUIDANCE FOR INFRASTRUCTURE</a:t>
            </a:r>
          </a:p>
          <a:p>
            <a:pPr lvl="0">
              <a:defRPr/>
            </a:pPr>
            <a:r>
              <a:rPr lang="en-US" b="1" dirty="0"/>
              <a:t>Key Takeaway: </a:t>
            </a:r>
            <a:r>
              <a:rPr lang="en-US" dirty="0">
                <a:effectLst/>
              </a:rPr>
              <a:t>Harnessing the power of machine learning, Azure Security Center is able to provide you with guidance and recommendations that will help you strengthen the security posture of your infrastructure.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To ensure your servers and VMs are secure and fully hardened, we provide recommended security baselines for different roles.  These are sets of registry keys, audit policy settings, and security policy settings along with Microsoft’s recommended values for these settings. These will help you assess and drive compliance in your environment quickly.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Azure Security Center identifies potential security vulnerabilities, it creates recommendations that guide you through the process of configuring the needed controls.</a:t>
            </a:r>
          </a:p>
          <a:p>
            <a:pPr rtl="0"/>
            <a:endParaRPr lang="en-US" dirty="0"/>
          </a:p>
          <a:p>
            <a:pPr rtl="0"/>
            <a:r>
              <a:rPr lang="en-US" dirty="0"/>
              <a:t>To assist security operations teams investigate and remediate threats quickly, Azure Security Center also includes investigation tools and threat intelligence reports that contain  information about the threat that was detected including many details. These details include attacker’s identity or associations, objectives, current and historical attack campaigns and tactics, tools and procedures.  It also includes remediation and mitigation guidance. </a:t>
            </a:r>
          </a:p>
          <a:p>
            <a:pPr rtl="0"/>
            <a:endParaRPr lang="en-US" dirty="0"/>
          </a:p>
          <a:p>
            <a:pPr rtl="0"/>
            <a:r>
              <a:rPr lang="en-US" dirty="0"/>
              <a:t>With Azure Automation and Logic Apps, you can also automate common remediation steps.</a:t>
            </a:r>
          </a:p>
          <a:p>
            <a:pPr rtl="0"/>
            <a:endParaRPr lang="en-US" dirty="0"/>
          </a:p>
          <a:p>
            <a:pPr rtl="0"/>
            <a:endParaRPr lang="en-US" dirty="0"/>
          </a:p>
          <a:p>
            <a:endParaRPr lang="en-US" dirty="0"/>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sz="1300">
                <a:solidFill>
                  <a:prstClr val="black"/>
                </a:solidFill>
                <a:latin typeface="Segoe UI" pitchFamily="34" charset="0"/>
              </a:rPr>
              <a:pPr defTabSz="950464">
                <a:defRPr/>
              </a:pPr>
              <a:t>51</a:t>
            </a:fld>
            <a:endParaRPr lang="en-US" sz="1300">
              <a:solidFill>
                <a:prstClr val="black"/>
              </a:solidFill>
              <a:latin typeface="Segoe UI" pitchFamily="34" charset="0"/>
            </a:endParaRPr>
          </a:p>
        </p:txBody>
      </p:sp>
    </p:spTree>
    <p:extLst>
      <p:ext uri="{BB962C8B-B14F-4D97-AF65-F5344CB8AC3E}">
        <p14:creationId xmlns:p14="http://schemas.microsoft.com/office/powerpoint/2010/main" val="4286785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lumMod val="50000"/>
                  </a:schemeClr>
                </a:solidFill>
              </a:rPr>
              <a:t>Key Takeaway</a:t>
            </a:r>
            <a:r>
              <a:rPr lang="en-US" b="1" baseline="0" dirty="0">
                <a:solidFill>
                  <a:schemeClr val="tx1">
                    <a:lumMod val="50000"/>
                  </a:schemeClr>
                </a:solidFill>
              </a:rPr>
              <a:t> </a:t>
            </a:r>
            <a:r>
              <a:rPr lang="en-US" baseline="0" dirty="0">
                <a:solidFill>
                  <a:schemeClr val="tx1">
                    <a:lumMod val="50000"/>
                  </a:schemeClr>
                </a:solidFill>
              </a:rPr>
              <a:t>– A defender’s budget should be focused on raising cost of attack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aseline="0" dirty="0">
              <a:solidFill>
                <a:schemeClr val="tx1">
                  <a:lumMod val="5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aseline="0" dirty="0">
                <a:solidFill>
                  <a:schemeClr val="tx1">
                    <a:lumMod val="50000"/>
                  </a:schemeClr>
                </a:solidFill>
              </a:rPr>
              <a:t>Various types of attackers have different thresholds of cost of attack that they can withstand in the pursuit of their objectives (mission and money driven alike)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aseline="0" dirty="0">
              <a:solidFill>
                <a:schemeClr val="tx1">
                  <a:lumMod val="5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baseline="0" dirty="0">
                <a:solidFill>
                  <a:schemeClr val="tx1">
                    <a:lumMod val="50000"/>
                  </a:schemeClr>
                </a:solidFill>
              </a:rPr>
              <a:t>CLICK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aseline="0" dirty="0">
              <a:solidFill>
                <a:schemeClr val="tx1">
                  <a:lumMod val="5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solidFill>
                  <a:schemeClr val="tx1">
                    <a:lumMod val="50000"/>
                  </a:schemeClr>
                </a:solidFill>
              </a:rPr>
              <a:t>A defender’s budget should raise the cost of attack for all types of attackers that may be targeting the organization (or affect it with commodity attacks)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aseline="0" dirty="0">
              <a:solidFill>
                <a:schemeClr val="tx1">
                  <a:lumMod val="5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baseline="0" dirty="0">
                <a:solidFill>
                  <a:schemeClr val="tx1">
                    <a:lumMod val="50000"/>
                  </a:schemeClr>
                </a:solidFill>
              </a:rPr>
              <a:t>CLICK 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aseline="0" dirty="0">
              <a:solidFill>
                <a:schemeClr val="tx1">
                  <a:lumMod val="5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aseline="0" dirty="0">
                <a:solidFill>
                  <a:schemeClr val="tx1">
                    <a:lumMod val="50000"/>
                  </a:schemeClr>
                </a:solidFill>
              </a:rPr>
              <a:t>Microsoft is focusing on simplifying the application and integration of advanced security techniques so that many organizations can benefit from these capabilities and help increase attacker cost. </a:t>
            </a:r>
            <a:endParaRPr lang="en-US" sz="1100"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gradFill>
                <a:gsLst>
                  <a:gs pos="2917">
                    <a:schemeClr val="tx1"/>
                  </a:gs>
                  <a:gs pos="30000">
                    <a:schemeClr val="tx1"/>
                  </a:gs>
                </a:gsLst>
                <a:lin ang="5400000" scaled="0"/>
              </a:gradFill>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095556-A86C-468F-A29C-9DDE30B49E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8021594"/>
      </p:ext>
    </p:extLst>
  </p:cSld>
  <p:clrMapOvr>
    <a:masterClrMapping/>
  </p:clrMapOvr>
</p:notes>
</file>

<file path=ppt/notesSlides/notesSlide6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a:t>Key Takeaway: </a:t>
            </a:r>
            <a:r>
              <a:rPr lang="en-US" sz="1100"/>
              <a:t>These numbers illustrate some of the progress we have made to increase the difficulty and cost of exploitation for attackers. </a:t>
            </a:r>
          </a:p>
          <a:p>
            <a:endParaRPr lang="en-US" sz="1100"/>
          </a:p>
          <a:p>
            <a:r>
              <a:rPr lang="en-US" sz="1100"/>
              <a:t>Many attackers reverse engineer the software updates we release to identify the vulnerability that was fixed so that they can exploit it quickly before organizations have a chance to deploy the updates. </a:t>
            </a:r>
          </a:p>
          <a:p>
            <a:endParaRPr lang="en-US" sz="1100"/>
          </a:p>
          <a:p>
            <a:r>
              <a:rPr lang="en-US" sz="1100"/>
              <a:t>This graph shows how our platform mitigations investments have resulted in an overall decrease in the successful exploitation of vulnerabilities. See the blog link for additional details. </a:t>
            </a:r>
          </a:p>
          <a:p>
            <a:endParaRPr lang="en-US" sz="1100"/>
          </a:p>
        </p:txBody>
      </p:sp>
      <p:sp>
        <p:nvSpPr>
          <p:cNvPr id="4" name="Slide Number Placeholder 3"/>
          <p:cNvSpPr>
            <a:spLocks noGrp="1"/>
          </p:cNvSpPr>
          <p:nvPr>
            <p:ph type="sldNum" sz="quarter" idx="10"/>
          </p:nvPr>
        </p:nvSpPr>
        <p:spPr/>
        <p:txBody>
          <a:bodyPr/>
          <a:lstStyle/>
          <a:p>
            <a:fld id="{B1828D7B-2F82-4E8B-AB08-BDCA710BFF13}" type="slidenum">
              <a:rPr lang="en-US" smtClean="0"/>
              <a:t>94</a:t>
            </a:fld>
            <a:endParaRPr lang="en-US"/>
          </a:p>
        </p:txBody>
      </p:sp>
    </p:spTree>
    <p:extLst>
      <p:ext uri="{BB962C8B-B14F-4D97-AF65-F5344CB8AC3E}">
        <p14:creationId xmlns:p14="http://schemas.microsoft.com/office/powerpoint/2010/main" val="3907822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Takeaway </a:t>
            </a:r>
            <a:r>
              <a:rPr lang="en-US" b="1" i="1" dirty="0"/>
              <a:t>– </a:t>
            </a:r>
            <a:r>
              <a:rPr lang="en-US" b="0" i="0" dirty="0"/>
              <a:t>Defenders should be focusing on ruining the attacker's model by raising the cost of attack. </a:t>
            </a:r>
          </a:p>
          <a:p>
            <a:endParaRPr lang="en-US" b="0" i="0" dirty="0"/>
          </a:p>
          <a:p>
            <a:r>
              <a:rPr lang="en-US" b="0" i="0" dirty="0"/>
              <a:t>This is designed to shift</a:t>
            </a:r>
            <a:r>
              <a:rPr lang="en-US" b="0" i="0" baseline="0" dirty="0"/>
              <a:t> the current </a:t>
            </a:r>
          </a:p>
          <a:p>
            <a:pPr marL="171450" indent="-171450">
              <a:buFont typeface="Arial" panose="020B0604020202020204" pitchFamily="34" charset="0"/>
              <a:buChar char="•"/>
            </a:pPr>
            <a:r>
              <a:rPr lang="en-US" b="0" i="0" baseline="0" dirty="0"/>
              <a:t>“Defenders dilemma” – one mistake in your defenses and the adversary will be successful anyways, sending defenders ‘back to the drawing board’</a:t>
            </a:r>
          </a:p>
          <a:p>
            <a:pPr marL="0" indent="0">
              <a:buFont typeface="Arial" panose="020B0604020202020204" pitchFamily="34" charset="0"/>
              <a:buNone/>
            </a:pPr>
            <a:r>
              <a:rPr lang="en-US" b="0" i="0" baseline="0" dirty="0"/>
              <a:t>To an</a:t>
            </a:r>
          </a:p>
          <a:p>
            <a:pPr marL="171450" indent="-171450">
              <a:buFont typeface="Arial" panose="020B0604020202020204" pitchFamily="34" charset="0"/>
              <a:buChar char="•"/>
            </a:pPr>
            <a:r>
              <a:rPr lang="en-US" b="0" i="0" dirty="0"/>
              <a:t>“Attackers Dilemma” – one mistake in your attack</a:t>
            </a:r>
            <a:r>
              <a:rPr lang="en-US" b="0" i="0" baseline="0" dirty="0"/>
              <a:t> campaign will undo the hard work put into the attack - planning, researching, finding/purchasing vulnerabilities, etc. and send the attackers ‘back to the drawing board’</a:t>
            </a:r>
            <a:endParaRPr lang="en-US" b="0" i="0" dirty="0"/>
          </a:p>
          <a:p>
            <a:endParaRPr lang="en-US" b="0" i="0" dirty="0"/>
          </a:p>
          <a:p>
            <a:r>
              <a:rPr lang="en-US" b="1" i="0" dirty="0"/>
              <a:t>CLICK 1</a:t>
            </a:r>
          </a:p>
          <a:p>
            <a:endParaRPr lang="en-US" b="1" i="0" dirty="0"/>
          </a:p>
          <a:p>
            <a:r>
              <a:rPr lang="en-US" b="0" i="0" dirty="0"/>
              <a:t>You should block the cheapest path to techniques first. These are </a:t>
            </a:r>
            <a:r>
              <a:rPr lang="en-US" b="0" i="0" baseline="0" dirty="0"/>
              <a:t>attack techniques that have been used against you, your industry peers in others in industry. </a:t>
            </a:r>
          </a:p>
          <a:p>
            <a:r>
              <a:rPr lang="en-US" b="0" i="0" baseline="0" dirty="0"/>
              <a:t>Blocking these will rapidly raise the cost to attack your environment</a:t>
            </a:r>
          </a:p>
          <a:p>
            <a:endParaRPr lang="en-US" b="0" i="0" baseline="0" dirty="0"/>
          </a:p>
          <a:p>
            <a:r>
              <a:rPr lang="en-US" b="1" i="0" dirty="0"/>
              <a:t>CLICK 2</a:t>
            </a:r>
          </a:p>
          <a:p>
            <a:endParaRPr lang="en-US" b="1" i="0" dirty="0"/>
          </a:p>
          <a:p>
            <a:r>
              <a:rPr lang="en-US" b="0" i="0" dirty="0"/>
              <a:t>You need good detection and response processes/capabilities to limit the time and freedom of attackers to conduct attacks while on your environment and to explore while</a:t>
            </a:r>
            <a:r>
              <a:rPr lang="en-US" b="0" i="0" baseline="0" dirty="0"/>
              <a:t> they are there. </a:t>
            </a:r>
          </a:p>
          <a:p>
            <a:r>
              <a:rPr lang="en-US" b="0" i="0" baseline="0" dirty="0"/>
              <a:t>These capabilities will also quickly raise the cost to attack your environment</a:t>
            </a:r>
          </a:p>
          <a:p>
            <a:endParaRPr lang="en-US" b="0" i="0" baseline="0" dirty="0"/>
          </a:p>
          <a:p>
            <a:r>
              <a:rPr lang="en-US" b="1" i="0" dirty="0"/>
              <a:t>CLICK 3</a:t>
            </a:r>
          </a:p>
          <a:p>
            <a:endParaRPr lang="en-US" b="1" i="0" dirty="0"/>
          </a:p>
          <a:p>
            <a:r>
              <a:rPr lang="en-US" b="0" i="0" dirty="0"/>
              <a:t>Other investments should default</a:t>
            </a:r>
            <a:r>
              <a:rPr lang="en-US" b="0" i="0" baseline="0" dirty="0"/>
              <a:t> to a </a:t>
            </a:r>
            <a:r>
              <a:rPr lang="en-US" b="0" i="0" dirty="0"/>
              <a:t>lower priority</a:t>
            </a:r>
            <a:r>
              <a:rPr lang="en-US" b="0" i="0" baseline="0" dirty="0"/>
              <a:t> than known attacks and detection/response. Once you have solid detection/response in place and key defenses against known attacks, your investments can start shifting toward potential and future attacks, but this is not a luxury most organizations can afford in their security budget or as an acceptable risk.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DD00BE-E982-480C-A073-CE614B204A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9850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Takeaway: </a:t>
            </a:r>
            <a:r>
              <a:rPr lang="en-US" dirty="0"/>
              <a:t>Different techniques are relatively cheap vs. expensive for an attacker</a:t>
            </a:r>
          </a:p>
          <a:p>
            <a:endParaRPr lang="en-US" dirty="0"/>
          </a:p>
          <a:p>
            <a:r>
              <a:rPr lang="en-US" dirty="0"/>
              <a:t>Diving a bit deeper into attack costs, these are the lowest cost attack techniques for attackers that may target you. </a:t>
            </a:r>
          </a:p>
          <a:p>
            <a:endParaRPr lang="en-US" dirty="0"/>
          </a:p>
          <a:p>
            <a:pPr marL="171450" indent="-171450">
              <a:buFont typeface="Arial" panose="020B0604020202020204" pitchFamily="34" charset="0"/>
              <a:buChar char="•"/>
            </a:pPr>
            <a:r>
              <a:rPr lang="en-US" dirty="0"/>
              <a:t>Anything an attacker has already used against you is available and has little/no additional cost to use again (no new skills, technology or vulnerability required)</a:t>
            </a:r>
          </a:p>
          <a:p>
            <a:pPr marL="171450" indent="-171450">
              <a:buFont typeface="Arial" panose="020B0604020202020204" pitchFamily="34" charset="0"/>
              <a:buChar char="•"/>
            </a:pPr>
            <a:r>
              <a:rPr lang="en-US" dirty="0"/>
              <a:t>End-to-end attack kits (e.g. ransomware as a service) will likely hit your end users as they are almost fully automated and require very little skills or money, lowering barrier to entry for new attackers. </a:t>
            </a:r>
          </a:p>
          <a:p>
            <a:pPr marL="171450" indent="-171450">
              <a:buFont typeface="Arial" panose="020B0604020202020204" pitchFamily="34" charset="0"/>
              <a:buChar char="•"/>
            </a:pPr>
            <a:r>
              <a:rPr lang="en-US" dirty="0"/>
              <a:t>Freely available tools and well established attack methodologies are also likely to be seen, though it takes more skill to assemble those into an attack campaign than a full service kit. </a:t>
            </a:r>
          </a:p>
          <a:p>
            <a:endParaRPr lang="en-US" dirty="0"/>
          </a:p>
          <a:p>
            <a:r>
              <a:rPr lang="en-US" dirty="0"/>
              <a:t>One thing to consider in your risk calculations is that some attack groups have already developed advanced tools and skills (such as nation states) while others do not. </a:t>
            </a:r>
          </a:p>
          <a:p>
            <a:endParaRPr lang="en-US" dirty="0"/>
          </a:p>
          <a:p>
            <a:r>
              <a:rPr lang="en-US" b="1" dirty="0"/>
              <a:t>CLICK 1</a:t>
            </a:r>
          </a:p>
          <a:p>
            <a:endParaRPr lang="en-US" dirty="0"/>
          </a:p>
          <a:p>
            <a:r>
              <a:rPr lang="en-US" baseline="0" dirty="0"/>
              <a:t>Zero days are actually pretty low in the spectrum of risk (impact x likelihood) as they are expensive to discover or purchase (requires expert researcher skills). </a:t>
            </a:r>
          </a:p>
          <a:p>
            <a:endParaRPr lang="en-US" baseline="0" dirty="0"/>
          </a:p>
          <a:p>
            <a:r>
              <a:rPr lang="en-US" baseline="0" dirty="0"/>
              <a:t>We do occasionally see high impact Zero Day events like the MS17-010 (used in WannaCrypt/NotPetya attacks), but these are rare because of the high cost of attackers researching or purchasing zero day vulnerabilities. Every time an attackers uses a zero day, they also face the risk the vulnerability getting “burned” (the vendor discovers it and releases a patch)</a:t>
            </a:r>
            <a:endParaRPr lang="en-US" baseline="0" dirty="0">
              <a:cs typeface="Calibri"/>
            </a:endParaRPr>
          </a:p>
          <a:p>
            <a:endParaRPr lang="en-US" baseline="0" dirty="0"/>
          </a:p>
          <a:p>
            <a:r>
              <a:rPr lang="en-US" b="1" u="sng" kern="1200" dirty="0">
                <a:effectLst/>
                <a:latin typeface="+mn-lt"/>
                <a:ea typeface="+mn-ea"/>
                <a:cs typeface="+mn-cs"/>
              </a:rPr>
              <a:t>Additional Information</a:t>
            </a:r>
          </a:p>
          <a:p>
            <a:pPr marL="171450" indent="-171450">
              <a:buFont typeface="Arial" panose="020B0604020202020204" pitchFamily="34" charset="0"/>
              <a:buChar char="•"/>
            </a:pPr>
            <a:r>
              <a:rPr lang="en-US" kern="1200" dirty="0">
                <a:effectLst/>
                <a:latin typeface="+mn-lt"/>
                <a:ea typeface="+mn-ea"/>
                <a:cs typeface="+mn-cs"/>
              </a:rPr>
              <a:t>Some attack groups already have advanced tools and skills, so incremental cost of using against them against a new target is low.</a:t>
            </a:r>
          </a:p>
          <a:p>
            <a:endParaRPr lang="en-US" dirty="0"/>
          </a:p>
        </p:txBody>
      </p:sp>
      <p:sp>
        <p:nvSpPr>
          <p:cNvPr id="4" name="Slide Number Placeholder 3"/>
          <p:cNvSpPr>
            <a:spLocks noGrp="1"/>
          </p:cNvSpPr>
          <p:nvPr>
            <p:ph type="sldNum" sz="quarter" idx="10"/>
          </p:nvPr>
        </p:nvSpPr>
        <p:spPr/>
        <p:txBody>
          <a:bodyPr/>
          <a:lstStyle/>
          <a:p>
            <a:fld id="{A0095556-A86C-468F-A29C-9DDE30B49E1A}" type="slidenum">
              <a:rPr lang="en-US" smtClean="0"/>
              <a:t>8</a:t>
            </a:fld>
            <a:endParaRPr lang="en-US"/>
          </a:p>
        </p:txBody>
      </p:sp>
    </p:spTree>
    <p:extLst>
      <p:ext uri="{BB962C8B-B14F-4D97-AF65-F5344CB8AC3E}">
        <p14:creationId xmlns:p14="http://schemas.microsoft.com/office/powerpoint/2010/main" val="15998574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Key Takeaway: </a:t>
            </a:r>
            <a:r>
              <a:rPr lang="en-US" sz="1000" kern="1200" dirty="0">
                <a:solidFill>
                  <a:schemeClr val="tx1"/>
                </a:solidFill>
                <a:effectLst/>
                <a:latin typeface="+mn-lt"/>
                <a:ea typeface="+mn-ea"/>
                <a:cs typeface="+mn-cs"/>
              </a:rPr>
              <a:t>Security must be an enabler of business productivity and digital transformation, not an obstacle.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1000" kern="1200" dirty="0">
              <a:solidFill>
                <a:schemeClr val="tx1"/>
              </a:solidFill>
              <a:effectLst/>
              <a:latin typeface="+mn-lt"/>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1000" kern="1200" dirty="0">
                <a:solidFill>
                  <a:schemeClr val="tx1"/>
                </a:solidFill>
                <a:effectLst/>
                <a:latin typeface="+mn-lt"/>
                <a:ea typeface="+mn-ea"/>
                <a:cs typeface="+mn-cs"/>
              </a:rPr>
              <a:t>Many people see security and productivity as a tradeoff (e.g. believe you can have one but not the other)</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1000" kern="1200" dirty="0">
              <a:solidFill>
                <a:schemeClr val="tx1"/>
              </a:solidFill>
              <a:effectLst/>
              <a:latin typeface="+mn-lt"/>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1000" b="1" kern="1200" dirty="0">
                <a:solidFill>
                  <a:schemeClr val="tx1"/>
                </a:solidFill>
                <a:effectLst/>
                <a:latin typeface="+mn-lt"/>
                <a:ea typeface="+mn-ea"/>
                <a:cs typeface="+mn-cs"/>
              </a:rPr>
              <a:t>CLICK 1</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1000" kern="1200" dirty="0">
              <a:solidFill>
                <a:schemeClr val="tx1"/>
              </a:solidFill>
              <a:effectLst/>
              <a:latin typeface="+mn-lt"/>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1000" kern="1200" dirty="0">
                <a:solidFill>
                  <a:schemeClr val="tx1"/>
                </a:solidFill>
                <a:effectLst/>
                <a:latin typeface="+mn-lt"/>
                <a:ea typeface="+mn-ea"/>
                <a:cs typeface="+mn-cs"/>
              </a:rPr>
              <a:t>Microsoft strongly believes that organizations must strive to be both secure and productive to be successful in this age of user choice and increased threats.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1000" kern="1200" dirty="0">
              <a:solidFill>
                <a:schemeClr val="tx1"/>
              </a:solidFill>
              <a:effectLst/>
              <a:latin typeface="+mn-lt"/>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1000" kern="1200" dirty="0">
                <a:solidFill>
                  <a:schemeClr val="tx1"/>
                </a:solidFill>
                <a:effectLst/>
                <a:latin typeface="+mn-lt"/>
                <a:ea typeface="+mn-ea"/>
                <a:cs typeface="+mn-cs"/>
              </a:rPr>
              <a:t>Some examples of how to achieve both include</a:t>
            </a:r>
          </a:p>
          <a:p>
            <a:pPr marL="285750" marR="0" indent="-2857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100" b="1" dirty="0"/>
              <a:t>Biometrics and Virtual Smart Card Authentication – </a:t>
            </a:r>
            <a:r>
              <a:rPr lang="en-US" sz="1100" b="0" dirty="0"/>
              <a:t>These technologies simultaneously make it easier for users to authenticate (just look at camera, swipe fingerprint, type short PIN, etc.) and increase security by protecting credentials using strong hardware security assurances from Trusted Platform Module (TPM) chips. </a:t>
            </a:r>
          </a:p>
          <a:p>
            <a:pPr marL="285750" marR="0" lvl="0" indent="-2857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100" b="1" dirty="0"/>
              <a:t>Mobile Application Management</a:t>
            </a:r>
            <a:r>
              <a:rPr lang="en-US" sz="1100" dirty="0"/>
              <a:t> (MAM) – MAM enables you to manage the security of the productivity applications that come with the devices (as well as premium productivity applications like Microsoft Office). This allows security to have the visibility and control needed to mitigate risk while enabling users to increase productivity using these applications (over the poor user experience of the limited functionality apps provided by many Mobile Device Management (MDM) solutions). Additionally, this discourages users from using completely unmonitored and unsecured applications or devices to maintain their productivity.</a:t>
            </a:r>
          </a:p>
          <a:p>
            <a:pPr marL="285750" marR="0" lvl="0" indent="-2857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100" b="1" dirty="0"/>
              <a:t>Self Service password reset –</a:t>
            </a:r>
            <a:r>
              <a:rPr lang="en-US" sz="1100" dirty="0"/>
              <a:t> Providing a streamlined self-service password reset capability (based on multi-factor authentication), organizations can immediately save money over manual processes, increase user satisfaction and productivity, and increase security by having the ability to do larger password resets on demand (as in the case of a security incident). </a:t>
            </a:r>
          </a:p>
          <a:p>
            <a:pPr marL="285750" marR="0" lvl="0" indent="-2857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100" b="1" dirty="0"/>
              <a:t>Conditional Access</a:t>
            </a:r>
            <a:r>
              <a:rPr lang="en-US" sz="1100" dirty="0"/>
              <a:t> – Conditional access in Azure Active Directory allows you to set rules on accounts and applications to require security health characteristics of the devices (device managed, device is compliant, device has hardware-level device health attestation [Windows 10 only]) before allowing access. </a:t>
            </a:r>
            <a:br>
              <a:rPr lang="en-US" sz="1100" dirty="0"/>
            </a:br>
            <a:r>
              <a:rPr lang="en-US" sz="1100" dirty="0"/>
              <a:t>This allows organizations to both increase user choice of devices (don’t care about device as long as device is secure) while increasing the security posture (no access unless device is secure). </a:t>
            </a:r>
          </a:p>
          <a:p>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sz="1000" b="1" u="sng" kern="1200" dirty="0">
                <a:solidFill>
                  <a:schemeClr val="tx1"/>
                </a:solidFill>
                <a:effectLst/>
                <a:latin typeface="+mn-lt"/>
                <a:ea typeface="+mn-ea"/>
                <a:cs typeface="+mn-cs"/>
              </a:rPr>
              <a:t>Additional Commentary</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1000" kern="1200" dirty="0">
              <a:solidFill>
                <a:schemeClr val="tx1"/>
              </a:solidFill>
              <a:effectLst/>
              <a:latin typeface="+mn-lt"/>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1000" kern="1200" dirty="0">
                <a:solidFill>
                  <a:schemeClr val="tx1"/>
                </a:solidFill>
                <a:effectLst/>
                <a:latin typeface="+mn-lt"/>
                <a:ea typeface="+mn-ea"/>
                <a:cs typeface="+mn-cs"/>
              </a:rPr>
              <a:t>From a strategic perspective, all information security risks are ultimately business (or mission) risks that must be considered against other organizational risks and opportunities.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1000" kern="1200" dirty="0">
              <a:solidFill>
                <a:schemeClr val="tx1"/>
              </a:solidFill>
              <a:effectLst/>
              <a:latin typeface="+mn-lt"/>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1000" kern="1200" dirty="0">
                <a:solidFill>
                  <a:schemeClr val="tx1"/>
                </a:solidFill>
                <a:effectLst/>
                <a:latin typeface="+mn-lt"/>
                <a:ea typeface="+mn-ea"/>
                <a:cs typeface="+mn-cs"/>
              </a:rPr>
              <a:t>Additionally, an overly strict security policy could create more risk than it mitigates. If the policy prevents user productivity, that creates an incentive for users to do anything to get their job done including “Shadow IT” methods that use less secure personal devices and filesharing services for collaboration.</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3/26/2019 08:07</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70901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3.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19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0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emf"/><Relationship Id="rId1" Type="http://schemas.openxmlformats.org/officeDocument/2006/relationships/slideMaster" Target="../slideMasters/slideMaster19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19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9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9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0.xml.rels><?xml version="1.0" encoding="UTF-8" standalone="yes"?>
<Relationships xmlns="http://schemas.openxmlformats.org/package/2006/relationships"><Relationship Id="rId1" Type="http://schemas.openxmlformats.org/officeDocument/2006/relationships/slideMaster" Target="../slideMasters/slideMaster19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0.xml.rels><?xml version="1.0" encoding="UTF-8" standalone="yes"?>
<Relationships xmlns="http://schemas.openxmlformats.org/package/2006/relationships"><Relationship Id="rId1" Type="http://schemas.openxmlformats.org/officeDocument/2006/relationships/slideMaster" Target="../slideMasters/slideMaster19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0.xml.rels><?xml version="1.0" encoding="UTF-8" standalone="yes"?>
<Relationships xmlns="http://schemas.openxmlformats.org/package/2006/relationships"><Relationship Id="rId1" Type="http://schemas.openxmlformats.org/officeDocument/2006/relationships/slideMaster" Target="../slideMasters/slideMaster19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0.xml.rels><?xml version="1.0" encoding="UTF-8" standalone="yes"?>
<Relationships xmlns="http://schemas.openxmlformats.org/package/2006/relationships"><Relationship Id="rId1" Type="http://schemas.openxmlformats.org/officeDocument/2006/relationships/slideMaster" Target="../slideMasters/slideMaster19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10.xml.rels><?xml version="1.0" encoding="UTF-8" standalone="yes"?>
<Relationships xmlns="http://schemas.openxmlformats.org/package/2006/relationships"><Relationship Id="rId1" Type="http://schemas.openxmlformats.org/officeDocument/2006/relationships/slideMaster" Target="../slideMasters/slideMaster19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10.xml.rels><?xml version="1.0" encoding="UTF-8" standalone="yes"?>
<Relationships xmlns="http://schemas.openxmlformats.org/package/2006/relationships"><Relationship Id="rId1" Type="http://schemas.openxmlformats.org/officeDocument/2006/relationships/slideMaster" Target="../slideMasters/slideMaster19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10.xml.rels><?xml version="1.0" encoding="UTF-8" standalone="yes"?>
<Relationships xmlns="http://schemas.openxmlformats.org/package/2006/relationships"><Relationship Id="rId1" Type="http://schemas.openxmlformats.org/officeDocument/2006/relationships/slideMaster" Target="../slideMasters/slideMaster19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0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90.xml"/></Relationships>
</file>

<file path=ppt/slideLayouts/_rels/slideLayout2110.xml.rels><?xml version="1.0" encoding="UTF-8" standalone="yes"?>
<Relationships xmlns="http://schemas.openxmlformats.org/package/2006/relationships"><Relationship Id="rId1" Type="http://schemas.openxmlformats.org/officeDocument/2006/relationships/slideMaster" Target="../slideMasters/slideMaster19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10.xml.rels><?xml version="1.0" encoding="UTF-8" standalone="yes"?>
<Relationships xmlns="http://schemas.openxmlformats.org/package/2006/relationships"><Relationship Id="rId1" Type="http://schemas.openxmlformats.org/officeDocument/2006/relationships/slideMaster" Target="../slideMasters/slideMaster19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10.xml.rels><?xml version="1.0" encoding="UTF-8" standalone="yes"?>
<Relationships xmlns="http://schemas.openxmlformats.org/package/2006/relationships"><Relationship Id="rId1" Type="http://schemas.openxmlformats.org/officeDocument/2006/relationships/slideMaster" Target="../slideMasters/slideMaster19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10.xml.rels><?xml version="1.0" encoding="UTF-8" standalone="yes"?>
<Relationships xmlns="http://schemas.openxmlformats.org/package/2006/relationships"><Relationship Id="rId1" Type="http://schemas.openxmlformats.org/officeDocument/2006/relationships/slideMaster" Target="../slideMasters/slideMaster19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10.xml.rels><?xml version="1.0" encoding="UTF-8" standalone="yes"?>
<Relationships xmlns="http://schemas.openxmlformats.org/package/2006/relationships"><Relationship Id="rId1" Type="http://schemas.openxmlformats.org/officeDocument/2006/relationships/slideMaster" Target="../slideMasters/slideMaster19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10.xml.rels><?xml version="1.0" encoding="UTF-8" standalone="yes"?>
<Relationships xmlns="http://schemas.openxmlformats.org/package/2006/relationships"><Relationship Id="rId1" Type="http://schemas.openxmlformats.org/officeDocument/2006/relationships/slideMaster" Target="../slideMasters/slideMaster19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21.xml"/><Relationship Id="rId7" Type="http://schemas.openxmlformats.org/officeDocument/2006/relationships/image" Target="../media/image8.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7.png"/><Relationship Id="rId5" Type="http://schemas.openxmlformats.org/officeDocument/2006/relationships/image" Target="../media/image5.emf"/><Relationship Id="rId4" Type="http://schemas.openxmlformats.org/officeDocument/2006/relationships/oleObject" Target="../embeddings/oleObject3.bin"/></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8.png"/><Relationship Id="rId5" Type="http://schemas.openxmlformats.org/officeDocument/2006/relationships/image" Target="../media/image5.emf"/><Relationship Id="rId4" Type="http://schemas.openxmlformats.org/officeDocument/2006/relationships/oleObject" Target="../embeddings/oleObject4.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9.png"/><Relationship Id="rId5" Type="http://schemas.openxmlformats.org/officeDocument/2006/relationships/image" Target="../media/image5.emf"/><Relationship Id="rId4" Type="http://schemas.openxmlformats.org/officeDocument/2006/relationships/oleObject" Target="../embeddings/oleObject5.bin"/></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5.emf"/><Relationship Id="rId4" Type="http://schemas.openxmlformats.org/officeDocument/2006/relationships/oleObject" Target="../embeddings/oleObject6.bin"/></Relationships>
</file>

<file path=ppt/slideLayouts/_rels/slideLayout310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90.xml"/></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5.emf"/><Relationship Id="rId4" Type="http://schemas.openxmlformats.org/officeDocument/2006/relationships/oleObject" Target="../embeddings/oleObject7.bin"/></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5.emf"/><Relationship Id="rId4" Type="http://schemas.openxmlformats.org/officeDocument/2006/relationships/oleObject" Target="../embeddings/oleObject8.bin"/></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5.emf"/><Relationship Id="rId4" Type="http://schemas.openxmlformats.org/officeDocument/2006/relationships/oleObject" Target="../embeddings/oleObject9.bin"/></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5.emf"/><Relationship Id="rId4" Type="http://schemas.openxmlformats.org/officeDocument/2006/relationships/oleObject" Target="../embeddings/oleObject10.bin"/></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5.emf"/><Relationship Id="rId4" Type="http://schemas.openxmlformats.org/officeDocument/2006/relationships/oleObject" Target="../embeddings/oleObject11.bin"/></Relationships>
</file>

<file path=ppt/slideLayouts/_rels/slideLayout37.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5.emf"/><Relationship Id="rId4" Type="http://schemas.openxmlformats.org/officeDocument/2006/relationships/oleObject" Target="../embeddings/oleObject12.bin"/></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13.xml"/><Relationship Id="rId1" Type="http://schemas.openxmlformats.org/officeDocument/2006/relationships/vmlDrawing" Target="../drawings/vmlDrawing13.vml"/><Relationship Id="rId5" Type="http://schemas.openxmlformats.org/officeDocument/2006/relationships/image" Target="../media/image5.emf"/><Relationship Id="rId4" Type="http://schemas.openxmlformats.org/officeDocument/2006/relationships/oleObject" Target="../embeddings/oleObject13.bin"/></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14.xml"/><Relationship Id="rId1" Type="http://schemas.openxmlformats.org/officeDocument/2006/relationships/vmlDrawing" Target="../drawings/vmlDrawing14.vml"/><Relationship Id="rId5" Type="http://schemas.openxmlformats.org/officeDocument/2006/relationships/image" Target="../media/image5.emf"/><Relationship Id="rId4" Type="http://schemas.openxmlformats.org/officeDocument/2006/relationships/oleObject" Target="../embeddings/oleObject14.bin"/></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15.xml"/><Relationship Id="rId1" Type="http://schemas.openxmlformats.org/officeDocument/2006/relationships/vmlDrawing" Target="../drawings/vmlDrawing15.vml"/><Relationship Id="rId5" Type="http://schemas.openxmlformats.org/officeDocument/2006/relationships/image" Target="../media/image5.emf"/><Relationship Id="rId4" Type="http://schemas.openxmlformats.org/officeDocument/2006/relationships/oleObject" Target="../embeddings/oleObject15.bin"/></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16.xml"/><Relationship Id="rId1" Type="http://schemas.openxmlformats.org/officeDocument/2006/relationships/vmlDrawing" Target="../drawings/vmlDrawing16.vml"/><Relationship Id="rId5" Type="http://schemas.openxmlformats.org/officeDocument/2006/relationships/image" Target="../media/image5.emf"/><Relationship Id="rId4" Type="http://schemas.openxmlformats.org/officeDocument/2006/relationships/oleObject" Target="../embeddings/oleObject16.bin"/></Relationships>
</file>

<file path=ppt/slideLayouts/_rels/slideLayout42.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17.xml"/><Relationship Id="rId1" Type="http://schemas.openxmlformats.org/officeDocument/2006/relationships/vmlDrawing" Target="../drawings/vmlDrawing17.vml"/><Relationship Id="rId5" Type="http://schemas.openxmlformats.org/officeDocument/2006/relationships/image" Target="../media/image5.emf"/><Relationship Id="rId4" Type="http://schemas.openxmlformats.org/officeDocument/2006/relationships/oleObject" Target="../embeddings/oleObject17.bin"/></Relationships>
</file>

<file path=ppt/slideLayouts/_rels/slideLayout43.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18.xml"/><Relationship Id="rId1" Type="http://schemas.openxmlformats.org/officeDocument/2006/relationships/vmlDrawing" Target="../drawings/vmlDrawing18.vml"/><Relationship Id="rId5" Type="http://schemas.openxmlformats.org/officeDocument/2006/relationships/image" Target="../media/image5.emf"/><Relationship Id="rId4" Type="http://schemas.openxmlformats.org/officeDocument/2006/relationships/oleObject" Target="../embeddings/oleObject18.bin"/></Relationships>
</file>

<file path=ppt/slideLayouts/_rels/slideLayout44.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19.xml"/><Relationship Id="rId1" Type="http://schemas.openxmlformats.org/officeDocument/2006/relationships/vmlDrawing" Target="../drawings/vmlDrawing19.vml"/><Relationship Id="rId5" Type="http://schemas.openxmlformats.org/officeDocument/2006/relationships/image" Target="../media/image5.emf"/><Relationship Id="rId4" Type="http://schemas.openxmlformats.org/officeDocument/2006/relationships/oleObject" Target="../embeddings/oleObject19.bin"/></Relationships>
</file>

<file path=ppt/slideLayouts/_rels/slideLayout45.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20.xml"/><Relationship Id="rId1" Type="http://schemas.openxmlformats.org/officeDocument/2006/relationships/vmlDrawing" Target="../drawings/vmlDrawing20.vml"/><Relationship Id="rId6" Type="http://schemas.openxmlformats.org/officeDocument/2006/relationships/image" Target="../media/image3.bin"/><Relationship Id="rId5" Type="http://schemas.openxmlformats.org/officeDocument/2006/relationships/image" Target="../media/image5.emf"/><Relationship Id="rId4" Type="http://schemas.openxmlformats.org/officeDocument/2006/relationships/oleObject" Target="../embeddings/oleObject20.bin"/></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21.xml"/><Relationship Id="rId1" Type="http://schemas.openxmlformats.org/officeDocument/2006/relationships/vmlDrawing" Target="../drawings/vmlDrawing21.vml"/><Relationship Id="rId5" Type="http://schemas.openxmlformats.org/officeDocument/2006/relationships/image" Target="../media/image5.emf"/><Relationship Id="rId4" Type="http://schemas.openxmlformats.org/officeDocument/2006/relationships/oleObject" Target="../embeddings/oleObject21.bin"/></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81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90.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bin"/><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0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5.jpeg"/><Relationship Id="rId1" Type="http://schemas.openxmlformats.org/officeDocument/2006/relationships/slideMaster" Target="../slideMasters/slideMaster190.xml"/></Relationships>
</file>

<file path=ppt/slideLayouts/_rels/slideLayout52.xml.rels><?xml version="1.0" encoding="UTF-8" standalone="yes"?>
<Relationships xmlns="http://schemas.openxmlformats.org/package/2006/relationships"><Relationship Id="rId3" Type="http://schemas.openxmlformats.org/officeDocument/2006/relationships/slideMaster" Target="../slideMasters/slideMaster22.xml"/><Relationship Id="rId7" Type="http://schemas.openxmlformats.org/officeDocument/2006/relationships/image" Target="../media/image8.png"/><Relationship Id="rId2" Type="http://schemas.openxmlformats.org/officeDocument/2006/relationships/tags" Target="../tags/tag23.xml"/><Relationship Id="rId1" Type="http://schemas.openxmlformats.org/officeDocument/2006/relationships/vmlDrawing" Target="../drawings/vmlDrawing23.vml"/><Relationship Id="rId6" Type="http://schemas.openxmlformats.org/officeDocument/2006/relationships/image" Target="../media/image7.png"/><Relationship Id="rId5" Type="http://schemas.openxmlformats.org/officeDocument/2006/relationships/image" Target="../media/image5.emf"/><Relationship Id="rId4" Type="http://schemas.openxmlformats.org/officeDocument/2006/relationships/oleObject" Target="../embeddings/oleObject23.bin"/></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24.xml"/><Relationship Id="rId1" Type="http://schemas.openxmlformats.org/officeDocument/2006/relationships/vmlDrawing" Target="../drawings/vmlDrawing24.vml"/><Relationship Id="rId6" Type="http://schemas.openxmlformats.org/officeDocument/2006/relationships/image" Target="../media/image8.png"/><Relationship Id="rId5" Type="http://schemas.openxmlformats.org/officeDocument/2006/relationships/image" Target="../media/image5.emf"/><Relationship Id="rId4" Type="http://schemas.openxmlformats.org/officeDocument/2006/relationships/oleObject" Target="../embeddings/oleObject24.bin"/></Relationships>
</file>

<file path=ppt/slideLayouts/_rels/slideLayout54.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25.xml"/><Relationship Id="rId1" Type="http://schemas.openxmlformats.org/officeDocument/2006/relationships/vmlDrawing" Target="../drawings/vmlDrawing25.vml"/><Relationship Id="rId6" Type="http://schemas.openxmlformats.org/officeDocument/2006/relationships/image" Target="../media/image9.png"/><Relationship Id="rId5" Type="http://schemas.openxmlformats.org/officeDocument/2006/relationships/image" Target="../media/image5.emf"/><Relationship Id="rId4" Type="http://schemas.openxmlformats.org/officeDocument/2006/relationships/oleObject" Target="../embeddings/oleObject25.bin"/></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26.xml"/><Relationship Id="rId1" Type="http://schemas.openxmlformats.org/officeDocument/2006/relationships/vmlDrawing" Target="../drawings/vmlDrawing26.vml"/><Relationship Id="rId5" Type="http://schemas.openxmlformats.org/officeDocument/2006/relationships/image" Target="../media/image5.emf"/><Relationship Id="rId4" Type="http://schemas.openxmlformats.org/officeDocument/2006/relationships/oleObject" Target="../embeddings/oleObject26.bin"/></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27.xml"/><Relationship Id="rId1" Type="http://schemas.openxmlformats.org/officeDocument/2006/relationships/vmlDrawing" Target="../drawings/vmlDrawing27.vml"/><Relationship Id="rId5" Type="http://schemas.openxmlformats.org/officeDocument/2006/relationships/image" Target="../media/image5.emf"/><Relationship Id="rId4" Type="http://schemas.openxmlformats.org/officeDocument/2006/relationships/oleObject" Target="../embeddings/oleObject27.bin"/></Relationships>
</file>

<file path=ppt/slideLayouts/_rels/slideLayout57.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28.xml"/><Relationship Id="rId1" Type="http://schemas.openxmlformats.org/officeDocument/2006/relationships/vmlDrawing" Target="../drawings/vmlDrawing28.vml"/><Relationship Id="rId5" Type="http://schemas.openxmlformats.org/officeDocument/2006/relationships/image" Target="../media/image5.emf"/><Relationship Id="rId4" Type="http://schemas.openxmlformats.org/officeDocument/2006/relationships/oleObject" Target="../embeddings/oleObject28.bin"/></Relationships>
</file>

<file path=ppt/slideLayouts/_rels/slideLayout58.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29.xml"/><Relationship Id="rId1" Type="http://schemas.openxmlformats.org/officeDocument/2006/relationships/vmlDrawing" Target="../drawings/vmlDrawing29.vml"/><Relationship Id="rId5" Type="http://schemas.openxmlformats.org/officeDocument/2006/relationships/image" Target="../media/image5.emf"/><Relationship Id="rId4" Type="http://schemas.openxmlformats.org/officeDocument/2006/relationships/oleObject" Target="../embeddings/oleObject29.bin"/></Relationships>
</file>

<file path=ppt/slideLayouts/_rels/slideLayout59.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0.xml"/><Relationship Id="rId1" Type="http://schemas.openxmlformats.org/officeDocument/2006/relationships/vmlDrawing" Target="../drawings/vmlDrawing30.vml"/><Relationship Id="rId5" Type="http://schemas.openxmlformats.org/officeDocument/2006/relationships/image" Target="../media/image5.emf"/><Relationship Id="rId4" Type="http://schemas.openxmlformats.org/officeDocument/2006/relationships/oleObject" Target="../embeddings/oleObject30.bin"/></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1.xml"/><Relationship Id="rId1" Type="http://schemas.openxmlformats.org/officeDocument/2006/relationships/vmlDrawing" Target="../drawings/vmlDrawing31.vml"/><Relationship Id="rId5" Type="http://schemas.openxmlformats.org/officeDocument/2006/relationships/image" Target="../media/image5.emf"/><Relationship Id="rId4" Type="http://schemas.openxmlformats.org/officeDocument/2006/relationships/oleObject" Target="../embeddings/oleObject31.bin"/></Relationships>
</file>

<file path=ppt/slideLayouts/_rels/slideLayout61.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2.xml"/><Relationship Id="rId1" Type="http://schemas.openxmlformats.org/officeDocument/2006/relationships/vmlDrawing" Target="../drawings/vmlDrawing32.vml"/><Relationship Id="rId5" Type="http://schemas.openxmlformats.org/officeDocument/2006/relationships/image" Target="../media/image5.emf"/><Relationship Id="rId4" Type="http://schemas.openxmlformats.org/officeDocument/2006/relationships/oleObject" Target="../embeddings/oleObject32.bin"/></Relationships>
</file>

<file path=ppt/slideLayouts/_rels/slideLayout6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6.jpg"/><Relationship Id="rId1" Type="http://schemas.openxmlformats.org/officeDocument/2006/relationships/slideMaster" Target="../slideMasters/slideMaster190.xml"/></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3.xml"/><Relationship Id="rId1" Type="http://schemas.openxmlformats.org/officeDocument/2006/relationships/vmlDrawing" Target="../drawings/vmlDrawing33.vml"/><Relationship Id="rId5" Type="http://schemas.openxmlformats.org/officeDocument/2006/relationships/image" Target="../media/image5.emf"/><Relationship Id="rId4" Type="http://schemas.openxmlformats.org/officeDocument/2006/relationships/oleObject" Target="../embeddings/oleObject33.bin"/></Relationships>
</file>

<file path=ppt/slideLayouts/_rels/slideLayout63.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4.xml"/><Relationship Id="rId1" Type="http://schemas.openxmlformats.org/officeDocument/2006/relationships/vmlDrawing" Target="../drawings/vmlDrawing34.vml"/><Relationship Id="rId5" Type="http://schemas.openxmlformats.org/officeDocument/2006/relationships/image" Target="../media/image5.emf"/><Relationship Id="rId4" Type="http://schemas.openxmlformats.org/officeDocument/2006/relationships/oleObject" Target="../embeddings/oleObject34.bin"/></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5.xml"/><Relationship Id="rId1" Type="http://schemas.openxmlformats.org/officeDocument/2006/relationships/vmlDrawing" Target="../drawings/vmlDrawing35.vml"/><Relationship Id="rId5" Type="http://schemas.openxmlformats.org/officeDocument/2006/relationships/image" Target="../media/image5.emf"/><Relationship Id="rId4" Type="http://schemas.openxmlformats.org/officeDocument/2006/relationships/oleObject" Target="../embeddings/oleObject35.bin"/></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6.xml"/><Relationship Id="rId1" Type="http://schemas.openxmlformats.org/officeDocument/2006/relationships/vmlDrawing" Target="../drawings/vmlDrawing36.vml"/><Relationship Id="rId5" Type="http://schemas.openxmlformats.org/officeDocument/2006/relationships/image" Target="../media/image5.emf"/><Relationship Id="rId4" Type="http://schemas.openxmlformats.org/officeDocument/2006/relationships/oleObject" Target="../embeddings/oleObject36.bin"/></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7.xml"/><Relationship Id="rId1" Type="http://schemas.openxmlformats.org/officeDocument/2006/relationships/vmlDrawing" Target="../drawings/vmlDrawing37.vml"/><Relationship Id="rId5" Type="http://schemas.openxmlformats.org/officeDocument/2006/relationships/image" Target="../media/image5.emf"/><Relationship Id="rId4" Type="http://schemas.openxmlformats.org/officeDocument/2006/relationships/oleObject" Target="../embeddings/oleObject37.bin"/></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8.xml"/><Relationship Id="rId1" Type="http://schemas.openxmlformats.org/officeDocument/2006/relationships/vmlDrawing" Target="../drawings/vmlDrawing38.vml"/><Relationship Id="rId5" Type="http://schemas.openxmlformats.org/officeDocument/2006/relationships/image" Target="../media/image5.emf"/><Relationship Id="rId4" Type="http://schemas.openxmlformats.org/officeDocument/2006/relationships/oleObject" Target="../embeddings/oleObject38.bin"/></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9.xml"/><Relationship Id="rId1" Type="http://schemas.openxmlformats.org/officeDocument/2006/relationships/vmlDrawing" Target="../drawings/vmlDrawing39.vml"/><Relationship Id="rId5" Type="http://schemas.openxmlformats.org/officeDocument/2006/relationships/image" Target="../media/image5.emf"/><Relationship Id="rId4" Type="http://schemas.openxmlformats.org/officeDocument/2006/relationships/oleObject" Target="../embeddings/oleObject39.bin"/></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40.xml"/><Relationship Id="rId1" Type="http://schemas.openxmlformats.org/officeDocument/2006/relationships/vmlDrawing" Target="../drawings/vmlDrawing40.vml"/><Relationship Id="rId6" Type="http://schemas.openxmlformats.org/officeDocument/2006/relationships/image" Target="../media/image3.bin"/><Relationship Id="rId5" Type="http://schemas.openxmlformats.org/officeDocument/2006/relationships/image" Target="../media/image5.emf"/><Relationship Id="rId4" Type="http://schemas.openxmlformats.org/officeDocument/2006/relationships/oleObject" Target="../embeddings/oleObject40.bin"/></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41.xml"/><Relationship Id="rId1" Type="http://schemas.openxmlformats.org/officeDocument/2006/relationships/vmlDrawing" Target="../drawings/vmlDrawing41.vml"/><Relationship Id="rId5" Type="http://schemas.openxmlformats.org/officeDocument/2006/relationships/image" Target="../media/image5.emf"/><Relationship Id="rId4" Type="http://schemas.openxmlformats.org/officeDocument/2006/relationships/oleObject" Target="../embeddings/oleObject41.bin"/></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2.xml"/></Relationships>
</file>

<file path=ppt/slideLayouts/_rels/slideLayout7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7.png"/><Relationship Id="rId1" Type="http://schemas.openxmlformats.org/officeDocument/2006/relationships/slideMaster" Target="../slideMasters/slideMaster19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emf"/><Relationship Id="rId1" Type="http://schemas.openxmlformats.org/officeDocument/2006/relationships/slideMaster" Target="../slideMasters/slideMaster2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5.jpeg"/><Relationship Id="rId1" Type="http://schemas.openxmlformats.org/officeDocument/2006/relationships/slideMaster" Target="../slideMasters/slideMaster2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6.jpg"/><Relationship Id="rId1" Type="http://schemas.openxmlformats.org/officeDocument/2006/relationships/slideMaster" Target="../slideMasters/slideMaster23.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190.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7.png"/><Relationship Id="rId1" Type="http://schemas.openxmlformats.org/officeDocument/2006/relationships/slideMaster" Target="../slideMasters/slideMaster2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19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264535F-A919-4F4F-8A3A-652AD7F3D567}" type="datetimeFigureOut">
              <a:rPr lang="en-US" smtClean="0"/>
              <a:t>3/26/2019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3B55FE-67B6-4486-A450-CD9DAAF67DD8}" type="slidenum">
              <a:rPr lang="en-US" smtClean="0"/>
              <a:t>‹#›</a:t>
            </a:fld>
            <a:endParaRPr lang="en-US"/>
          </a:p>
        </p:txBody>
      </p:sp>
    </p:spTree>
    <p:extLst>
      <p:ext uri="{BB962C8B-B14F-4D97-AF65-F5344CB8AC3E}">
        <p14:creationId xmlns:p14="http://schemas.microsoft.com/office/powerpoint/2010/main" val="2347254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8722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902"/>
            </a:lvl1pPr>
          </a:lstStyle>
          <a:p>
            <a:r>
              <a:rPr lang="en-US"/>
              <a:t>Click to edit Master title style</a:t>
            </a:r>
          </a:p>
        </p:txBody>
      </p:sp>
      <p:sp>
        <p:nvSpPr>
          <p:cNvPr id="3" name="Rectangle 2"/>
          <p:cNvSpPr/>
          <p:nvPr userDrawn="1"/>
        </p:nvSpPr>
        <p:spPr bwMode="auto">
          <a:xfrm rot="10800000">
            <a:off x="0" y="2308748"/>
            <a:ext cx="12190695" cy="4549251"/>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userDrawn="1"/>
        </p:nvGrpSpPr>
        <p:grpSpPr>
          <a:xfrm>
            <a:off x="4315100" y="1833392"/>
            <a:ext cx="7585232" cy="5024608"/>
            <a:chOff x="4569387" y="1859015"/>
            <a:chExt cx="7737332" cy="5124635"/>
          </a:xfrm>
        </p:grpSpPr>
        <p:sp>
          <p:nvSpPr>
            <p:cNvPr id="5" name="Rectangle 4"/>
            <p:cNvSpPr/>
            <p:nvPr/>
          </p:nvSpPr>
          <p:spPr bwMode="auto">
            <a:xfrm>
              <a:off x="4762500" y="2109518"/>
              <a:ext cx="7351107" cy="4372353"/>
            </a:xfrm>
            <a:prstGeom prst="rect">
              <a:avLst/>
            </a:prstGeom>
            <a:gradFill>
              <a:gsLst>
                <a:gs pos="1000">
                  <a:schemeClr val="tx2">
                    <a:lumMod val="90000"/>
                    <a:lumOff val="10000"/>
                  </a:schemeClr>
                </a:gs>
                <a:gs pos="85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rotWithShape="1">
            <a:blip r:embed="rId2"/>
            <a:srcRect l="2899" t="8774" r="2880" b="28821"/>
            <a:stretch/>
          </p:blipFill>
          <p:spPr>
            <a:xfrm>
              <a:off x="4569387" y="1859015"/>
              <a:ext cx="7737332" cy="5124635"/>
            </a:xfrm>
            <a:prstGeom prst="rect">
              <a:avLst/>
            </a:prstGeom>
          </p:spPr>
        </p:pic>
      </p:grpSp>
    </p:spTree>
    <p:extLst>
      <p:ext uri="{BB962C8B-B14F-4D97-AF65-F5344CB8AC3E}">
        <p14:creationId xmlns:p14="http://schemas.microsoft.com/office/powerpoint/2010/main" val="3284843619"/>
      </p:ext>
    </p:extLst>
  </p:cSld>
  <p:clrMapOvr>
    <a:masterClrMapping/>
  </p:clrMapOvr>
  <p:transition>
    <p:fade/>
  </p:transition>
</p:sldLayout>
</file>

<file path=ppt/slideLayouts/slideLayout10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226158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221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0.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338511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465581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8121508"/>
      </p:ext>
    </p:extLst>
  </p:cSld>
  <p:clrMapOvr>
    <a:masterClrMapping/>
  </p:clrMapOvr>
  <p:transition>
    <p:fade/>
  </p:transition>
</p:sldLayout>
</file>

<file path=ppt/slideLayouts/slideLayout12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2256995"/>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204312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267775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9395535"/>
      </p:ext>
    </p:extLst>
  </p:cSld>
  <p:clrMapOvr>
    <a:masterClrMapping/>
  </p:clrMapOvr>
  <p:transition>
    <p:fade/>
  </p:transition>
</p:sldLayout>
</file>

<file path=ppt/slideLayouts/slideLayout14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192144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8653846"/>
      </p:ext>
    </p:extLst>
  </p:cSld>
  <p:clrMapOvr>
    <a:masterClrMapping/>
  </p:clrMapOvr>
  <p:transition>
    <p:fade/>
  </p:transition>
</p:sldLayout>
</file>

<file path=ppt/slideLayouts/slideLayout151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82020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7296003"/>
      </p:ext>
    </p:extLst>
  </p:cSld>
  <p:clrMapOvr>
    <a:masterClrMapping/>
  </p:clrMapOvr>
  <p:transition>
    <p:fade/>
  </p:transition>
</p:sldLayout>
</file>

<file path=ppt/slideLayouts/slideLayout161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41160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450758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34374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0215887"/>
      </p:ext>
    </p:extLst>
  </p:cSld>
  <p:clrMapOvr>
    <a:masterClrMapping/>
  </p:clrMapOvr>
  <p:transition>
    <p:fade/>
  </p:transition>
</p:sldLayout>
</file>

<file path=ppt/slideLayouts/slideLayout181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24124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892171"/>
      </p:ext>
    </p:extLst>
  </p:cSld>
  <p:clrMapOvr>
    <a:masterClrMapping/>
  </p:clrMapOvr>
  <p:transition>
    <p:fade/>
  </p:transition>
</p:sldLayout>
</file>

<file path=ppt/slideLayouts/slideLayout19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695224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264535F-A919-4F4F-8A3A-652AD7F3D567}" type="datetimeFigureOut">
              <a:rPr lang="en-US" smtClean="0"/>
              <a:t>3/26/2019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3B55FE-67B6-4486-A450-CD9DAAF67DD8}" type="slidenum">
              <a:rPr lang="en-US" smtClean="0"/>
              <a:t>‹#›</a:t>
            </a:fld>
            <a:endParaRPr lang="en-US"/>
          </a:p>
        </p:txBody>
      </p:sp>
    </p:spTree>
    <p:extLst>
      <p:ext uri="{BB962C8B-B14F-4D97-AF65-F5344CB8AC3E}">
        <p14:creationId xmlns:p14="http://schemas.microsoft.com/office/powerpoint/2010/main" val="861706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7888110"/>
      </p:ext>
    </p:extLst>
  </p:cSld>
  <p:clrMapOvr>
    <a:masterClrMapping/>
  </p:clrMapOvr>
  <p:transition>
    <p:fade/>
  </p:transition>
</p:sldLayout>
</file>

<file path=ppt/slideLayouts/slideLayout201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566891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0331672"/>
      </p:ext>
    </p:extLst>
  </p:cSld>
  <p:clrMapOvr>
    <a:masterClrMapping/>
  </p:clrMapOvr>
  <p:transition>
    <p:fade/>
  </p:transition>
</p:sldLayout>
</file>

<file path=ppt/slideLayouts/slideLayout210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67993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69771"/>
          </a:xfrm>
        </p:spPr>
        <p:txBody>
          <a:bodyPr/>
          <a:lstStyle>
            <a:lvl1pPr marL="0" indent="0">
              <a:buNone/>
              <a:defRPr sz="3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Tree>
    <p:extLst>
      <p:ext uri="{BB962C8B-B14F-4D97-AF65-F5344CB8AC3E}">
        <p14:creationId xmlns:p14="http://schemas.microsoft.com/office/powerpoint/2010/main" val="296663834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2913785"/>
      </p:ext>
    </p:extLst>
  </p:cSld>
  <p:clrMapOvr>
    <a:masterClrMapping/>
  </p:clrMapOvr>
  <p:transition>
    <p:fade/>
  </p:transition>
</p:sldLayout>
</file>

<file path=ppt/slideLayouts/slideLayout221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AE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5730430"/>
            <a:ext cx="9485350" cy="53860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bg1"/>
                    </a:gs>
                    <a:gs pos="100000">
                      <a:schemeClr val="bg1"/>
                    </a:gs>
                  </a:gsLst>
                  <a:lin ang="5400000" scaled="0"/>
                </a:gradFill>
                <a:cs typeface="Segoe UI" pitchFamily="34" charset="0"/>
              </a:rPr>
              <a:t>© Copyright Microsoft Corporation. All rights reserved. Microsoft, Windows, and other product names are or may be registered trademarks and/or trademarks in the U.S. and/or other countries.</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The information herein is for informational purposes only and represents the current view of Microsoft Corporation as of the date of this presentation. </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MICROSOFT MAKES NO WARRANTIES, EXPRESS, IMPLIED OR STATUTORY, AS TO THE INFORMATION IN THIS PRESENTATION.</a:t>
            </a:r>
          </a:p>
        </p:txBody>
      </p:sp>
      <p:grpSp>
        <p:nvGrpSpPr>
          <p:cNvPr id="3" name="Group 4">
            <a:extLst>
              <a:ext uri="{FF2B5EF4-FFF2-40B4-BE49-F238E27FC236}">
                <a16:creationId xmlns:a16="http://schemas.microsoft.com/office/drawing/2014/main" id="{A8CB3400-F853-4698-9F33-34A1CBD292B5}"/>
              </a:ext>
            </a:extLst>
          </p:cNvPr>
          <p:cNvGrpSpPr>
            <a:grpSpLocks noChangeAspect="1"/>
          </p:cNvGrpSpPr>
          <p:nvPr userDrawn="1"/>
        </p:nvGrpSpPr>
        <p:grpSpPr bwMode="auto">
          <a:xfrm>
            <a:off x="584200" y="585788"/>
            <a:ext cx="1366838" cy="292100"/>
            <a:chOff x="368" y="369"/>
            <a:chExt cx="861" cy="184"/>
          </a:xfrm>
        </p:grpSpPr>
        <p:sp>
          <p:nvSpPr>
            <p:cNvPr id="5" name="AutoShape 3">
              <a:extLst>
                <a:ext uri="{FF2B5EF4-FFF2-40B4-BE49-F238E27FC236}">
                  <a16:creationId xmlns:a16="http://schemas.microsoft.com/office/drawing/2014/main" id="{A03A8B05-CF60-440B-AEE6-D951AEF30BCF}"/>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3CAF1150-6704-493E-9DF3-94B0B0608532}"/>
                </a:ext>
              </a:extLst>
            </p:cNvPr>
            <p:cNvSpPr>
              <a:spLocks noEditPoints="1"/>
            </p:cNvSpPr>
            <p:nvPr userDrawn="1"/>
          </p:nvSpPr>
          <p:spPr bwMode="auto">
            <a:xfrm>
              <a:off x="606" y="398"/>
              <a:ext cx="623" cy="121"/>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DF25CFDD-E3D1-48BE-9DD2-A1CE8E850AC7}"/>
                </a:ext>
              </a:extLst>
            </p:cNvPr>
            <p:cNvSpPr>
              <a:spLocks noChangeArrowheads="1"/>
            </p:cNvSpPr>
            <p:nvPr userDrawn="1"/>
          </p:nvSpPr>
          <p:spPr bwMode="auto">
            <a:xfrm>
              <a:off x="367" y="370"/>
              <a:ext cx="88" cy="87"/>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D372CD2B-BD4C-4D78-87EB-A02B68DE9AC8}"/>
                </a:ext>
              </a:extLst>
            </p:cNvPr>
            <p:cNvSpPr>
              <a:spLocks noChangeArrowheads="1"/>
            </p:cNvSpPr>
            <p:nvPr userDrawn="1"/>
          </p:nvSpPr>
          <p:spPr bwMode="auto">
            <a:xfrm>
              <a:off x="464" y="370"/>
              <a:ext cx="87" cy="8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8">
              <a:extLst>
                <a:ext uri="{FF2B5EF4-FFF2-40B4-BE49-F238E27FC236}">
                  <a16:creationId xmlns:a16="http://schemas.microsoft.com/office/drawing/2014/main" id="{C08F7C4B-B6AD-426B-A622-1ABFF9AB63EA}"/>
                </a:ext>
              </a:extLst>
            </p:cNvPr>
            <p:cNvSpPr>
              <a:spLocks noChangeArrowheads="1"/>
            </p:cNvSpPr>
            <p:nvPr userDrawn="1"/>
          </p:nvSpPr>
          <p:spPr bwMode="auto">
            <a:xfrm>
              <a:off x="367" y="466"/>
              <a:ext cx="88" cy="8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6C34ABA3-A10C-497C-96F0-D62B96BCE67B}"/>
                </a:ext>
              </a:extLst>
            </p:cNvPr>
            <p:cNvSpPr>
              <a:spLocks noChangeArrowheads="1"/>
            </p:cNvSpPr>
            <p:nvPr userDrawn="1"/>
          </p:nvSpPr>
          <p:spPr bwMode="auto">
            <a:xfrm>
              <a:off x="464" y="466"/>
              <a:ext cx="87" cy="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985950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5987983"/>
      </p:ext>
    </p:extLst>
  </p:cSld>
  <p:clrMapOvr>
    <a:masterClrMapping/>
  </p:clrMapOvr>
  <p:transition>
    <p:fade/>
  </p:transition>
</p:sldLayout>
</file>

<file path=ppt/slideLayouts/slideLayout23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866187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6" name="Text Placeholder 5"/>
          <p:cNvSpPr>
            <a:spLocks noGrp="1"/>
          </p:cNvSpPr>
          <p:nvPr>
            <p:ph type="body" sz="quarter" idx="13" hasCustomPrompt="1"/>
          </p:nvPr>
        </p:nvSpPr>
        <p:spPr>
          <a:xfrm>
            <a:off x="1" y="573604"/>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566" indent="0">
              <a:buNone/>
              <a:defRPr/>
            </a:lvl2pPr>
            <a:lvl3pPr marL="588250" indent="0">
              <a:buNone/>
              <a:defRPr/>
            </a:lvl3pPr>
            <a:lvl4pPr marL="869816" indent="0">
              <a:buNone/>
              <a:defRPr/>
            </a:lvl4pPr>
            <a:lvl5pPr marL="1105115" indent="0">
              <a:buNone/>
              <a:defRPr/>
            </a:lvl5pPr>
          </a:lstStyle>
          <a:p>
            <a:pPr lvl="0"/>
            <a:r>
              <a:rPr lang="en-US"/>
              <a:t>Click to add subtitle</a:t>
            </a:r>
          </a:p>
        </p:txBody>
      </p:sp>
      <p:sp>
        <p:nvSpPr>
          <p:cNvPr id="16" name="Text Placeholder 15"/>
          <p:cNvSpPr>
            <a:spLocks noGrp="1"/>
          </p:cNvSpPr>
          <p:nvPr>
            <p:ph type="body" sz="quarter" idx="14"/>
          </p:nvPr>
        </p:nvSpPr>
        <p:spPr>
          <a:xfrm>
            <a:off x="150853" y="1600202"/>
            <a:ext cx="11890297"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a:solidFill>
                <a:srgbClr val="505050"/>
              </a:solidFill>
            </a:endParaRPr>
          </a:p>
        </p:txBody>
      </p:sp>
      <p:sp>
        <p:nvSpPr>
          <p:cNvPr id="20" name="Footer Placeholder 19"/>
          <p:cNvSpPr>
            <a:spLocks noGrp="1"/>
          </p:cNvSpPr>
          <p:nvPr>
            <p:ph type="ftr" sz="quarter" idx="16"/>
          </p:nvPr>
        </p:nvSpPr>
        <p:spPr/>
        <p:txBody>
          <a:bodyPr/>
          <a:lstStyle/>
          <a:p>
            <a:endParaRPr lang="en-US">
              <a:solidFill>
                <a:srgbClr val="505050"/>
              </a:solidFill>
            </a:endParaRPr>
          </a:p>
        </p:txBody>
      </p:sp>
    </p:spTree>
    <p:extLst>
      <p:ext uri="{BB962C8B-B14F-4D97-AF65-F5344CB8AC3E}">
        <p14:creationId xmlns:p14="http://schemas.microsoft.com/office/powerpoint/2010/main" val="3808274616"/>
      </p:ext>
    </p:extLst>
  </p:cSld>
  <p:clrMapOvr>
    <a:masterClrMapping/>
  </p:clrMapOvr>
  <p:transition>
    <p:fade/>
  </p:transition>
</p:sldLayout>
</file>

<file path=ppt/slideLayouts/slideLayout2410.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0"/>
            <a:ext cx="11653523"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2" indent="0">
              <a:buNone/>
              <a:defRPr/>
            </a:lvl3pPr>
            <a:lvl4pPr marL="457025"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08901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defRPr sz="8625"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366400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1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CF57C-8402-4285-A732-149E49BD8D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60D9DE-4CF7-4C16-A3D3-4A7E1DD20D2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AF138C-CBB6-4CBF-A57C-B945DE05E6E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A4D5FF-C307-4B69-BC35-F533811C24AF}"/>
              </a:ext>
            </a:extLst>
          </p:cNvPr>
          <p:cNvSpPr>
            <a:spLocks noGrp="1"/>
          </p:cNvSpPr>
          <p:nvPr>
            <p:ph type="dt" sz="half" idx="10"/>
          </p:nvPr>
        </p:nvSpPr>
        <p:spPr/>
        <p:txBody>
          <a:bodyPr/>
          <a:lstStyle/>
          <a:p>
            <a:fld id="{58EA4CAC-866E-48BE-B59E-946F864970A3}" type="datetimeFigureOut">
              <a:rPr lang="en-US" smtClean="0"/>
              <a:t>7/13/2018</a:t>
            </a:fld>
            <a:endParaRPr lang="en-US"/>
          </a:p>
        </p:txBody>
      </p:sp>
      <p:sp>
        <p:nvSpPr>
          <p:cNvPr id="6" name="Footer Placeholder 5">
            <a:extLst>
              <a:ext uri="{FF2B5EF4-FFF2-40B4-BE49-F238E27FC236}">
                <a16:creationId xmlns:a16="http://schemas.microsoft.com/office/drawing/2014/main" id="{370595D5-3C51-4407-AA41-DDFACA89E5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8D46E4-F35B-42C9-8F45-E7874401F110}"/>
              </a:ext>
            </a:extLst>
          </p:cNvPr>
          <p:cNvSpPr>
            <a:spLocks noGrp="1"/>
          </p:cNvSpPr>
          <p:nvPr>
            <p:ph type="sldNum" sz="quarter" idx="12"/>
          </p:nvPr>
        </p:nvSpPr>
        <p:spPr/>
        <p:txBody>
          <a:bodyPr/>
          <a:lstStyle/>
          <a:p>
            <a:fld id="{30153BC6-CAC2-4E8F-AFDF-890E1F319073}" type="slidenum">
              <a:rPr lang="en-US" smtClean="0"/>
              <a:t>‹#›</a:t>
            </a:fld>
            <a:endParaRPr lang="en-US"/>
          </a:p>
        </p:txBody>
      </p:sp>
    </p:spTree>
    <p:extLst>
      <p:ext uri="{BB962C8B-B14F-4D97-AF65-F5344CB8AC3E}">
        <p14:creationId xmlns:p14="http://schemas.microsoft.com/office/powerpoint/2010/main" val="34400802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9242321"/>
      </p:ext>
    </p:extLst>
  </p:cSld>
  <p:clrMapOvr>
    <a:masterClrMapping/>
  </p:clrMapOvr>
  <p:transition>
    <p:fade/>
  </p:transition>
</p:sldLayout>
</file>

<file path=ppt/slideLayouts/slideLayout261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2569D-2557-4E84-B153-6AA87757CD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2B38B8-DEDC-4840-9FB2-908D4148650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2E9A86-C062-4CA7-B24B-6DFF16554E7A}"/>
              </a:ext>
            </a:extLst>
          </p:cNvPr>
          <p:cNvSpPr>
            <a:spLocks noGrp="1"/>
          </p:cNvSpPr>
          <p:nvPr>
            <p:ph type="dt" sz="half" idx="10"/>
          </p:nvPr>
        </p:nvSpPr>
        <p:spPr/>
        <p:txBody>
          <a:bodyPr/>
          <a:lstStyle/>
          <a:p>
            <a:fld id="{58EA4CAC-866E-48BE-B59E-946F864970A3}" type="datetimeFigureOut">
              <a:rPr lang="en-US" smtClean="0"/>
              <a:t>7/13/2018</a:t>
            </a:fld>
            <a:endParaRPr lang="en-US"/>
          </a:p>
        </p:txBody>
      </p:sp>
      <p:sp>
        <p:nvSpPr>
          <p:cNvPr id="5" name="Footer Placeholder 4">
            <a:extLst>
              <a:ext uri="{FF2B5EF4-FFF2-40B4-BE49-F238E27FC236}">
                <a16:creationId xmlns:a16="http://schemas.microsoft.com/office/drawing/2014/main" id="{30F3421A-7DB6-4061-A5C0-5FBEFFC7F4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0FE595-2177-4A59-9296-1BA6D1D5F925}"/>
              </a:ext>
            </a:extLst>
          </p:cNvPr>
          <p:cNvSpPr>
            <a:spLocks noGrp="1"/>
          </p:cNvSpPr>
          <p:nvPr>
            <p:ph type="sldNum" sz="quarter" idx="12"/>
          </p:nvPr>
        </p:nvSpPr>
        <p:spPr/>
        <p:txBody>
          <a:bodyPr/>
          <a:lstStyle/>
          <a:p>
            <a:fld id="{30153BC6-CAC2-4E8F-AFDF-890E1F319073}" type="slidenum">
              <a:rPr lang="en-US" smtClean="0"/>
              <a:t>‹#›</a:t>
            </a:fld>
            <a:endParaRPr lang="en-US"/>
          </a:p>
        </p:txBody>
      </p:sp>
    </p:spTree>
    <p:extLst>
      <p:ext uri="{BB962C8B-B14F-4D97-AF65-F5344CB8AC3E}">
        <p14:creationId xmlns:p14="http://schemas.microsoft.com/office/powerpoint/2010/main" val="18189698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_Title_Blank">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E88F29B-9355-4EA8-A772-656EDABD948C}"/>
              </a:ext>
            </a:extLst>
          </p:cNvPr>
          <p:cNvSpPr>
            <a:spLocks noGrp="1"/>
          </p:cNvSpPr>
          <p:nvPr>
            <p:ph type="title"/>
          </p:nvPr>
        </p:nvSpPr>
        <p:spPr>
          <a:xfrm>
            <a:off x="269240" y="289511"/>
            <a:ext cx="11655840" cy="899665"/>
          </a:xfrm>
        </p:spPr>
        <p:txBody>
          <a:bodyPr/>
          <a:lstStyle/>
          <a:p>
            <a:r>
              <a:rPr lang="en-US"/>
              <a:t>Click to edit Master title style</a:t>
            </a:r>
          </a:p>
        </p:txBody>
      </p:sp>
    </p:spTree>
    <p:extLst>
      <p:ext uri="{BB962C8B-B14F-4D97-AF65-F5344CB8AC3E}">
        <p14:creationId xmlns:p14="http://schemas.microsoft.com/office/powerpoint/2010/main" val="3228610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3075"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58" y="1558"/>
                        <a:ext cx="1556" cy="1556"/>
                      </a:xfrm>
                      <a:prstGeom prst="rect">
                        <a:avLst/>
                      </a:prstGeom>
                    </p:spPr>
                  </p:pic>
                </p:oleObj>
              </mc:Fallback>
            </mc:AlternateContent>
          </a:graphicData>
        </a:graphic>
      </p:graphicFrame>
      <p:pic>
        <p:nvPicPr>
          <p:cNvPr id="5" name="Picture 4"/>
          <p:cNvPicPr>
            <a:picLocks noChangeAspect="1"/>
          </p:cNvPicPr>
          <p:nvPr userDrawn="1"/>
        </p:nvPicPr>
        <p:blipFill rotWithShape="1">
          <a:blip r:embed="rId6">
            <a:extLst>
              <a:ext uri="{28A0092B-C50C-407E-A947-70E740481C1C}">
                <a14:useLocalDpi xmlns:a14="http://schemas.microsoft.com/office/drawing/2010/main" val="0"/>
              </a:ext>
            </a:extLst>
          </a:blip>
          <a:srcRect t="15694"/>
          <a:stretch/>
        </p:blipFill>
        <p:spPr>
          <a:xfrm>
            <a:off x="16839" y="0"/>
            <a:ext cx="12191377" cy="6858000"/>
          </a:xfrm>
          <a:prstGeom prst="rect">
            <a:avLst/>
          </a:prstGeom>
        </p:spPr>
      </p:pic>
      <p:sp>
        <p:nvSpPr>
          <p:cNvPr id="10" name="Rectangle 9"/>
          <p:cNvSpPr/>
          <p:nvPr userDrawn="1"/>
        </p:nvSpPr>
        <p:spPr>
          <a:xfrm rot="16200000">
            <a:off x="612539" y="-612227"/>
            <a:ext cx="6858000" cy="8082451"/>
          </a:xfrm>
          <a:prstGeom prst="rect">
            <a:avLst/>
          </a:prstGeom>
          <a:gradFill>
            <a:gsLst>
              <a:gs pos="100000">
                <a:srgbClr val="FAFAFF">
                  <a:alpha val="0"/>
                </a:srgbClr>
              </a:gs>
              <a:gs pos="52000">
                <a:srgbClr val="F8F8FF">
                  <a:alpha val="90000"/>
                </a:srgbClr>
              </a:gs>
              <a:gs pos="91160">
                <a:srgbClr val="FAFAFF">
                  <a:alpha val="23000"/>
                </a:srgbClr>
              </a:gs>
              <a:gs pos="76000">
                <a:srgbClr val="F9F9FF">
                  <a:alpha val="56000"/>
                </a:srgbClr>
              </a:gs>
              <a:gs pos="0">
                <a:srgbClr val="6666FF">
                  <a:lumMod val="5000"/>
                  <a:lumOff val="95000"/>
                  <a:alpha val="98000"/>
                </a:srgbClr>
              </a:gs>
            </a:gsLst>
            <a:lin ang="5400000" scaled="1"/>
          </a:gradFill>
        </p:spPr>
        <p:txBody>
          <a:bodyPr wrap="square" lIns="528678" tIns="215056" rIns="0" bIns="0">
            <a:noAutofit/>
          </a:bodyPr>
          <a:lstStyle/>
          <a:p>
            <a:pPr marL="0" marR="0" lvl="0" indent="0" defTabSz="672024" eaLnBrk="1" fontAlgn="auto" latinLnBrk="0" hangingPunct="1">
              <a:lnSpc>
                <a:spcPct val="100000"/>
              </a:lnSpc>
              <a:spcBef>
                <a:spcPts val="0"/>
              </a:spcBef>
              <a:spcAft>
                <a:spcPts val="0"/>
              </a:spcAft>
              <a:buClrTx/>
              <a:buSzTx/>
              <a:buFontTx/>
              <a:buNone/>
              <a:tabLst/>
              <a:defRPr/>
            </a:pPr>
            <a:endParaRPr kumimoji="0" lang="en-IN" sz="1322" b="0" i="0" u="none" strike="noStrike" kern="0" cap="none" spc="0" normalizeH="0" baseline="0" noProof="0">
              <a:ln>
                <a:noFill/>
              </a:ln>
              <a:solidFill>
                <a:prstClr val="black"/>
              </a:solidFill>
              <a:effectLst/>
              <a:uLnTx/>
              <a:uFillTx/>
              <a:latin typeface="TitilliumText25L" panose="02000000000000000000" pitchFamily="50" charset="0"/>
            </a:endParaRP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2" spc="-98"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2"/>
            <a:ext cx="6276530" cy="1789991"/>
          </a:xfrm>
        </p:spPr>
        <p:txBody>
          <a:bodyPr tIns="109728" bIns="109728">
            <a:noAutofit/>
          </a:bodyPr>
          <a:lstStyle>
            <a:lvl1pPr marL="0" indent="0">
              <a:spcBef>
                <a:spcPts val="0"/>
              </a:spcBef>
              <a:buNone/>
              <a:defRPr sz="3135">
                <a:solidFill>
                  <a:schemeClr val="tx1"/>
                </a:solidFill>
              </a:defRPr>
            </a:lvl1pPr>
          </a:lstStyle>
          <a:p>
            <a:pPr lvl="0"/>
            <a:r>
              <a:rPr lang="en-US"/>
              <a:t>Speaker Name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448524" y="6041179"/>
            <a:ext cx="1613565" cy="346755"/>
          </a:xfrm>
          <a:prstGeom prst="rect">
            <a:avLst/>
          </a:prstGeom>
        </p:spPr>
      </p:pic>
      <p:sp>
        <p:nvSpPr>
          <p:cNvPr id="8" name="Text Placeholder 2"/>
          <p:cNvSpPr txBox="1">
            <a:spLocks/>
          </p:cNvSpPr>
          <p:nvPr userDrawn="1"/>
        </p:nvSpPr>
        <p:spPr bwMode="auto">
          <a:xfrm>
            <a:off x="358945" y="201450"/>
            <a:ext cx="2958170" cy="537925"/>
          </a:xfrm>
          <a:prstGeom prst="rect">
            <a:avLst/>
          </a:prstGeom>
        </p:spPr>
        <p:txBody>
          <a:bodyPr vert="horz" wrap="square" lIns="143371" tIns="107528" rIns="143371" bIns="1075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764" b="0">
                <a:solidFill>
                  <a:schemeClr val="tx1">
                    <a:lumMod val="75000"/>
                  </a:schemeClr>
                </a:solidFill>
                <a:latin typeface="+mn-lt"/>
              </a:rPr>
              <a:t>Microsoft Services</a:t>
            </a:r>
          </a:p>
        </p:txBody>
      </p:sp>
    </p:spTree>
    <p:extLst>
      <p:ext uri="{BB962C8B-B14F-4D97-AF65-F5344CB8AC3E}">
        <p14:creationId xmlns:p14="http://schemas.microsoft.com/office/powerpoint/2010/main" val="33849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4099"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5" name="Text Placeholder 4"/>
          <p:cNvSpPr>
            <a:spLocks noGrp="1"/>
          </p:cNvSpPr>
          <p:nvPr>
            <p:ph type="body" sz="quarter" idx="12" hasCustomPrompt="1"/>
          </p:nvPr>
        </p:nvSpPr>
        <p:spPr>
          <a:xfrm>
            <a:off x="271105" y="3877272"/>
            <a:ext cx="6273418" cy="1794661"/>
          </a:xfrm>
          <a:noFill/>
        </p:spPr>
        <p:txBody>
          <a:bodyPr lIns="146304" tIns="109728" rIns="146304" bIns="109728">
            <a:no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292" spc="-98" baseline="0">
                <a:solidFill>
                  <a:schemeClr val="accent2"/>
                </a:solidFill>
              </a:defRPr>
            </a:lvl1pPr>
          </a:lstStyle>
          <a:p>
            <a:r>
              <a:rPr lang="en-US"/>
              <a:t>Presentation title</a:t>
            </a:r>
          </a:p>
        </p:txBody>
      </p:sp>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invGray">
          <a:xfrm>
            <a:off x="448524" y="6041179"/>
            <a:ext cx="1613565" cy="346755"/>
          </a:xfrm>
          <a:prstGeom prst="rect">
            <a:avLst/>
          </a:prstGeom>
        </p:spPr>
      </p:pic>
      <p:sp>
        <p:nvSpPr>
          <p:cNvPr id="8" name="Text Placeholder 2"/>
          <p:cNvSpPr txBox="1">
            <a:spLocks/>
          </p:cNvSpPr>
          <p:nvPr userDrawn="1"/>
        </p:nvSpPr>
        <p:spPr bwMode="auto">
          <a:xfrm>
            <a:off x="269303" y="141642"/>
            <a:ext cx="2958170" cy="537925"/>
          </a:xfrm>
          <a:prstGeom prst="rect">
            <a:avLst/>
          </a:prstGeom>
        </p:spPr>
        <p:txBody>
          <a:bodyPr vert="horz" wrap="square" lIns="179212" tIns="143371" rIns="179212" bIns="1433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764" b="0">
                <a:solidFill>
                  <a:schemeClr val="tx1">
                    <a:lumMod val="75000"/>
                  </a:schemeClr>
                </a:solidFill>
                <a:latin typeface="+mn-lt"/>
              </a:rPr>
              <a:t>Microsoft Services</a:t>
            </a:r>
          </a:p>
        </p:txBody>
      </p:sp>
    </p:spTree>
    <p:extLst>
      <p:ext uri="{BB962C8B-B14F-4D97-AF65-F5344CB8AC3E}">
        <p14:creationId xmlns:p14="http://schemas.microsoft.com/office/powerpoint/2010/main" val="28752218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64535F-A919-4F4F-8A3A-652AD7F3D567}" type="datetimeFigureOut">
              <a:rPr lang="en-US" smtClean="0"/>
              <a:t>3/26/2019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3B55FE-67B6-4486-A450-CD9DAAF67DD8}" type="slidenum">
              <a:rPr lang="en-US" smtClean="0"/>
              <a:t>‹#›</a:t>
            </a:fld>
            <a:endParaRPr lang="en-US"/>
          </a:p>
        </p:txBody>
      </p:sp>
    </p:spTree>
    <p:extLst>
      <p:ext uri="{BB962C8B-B14F-4D97-AF65-F5344CB8AC3E}">
        <p14:creationId xmlns:p14="http://schemas.microsoft.com/office/powerpoint/2010/main" val="32580763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6"/>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5123"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5" name="Text Placeholder 4"/>
          <p:cNvSpPr>
            <a:spLocks noGrp="1"/>
          </p:cNvSpPr>
          <p:nvPr>
            <p:ph type="body" sz="quarter" idx="12" hasCustomPrompt="1"/>
          </p:nvPr>
        </p:nvSpPr>
        <p:spPr>
          <a:xfrm>
            <a:off x="271105" y="3877272"/>
            <a:ext cx="6273418" cy="1794661"/>
          </a:xfrm>
          <a:noFill/>
        </p:spPr>
        <p:txBody>
          <a:bodyPr lIns="146304" tIns="109728" rIns="146304" bIns="109728">
            <a:noAutofit/>
          </a:bodyPr>
          <a:lstStyle>
            <a:lvl1pPr marL="0" indent="0">
              <a:spcBef>
                <a:spcPts val="0"/>
              </a:spcBef>
              <a:buNone/>
              <a:defRPr sz="3135" spc="0" baseline="0">
                <a:solidFill>
                  <a:schemeClr val="bg1"/>
                </a:solidFill>
                <a:latin typeface="+mj-lt"/>
              </a:defRPr>
            </a:lvl1pPr>
          </a:lstStyle>
          <a:p>
            <a:pPr lvl="0"/>
            <a:r>
              <a:rPr lang="en-US"/>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292" spc="-98" baseline="0">
                <a:solidFill>
                  <a:schemeClr val="bg1"/>
                </a:solidFill>
              </a:defRPr>
            </a:lvl1pPr>
          </a:lstStyle>
          <a:p>
            <a:r>
              <a:rPr lang="en-US"/>
              <a:t>Presentation title</a:t>
            </a:r>
          </a:p>
        </p:txBody>
      </p:sp>
      <p:sp>
        <p:nvSpPr>
          <p:cNvPr id="8" name="Text Placeholder 2"/>
          <p:cNvSpPr txBox="1">
            <a:spLocks/>
          </p:cNvSpPr>
          <p:nvPr userDrawn="1"/>
        </p:nvSpPr>
        <p:spPr bwMode="auto">
          <a:xfrm>
            <a:off x="269303" y="141642"/>
            <a:ext cx="2958170" cy="537925"/>
          </a:xfrm>
          <a:prstGeom prst="rect">
            <a:avLst/>
          </a:prstGeom>
        </p:spPr>
        <p:txBody>
          <a:bodyPr vert="horz" wrap="square" lIns="179212" tIns="143371" rIns="179212" bIns="1433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764" b="0">
                <a:solidFill>
                  <a:schemeClr val="bg1"/>
                </a:solidFill>
                <a:latin typeface="+mn-lt"/>
              </a:rPr>
              <a:t>Microsoft Services</a:t>
            </a:r>
          </a:p>
        </p:txBody>
      </p:sp>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26554" y="5745094"/>
            <a:ext cx="2176057" cy="800562"/>
          </a:xfrm>
          <a:prstGeom prst="rect">
            <a:avLst/>
          </a:prstGeom>
        </p:spPr>
      </p:pic>
    </p:spTree>
    <p:extLst>
      <p:ext uri="{BB962C8B-B14F-4D97-AF65-F5344CB8AC3E}">
        <p14:creationId xmlns:p14="http://schemas.microsoft.com/office/powerpoint/2010/main" val="33765270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6147"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6" name="Text Placeholder 5"/>
          <p:cNvSpPr>
            <a:spLocks noGrp="1"/>
          </p:cNvSpPr>
          <p:nvPr>
            <p:ph type="body" sz="quarter" idx="10"/>
          </p:nvPr>
        </p:nvSpPr>
        <p:spPr>
          <a:xfrm>
            <a:off x="269239" y="1297500"/>
            <a:ext cx="11653523" cy="1689907"/>
          </a:xfrm>
        </p:spPr>
        <p:txBody>
          <a:bodyPr/>
          <a:lstStyle>
            <a:lvl1pPr marL="0" indent="0">
              <a:buNone/>
              <a:defRPr>
                <a:solidFill>
                  <a:schemeClr val="accent2"/>
                </a:solidFill>
              </a:defRPr>
            </a:lvl1pPr>
            <a:lvl2pPr marL="0" indent="0">
              <a:buFontTx/>
              <a:buNone/>
              <a:defRPr sz="1960"/>
            </a:lvl2pPr>
            <a:lvl3pPr marL="224008" indent="0">
              <a:buNone/>
              <a:defRPr/>
            </a:lvl3pPr>
            <a:lvl4pPr marL="448016" indent="0">
              <a:buNone/>
              <a:defRPr/>
            </a:lvl4pPr>
            <a:lvl5pPr marL="6720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
        <p:nvSpPr>
          <p:cNvPr id="4" name="Title 3"/>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633867993"/>
      </p:ext>
    </p:extLst>
  </p:cSld>
  <p:clrMapOvr>
    <a:masterClrMapping/>
  </p:clrMapOvr>
  <p:transition>
    <p:fade/>
  </p:transition>
</p:sldLayout>
</file>

<file path=ppt/slideLayouts/slideLayout310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21943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7171"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6" name="Text Placeholder 5"/>
          <p:cNvSpPr>
            <a:spLocks noGrp="1"/>
          </p:cNvSpPr>
          <p:nvPr>
            <p:ph type="body" sz="quarter" idx="10"/>
          </p:nvPr>
        </p:nvSpPr>
        <p:spPr>
          <a:xfrm>
            <a:off x="269239" y="1297500"/>
            <a:ext cx="11653523" cy="1689907"/>
          </a:xfrm>
        </p:spPr>
        <p:txBody>
          <a:bodyPr/>
          <a:lstStyle>
            <a:lvl1pPr marL="0" indent="0">
              <a:buNone/>
              <a:defRPr>
                <a:solidFill>
                  <a:schemeClr val="tx1"/>
                </a:solidFill>
              </a:defRPr>
            </a:lvl1pPr>
            <a:lvl2pPr marL="0" indent="0">
              <a:buFontTx/>
              <a:buNone/>
              <a:defRPr sz="1960"/>
            </a:lvl2pPr>
            <a:lvl3pPr marL="224008" indent="0">
              <a:buNone/>
              <a:defRPr/>
            </a:lvl3pPr>
            <a:lvl4pPr marL="448016" indent="0">
              <a:buNone/>
              <a:defRPr/>
            </a:lvl4pPr>
            <a:lvl5pPr marL="6720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
        <p:nvSpPr>
          <p:cNvPr id="4" name="Title 3"/>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136888472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8195"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4" name="Text Placeholder 3"/>
          <p:cNvSpPr>
            <a:spLocks noGrp="1"/>
          </p:cNvSpPr>
          <p:nvPr>
            <p:ph type="body" sz="quarter" idx="10"/>
          </p:nvPr>
        </p:nvSpPr>
        <p:spPr>
          <a:xfrm>
            <a:off x="269239" y="1302336"/>
            <a:ext cx="11653523" cy="1689907"/>
          </a:xfrm>
        </p:spPr>
        <p:txBody>
          <a:bodyPr>
            <a:spAutoFit/>
          </a:bodyPr>
          <a:lstStyle>
            <a:lvl1pPr>
              <a:defRPr sz="2744"/>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Tree>
    <p:extLst>
      <p:ext uri="{BB962C8B-B14F-4D97-AF65-F5344CB8AC3E}">
        <p14:creationId xmlns:p14="http://schemas.microsoft.com/office/powerpoint/2010/main" val="68043203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9219"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4" name="Text Placeholder 3"/>
          <p:cNvSpPr>
            <a:spLocks noGrp="1"/>
          </p:cNvSpPr>
          <p:nvPr>
            <p:ph type="body" sz="quarter" idx="10"/>
          </p:nvPr>
        </p:nvSpPr>
        <p:spPr>
          <a:xfrm>
            <a:off x="269239" y="1302336"/>
            <a:ext cx="11653523" cy="1689907"/>
          </a:xfrm>
        </p:spPr>
        <p:txBody>
          <a:bodyPr>
            <a:spAutoFit/>
          </a:bodyPr>
          <a:lstStyle>
            <a:lvl1pPr>
              <a:defRPr sz="2744">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Tree>
    <p:extLst>
      <p:ext uri="{BB962C8B-B14F-4D97-AF65-F5344CB8AC3E}">
        <p14:creationId xmlns:p14="http://schemas.microsoft.com/office/powerpoint/2010/main" val="75510848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0243"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
        <p:nvSpPr>
          <p:cNvPr id="4"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Tree>
    <p:extLst>
      <p:ext uri="{BB962C8B-B14F-4D97-AF65-F5344CB8AC3E}">
        <p14:creationId xmlns:p14="http://schemas.microsoft.com/office/powerpoint/2010/main" val="148724072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1267"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05427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2291"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382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bg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3315"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219688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4339"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179398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3012559"/>
            <a:ext cx="5378548" cy="832882"/>
          </a:xfrm>
        </p:spPr>
        <p:txBody>
          <a:bodyPr vert="horz" wrap="square" lIns="146304" tIns="91440" rIns="146304" bIns="91440" rtlCol="0" anchor="ctr">
            <a:noAutofit/>
          </a:bodyPr>
          <a:lstStyle>
            <a:lvl1pPr>
              <a:defRPr lang="en-US" sz="3075" b="0" kern="0" cap="all" spc="116" baseline="0" dirty="0">
                <a:ln w="3175">
                  <a:noFill/>
                </a:ln>
                <a:gradFill>
                  <a:gsLst>
                    <a:gs pos="0">
                      <a:srgbClr val="4B4B4B"/>
                    </a:gs>
                    <a:gs pos="100000">
                      <a:srgbClr val="4B4B4B"/>
                    </a:gs>
                  </a:gsLst>
                  <a:lin ang="5400000" scaled="1"/>
                </a:gradFill>
                <a:effectLst/>
                <a:latin typeface="+mn-lt"/>
                <a:ea typeface="Segoe UI Black" panose="020B0A02040204020203" pitchFamily="34" charset="0"/>
                <a:cs typeface="Segoe UI Black" panose="020B0A02040204020203" pitchFamily="34" charset="0"/>
              </a:defRPr>
            </a:lvl1pPr>
          </a:lstStyle>
          <a:p>
            <a:pPr lvl="0"/>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20663374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5363"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3"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Tree>
    <p:extLst>
      <p:ext uri="{BB962C8B-B14F-4D97-AF65-F5344CB8AC3E}">
        <p14:creationId xmlns:p14="http://schemas.microsoft.com/office/powerpoint/2010/main" val="323987126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6387"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3"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Tree>
    <p:extLst>
      <p:ext uri="{BB962C8B-B14F-4D97-AF65-F5344CB8AC3E}">
        <p14:creationId xmlns:p14="http://schemas.microsoft.com/office/powerpoint/2010/main" val="27653543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5"/>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7411"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3"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Tree>
    <p:extLst>
      <p:ext uri="{BB962C8B-B14F-4D97-AF65-F5344CB8AC3E}">
        <p14:creationId xmlns:p14="http://schemas.microsoft.com/office/powerpoint/2010/main" val="2006421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6"/>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8435"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3"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Tree>
    <p:extLst>
      <p:ext uri="{BB962C8B-B14F-4D97-AF65-F5344CB8AC3E}">
        <p14:creationId xmlns:p14="http://schemas.microsoft.com/office/powerpoint/2010/main" val="19612224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9459"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40" y="1309508"/>
            <a:ext cx="11653522" cy="176080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Tree>
    <p:extLst>
      <p:ext uri="{BB962C8B-B14F-4D97-AF65-F5344CB8AC3E}">
        <p14:creationId xmlns:p14="http://schemas.microsoft.com/office/powerpoint/2010/main" val="216911473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20483"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12" tIns="143371" rIns="179212" bIns="143371" numCol="1" anchor="t" anchorCtr="0" compatLnSpc="1">
            <a:prstTxWarp prst="textNoShape">
              <a:avLst/>
            </a:prstTxWarp>
            <a:spAutoFit/>
          </a:bodyPr>
          <a:lstStyle/>
          <a:p>
            <a:pPr defTabSz="913561" eaLnBrk="0" hangingPunct="0"/>
            <a:r>
              <a:rPr lang="en-US" sz="686">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403641422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21507"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677" indent="-284677">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0" indent="-275343">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97" indent="-284677">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04" indent="-224008">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13" indent="-224008">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9787934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Closing slide_dark background">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1617"/>
            <a:ext cx="11653522" cy="395317"/>
          </a:xfrm>
          <a:prstGeom prst="rect">
            <a:avLst/>
          </a:prstGeom>
          <a:noFill/>
          <a:ln w="12700">
            <a:noFill/>
            <a:miter lim="800000"/>
            <a:headEnd type="none" w="sm" len="sm"/>
            <a:tailEnd type="none" w="sm" len="sm"/>
          </a:ln>
          <a:effectLst/>
        </p:spPr>
        <p:txBody>
          <a:bodyPr vert="horz" wrap="square" lIns="179212" tIns="143371" rIns="179212" bIns="143371" numCol="1" anchor="t" anchorCtr="0" compatLnSpc="1">
            <a:prstTxWarp prst="textNoShape">
              <a:avLst/>
            </a:prstTxWarp>
            <a:spAutoFit/>
          </a:bodyPr>
          <a:lstStyle/>
          <a:p>
            <a:pPr defTabSz="913561" eaLnBrk="0" hangingPunct="0"/>
            <a:r>
              <a:rPr lang="en-US" sz="686">
                <a:gradFill>
                  <a:gsLst>
                    <a:gs pos="0">
                      <a:schemeClr val="tx1"/>
                    </a:gs>
                    <a:gs pos="100000">
                      <a:schemeClr val="tx1"/>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39325572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692899"/>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08" indent="0">
              <a:buNone/>
              <a:defRPr/>
            </a:lvl3pPr>
            <a:lvl4pPr marL="448016" indent="0">
              <a:buNone/>
              <a:defRPr/>
            </a:lvl4pPr>
            <a:lvl5pPr marL="6720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3"/>
          <p:cNvSpPr>
            <a:spLocks noGrp="1"/>
          </p:cNvSpPr>
          <p:nvPr>
            <p:ph type="sldNum" sz="quarter" idx="4"/>
          </p:nvPr>
        </p:nvSpPr>
        <p:spPr>
          <a:xfrm>
            <a:off x="9270152" y="6417507"/>
            <a:ext cx="2742188" cy="301013"/>
          </a:xfrm>
          <a:prstGeom prst="rect">
            <a:avLst/>
          </a:prstGeom>
        </p:spPr>
        <p:txBody>
          <a:bodyPr/>
          <a:lstStyle>
            <a:lvl1pPr algn="r">
              <a:defRPr sz="1175"/>
            </a:lvl1pPr>
          </a:lstStyle>
          <a:p>
            <a:fld id="{028F1B25-87A0-481C-BD5E-5E094F80F3D5}" type="slidenum">
              <a:rPr lang="en-US" smtClean="0"/>
              <a:pPr/>
              <a:t>‹#›</a:t>
            </a:fld>
            <a:endParaRPr lang="en-US"/>
          </a:p>
        </p:txBody>
      </p:sp>
    </p:spTree>
    <p:extLst>
      <p:ext uri="{BB962C8B-B14F-4D97-AF65-F5344CB8AC3E}">
        <p14:creationId xmlns:p14="http://schemas.microsoft.com/office/powerpoint/2010/main" val="1486019361"/>
      </p:ext>
    </p:extLst>
  </p:cSld>
  <p:clrMapOvr>
    <a:masterClrMapping/>
  </p:clrMapOvr>
  <p:transition>
    <p:fade/>
  </p:transition>
</p:sldLayout>
</file>

<file path=ppt/slideLayouts/slideLayout481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660928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9" y="2111605"/>
            <a:ext cx="11079822" cy="16928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2" y="6256216"/>
            <a:ext cx="2743200" cy="365125"/>
          </a:xfrm>
          <a:prstGeom prst="rect">
            <a:avLst/>
          </a:prstGeom>
        </p:spPr>
        <p:txBody>
          <a:bodyPr/>
          <a:lstStyle/>
          <a:p>
            <a:pPr defTabSz="913862"/>
            <a:fld id="{0A164282-434E-41D4-9582-783D542A7B68}" type="slidenum">
              <a:rPr lang="en-US" smtClean="0"/>
              <a:pPr defTabSz="913862"/>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1999" cap="all" baseline="0"/>
            </a:lvl1pPr>
            <a:lvl5pPr>
              <a:defRPr/>
            </a:lvl5pPr>
          </a:lstStyle>
          <a:p>
            <a:pPr lvl="0"/>
            <a:r>
              <a:rPr lang="en-US"/>
              <a:t>Secondary refining headline</a:t>
            </a:r>
          </a:p>
        </p:txBody>
      </p:sp>
    </p:spTree>
    <p:extLst>
      <p:ext uri="{BB962C8B-B14F-4D97-AF65-F5344CB8AC3E}">
        <p14:creationId xmlns:p14="http://schemas.microsoft.com/office/powerpoint/2010/main" val="362551301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6275220" cy="1801436"/>
          </a:xfrm>
          <a:noFill/>
        </p:spPr>
        <p:txBody>
          <a:bodyPr lIns="146304" tIns="91440" rIns="146304" bIns="91440" anchor="t" anchorCtr="0"/>
          <a:lstStyle>
            <a:lvl1pPr>
              <a:defRPr sz="5294" spc="-98" baseline="0">
                <a:gradFill>
                  <a:gsLst>
                    <a:gs pos="3030">
                      <a:schemeClr val="tx1"/>
                    </a:gs>
                    <a:gs pos="23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3481"/>
            <a:ext cx="1792850" cy="384107"/>
          </a:xfrm>
          <a:prstGeom prst="rect">
            <a:avLst/>
          </a:prstGeom>
        </p:spPr>
      </p:pic>
    </p:spTree>
    <p:extLst>
      <p:ext uri="{BB962C8B-B14F-4D97-AF65-F5344CB8AC3E}">
        <p14:creationId xmlns:p14="http://schemas.microsoft.com/office/powerpoint/2010/main" val="2953985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Five-tiles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1219200"/>
            <a:ext cx="2438400" cy="2438400"/>
          </a:xfrm>
          <a:solidFill>
            <a:schemeClr val="accent1"/>
          </a:solidFill>
        </p:spPr>
        <p:txBody>
          <a:bodyPr/>
          <a:lstStyle>
            <a:lvl1pPr>
              <a:defRPr>
                <a:latin typeface="+mn-lt"/>
              </a:defRPr>
            </a:lvl1pPr>
          </a:lstStyle>
          <a:p>
            <a:pPr lvl="0"/>
            <a:r>
              <a:rPr lang="en-US"/>
              <a:t>Click to edit slide content</a:t>
            </a:r>
          </a:p>
        </p:txBody>
      </p:sp>
      <p:sp>
        <p:nvSpPr>
          <p:cNvPr id="4" name="Slide Number Placeholder 3"/>
          <p:cNvSpPr>
            <a:spLocks noGrp="1"/>
          </p:cNvSpPr>
          <p:nvPr>
            <p:ph type="sldNum" sz="quarter" idx="11"/>
          </p:nvPr>
        </p:nvSpPr>
        <p:spPr>
          <a:xfrm>
            <a:off x="9042400" y="6356353"/>
            <a:ext cx="2844800" cy="365125"/>
          </a:xfrm>
          <a:prstGeom prst="rect">
            <a:avLst/>
          </a:prstGeom>
        </p:spPr>
        <p:txBody>
          <a:bodyPr/>
          <a:lstStyle>
            <a:lvl1pPr>
              <a:defRPr>
                <a:solidFill>
                  <a:schemeClr val="bg1">
                    <a:lumMod val="75000"/>
                    <a:lumOff val="25000"/>
                  </a:schemeClr>
                </a:solidFill>
                <a:latin typeface="+mn-lt"/>
              </a:defRPr>
            </a:lvl1pPr>
          </a:lstStyle>
          <a:p>
            <a:fld id="{74A398B2-5A34-1A4A-811E-F4027282568C}" type="slidenum">
              <a:rPr lang="en-US" smtClean="0"/>
              <a:pPr/>
              <a:t>‹#›</a:t>
            </a:fld>
            <a:endParaRPr lang="en-US"/>
          </a:p>
        </p:txBody>
      </p:sp>
      <p:sp>
        <p:nvSpPr>
          <p:cNvPr id="10" name="Text Placeholder 14"/>
          <p:cNvSpPr>
            <a:spLocks noGrp="1"/>
          </p:cNvSpPr>
          <p:nvPr>
            <p:ph type="body" sz="quarter" idx="12" hasCustomPrompt="1"/>
          </p:nvPr>
        </p:nvSpPr>
        <p:spPr>
          <a:xfrm>
            <a:off x="1" y="3657600"/>
            <a:ext cx="2438400" cy="2800418"/>
          </a:xfrm>
          <a:solidFill>
            <a:schemeClr val="bg2"/>
          </a:solidFill>
        </p:spPr>
        <p:txBody>
          <a:bodyPr/>
          <a:lstStyle>
            <a:lvl1pPr marL="0" indent="0">
              <a:buNone/>
              <a:defRPr>
                <a:solidFill>
                  <a:schemeClr val="tx1"/>
                </a:solidFill>
                <a:latin typeface="+mn-lt"/>
              </a:defRPr>
            </a:lvl1pPr>
            <a:lvl2pPr marL="378653" indent="0">
              <a:buNone/>
              <a:defRPr>
                <a:solidFill>
                  <a:schemeClr val="tx1"/>
                </a:solidFill>
                <a:latin typeface="+mn-lt"/>
              </a:defRPr>
            </a:lvl2pPr>
            <a:lvl3pPr marL="763650" indent="0">
              <a:buNone/>
              <a:defRPr>
                <a:solidFill>
                  <a:schemeClr val="tx1"/>
                </a:solidFill>
                <a:latin typeface="+mn-lt"/>
              </a:defRPr>
            </a:lvl3pPr>
            <a:lvl4pPr marL="1140184" indent="0">
              <a:buNone/>
              <a:defRPr>
                <a:solidFill>
                  <a:schemeClr val="tx1"/>
                </a:solidFill>
                <a:latin typeface="+mn-lt"/>
              </a:defRPr>
            </a:lvl4pPr>
            <a:lvl5pPr marL="1525182" indent="0">
              <a:buNone/>
              <a:defRPr>
                <a:solidFill>
                  <a:schemeClr val="tx1"/>
                </a:solidFill>
                <a:latin typeface="+mn-lt"/>
              </a:defRPr>
            </a:lvl5pPr>
          </a:lstStyle>
          <a:p>
            <a:pPr lvl="0"/>
            <a:r>
              <a:rPr lang="en-US"/>
              <a:t>Click to edit slide content</a:t>
            </a:r>
          </a:p>
          <a:p>
            <a:pPr lvl="0"/>
            <a:r>
              <a:rPr lang="en-US"/>
              <a:t>Second level</a:t>
            </a:r>
          </a:p>
          <a:p>
            <a:pPr lvl="0"/>
            <a:r>
              <a:rPr lang="en-US"/>
              <a:t>Third level</a:t>
            </a:r>
          </a:p>
          <a:p>
            <a:pPr lvl="0"/>
            <a:r>
              <a:rPr lang="en-US"/>
              <a:t>Fourth level</a:t>
            </a:r>
          </a:p>
          <a:p>
            <a:pPr lvl="0"/>
            <a:r>
              <a:rPr lang="en-US"/>
              <a:t>Fifth level</a:t>
            </a:r>
          </a:p>
        </p:txBody>
      </p:sp>
      <p:sp>
        <p:nvSpPr>
          <p:cNvPr id="11" name="Text Placeholder 14"/>
          <p:cNvSpPr>
            <a:spLocks noGrp="1"/>
          </p:cNvSpPr>
          <p:nvPr>
            <p:ph type="body" sz="quarter" idx="13" hasCustomPrompt="1"/>
          </p:nvPr>
        </p:nvSpPr>
        <p:spPr>
          <a:xfrm>
            <a:off x="2438401" y="3657600"/>
            <a:ext cx="2438400" cy="2800418"/>
          </a:xfrm>
          <a:solidFill>
            <a:schemeClr val="accent3"/>
          </a:solidFill>
        </p:spPr>
        <p:txBody>
          <a:bodyPr/>
          <a:lstStyle>
            <a:lvl1pPr marL="0" indent="0">
              <a:buNone/>
              <a:defRPr>
                <a:solidFill>
                  <a:schemeClr val="tx1"/>
                </a:solidFill>
                <a:latin typeface="+mn-lt"/>
              </a:defRPr>
            </a:lvl1pPr>
            <a:lvl2pPr marL="378653" indent="0">
              <a:buNone/>
              <a:defRPr>
                <a:solidFill>
                  <a:schemeClr val="tx1"/>
                </a:solidFill>
                <a:latin typeface="+mn-lt"/>
              </a:defRPr>
            </a:lvl2pPr>
            <a:lvl3pPr marL="763650" indent="0">
              <a:buNone/>
              <a:defRPr>
                <a:solidFill>
                  <a:schemeClr val="tx1"/>
                </a:solidFill>
                <a:latin typeface="+mn-lt"/>
              </a:defRPr>
            </a:lvl3pPr>
            <a:lvl4pPr marL="1140184" indent="0">
              <a:buNone/>
              <a:defRPr>
                <a:solidFill>
                  <a:schemeClr val="tx1"/>
                </a:solidFill>
                <a:latin typeface="+mn-lt"/>
              </a:defRPr>
            </a:lvl4pPr>
            <a:lvl5pPr marL="1525182" indent="0">
              <a:buNone/>
              <a:defRPr>
                <a:solidFill>
                  <a:schemeClr val="tx1"/>
                </a:solidFill>
                <a:latin typeface="+mn-lt"/>
              </a:defRPr>
            </a:lvl5pPr>
          </a:lstStyle>
          <a:p>
            <a:pPr lvl="0"/>
            <a:r>
              <a:rPr lang="en-US"/>
              <a:t>Click to edit slide content</a:t>
            </a:r>
          </a:p>
          <a:p>
            <a:pPr lvl="0"/>
            <a:r>
              <a:rPr lang="en-US"/>
              <a:t>Second level</a:t>
            </a:r>
          </a:p>
          <a:p>
            <a:pPr lvl="0"/>
            <a:r>
              <a:rPr lang="en-US"/>
              <a:t>Third level</a:t>
            </a:r>
          </a:p>
          <a:p>
            <a:pPr lvl="0"/>
            <a:r>
              <a:rPr lang="en-US"/>
              <a:t>Fourth level</a:t>
            </a:r>
          </a:p>
          <a:p>
            <a:pPr lvl="0"/>
            <a:r>
              <a:rPr lang="en-US"/>
              <a:t>Fifth level</a:t>
            </a:r>
          </a:p>
        </p:txBody>
      </p:sp>
      <p:sp>
        <p:nvSpPr>
          <p:cNvPr id="12" name="Text Placeholder 14"/>
          <p:cNvSpPr>
            <a:spLocks noGrp="1"/>
          </p:cNvSpPr>
          <p:nvPr>
            <p:ph type="body" sz="quarter" idx="14" hasCustomPrompt="1"/>
          </p:nvPr>
        </p:nvSpPr>
        <p:spPr>
          <a:xfrm>
            <a:off x="4876801" y="3657600"/>
            <a:ext cx="2438400" cy="2800418"/>
          </a:xfrm>
          <a:solidFill>
            <a:schemeClr val="accent4"/>
          </a:solidFill>
        </p:spPr>
        <p:txBody>
          <a:bodyPr/>
          <a:lstStyle>
            <a:lvl1pPr marL="0" indent="0">
              <a:buNone/>
              <a:defRPr>
                <a:solidFill>
                  <a:schemeClr val="bg1"/>
                </a:solidFill>
                <a:latin typeface="+mn-lt"/>
              </a:defRPr>
            </a:lvl1pPr>
            <a:lvl2pPr marL="378653" indent="0">
              <a:buNone/>
              <a:defRPr>
                <a:solidFill>
                  <a:schemeClr val="bg1"/>
                </a:solidFill>
                <a:latin typeface="+mn-lt"/>
              </a:defRPr>
            </a:lvl2pPr>
            <a:lvl3pPr marL="763650" indent="0">
              <a:buNone/>
              <a:defRPr>
                <a:solidFill>
                  <a:schemeClr val="bg1"/>
                </a:solidFill>
                <a:latin typeface="+mn-lt"/>
              </a:defRPr>
            </a:lvl3pPr>
            <a:lvl4pPr marL="1140184" indent="0">
              <a:buNone/>
              <a:defRPr>
                <a:solidFill>
                  <a:schemeClr val="bg1"/>
                </a:solidFill>
                <a:latin typeface="+mn-lt"/>
              </a:defRPr>
            </a:lvl4pPr>
            <a:lvl5pPr marL="1525182" indent="0">
              <a:buNone/>
              <a:defRPr>
                <a:solidFill>
                  <a:schemeClr val="bg1"/>
                </a:solidFill>
                <a:latin typeface="+mn-lt"/>
              </a:defRPr>
            </a:lvl5pPr>
          </a:lstStyle>
          <a:p>
            <a:pPr lvl="0"/>
            <a:r>
              <a:rPr lang="en-US"/>
              <a:t>Click to edit slide content</a:t>
            </a:r>
          </a:p>
          <a:p>
            <a:pPr lvl="0"/>
            <a:r>
              <a:rPr lang="en-US"/>
              <a:t>Second level</a:t>
            </a:r>
          </a:p>
          <a:p>
            <a:pPr lvl="0"/>
            <a:r>
              <a:rPr lang="en-US"/>
              <a:t>Third level</a:t>
            </a:r>
          </a:p>
          <a:p>
            <a:pPr lvl="0"/>
            <a:r>
              <a:rPr lang="en-US"/>
              <a:t>Fourth level</a:t>
            </a:r>
          </a:p>
          <a:p>
            <a:pPr lvl="0"/>
            <a:r>
              <a:rPr lang="en-US"/>
              <a:t>Fifth level</a:t>
            </a:r>
          </a:p>
        </p:txBody>
      </p:sp>
      <p:sp>
        <p:nvSpPr>
          <p:cNvPr id="13" name="Text Placeholder 14"/>
          <p:cNvSpPr>
            <a:spLocks noGrp="1"/>
          </p:cNvSpPr>
          <p:nvPr>
            <p:ph type="body" sz="quarter" idx="15" hasCustomPrompt="1"/>
          </p:nvPr>
        </p:nvSpPr>
        <p:spPr>
          <a:xfrm>
            <a:off x="7315201" y="3657600"/>
            <a:ext cx="2438400" cy="2800418"/>
          </a:xfrm>
          <a:solidFill>
            <a:schemeClr val="accent5"/>
          </a:solidFill>
        </p:spPr>
        <p:txBody>
          <a:bodyPr/>
          <a:lstStyle>
            <a:lvl1pPr marL="0" indent="0">
              <a:buNone/>
              <a:defRPr>
                <a:solidFill>
                  <a:schemeClr val="tx1"/>
                </a:solidFill>
                <a:latin typeface="+mn-lt"/>
              </a:defRPr>
            </a:lvl1pPr>
            <a:lvl2pPr marL="378653" indent="0">
              <a:buNone/>
              <a:defRPr>
                <a:solidFill>
                  <a:schemeClr val="tx1"/>
                </a:solidFill>
                <a:latin typeface="+mn-lt"/>
              </a:defRPr>
            </a:lvl2pPr>
            <a:lvl3pPr marL="763650" indent="0">
              <a:buNone/>
              <a:defRPr>
                <a:solidFill>
                  <a:schemeClr val="tx1"/>
                </a:solidFill>
                <a:latin typeface="+mn-lt"/>
              </a:defRPr>
            </a:lvl3pPr>
            <a:lvl4pPr marL="1140184" indent="0">
              <a:buNone/>
              <a:defRPr>
                <a:solidFill>
                  <a:schemeClr val="tx1"/>
                </a:solidFill>
                <a:latin typeface="+mn-lt"/>
              </a:defRPr>
            </a:lvl4pPr>
            <a:lvl5pPr marL="1525182" indent="0">
              <a:buNone/>
              <a:defRPr>
                <a:solidFill>
                  <a:schemeClr val="tx1"/>
                </a:solidFill>
                <a:latin typeface="+mn-lt"/>
              </a:defRPr>
            </a:lvl5pPr>
          </a:lstStyle>
          <a:p>
            <a:pPr lvl="0"/>
            <a:r>
              <a:rPr lang="en-US"/>
              <a:t>Click to edit slide content</a:t>
            </a:r>
          </a:p>
          <a:p>
            <a:pPr lvl="0"/>
            <a:r>
              <a:rPr lang="en-US"/>
              <a:t>Second level</a:t>
            </a:r>
          </a:p>
          <a:p>
            <a:pPr lvl="0"/>
            <a:r>
              <a:rPr lang="en-US"/>
              <a:t>Third level</a:t>
            </a:r>
          </a:p>
          <a:p>
            <a:pPr lvl="0"/>
            <a:r>
              <a:rPr lang="en-US"/>
              <a:t>Fourth level</a:t>
            </a:r>
          </a:p>
          <a:p>
            <a:pPr lvl="0"/>
            <a:r>
              <a:rPr lang="en-US"/>
              <a:t>Fifth level</a:t>
            </a:r>
          </a:p>
        </p:txBody>
      </p:sp>
      <p:sp>
        <p:nvSpPr>
          <p:cNvPr id="14" name="Text Placeholder 14"/>
          <p:cNvSpPr>
            <a:spLocks noGrp="1"/>
          </p:cNvSpPr>
          <p:nvPr>
            <p:ph type="body" sz="quarter" idx="16" hasCustomPrompt="1"/>
          </p:nvPr>
        </p:nvSpPr>
        <p:spPr>
          <a:xfrm>
            <a:off x="9753601" y="3657600"/>
            <a:ext cx="2438400" cy="2800418"/>
          </a:xfrm>
          <a:solidFill>
            <a:schemeClr val="accent6"/>
          </a:solidFill>
        </p:spPr>
        <p:txBody>
          <a:bodyPr/>
          <a:lstStyle>
            <a:lvl1pPr marL="0" indent="0">
              <a:buNone/>
              <a:defRPr>
                <a:solidFill>
                  <a:schemeClr val="bg1"/>
                </a:solidFill>
                <a:latin typeface="+mn-lt"/>
              </a:defRPr>
            </a:lvl1pPr>
            <a:lvl2pPr marL="378653" indent="0">
              <a:buNone/>
              <a:defRPr>
                <a:solidFill>
                  <a:schemeClr val="bg1"/>
                </a:solidFill>
                <a:latin typeface="+mn-lt"/>
              </a:defRPr>
            </a:lvl2pPr>
            <a:lvl3pPr marL="763650" indent="0">
              <a:buNone/>
              <a:defRPr>
                <a:solidFill>
                  <a:schemeClr val="bg1"/>
                </a:solidFill>
                <a:latin typeface="+mn-lt"/>
              </a:defRPr>
            </a:lvl3pPr>
            <a:lvl4pPr marL="1140184" indent="0">
              <a:buNone/>
              <a:defRPr>
                <a:solidFill>
                  <a:schemeClr val="bg1"/>
                </a:solidFill>
                <a:latin typeface="+mn-lt"/>
              </a:defRPr>
            </a:lvl4pPr>
            <a:lvl5pPr marL="1525182" indent="0">
              <a:buNone/>
              <a:defRPr>
                <a:solidFill>
                  <a:schemeClr val="bg1"/>
                </a:solidFill>
                <a:latin typeface="+mn-lt"/>
              </a:defRPr>
            </a:lvl5pPr>
          </a:lstStyle>
          <a:p>
            <a:pPr lvl="0"/>
            <a:r>
              <a:rPr lang="en-US"/>
              <a:t>Click to edit slide content</a:t>
            </a:r>
          </a:p>
          <a:p>
            <a:pPr lvl="0"/>
            <a:r>
              <a:rPr lang="en-US"/>
              <a:t>Second level</a:t>
            </a:r>
          </a:p>
          <a:p>
            <a:pPr lvl="0"/>
            <a:r>
              <a:rPr lang="en-US"/>
              <a:t>Third level</a:t>
            </a:r>
          </a:p>
          <a:p>
            <a:pPr lvl="0"/>
            <a:r>
              <a:rPr lang="en-US"/>
              <a:t>Fourth level</a:t>
            </a:r>
          </a:p>
          <a:p>
            <a:pPr lvl="0"/>
            <a:r>
              <a:rPr lang="en-US"/>
              <a:t>Fifth level</a:t>
            </a:r>
          </a:p>
        </p:txBody>
      </p:sp>
    </p:spTree>
    <p:extLst>
      <p:ext uri="{BB962C8B-B14F-4D97-AF65-F5344CB8AC3E}">
        <p14:creationId xmlns:p14="http://schemas.microsoft.com/office/powerpoint/2010/main" val="19469853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4">
                <a:gradFill>
                  <a:gsLst>
                    <a:gs pos="1250">
                      <a:schemeClr val="tx2"/>
                    </a:gs>
                    <a:gs pos="99000">
                      <a:schemeClr val="tx2"/>
                    </a:gs>
                  </a:gsLst>
                  <a:lin ang="5400000" scaled="0"/>
                </a:gradFill>
              </a:defRPr>
            </a:lvl1pPr>
            <a:lvl2pPr marL="0" indent="0">
              <a:buNone/>
              <a:defRPr sz="1960"/>
            </a:lvl2pPr>
            <a:lvl3pPr marL="227076" indent="0">
              <a:buNone/>
              <a:tabLst/>
              <a:defRPr sz="1960"/>
            </a:lvl3pPr>
            <a:lvl4pPr marL="451040" indent="0">
              <a:buNone/>
              <a:defRPr/>
            </a:lvl4pPr>
            <a:lvl5pPr marL="67189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4">
                <a:gradFill>
                  <a:gsLst>
                    <a:gs pos="1250">
                      <a:schemeClr val="tx2"/>
                    </a:gs>
                    <a:gs pos="99000">
                      <a:schemeClr val="tx2"/>
                    </a:gs>
                  </a:gsLst>
                  <a:lin ang="5400000" scaled="0"/>
                </a:gradFill>
              </a:defRPr>
            </a:lvl1pPr>
            <a:lvl2pPr marL="0" indent="0">
              <a:buNone/>
              <a:defRPr sz="1960"/>
            </a:lvl2pPr>
            <a:lvl3pPr marL="227076" indent="0">
              <a:buNone/>
              <a:tabLst/>
              <a:defRPr sz="1960"/>
            </a:lvl3pPr>
            <a:lvl4pPr marL="451040" indent="0">
              <a:buNone/>
              <a:defRPr/>
            </a:lvl4pPr>
            <a:lvl5pPr marL="67189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366457"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29260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00.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1"/>
            <a:ext cx="5083629" cy="1107996"/>
          </a:xfrm>
          <a:noFill/>
        </p:spPr>
        <p:txBody>
          <a:bodyPr wrap="square" lIns="0" tIns="0" rIns="0" bIns="0" anchor="b" anchorCtr="0">
            <a:spAutoFit/>
          </a:bodyPr>
          <a:lstStyle>
            <a:lvl1pPr>
              <a:defRPr sz="3600"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8776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9" y="1559"/>
          <a:ext cx="1556" cy="1556"/>
        </p:xfrm>
        <a:graphic>
          <a:graphicData uri="http://schemas.openxmlformats.org/presentationml/2006/ole">
            <mc:AlternateContent xmlns:mc="http://schemas.openxmlformats.org/markup-compatibility/2006">
              <mc:Choice xmlns:v="urn:schemas-microsoft-com:vml" Requires="v">
                <p:oleObj spid="_x0000_s23555"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59" y="1559"/>
                        <a:ext cx="1556" cy="1556"/>
                      </a:xfrm>
                      <a:prstGeom prst="rect">
                        <a:avLst/>
                      </a:prstGeom>
                    </p:spPr>
                  </p:pic>
                </p:oleObj>
              </mc:Fallback>
            </mc:AlternateContent>
          </a:graphicData>
        </a:graphic>
      </p:graphicFrame>
      <p:pic>
        <p:nvPicPr>
          <p:cNvPr id="5" name="Picture 4"/>
          <p:cNvPicPr>
            <a:picLocks noChangeAspect="1"/>
          </p:cNvPicPr>
          <p:nvPr userDrawn="1"/>
        </p:nvPicPr>
        <p:blipFill rotWithShape="1">
          <a:blip r:embed="rId6">
            <a:extLst>
              <a:ext uri="{28A0092B-C50C-407E-A947-70E740481C1C}">
                <a14:useLocalDpi xmlns:a14="http://schemas.microsoft.com/office/drawing/2010/main" val="0"/>
              </a:ext>
            </a:extLst>
          </a:blip>
          <a:srcRect t="15694"/>
          <a:stretch/>
        </p:blipFill>
        <p:spPr>
          <a:xfrm>
            <a:off x="16841" y="0"/>
            <a:ext cx="12191377" cy="6858000"/>
          </a:xfrm>
          <a:prstGeom prst="rect">
            <a:avLst/>
          </a:prstGeom>
        </p:spPr>
      </p:pic>
      <p:sp>
        <p:nvSpPr>
          <p:cNvPr id="10" name="Rectangle 9"/>
          <p:cNvSpPr/>
          <p:nvPr userDrawn="1"/>
        </p:nvSpPr>
        <p:spPr>
          <a:xfrm rot="16200000">
            <a:off x="612540" y="-612226"/>
            <a:ext cx="6858000" cy="8082451"/>
          </a:xfrm>
          <a:prstGeom prst="rect">
            <a:avLst/>
          </a:prstGeom>
          <a:gradFill>
            <a:gsLst>
              <a:gs pos="100000">
                <a:srgbClr val="FAFAFF">
                  <a:alpha val="0"/>
                </a:srgbClr>
              </a:gs>
              <a:gs pos="52000">
                <a:srgbClr val="F8F8FF">
                  <a:alpha val="90000"/>
                </a:srgbClr>
              </a:gs>
              <a:gs pos="91160">
                <a:srgbClr val="FAFAFF">
                  <a:alpha val="23000"/>
                </a:srgbClr>
              </a:gs>
              <a:gs pos="76000">
                <a:srgbClr val="F9F9FF">
                  <a:alpha val="56000"/>
                </a:srgbClr>
              </a:gs>
              <a:gs pos="0">
                <a:srgbClr val="6666FF">
                  <a:lumMod val="5000"/>
                  <a:lumOff val="95000"/>
                  <a:alpha val="98000"/>
                </a:srgbClr>
              </a:gs>
            </a:gsLst>
            <a:lin ang="5400000" scaled="1"/>
          </a:gradFill>
        </p:spPr>
        <p:txBody>
          <a:bodyPr wrap="square" lIns="528604" tIns="215025" rIns="0" bIns="0">
            <a:noAutofit/>
          </a:bodyPr>
          <a:lstStyle/>
          <a:p>
            <a:pPr marL="0" marR="0" lvl="0" indent="0" defTabSz="671946" eaLnBrk="1" fontAlgn="auto" latinLnBrk="0" hangingPunct="1">
              <a:lnSpc>
                <a:spcPct val="100000"/>
              </a:lnSpc>
              <a:spcBef>
                <a:spcPts val="0"/>
              </a:spcBef>
              <a:spcAft>
                <a:spcPts val="0"/>
              </a:spcAft>
              <a:buClrTx/>
              <a:buSzTx/>
              <a:buFontTx/>
              <a:buNone/>
              <a:tabLst/>
              <a:defRPr/>
            </a:pPr>
            <a:endParaRPr kumimoji="0" lang="en-IN" sz="1321" b="0" i="0" u="none" strike="noStrike" kern="0" cap="none" spc="0" normalizeH="0" baseline="0" noProof="0">
              <a:ln>
                <a:noFill/>
              </a:ln>
              <a:solidFill>
                <a:prstClr val="black"/>
              </a:solidFill>
              <a:effectLst/>
              <a:uLnTx/>
              <a:uFillTx/>
              <a:latin typeface="TitilliumText25L" panose="02000000000000000000" pitchFamily="50" charset="0"/>
            </a:endParaRPr>
          </a:p>
        </p:txBody>
      </p:sp>
      <p:sp>
        <p:nvSpPr>
          <p:cNvPr id="9" name="Title 1"/>
          <p:cNvSpPr>
            <a:spLocks noGrp="1"/>
          </p:cNvSpPr>
          <p:nvPr>
            <p:ph type="title" hasCustomPrompt="1"/>
          </p:nvPr>
        </p:nvSpPr>
        <p:spPr bwMode="auto">
          <a:xfrm>
            <a:off x="269301" y="2084187"/>
            <a:ext cx="6276531" cy="1793104"/>
          </a:xfrm>
          <a:noFill/>
        </p:spPr>
        <p:txBody>
          <a:bodyPr lIns="146304" tIns="91440" rIns="146304" bIns="91440" anchor="t" anchorCtr="0"/>
          <a:lstStyle>
            <a:lvl1pPr>
              <a:defRPr sz="5291" spc="-99"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4"/>
            <a:ext cx="6276531" cy="1789991"/>
          </a:xfrm>
        </p:spPr>
        <p:txBody>
          <a:bodyPr tIns="109728" bIns="109728">
            <a:noAutofit/>
          </a:bodyPr>
          <a:lstStyle>
            <a:lvl1pPr marL="0" indent="0">
              <a:spcBef>
                <a:spcPts val="0"/>
              </a:spcBef>
              <a:buNone/>
              <a:defRPr sz="3135">
                <a:solidFill>
                  <a:schemeClr val="tx1"/>
                </a:solidFill>
              </a:defRPr>
            </a:lvl1pPr>
          </a:lstStyle>
          <a:p>
            <a:pPr lvl="0"/>
            <a:r>
              <a:rPr lang="en-US"/>
              <a:t>Speaker Name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448526" y="6041180"/>
            <a:ext cx="1613565" cy="346755"/>
          </a:xfrm>
          <a:prstGeom prst="rect">
            <a:avLst/>
          </a:prstGeom>
        </p:spPr>
      </p:pic>
      <p:sp>
        <p:nvSpPr>
          <p:cNvPr id="8" name="Text Placeholder 2"/>
          <p:cNvSpPr txBox="1">
            <a:spLocks/>
          </p:cNvSpPr>
          <p:nvPr userDrawn="1"/>
        </p:nvSpPr>
        <p:spPr bwMode="auto">
          <a:xfrm>
            <a:off x="358946" y="201451"/>
            <a:ext cx="2958169" cy="537925"/>
          </a:xfrm>
          <a:prstGeom prst="rect">
            <a:avLst/>
          </a:prstGeom>
        </p:spPr>
        <p:txBody>
          <a:bodyPr vert="horz" wrap="square" lIns="143351" tIns="107513" rIns="143351" bIns="107513"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764" b="0">
                <a:solidFill>
                  <a:schemeClr val="tx1">
                    <a:lumMod val="75000"/>
                  </a:schemeClr>
                </a:solidFill>
                <a:latin typeface="+mn-lt"/>
              </a:rPr>
              <a:t>Microsoft Services</a:t>
            </a:r>
          </a:p>
        </p:txBody>
      </p:sp>
    </p:spTree>
    <p:extLst>
      <p:ext uri="{BB962C8B-B14F-4D97-AF65-F5344CB8AC3E}">
        <p14:creationId xmlns:p14="http://schemas.microsoft.com/office/powerpoint/2010/main" val="2270973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9" y="1559"/>
          <a:ext cx="1556" cy="1556"/>
        </p:xfrm>
        <a:graphic>
          <a:graphicData uri="http://schemas.openxmlformats.org/presentationml/2006/ole">
            <mc:AlternateContent xmlns:mc="http://schemas.openxmlformats.org/markup-compatibility/2006">
              <mc:Choice xmlns:v="urn:schemas-microsoft-com:vml" Requires="v">
                <p:oleObj spid="_x0000_s24579"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9" y="1559"/>
                        <a:ext cx="1556" cy="1556"/>
                      </a:xfrm>
                      <a:prstGeom prst="rect">
                        <a:avLst/>
                      </a:prstGeom>
                    </p:spPr>
                  </p:pic>
                </p:oleObj>
              </mc:Fallback>
            </mc:AlternateContent>
          </a:graphicData>
        </a:graphic>
      </p:graphicFrame>
      <p:sp>
        <p:nvSpPr>
          <p:cNvPr id="5" name="Text Placeholder 4"/>
          <p:cNvSpPr>
            <a:spLocks noGrp="1"/>
          </p:cNvSpPr>
          <p:nvPr>
            <p:ph type="body" sz="quarter" idx="12" hasCustomPrompt="1"/>
          </p:nvPr>
        </p:nvSpPr>
        <p:spPr>
          <a:xfrm>
            <a:off x="271106" y="3877272"/>
            <a:ext cx="6273417" cy="1794661"/>
          </a:xfrm>
          <a:noFill/>
        </p:spPr>
        <p:txBody>
          <a:bodyPr lIns="146304" tIns="109728" rIns="146304" bIns="109728">
            <a:no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1"/>
            <a:ext cx="8067760" cy="1801436"/>
          </a:xfrm>
          <a:noFill/>
        </p:spPr>
        <p:txBody>
          <a:bodyPr lIns="146304" tIns="91440" rIns="146304" bIns="91440" anchor="t" anchorCtr="0"/>
          <a:lstStyle>
            <a:lvl1pPr>
              <a:defRPr sz="5291" spc="-99" baseline="0">
                <a:solidFill>
                  <a:schemeClr val="accent2"/>
                </a:solidFill>
              </a:defRPr>
            </a:lvl1pPr>
          </a:lstStyle>
          <a:p>
            <a:r>
              <a:rPr lang="en-US"/>
              <a:t>Presentation title</a:t>
            </a:r>
          </a:p>
        </p:txBody>
      </p:sp>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invGray">
          <a:xfrm>
            <a:off x="448526" y="6041180"/>
            <a:ext cx="1613565" cy="346755"/>
          </a:xfrm>
          <a:prstGeom prst="rect">
            <a:avLst/>
          </a:prstGeom>
        </p:spPr>
      </p:pic>
    </p:spTree>
    <p:extLst>
      <p:ext uri="{BB962C8B-B14F-4D97-AF65-F5344CB8AC3E}">
        <p14:creationId xmlns:p14="http://schemas.microsoft.com/office/powerpoint/2010/main" val="5273705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6"/>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9" y="1559"/>
          <a:ext cx="1556" cy="1556"/>
        </p:xfrm>
        <a:graphic>
          <a:graphicData uri="http://schemas.openxmlformats.org/presentationml/2006/ole">
            <mc:AlternateContent xmlns:mc="http://schemas.openxmlformats.org/markup-compatibility/2006">
              <mc:Choice xmlns:v="urn:schemas-microsoft-com:vml" Requires="v">
                <p:oleObj spid="_x0000_s25603"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9" y="1559"/>
                        <a:ext cx="1556" cy="1556"/>
                      </a:xfrm>
                      <a:prstGeom prst="rect">
                        <a:avLst/>
                      </a:prstGeom>
                    </p:spPr>
                  </p:pic>
                </p:oleObj>
              </mc:Fallback>
            </mc:AlternateContent>
          </a:graphicData>
        </a:graphic>
      </p:graphicFrame>
      <p:sp>
        <p:nvSpPr>
          <p:cNvPr id="5" name="Text Placeholder 4"/>
          <p:cNvSpPr>
            <a:spLocks noGrp="1"/>
          </p:cNvSpPr>
          <p:nvPr>
            <p:ph type="body" sz="quarter" idx="12" hasCustomPrompt="1"/>
          </p:nvPr>
        </p:nvSpPr>
        <p:spPr>
          <a:xfrm>
            <a:off x="271106" y="3877272"/>
            <a:ext cx="6273417" cy="1794661"/>
          </a:xfrm>
          <a:noFill/>
        </p:spPr>
        <p:txBody>
          <a:bodyPr lIns="146304" tIns="109728" rIns="146304" bIns="109728">
            <a:noAutofit/>
          </a:bodyPr>
          <a:lstStyle>
            <a:lvl1pPr marL="0" indent="0">
              <a:spcBef>
                <a:spcPts val="0"/>
              </a:spcBef>
              <a:buNone/>
              <a:defRPr sz="3135" spc="0" baseline="0">
                <a:solidFill>
                  <a:schemeClr val="bg1"/>
                </a:solidFill>
                <a:latin typeface="+mj-lt"/>
              </a:defRPr>
            </a:lvl1pPr>
          </a:lstStyle>
          <a:p>
            <a:pPr lvl="0"/>
            <a:r>
              <a:rPr lang="en-US"/>
              <a:t>Speaker Name</a:t>
            </a:r>
          </a:p>
        </p:txBody>
      </p:sp>
      <p:sp>
        <p:nvSpPr>
          <p:cNvPr id="9" name="Title 1"/>
          <p:cNvSpPr>
            <a:spLocks noGrp="1"/>
          </p:cNvSpPr>
          <p:nvPr>
            <p:ph type="title" hasCustomPrompt="1"/>
          </p:nvPr>
        </p:nvSpPr>
        <p:spPr>
          <a:xfrm>
            <a:off x="269303" y="2075841"/>
            <a:ext cx="8067760" cy="1801436"/>
          </a:xfrm>
          <a:noFill/>
        </p:spPr>
        <p:txBody>
          <a:bodyPr lIns="146304" tIns="91440" rIns="146304" bIns="91440" anchor="t" anchorCtr="0"/>
          <a:lstStyle>
            <a:lvl1pPr>
              <a:defRPr sz="5291" spc="-99" baseline="0">
                <a:solidFill>
                  <a:schemeClr val="bg1"/>
                </a:solidFill>
              </a:defRPr>
            </a:lvl1pPr>
          </a:lstStyle>
          <a:p>
            <a:r>
              <a:rPr lang="en-US"/>
              <a:t>Presentation title</a:t>
            </a:r>
          </a:p>
        </p:txBody>
      </p:sp>
      <p:sp>
        <p:nvSpPr>
          <p:cNvPr id="8" name="Text Placeholder 2"/>
          <p:cNvSpPr txBox="1">
            <a:spLocks/>
          </p:cNvSpPr>
          <p:nvPr userDrawn="1"/>
        </p:nvSpPr>
        <p:spPr bwMode="auto">
          <a:xfrm>
            <a:off x="269305" y="141643"/>
            <a:ext cx="2958169" cy="537925"/>
          </a:xfrm>
          <a:prstGeom prst="rect">
            <a:avLst/>
          </a:prstGeom>
        </p:spPr>
        <p:txBody>
          <a:bodyPr vert="horz" wrap="square" lIns="179187" tIns="143351" rIns="179187" bIns="14335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764" b="0">
                <a:solidFill>
                  <a:schemeClr val="bg1"/>
                </a:solidFill>
                <a:latin typeface="+mn-lt"/>
              </a:rPr>
              <a:t>Microsoft Services</a:t>
            </a:r>
          </a:p>
        </p:txBody>
      </p:sp>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26556" y="5745096"/>
            <a:ext cx="2176056" cy="800561"/>
          </a:xfrm>
          <a:prstGeom prst="rect">
            <a:avLst/>
          </a:prstGeom>
        </p:spPr>
      </p:pic>
    </p:spTree>
    <p:extLst>
      <p:ext uri="{BB962C8B-B14F-4D97-AF65-F5344CB8AC3E}">
        <p14:creationId xmlns:p14="http://schemas.microsoft.com/office/powerpoint/2010/main" val="42055330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9" y="1559"/>
          <a:ext cx="1556" cy="1556"/>
        </p:xfrm>
        <a:graphic>
          <a:graphicData uri="http://schemas.openxmlformats.org/presentationml/2006/ole">
            <mc:AlternateContent xmlns:mc="http://schemas.openxmlformats.org/markup-compatibility/2006">
              <mc:Choice xmlns:v="urn:schemas-microsoft-com:vml" Requires="v">
                <p:oleObj spid="_x0000_s26627"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9" y="1559"/>
                        <a:ext cx="1556" cy="1556"/>
                      </a:xfrm>
                      <a:prstGeom prst="rect">
                        <a:avLst/>
                      </a:prstGeom>
                    </p:spPr>
                  </p:pic>
                </p:oleObj>
              </mc:Fallback>
            </mc:AlternateContent>
          </a:graphicData>
        </a:graphic>
      </p:graphicFrame>
      <p:sp>
        <p:nvSpPr>
          <p:cNvPr id="6" name="Text Placeholder 5"/>
          <p:cNvSpPr>
            <a:spLocks noGrp="1"/>
          </p:cNvSpPr>
          <p:nvPr>
            <p:ph type="body" sz="quarter" idx="10"/>
          </p:nvPr>
        </p:nvSpPr>
        <p:spPr>
          <a:xfrm>
            <a:off x="269240" y="1297501"/>
            <a:ext cx="11653523" cy="1753643"/>
          </a:xfrm>
        </p:spPr>
        <p:txBody>
          <a:bodyPr/>
          <a:lstStyle>
            <a:lvl1pPr marL="0" indent="0">
              <a:buNone/>
              <a:defRPr>
                <a:solidFill>
                  <a:schemeClr val="accent2"/>
                </a:solidFill>
              </a:defRPr>
            </a:lvl1pPr>
            <a:lvl2pPr marL="0" indent="0">
              <a:buFontTx/>
              <a:buNone/>
              <a:defRPr sz="1960"/>
            </a:lvl2pPr>
            <a:lvl3pPr marL="223982" indent="0">
              <a:buNone/>
              <a:defRPr/>
            </a:lvl3pPr>
            <a:lvl4pPr marL="447965" indent="0">
              <a:buNone/>
              <a:defRPr/>
            </a:lvl4pPr>
            <a:lvl5pPr marL="67194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4"/>
          </p:nvPr>
        </p:nvSpPr>
        <p:spPr>
          <a:xfrm>
            <a:off x="9388711"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
        <p:nvSpPr>
          <p:cNvPr id="4" name="Title 3"/>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296718334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9" y="1559"/>
          <a:ext cx="1556" cy="1556"/>
        </p:xfrm>
        <a:graphic>
          <a:graphicData uri="http://schemas.openxmlformats.org/presentationml/2006/ole">
            <mc:AlternateContent xmlns:mc="http://schemas.openxmlformats.org/markup-compatibility/2006">
              <mc:Choice xmlns:v="urn:schemas-microsoft-com:vml" Requires="v">
                <p:oleObj spid="_x0000_s27651"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9" y="1559"/>
                        <a:ext cx="1556" cy="1556"/>
                      </a:xfrm>
                      <a:prstGeom prst="rect">
                        <a:avLst/>
                      </a:prstGeom>
                    </p:spPr>
                  </p:pic>
                </p:oleObj>
              </mc:Fallback>
            </mc:AlternateContent>
          </a:graphicData>
        </a:graphic>
      </p:graphicFrame>
      <p:sp>
        <p:nvSpPr>
          <p:cNvPr id="6" name="Text Placeholder 5"/>
          <p:cNvSpPr>
            <a:spLocks noGrp="1"/>
          </p:cNvSpPr>
          <p:nvPr>
            <p:ph type="body" sz="quarter" idx="10"/>
          </p:nvPr>
        </p:nvSpPr>
        <p:spPr>
          <a:xfrm>
            <a:off x="269240" y="1297501"/>
            <a:ext cx="11653523" cy="1753643"/>
          </a:xfrm>
        </p:spPr>
        <p:txBody>
          <a:bodyPr/>
          <a:lstStyle>
            <a:lvl1pPr marL="0" indent="0">
              <a:buNone/>
              <a:defRPr>
                <a:solidFill>
                  <a:schemeClr val="tx1"/>
                </a:solidFill>
              </a:defRPr>
            </a:lvl1pPr>
            <a:lvl2pPr marL="0" indent="0">
              <a:buFontTx/>
              <a:buNone/>
              <a:defRPr sz="1960"/>
            </a:lvl2pPr>
            <a:lvl3pPr marL="223982" indent="0">
              <a:buNone/>
              <a:defRPr/>
            </a:lvl3pPr>
            <a:lvl4pPr marL="447965" indent="0">
              <a:buNone/>
              <a:defRPr/>
            </a:lvl4pPr>
            <a:lvl5pPr marL="67194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4"/>
          </p:nvPr>
        </p:nvSpPr>
        <p:spPr>
          <a:xfrm>
            <a:off x="9388711"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
        <p:nvSpPr>
          <p:cNvPr id="4" name="Title 3"/>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269997450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9" y="1559"/>
          <a:ext cx="1556" cy="1556"/>
        </p:xfrm>
        <a:graphic>
          <a:graphicData uri="http://schemas.openxmlformats.org/presentationml/2006/ole">
            <mc:AlternateContent xmlns:mc="http://schemas.openxmlformats.org/markup-compatibility/2006">
              <mc:Choice xmlns:v="urn:schemas-microsoft-com:vml" Requires="v">
                <p:oleObj spid="_x0000_s28675"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9" y="1559"/>
                        <a:ext cx="1556" cy="1556"/>
                      </a:xfrm>
                      <a:prstGeom prst="rect">
                        <a:avLst/>
                      </a:prstGeom>
                    </p:spPr>
                  </p:pic>
                </p:oleObj>
              </mc:Fallback>
            </mc:AlternateContent>
          </a:graphicData>
        </a:graphic>
      </p:graphicFrame>
      <p:sp>
        <p:nvSpPr>
          <p:cNvPr id="4" name="Text Placeholder 3"/>
          <p:cNvSpPr>
            <a:spLocks noGrp="1"/>
          </p:cNvSpPr>
          <p:nvPr>
            <p:ph type="body" sz="quarter" idx="10"/>
          </p:nvPr>
        </p:nvSpPr>
        <p:spPr>
          <a:xfrm>
            <a:off x="269240" y="1302337"/>
            <a:ext cx="11653523" cy="1753643"/>
          </a:xfrm>
        </p:spPr>
        <p:txBody>
          <a:bodyPr>
            <a:spAutoFit/>
          </a:bodyPr>
          <a:lstStyle>
            <a:lvl1pPr>
              <a:defRPr sz="2744"/>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4"/>
          </p:nvPr>
        </p:nvSpPr>
        <p:spPr>
          <a:xfrm>
            <a:off x="9388711"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Tree>
    <p:extLst>
      <p:ext uri="{BB962C8B-B14F-4D97-AF65-F5344CB8AC3E}">
        <p14:creationId xmlns:p14="http://schemas.microsoft.com/office/powerpoint/2010/main" val="297383752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9" y="1559"/>
          <a:ext cx="1556" cy="1556"/>
        </p:xfrm>
        <a:graphic>
          <a:graphicData uri="http://schemas.openxmlformats.org/presentationml/2006/ole">
            <mc:AlternateContent xmlns:mc="http://schemas.openxmlformats.org/markup-compatibility/2006">
              <mc:Choice xmlns:v="urn:schemas-microsoft-com:vml" Requires="v">
                <p:oleObj spid="_x0000_s29699"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9" y="1559"/>
                        <a:ext cx="1556" cy="1556"/>
                      </a:xfrm>
                      <a:prstGeom prst="rect">
                        <a:avLst/>
                      </a:prstGeom>
                    </p:spPr>
                  </p:pic>
                </p:oleObj>
              </mc:Fallback>
            </mc:AlternateContent>
          </a:graphicData>
        </a:graphic>
      </p:graphicFrame>
      <p:sp>
        <p:nvSpPr>
          <p:cNvPr id="4" name="Text Placeholder 3"/>
          <p:cNvSpPr>
            <a:spLocks noGrp="1"/>
          </p:cNvSpPr>
          <p:nvPr>
            <p:ph type="body" sz="quarter" idx="10"/>
          </p:nvPr>
        </p:nvSpPr>
        <p:spPr>
          <a:xfrm>
            <a:off x="269240" y="1302337"/>
            <a:ext cx="11653523" cy="1753643"/>
          </a:xfrm>
        </p:spPr>
        <p:txBody>
          <a:bodyPr>
            <a:spAutoFit/>
          </a:bodyPr>
          <a:lstStyle>
            <a:lvl1pPr>
              <a:defRPr sz="2744">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4"/>
          </p:nvPr>
        </p:nvSpPr>
        <p:spPr>
          <a:xfrm>
            <a:off x="9388711"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Tree>
    <p:extLst>
      <p:ext uri="{BB962C8B-B14F-4D97-AF65-F5344CB8AC3E}">
        <p14:creationId xmlns:p14="http://schemas.microsoft.com/office/powerpoint/2010/main" val="128983481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9" y="1559"/>
          <a:ext cx="1556" cy="1556"/>
        </p:xfrm>
        <a:graphic>
          <a:graphicData uri="http://schemas.openxmlformats.org/presentationml/2006/ole">
            <mc:AlternateContent xmlns:mc="http://schemas.openxmlformats.org/markup-compatibility/2006">
              <mc:Choice xmlns:v="urn:schemas-microsoft-com:vml" Requires="v">
                <p:oleObj spid="_x0000_s30723"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9" y="1559"/>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
        <p:nvSpPr>
          <p:cNvPr id="4" name="Slide Number Placeholder 4"/>
          <p:cNvSpPr>
            <a:spLocks noGrp="1"/>
          </p:cNvSpPr>
          <p:nvPr>
            <p:ph type="sldNum" sz="quarter" idx="4"/>
          </p:nvPr>
        </p:nvSpPr>
        <p:spPr>
          <a:xfrm>
            <a:off x="9388711"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Tree>
    <p:extLst>
      <p:ext uri="{BB962C8B-B14F-4D97-AF65-F5344CB8AC3E}">
        <p14:creationId xmlns:p14="http://schemas.microsoft.com/office/powerpoint/2010/main" val="98814919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516676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9" y="1559"/>
          <a:ext cx="1556" cy="1556"/>
        </p:xfrm>
        <a:graphic>
          <a:graphicData uri="http://schemas.openxmlformats.org/presentationml/2006/ole">
            <mc:AlternateContent xmlns:mc="http://schemas.openxmlformats.org/markup-compatibility/2006">
              <mc:Choice xmlns:v="urn:schemas-microsoft-com:vml" Requires="v">
                <p:oleObj spid="_x0000_s31747"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9" y="1559"/>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269240" y="2084174"/>
            <a:ext cx="11653523" cy="1161472"/>
          </a:xfrm>
          <a:noFill/>
        </p:spPr>
        <p:txBody>
          <a:bodyPr tIns="91440" bIns="91440" anchor="t" anchorCtr="0">
            <a:spAutoFit/>
          </a:bodyPr>
          <a:lstStyle>
            <a:lvl1pPr>
              <a:defRPr sz="7053"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54394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9" y="1559"/>
          <a:ext cx="1556" cy="1556"/>
        </p:xfrm>
        <a:graphic>
          <a:graphicData uri="http://schemas.openxmlformats.org/presentationml/2006/ole">
            <mc:AlternateContent xmlns:mc="http://schemas.openxmlformats.org/markup-compatibility/2006">
              <mc:Choice xmlns:v="urn:schemas-microsoft-com:vml" Requires="v">
                <p:oleObj spid="_x0000_s32771"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9" y="1559"/>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269240" y="2084174"/>
            <a:ext cx="11653523" cy="1161472"/>
          </a:xfrm>
          <a:noFill/>
        </p:spPr>
        <p:txBody>
          <a:bodyPr tIns="91440" bIns="91440" anchor="t" anchorCtr="0">
            <a:spAutoFit/>
          </a:bodyPr>
          <a:lstStyle>
            <a:lvl1pPr>
              <a:defRPr sz="7053"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5170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1"/>
            <a:ext cx="5083629" cy="1107996"/>
          </a:xfrm>
          <a:noFill/>
        </p:spPr>
        <p:txBody>
          <a:bodyPr wrap="square" lIns="0" tIns="0" rIns="0" bIns="0" anchor="b" anchorCtr="0">
            <a:spAutoFit/>
          </a:bodyPr>
          <a:lstStyle>
            <a:lvl1pPr>
              <a:defRPr sz="3600"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91939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bg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9" y="1559"/>
          <a:ext cx="1556" cy="1556"/>
        </p:xfrm>
        <a:graphic>
          <a:graphicData uri="http://schemas.openxmlformats.org/presentationml/2006/ole">
            <mc:AlternateContent xmlns:mc="http://schemas.openxmlformats.org/markup-compatibility/2006">
              <mc:Choice xmlns:v="urn:schemas-microsoft-com:vml" Requires="v">
                <p:oleObj spid="_x0000_s33795"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9" y="1559"/>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269240" y="2084174"/>
            <a:ext cx="11653523" cy="1161472"/>
          </a:xfrm>
          <a:noFill/>
        </p:spPr>
        <p:txBody>
          <a:bodyPr tIns="91440" bIns="91440" anchor="t" anchorCtr="0">
            <a:spAutoFit/>
          </a:bodyPr>
          <a:lstStyle>
            <a:lvl1pPr>
              <a:defRPr sz="7053"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516368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9" y="1559"/>
          <a:ext cx="1556" cy="1556"/>
        </p:xfrm>
        <a:graphic>
          <a:graphicData uri="http://schemas.openxmlformats.org/presentationml/2006/ole">
            <mc:AlternateContent xmlns:mc="http://schemas.openxmlformats.org/markup-compatibility/2006">
              <mc:Choice xmlns:v="urn:schemas-microsoft-com:vml" Requires="v">
                <p:oleObj spid="_x0000_s34819"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9" y="1559"/>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269240" y="2084174"/>
            <a:ext cx="11653523" cy="1161472"/>
          </a:xfrm>
          <a:noFill/>
        </p:spPr>
        <p:txBody>
          <a:bodyPr tIns="91440" bIns="91440" anchor="t" anchorCtr="0">
            <a:spAutoFit/>
          </a:bodyPr>
          <a:lstStyle>
            <a:lvl1pPr>
              <a:defRPr sz="7053"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123870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9" y="1559"/>
          <a:ext cx="1556" cy="1556"/>
        </p:xfrm>
        <a:graphic>
          <a:graphicData uri="http://schemas.openxmlformats.org/presentationml/2006/ole">
            <mc:AlternateContent xmlns:mc="http://schemas.openxmlformats.org/markup-compatibility/2006">
              <mc:Choice xmlns:v="urn:schemas-microsoft-com:vml" Requires="v">
                <p:oleObj spid="_x0000_s35843"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9" y="1559"/>
                        <a:ext cx="1556" cy="1556"/>
                      </a:xfrm>
                      <a:prstGeom prst="rect">
                        <a:avLst/>
                      </a:prstGeom>
                    </p:spPr>
                  </p:pic>
                </p:oleObj>
              </mc:Fallback>
            </mc:AlternateContent>
          </a:graphicData>
        </a:graphic>
      </p:graphicFrame>
      <p:sp>
        <p:nvSpPr>
          <p:cNvPr id="3" name="Slide Number Placeholder 4"/>
          <p:cNvSpPr>
            <a:spLocks noGrp="1"/>
          </p:cNvSpPr>
          <p:nvPr>
            <p:ph type="sldNum" sz="quarter" idx="4"/>
          </p:nvPr>
        </p:nvSpPr>
        <p:spPr>
          <a:xfrm>
            <a:off x="9388711"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Tree>
    <p:extLst>
      <p:ext uri="{BB962C8B-B14F-4D97-AF65-F5344CB8AC3E}">
        <p14:creationId xmlns:p14="http://schemas.microsoft.com/office/powerpoint/2010/main" val="180312661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9" y="1559"/>
          <a:ext cx="1556" cy="1556"/>
        </p:xfrm>
        <a:graphic>
          <a:graphicData uri="http://schemas.openxmlformats.org/presentationml/2006/ole">
            <mc:AlternateContent xmlns:mc="http://schemas.openxmlformats.org/markup-compatibility/2006">
              <mc:Choice xmlns:v="urn:schemas-microsoft-com:vml" Requires="v">
                <p:oleObj spid="_x0000_s36867"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9" y="1559"/>
                        <a:ext cx="1556" cy="1556"/>
                      </a:xfrm>
                      <a:prstGeom prst="rect">
                        <a:avLst/>
                      </a:prstGeom>
                    </p:spPr>
                  </p:pic>
                </p:oleObj>
              </mc:Fallback>
            </mc:AlternateContent>
          </a:graphicData>
        </a:graphic>
      </p:graphicFrame>
      <p:sp>
        <p:nvSpPr>
          <p:cNvPr id="3" name="Slide Number Placeholder 4"/>
          <p:cNvSpPr>
            <a:spLocks noGrp="1"/>
          </p:cNvSpPr>
          <p:nvPr>
            <p:ph type="sldNum" sz="quarter" idx="4"/>
          </p:nvPr>
        </p:nvSpPr>
        <p:spPr>
          <a:xfrm>
            <a:off x="9388711"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Tree>
    <p:extLst>
      <p:ext uri="{BB962C8B-B14F-4D97-AF65-F5344CB8AC3E}">
        <p14:creationId xmlns:p14="http://schemas.microsoft.com/office/powerpoint/2010/main" val="19186196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5"/>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9" y="1559"/>
          <a:ext cx="1556" cy="1556"/>
        </p:xfrm>
        <a:graphic>
          <a:graphicData uri="http://schemas.openxmlformats.org/presentationml/2006/ole">
            <mc:AlternateContent xmlns:mc="http://schemas.openxmlformats.org/markup-compatibility/2006">
              <mc:Choice xmlns:v="urn:schemas-microsoft-com:vml" Requires="v">
                <p:oleObj spid="_x0000_s37891"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9" y="1559"/>
                        <a:ext cx="1556" cy="1556"/>
                      </a:xfrm>
                      <a:prstGeom prst="rect">
                        <a:avLst/>
                      </a:prstGeom>
                    </p:spPr>
                  </p:pic>
                </p:oleObj>
              </mc:Fallback>
            </mc:AlternateContent>
          </a:graphicData>
        </a:graphic>
      </p:graphicFrame>
      <p:sp>
        <p:nvSpPr>
          <p:cNvPr id="3" name="Slide Number Placeholder 4"/>
          <p:cNvSpPr>
            <a:spLocks noGrp="1"/>
          </p:cNvSpPr>
          <p:nvPr>
            <p:ph type="sldNum" sz="quarter" idx="4"/>
          </p:nvPr>
        </p:nvSpPr>
        <p:spPr>
          <a:xfrm>
            <a:off x="9388711"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Tree>
    <p:extLst>
      <p:ext uri="{BB962C8B-B14F-4D97-AF65-F5344CB8AC3E}">
        <p14:creationId xmlns:p14="http://schemas.microsoft.com/office/powerpoint/2010/main" val="1759274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6"/>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9" y="1559"/>
          <a:ext cx="1556" cy="1556"/>
        </p:xfrm>
        <a:graphic>
          <a:graphicData uri="http://schemas.openxmlformats.org/presentationml/2006/ole">
            <mc:AlternateContent xmlns:mc="http://schemas.openxmlformats.org/markup-compatibility/2006">
              <mc:Choice xmlns:v="urn:schemas-microsoft-com:vml" Requires="v">
                <p:oleObj spid="_x0000_s38915"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9" y="1559"/>
                        <a:ext cx="1556" cy="1556"/>
                      </a:xfrm>
                      <a:prstGeom prst="rect">
                        <a:avLst/>
                      </a:prstGeom>
                    </p:spPr>
                  </p:pic>
                </p:oleObj>
              </mc:Fallback>
            </mc:AlternateContent>
          </a:graphicData>
        </a:graphic>
      </p:graphicFrame>
      <p:sp>
        <p:nvSpPr>
          <p:cNvPr id="3" name="Slide Number Placeholder 4"/>
          <p:cNvSpPr>
            <a:spLocks noGrp="1"/>
          </p:cNvSpPr>
          <p:nvPr>
            <p:ph type="sldNum" sz="quarter" idx="4"/>
          </p:nvPr>
        </p:nvSpPr>
        <p:spPr>
          <a:xfrm>
            <a:off x="9388711"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Tree>
    <p:extLst>
      <p:ext uri="{BB962C8B-B14F-4D97-AF65-F5344CB8AC3E}">
        <p14:creationId xmlns:p14="http://schemas.microsoft.com/office/powerpoint/2010/main" val="1939836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9" y="1559"/>
          <a:ext cx="1556" cy="1556"/>
        </p:xfrm>
        <a:graphic>
          <a:graphicData uri="http://schemas.openxmlformats.org/presentationml/2006/ole">
            <mc:AlternateContent xmlns:mc="http://schemas.openxmlformats.org/markup-compatibility/2006">
              <mc:Choice xmlns:v="urn:schemas-microsoft-com:vml" Requires="v">
                <p:oleObj spid="_x0000_s39939"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59" y="1559"/>
                        <a:ext cx="1556" cy="1556"/>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42" y="1309509"/>
            <a:ext cx="11653521" cy="1821268"/>
          </a:xfrm>
        </p:spPr>
        <p:txBody>
          <a:bodyPr/>
          <a:lstStyle>
            <a:lvl1pPr marL="0" indent="0">
              <a:buNone/>
              <a:defRPr sz="32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6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4"/>
          <p:cNvSpPr>
            <a:spLocks noGrp="1"/>
          </p:cNvSpPr>
          <p:nvPr>
            <p:ph type="sldNum" sz="quarter" idx="4"/>
          </p:nvPr>
        </p:nvSpPr>
        <p:spPr>
          <a:xfrm>
            <a:off x="9388711"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Tree>
    <p:extLst>
      <p:ext uri="{BB962C8B-B14F-4D97-AF65-F5344CB8AC3E}">
        <p14:creationId xmlns:p14="http://schemas.microsoft.com/office/powerpoint/2010/main" val="213973063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9" y="1559"/>
          <a:ext cx="1556" cy="1556"/>
        </p:xfrm>
        <a:graphic>
          <a:graphicData uri="http://schemas.openxmlformats.org/presentationml/2006/ole">
            <mc:AlternateContent xmlns:mc="http://schemas.openxmlformats.org/markup-compatibility/2006">
              <mc:Choice xmlns:v="urn:schemas-microsoft-com:vml" Requires="v">
                <p:oleObj spid="_x0000_s40963"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59" y="1559"/>
                        <a:ext cx="1556" cy="1556"/>
                      </a:xfrm>
                      <a:prstGeom prst="rect">
                        <a:avLst/>
                      </a:prstGeom>
                    </p:spPr>
                  </p:pic>
                </p:oleObj>
              </mc:Fallback>
            </mc:AlternateContent>
          </a:graphicData>
        </a:graphic>
      </p:graphicFrame>
      <p:sp>
        <p:nvSpPr>
          <p:cNvPr id="2" name="Text Box 3"/>
          <p:cNvSpPr txBox="1">
            <a:spLocks noChangeArrowheads="1"/>
          </p:cNvSpPr>
          <p:nvPr userDrawn="1"/>
        </p:nvSpPr>
        <p:spPr bwMode="blackWhite">
          <a:xfrm>
            <a:off x="269241" y="6170060"/>
            <a:ext cx="11623331" cy="395236"/>
          </a:xfrm>
          <a:prstGeom prst="rect">
            <a:avLst/>
          </a:prstGeom>
          <a:noFill/>
          <a:ln w="12700">
            <a:noFill/>
            <a:miter lim="800000"/>
            <a:headEnd type="none" w="sm" len="sm"/>
            <a:tailEnd type="none" w="sm" len="sm"/>
          </a:ln>
          <a:effectLst/>
        </p:spPr>
        <p:txBody>
          <a:bodyPr vert="horz" wrap="square" lIns="179187" tIns="143351" rIns="179187" bIns="143351" numCol="1" anchor="t" anchorCtr="0" compatLnSpc="1">
            <a:prstTxWarp prst="textNoShape">
              <a:avLst/>
            </a:prstTxWarp>
            <a:spAutoFit/>
          </a:bodyPr>
          <a:lstStyle/>
          <a:p>
            <a:pPr defTabSz="913456" eaLnBrk="0" hangingPunct="0"/>
            <a:r>
              <a:rPr lang="en-US" sz="687">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invGray">
          <a:xfrm>
            <a:off x="450203" y="3083654"/>
            <a:ext cx="3223861" cy="690695"/>
          </a:xfrm>
          <a:prstGeom prst="rect">
            <a:avLst/>
          </a:prstGeom>
        </p:spPr>
      </p:pic>
    </p:spTree>
    <p:extLst>
      <p:ext uri="{BB962C8B-B14F-4D97-AF65-F5344CB8AC3E}">
        <p14:creationId xmlns:p14="http://schemas.microsoft.com/office/powerpoint/2010/main" val="45674855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418021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9" y="1559"/>
          <a:ext cx="1556" cy="1556"/>
        </p:xfrm>
        <a:graphic>
          <a:graphicData uri="http://schemas.openxmlformats.org/presentationml/2006/ole">
            <mc:AlternateContent xmlns:mc="http://schemas.openxmlformats.org/markup-compatibility/2006">
              <mc:Choice xmlns:v="urn:schemas-microsoft-com:vml" Requires="v">
                <p:oleObj spid="_x0000_s41987"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9" y="1559"/>
                        <a:ext cx="1556" cy="1556"/>
                      </a:xfrm>
                      <a:prstGeom prst="rect">
                        <a:avLst/>
                      </a:prstGeom>
                    </p:spPr>
                  </p:pic>
                </p:oleObj>
              </mc:Fallback>
            </mc:AlternateContent>
          </a:graphicData>
        </a:graphic>
      </p:graphicFrame>
      <p:sp>
        <p:nvSpPr>
          <p:cNvPr id="6" name="Text Placeholder 5"/>
          <p:cNvSpPr>
            <a:spLocks noGrp="1"/>
          </p:cNvSpPr>
          <p:nvPr>
            <p:ph type="body" sz="quarter" idx="10" hasCustomPrompt="1"/>
          </p:nvPr>
        </p:nvSpPr>
        <p:spPr bwMode="white">
          <a:xfrm>
            <a:off x="269240" y="1189179"/>
            <a:ext cx="11653523" cy="2459733"/>
          </a:xfrm>
          <a:prstGeom prst="rect">
            <a:avLst/>
          </a:prstGeom>
        </p:spPr>
        <p:txBody>
          <a:bodyPr/>
          <a:lstStyle>
            <a:lvl1pPr marL="284644" indent="-284644">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55" indent="-275310">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99" indent="-284644">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581" indent="-22398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64" indent="-22398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4"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684410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Closing slide_dark background">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1617"/>
            <a:ext cx="11653521" cy="395236"/>
          </a:xfrm>
          <a:prstGeom prst="rect">
            <a:avLst/>
          </a:prstGeom>
          <a:noFill/>
          <a:ln w="12700">
            <a:noFill/>
            <a:miter lim="800000"/>
            <a:headEnd type="none" w="sm" len="sm"/>
            <a:tailEnd type="none" w="sm" len="sm"/>
          </a:ln>
          <a:effectLst/>
        </p:spPr>
        <p:txBody>
          <a:bodyPr vert="horz" wrap="square" lIns="179187" tIns="143351" rIns="179187" bIns="143351" numCol="1" anchor="t" anchorCtr="0" compatLnSpc="1">
            <a:prstTxWarp prst="textNoShape">
              <a:avLst/>
            </a:prstTxWarp>
            <a:spAutoFit/>
          </a:bodyPr>
          <a:lstStyle/>
          <a:p>
            <a:pPr defTabSz="913456" eaLnBrk="0" hangingPunct="0"/>
            <a:r>
              <a:rPr lang="en-US" sz="687">
                <a:gradFill>
                  <a:gsLst>
                    <a:gs pos="0">
                      <a:schemeClr val="tx1"/>
                    </a:gs>
                    <a:gs pos="100000">
                      <a:schemeClr val="tx1"/>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3" y="3083655"/>
            <a:ext cx="3223861" cy="690695"/>
          </a:xfrm>
          <a:prstGeom prst="rect">
            <a:avLst/>
          </a:prstGeom>
        </p:spPr>
      </p:pic>
    </p:spTree>
    <p:extLst>
      <p:ext uri="{BB962C8B-B14F-4D97-AF65-F5344CB8AC3E}">
        <p14:creationId xmlns:p14="http://schemas.microsoft.com/office/powerpoint/2010/main" val="14377843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1" y="1463041"/>
            <a:ext cx="10438607" cy="48059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21"/>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2" y="387852"/>
            <a:ext cx="4407423"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099" y="1927626"/>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4650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7"/>
            <a:ext cx="11653523" cy="1753643"/>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82" indent="0">
              <a:buNone/>
              <a:defRPr/>
            </a:lvl3pPr>
            <a:lvl4pPr marL="447965" indent="0">
              <a:buNone/>
              <a:defRPr/>
            </a:lvl4pPr>
            <a:lvl5pPr marL="67194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3"/>
          <p:cNvSpPr>
            <a:spLocks noGrp="1"/>
          </p:cNvSpPr>
          <p:nvPr>
            <p:ph type="sldNum" sz="quarter" idx="4"/>
          </p:nvPr>
        </p:nvSpPr>
        <p:spPr>
          <a:xfrm>
            <a:off x="9270154" y="6417510"/>
            <a:ext cx="2742188" cy="301012"/>
          </a:xfrm>
          <a:prstGeom prst="rect">
            <a:avLst/>
          </a:prstGeom>
        </p:spPr>
        <p:txBody>
          <a:bodyPr/>
          <a:lstStyle>
            <a:lvl1pPr algn="r">
              <a:defRPr sz="1175"/>
            </a:lvl1pPr>
          </a:lstStyle>
          <a:p>
            <a:fld id="{028F1B25-87A0-481C-BD5E-5E094F80F3D5}" type="slidenum">
              <a:rPr lang="en-US" smtClean="0"/>
              <a:pPr/>
              <a:t>‹#›</a:t>
            </a:fld>
            <a:endParaRPr lang="en-US"/>
          </a:p>
        </p:txBody>
      </p:sp>
    </p:spTree>
    <p:extLst>
      <p:ext uri="{BB962C8B-B14F-4D97-AF65-F5344CB8AC3E}">
        <p14:creationId xmlns:p14="http://schemas.microsoft.com/office/powerpoint/2010/main" val="288531350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9" y="2111605"/>
            <a:ext cx="11079823" cy="17536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3" y="6256216"/>
            <a:ext cx="2743200" cy="365125"/>
          </a:xfrm>
          <a:prstGeom prst="rect">
            <a:avLst/>
          </a:prstGeom>
        </p:spPr>
        <p:txBody>
          <a:bodyPr/>
          <a:lstStyle/>
          <a:p>
            <a:pPr defTabSz="913757"/>
            <a:fld id="{0A164282-434E-41D4-9582-783D542A7B68}" type="slidenum">
              <a:rPr lang="en-US" smtClean="0"/>
              <a:pPr defTabSz="913757"/>
              <a:t>‹#›</a:t>
            </a:fld>
            <a:endParaRPr lang="en-US"/>
          </a:p>
        </p:txBody>
      </p:sp>
      <p:sp>
        <p:nvSpPr>
          <p:cNvPr id="5" name="Text Placeholder 4"/>
          <p:cNvSpPr>
            <a:spLocks noGrp="1"/>
          </p:cNvSpPr>
          <p:nvPr>
            <p:ph type="body" sz="quarter" idx="13" hasCustomPrompt="1"/>
          </p:nvPr>
        </p:nvSpPr>
        <p:spPr>
          <a:xfrm>
            <a:off x="560388" y="1534098"/>
            <a:ext cx="11080749" cy="437593"/>
          </a:xfrm>
        </p:spPr>
        <p:txBody>
          <a:bodyPr>
            <a:normAutofit/>
          </a:bodyPr>
          <a:lstStyle>
            <a:lvl1pPr marL="0" indent="0">
              <a:buFontTx/>
              <a:buNone/>
              <a:defRPr sz="1999" cap="all" baseline="0"/>
            </a:lvl1pPr>
            <a:lvl5pPr>
              <a:defRPr/>
            </a:lvl5pPr>
          </a:lstStyle>
          <a:p>
            <a:pPr lvl="0"/>
            <a:r>
              <a:rPr lang="en-US"/>
              <a:t>Secondary refining headline</a:t>
            </a:r>
          </a:p>
        </p:txBody>
      </p:sp>
    </p:spTree>
    <p:extLst>
      <p:ext uri="{BB962C8B-B14F-4D97-AF65-F5344CB8AC3E}">
        <p14:creationId xmlns:p14="http://schemas.microsoft.com/office/powerpoint/2010/main" val="420835336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Five-tiles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1219200"/>
            <a:ext cx="2438400" cy="2438400"/>
          </a:xfrm>
          <a:solidFill>
            <a:schemeClr val="accent1"/>
          </a:solidFill>
        </p:spPr>
        <p:txBody>
          <a:bodyPr/>
          <a:lstStyle>
            <a:lvl1pPr>
              <a:defRPr>
                <a:latin typeface="+mn-lt"/>
              </a:defRPr>
            </a:lvl1pPr>
          </a:lstStyle>
          <a:p>
            <a:pPr lvl="0"/>
            <a:r>
              <a:rPr lang="en-US"/>
              <a:t>Click to edit slide content</a:t>
            </a:r>
          </a:p>
        </p:txBody>
      </p:sp>
      <p:sp>
        <p:nvSpPr>
          <p:cNvPr id="4" name="Slide Number Placeholder 3"/>
          <p:cNvSpPr>
            <a:spLocks noGrp="1"/>
          </p:cNvSpPr>
          <p:nvPr>
            <p:ph type="sldNum" sz="quarter" idx="11"/>
          </p:nvPr>
        </p:nvSpPr>
        <p:spPr>
          <a:xfrm>
            <a:off x="9042400" y="6356354"/>
            <a:ext cx="2844800" cy="365125"/>
          </a:xfrm>
          <a:prstGeom prst="rect">
            <a:avLst/>
          </a:prstGeom>
        </p:spPr>
        <p:txBody>
          <a:bodyPr/>
          <a:lstStyle>
            <a:lvl1pPr>
              <a:defRPr>
                <a:solidFill>
                  <a:schemeClr val="bg1">
                    <a:lumMod val="75000"/>
                    <a:lumOff val="25000"/>
                  </a:schemeClr>
                </a:solidFill>
                <a:latin typeface="+mn-lt"/>
              </a:defRPr>
            </a:lvl1pPr>
          </a:lstStyle>
          <a:p>
            <a:fld id="{74A398B2-5A34-1A4A-811E-F4027282568C}" type="slidenum">
              <a:rPr lang="en-US" smtClean="0"/>
              <a:pPr/>
              <a:t>‹#›</a:t>
            </a:fld>
            <a:endParaRPr lang="en-US"/>
          </a:p>
        </p:txBody>
      </p:sp>
      <p:sp>
        <p:nvSpPr>
          <p:cNvPr id="10" name="Text Placeholder 14"/>
          <p:cNvSpPr>
            <a:spLocks noGrp="1"/>
          </p:cNvSpPr>
          <p:nvPr>
            <p:ph type="body" sz="quarter" idx="12" hasCustomPrompt="1"/>
          </p:nvPr>
        </p:nvSpPr>
        <p:spPr>
          <a:xfrm>
            <a:off x="1" y="3657600"/>
            <a:ext cx="2438400" cy="2864203"/>
          </a:xfrm>
          <a:solidFill>
            <a:schemeClr val="bg2"/>
          </a:solidFill>
        </p:spPr>
        <p:txBody>
          <a:bodyPr/>
          <a:lstStyle>
            <a:lvl1pPr marL="0" indent="0">
              <a:buNone/>
              <a:defRPr>
                <a:solidFill>
                  <a:schemeClr val="tx1"/>
                </a:solidFill>
                <a:latin typeface="+mn-lt"/>
              </a:defRPr>
            </a:lvl1pPr>
            <a:lvl2pPr marL="378609" indent="0">
              <a:buNone/>
              <a:defRPr>
                <a:solidFill>
                  <a:schemeClr val="tx1"/>
                </a:solidFill>
                <a:latin typeface="+mn-lt"/>
              </a:defRPr>
            </a:lvl2pPr>
            <a:lvl3pPr marL="763562" indent="0">
              <a:buNone/>
              <a:defRPr>
                <a:solidFill>
                  <a:schemeClr val="tx1"/>
                </a:solidFill>
                <a:latin typeface="+mn-lt"/>
              </a:defRPr>
            </a:lvl3pPr>
            <a:lvl4pPr marL="1140053" indent="0">
              <a:buNone/>
              <a:defRPr>
                <a:solidFill>
                  <a:schemeClr val="tx1"/>
                </a:solidFill>
                <a:latin typeface="+mn-lt"/>
              </a:defRPr>
            </a:lvl4pPr>
            <a:lvl5pPr marL="1525006" indent="0">
              <a:buNone/>
              <a:defRPr>
                <a:solidFill>
                  <a:schemeClr val="tx1"/>
                </a:solidFill>
                <a:latin typeface="+mn-lt"/>
              </a:defRPr>
            </a:lvl5pPr>
          </a:lstStyle>
          <a:p>
            <a:pPr lvl="0"/>
            <a:r>
              <a:rPr lang="en-US"/>
              <a:t>Click to edit slide content</a:t>
            </a:r>
          </a:p>
          <a:p>
            <a:pPr lvl="0"/>
            <a:r>
              <a:rPr lang="en-US"/>
              <a:t>Second level</a:t>
            </a:r>
          </a:p>
          <a:p>
            <a:pPr lvl="0"/>
            <a:r>
              <a:rPr lang="en-US"/>
              <a:t>Third level</a:t>
            </a:r>
          </a:p>
          <a:p>
            <a:pPr lvl="0"/>
            <a:r>
              <a:rPr lang="en-US"/>
              <a:t>Fourth level</a:t>
            </a:r>
          </a:p>
          <a:p>
            <a:pPr lvl="0"/>
            <a:r>
              <a:rPr lang="en-US"/>
              <a:t>Fifth level</a:t>
            </a:r>
          </a:p>
        </p:txBody>
      </p:sp>
      <p:sp>
        <p:nvSpPr>
          <p:cNvPr id="11" name="Text Placeholder 14"/>
          <p:cNvSpPr>
            <a:spLocks noGrp="1"/>
          </p:cNvSpPr>
          <p:nvPr>
            <p:ph type="body" sz="quarter" idx="13" hasCustomPrompt="1"/>
          </p:nvPr>
        </p:nvSpPr>
        <p:spPr>
          <a:xfrm>
            <a:off x="2438401" y="3657600"/>
            <a:ext cx="2438400" cy="2864203"/>
          </a:xfrm>
          <a:solidFill>
            <a:schemeClr val="accent3"/>
          </a:solidFill>
        </p:spPr>
        <p:txBody>
          <a:bodyPr/>
          <a:lstStyle>
            <a:lvl1pPr marL="0" indent="0">
              <a:buNone/>
              <a:defRPr>
                <a:solidFill>
                  <a:schemeClr val="tx1"/>
                </a:solidFill>
                <a:latin typeface="+mn-lt"/>
              </a:defRPr>
            </a:lvl1pPr>
            <a:lvl2pPr marL="378609" indent="0">
              <a:buNone/>
              <a:defRPr>
                <a:solidFill>
                  <a:schemeClr val="tx1"/>
                </a:solidFill>
                <a:latin typeface="+mn-lt"/>
              </a:defRPr>
            </a:lvl2pPr>
            <a:lvl3pPr marL="763562" indent="0">
              <a:buNone/>
              <a:defRPr>
                <a:solidFill>
                  <a:schemeClr val="tx1"/>
                </a:solidFill>
                <a:latin typeface="+mn-lt"/>
              </a:defRPr>
            </a:lvl3pPr>
            <a:lvl4pPr marL="1140053" indent="0">
              <a:buNone/>
              <a:defRPr>
                <a:solidFill>
                  <a:schemeClr val="tx1"/>
                </a:solidFill>
                <a:latin typeface="+mn-lt"/>
              </a:defRPr>
            </a:lvl4pPr>
            <a:lvl5pPr marL="1525006" indent="0">
              <a:buNone/>
              <a:defRPr>
                <a:solidFill>
                  <a:schemeClr val="tx1"/>
                </a:solidFill>
                <a:latin typeface="+mn-lt"/>
              </a:defRPr>
            </a:lvl5pPr>
          </a:lstStyle>
          <a:p>
            <a:pPr lvl="0"/>
            <a:r>
              <a:rPr lang="en-US"/>
              <a:t>Click to edit slide content</a:t>
            </a:r>
          </a:p>
          <a:p>
            <a:pPr lvl="0"/>
            <a:r>
              <a:rPr lang="en-US"/>
              <a:t>Second level</a:t>
            </a:r>
          </a:p>
          <a:p>
            <a:pPr lvl="0"/>
            <a:r>
              <a:rPr lang="en-US"/>
              <a:t>Third level</a:t>
            </a:r>
          </a:p>
          <a:p>
            <a:pPr lvl="0"/>
            <a:r>
              <a:rPr lang="en-US"/>
              <a:t>Fourth level</a:t>
            </a:r>
          </a:p>
          <a:p>
            <a:pPr lvl="0"/>
            <a:r>
              <a:rPr lang="en-US"/>
              <a:t>Fifth level</a:t>
            </a:r>
          </a:p>
        </p:txBody>
      </p:sp>
      <p:sp>
        <p:nvSpPr>
          <p:cNvPr id="12" name="Text Placeholder 14"/>
          <p:cNvSpPr>
            <a:spLocks noGrp="1"/>
          </p:cNvSpPr>
          <p:nvPr>
            <p:ph type="body" sz="quarter" idx="14" hasCustomPrompt="1"/>
          </p:nvPr>
        </p:nvSpPr>
        <p:spPr>
          <a:xfrm>
            <a:off x="4876801" y="3657600"/>
            <a:ext cx="2438400" cy="2864203"/>
          </a:xfrm>
          <a:solidFill>
            <a:schemeClr val="accent4"/>
          </a:solidFill>
        </p:spPr>
        <p:txBody>
          <a:bodyPr/>
          <a:lstStyle>
            <a:lvl1pPr marL="0" indent="0">
              <a:buNone/>
              <a:defRPr>
                <a:solidFill>
                  <a:schemeClr val="bg1"/>
                </a:solidFill>
                <a:latin typeface="+mn-lt"/>
              </a:defRPr>
            </a:lvl1pPr>
            <a:lvl2pPr marL="378609" indent="0">
              <a:buNone/>
              <a:defRPr>
                <a:solidFill>
                  <a:schemeClr val="bg1"/>
                </a:solidFill>
                <a:latin typeface="+mn-lt"/>
              </a:defRPr>
            </a:lvl2pPr>
            <a:lvl3pPr marL="763562" indent="0">
              <a:buNone/>
              <a:defRPr>
                <a:solidFill>
                  <a:schemeClr val="bg1"/>
                </a:solidFill>
                <a:latin typeface="+mn-lt"/>
              </a:defRPr>
            </a:lvl3pPr>
            <a:lvl4pPr marL="1140053" indent="0">
              <a:buNone/>
              <a:defRPr>
                <a:solidFill>
                  <a:schemeClr val="bg1"/>
                </a:solidFill>
                <a:latin typeface="+mn-lt"/>
              </a:defRPr>
            </a:lvl4pPr>
            <a:lvl5pPr marL="1525006" indent="0">
              <a:buNone/>
              <a:defRPr>
                <a:solidFill>
                  <a:schemeClr val="bg1"/>
                </a:solidFill>
                <a:latin typeface="+mn-lt"/>
              </a:defRPr>
            </a:lvl5pPr>
          </a:lstStyle>
          <a:p>
            <a:pPr lvl="0"/>
            <a:r>
              <a:rPr lang="en-US"/>
              <a:t>Click to edit slide content</a:t>
            </a:r>
          </a:p>
          <a:p>
            <a:pPr lvl="0"/>
            <a:r>
              <a:rPr lang="en-US"/>
              <a:t>Second level</a:t>
            </a:r>
          </a:p>
          <a:p>
            <a:pPr lvl="0"/>
            <a:r>
              <a:rPr lang="en-US"/>
              <a:t>Third level</a:t>
            </a:r>
          </a:p>
          <a:p>
            <a:pPr lvl="0"/>
            <a:r>
              <a:rPr lang="en-US"/>
              <a:t>Fourth level</a:t>
            </a:r>
          </a:p>
          <a:p>
            <a:pPr lvl="0"/>
            <a:r>
              <a:rPr lang="en-US"/>
              <a:t>Fifth level</a:t>
            </a:r>
          </a:p>
        </p:txBody>
      </p:sp>
      <p:sp>
        <p:nvSpPr>
          <p:cNvPr id="13" name="Text Placeholder 14"/>
          <p:cNvSpPr>
            <a:spLocks noGrp="1"/>
          </p:cNvSpPr>
          <p:nvPr>
            <p:ph type="body" sz="quarter" idx="15" hasCustomPrompt="1"/>
          </p:nvPr>
        </p:nvSpPr>
        <p:spPr>
          <a:xfrm>
            <a:off x="7315201" y="3657600"/>
            <a:ext cx="2438400" cy="2864203"/>
          </a:xfrm>
          <a:solidFill>
            <a:schemeClr val="accent5"/>
          </a:solidFill>
        </p:spPr>
        <p:txBody>
          <a:bodyPr/>
          <a:lstStyle>
            <a:lvl1pPr marL="0" indent="0">
              <a:buNone/>
              <a:defRPr>
                <a:solidFill>
                  <a:schemeClr val="tx1"/>
                </a:solidFill>
                <a:latin typeface="+mn-lt"/>
              </a:defRPr>
            </a:lvl1pPr>
            <a:lvl2pPr marL="378609" indent="0">
              <a:buNone/>
              <a:defRPr>
                <a:solidFill>
                  <a:schemeClr val="tx1"/>
                </a:solidFill>
                <a:latin typeface="+mn-lt"/>
              </a:defRPr>
            </a:lvl2pPr>
            <a:lvl3pPr marL="763562" indent="0">
              <a:buNone/>
              <a:defRPr>
                <a:solidFill>
                  <a:schemeClr val="tx1"/>
                </a:solidFill>
                <a:latin typeface="+mn-lt"/>
              </a:defRPr>
            </a:lvl3pPr>
            <a:lvl4pPr marL="1140053" indent="0">
              <a:buNone/>
              <a:defRPr>
                <a:solidFill>
                  <a:schemeClr val="tx1"/>
                </a:solidFill>
                <a:latin typeface="+mn-lt"/>
              </a:defRPr>
            </a:lvl4pPr>
            <a:lvl5pPr marL="1525006" indent="0">
              <a:buNone/>
              <a:defRPr>
                <a:solidFill>
                  <a:schemeClr val="tx1"/>
                </a:solidFill>
                <a:latin typeface="+mn-lt"/>
              </a:defRPr>
            </a:lvl5pPr>
          </a:lstStyle>
          <a:p>
            <a:pPr lvl="0"/>
            <a:r>
              <a:rPr lang="en-US"/>
              <a:t>Click to edit slide content</a:t>
            </a:r>
          </a:p>
          <a:p>
            <a:pPr lvl="0"/>
            <a:r>
              <a:rPr lang="en-US"/>
              <a:t>Second level</a:t>
            </a:r>
          </a:p>
          <a:p>
            <a:pPr lvl="0"/>
            <a:r>
              <a:rPr lang="en-US"/>
              <a:t>Third level</a:t>
            </a:r>
          </a:p>
          <a:p>
            <a:pPr lvl="0"/>
            <a:r>
              <a:rPr lang="en-US"/>
              <a:t>Fourth level</a:t>
            </a:r>
          </a:p>
          <a:p>
            <a:pPr lvl="0"/>
            <a:r>
              <a:rPr lang="en-US"/>
              <a:t>Fifth level</a:t>
            </a:r>
          </a:p>
        </p:txBody>
      </p:sp>
      <p:sp>
        <p:nvSpPr>
          <p:cNvPr id="14" name="Text Placeholder 14"/>
          <p:cNvSpPr>
            <a:spLocks noGrp="1"/>
          </p:cNvSpPr>
          <p:nvPr>
            <p:ph type="body" sz="quarter" idx="16" hasCustomPrompt="1"/>
          </p:nvPr>
        </p:nvSpPr>
        <p:spPr>
          <a:xfrm>
            <a:off x="9753601" y="3657600"/>
            <a:ext cx="2438400" cy="2864203"/>
          </a:xfrm>
          <a:solidFill>
            <a:schemeClr val="accent6"/>
          </a:solidFill>
        </p:spPr>
        <p:txBody>
          <a:bodyPr/>
          <a:lstStyle>
            <a:lvl1pPr marL="0" indent="0">
              <a:buNone/>
              <a:defRPr>
                <a:solidFill>
                  <a:schemeClr val="bg1"/>
                </a:solidFill>
                <a:latin typeface="+mn-lt"/>
              </a:defRPr>
            </a:lvl1pPr>
            <a:lvl2pPr marL="378609" indent="0">
              <a:buNone/>
              <a:defRPr>
                <a:solidFill>
                  <a:schemeClr val="bg1"/>
                </a:solidFill>
                <a:latin typeface="+mn-lt"/>
              </a:defRPr>
            </a:lvl2pPr>
            <a:lvl3pPr marL="763562" indent="0">
              <a:buNone/>
              <a:defRPr>
                <a:solidFill>
                  <a:schemeClr val="bg1"/>
                </a:solidFill>
                <a:latin typeface="+mn-lt"/>
              </a:defRPr>
            </a:lvl3pPr>
            <a:lvl4pPr marL="1140053" indent="0">
              <a:buNone/>
              <a:defRPr>
                <a:solidFill>
                  <a:schemeClr val="bg1"/>
                </a:solidFill>
                <a:latin typeface="+mn-lt"/>
              </a:defRPr>
            </a:lvl4pPr>
            <a:lvl5pPr marL="1525006" indent="0">
              <a:buNone/>
              <a:defRPr>
                <a:solidFill>
                  <a:schemeClr val="bg1"/>
                </a:solidFill>
                <a:latin typeface="+mn-lt"/>
              </a:defRPr>
            </a:lvl5pPr>
          </a:lstStyle>
          <a:p>
            <a:pPr lvl="0"/>
            <a:r>
              <a:rPr lang="en-US"/>
              <a:t>Click to edit slide content</a:t>
            </a:r>
          </a:p>
          <a:p>
            <a:pPr lvl="0"/>
            <a:r>
              <a:rPr lang="en-US"/>
              <a:t>Second level</a:t>
            </a:r>
          </a:p>
          <a:p>
            <a:pPr lvl="0"/>
            <a:r>
              <a:rPr lang="en-US"/>
              <a:t>Third level</a:t>
            </a:r>
          </a:p>
          <a:p>
            <a:pPr lvl="0"/>
            <a:r>
              <a:rPr lang="en-US"/>
              <a:t>Fourth level</a:t>
            </a:r>
          </a:p>
          <a:p>
            <a:pPr lvl="0"/>
            <a:r>
              <a:rPr lang="en-US"/>
              <a:t>Fifth level</a:t>
            </a:r>
          </a:p>
        </p:txBody>
      </p:sp>
    </p:spTree>
    <p:extLst>
      <p:ext uri="{BB962C8B-B14F-4D97-AF65-F5344CB8AC3E}">
        <p14:creationId xmlns:p14="http://schemas.microsoft.com/office/powerpoint/2010/main" val="298292428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5" y="1189177"/>
            <a:ext cx="5378548" cy="1877004"/>
          </a:xfrm>
        </p:spPr>
        <p:txBody>
          <a:bodyPr wrap="square">
            <a:spAutoFit/>
          </a:bodyPr>
          <a:lstStyle>
            <a:lvl1pPr marL="0" indent="0">
              <a:spcBef>
                <a:spcPts val="1200"/>
              </a:spcBef>
              <a:buClr>
                <a:schemeClr val="tx1"/>
              </a:buClr>
              <a:buFont typeface="Wingdings" pitchFamily="2" charset="2"/>
              <a:buNone/>
              <a:defRPr sz="3133">
                <a:gradFill>
                  <a:gsLst>
                    <a:gs pos="1250">
                      <a:schemeClr val="tx2"/>
                    </a:gs>
                    <a:gs pos="99000">
                      <a:schemeClr val="tx2"/>
                    </a:gs>
                  </a:gsLst>
                  <a:lin ang="5400000" scaled="0"/>
                </a:gradFill>
              </a:defRPr>
            </a:lvl1pPr>
            <a:lvl2pPr marL="0" indent="0">
              <a:buNone/>
              <a:defRPr sz="1960"/>
            </a:lvl2pPr>
            <a:lvl3pPr marL="227050" indent="0">
              <a:buNone/>
              <a:tabLst/>
              <a:defRPr sz="1960"/>
            </a:lvl3pPr>
            <a:lvl4pPr marL="450989" indent="0">
              <a:buNone/>
              <a:defRPr/>
            </a:lvl4pPr>
            <a:lvl5pPr marL="67181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1877004"/>
          </a:xfrm>
        </p:spPr>
        <p:txBody>
          <a:bodyPr wrap="square">
            <a:spAutoFit/>
          </a:bodyPr>
          <a:lstStyle>
            <a:lvl1pPr marL="0" indent="0">
              <a:spcBef>
                <a:spcPts val="1200"/>
              </a:spcBef>
              <a:buClr>
                <a:schemeClr val="tx1"/>
              </a:buClr>
              <a:buFont typeface="Wingdings" pitchFamily="2" charset="2"/>
              <a:buNone/>
              <a:defRPr sz="3133">
                <a:gradFill>
                  <a:gsLst>
                    <a:gs pos="1250">
                      <a:schemeClr val="tx2"/>
                    </a:gs>
                    <a:gs pos="99000">
                      <a:schemeClr val="tx2"/>
                    </a:gs>
                  </a:gsLst>
                  <a:lin ang="5400000" scaled="0"/>
                </a:gradFill>
              </a:defRPr>
            </a:lvl1pPr>
            <a:lvl2pPr marL="0" indent="0">
              <a:buNone/>
              <a:defRPr sz="1960"/>
            </a:lvl2pPr>
            <a:lvl3pPr marL="227050" indent="0">
              <a:buNone/>
              <a:tabLst/>
              <a:defRPr sz="1960"/>
            </a:lvl3pPr>
            <a:lvl4pPr marL="450989" indent="0">
              <a:buNone/>
              <a:defRPr/>
            </a:lvl4pPr>
            <a:lvl5pPr marL="67181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366461" y="6567088"/>
            <a:ext cx="3459087"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120620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3702939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796641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02801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51260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016" rtl="0" eaLnBrk="1" latinLnBrk="0" hangingPunct="1">
              <a:lnSpc>
                <a:spcPct val="90000"/>
              </a:lnSpc>
              <a:spcBef>
                <a:spcPct val="0"/>
              </a:spcBef>
              <a:buNone/>
              <a:defRPr lang="en-US" sz="5292" b="0" kern="1200" cap="none" spc="-100"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a:t>Click to edit master title style</a:t>
            </a:r>
          </a:p>
        </p:txBody>
      </p:sp>
    </p:spTree>
    <p:extLst>
      <p:ext uri="{BB962C8B-B14F-4D97-AF65-F5344CB8AC3E}">
        <p14:creationId xmlns:p14="http://schemas.microsoft.com/office/powerpoint/2010/main" val="348851666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1"/>
            <a:ext cx="5083629" cy="1107996"/>
          </a:xfrm>
          <a:noFill/>
        </p:spPr>
        <p:txBody>
          <a:bodyPr wrap="square" lIns="0" tIns="0" rIns="0" bIns="0" anchor="b" anchorCtr="0">
            <a:spAutoFit/>
          </a:bodyPr>
          <a:lstStyle>
            <a:lvl1pPr>
              <a:defRPr sz="3600"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423358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1"/>
            <a:ext cx="5083629" cy="1107996"/>
          </a:xfrm>
          <a:noFill/>
        </p:spPr>
        <p:txBody>
          <a:bodyPr wrap="square" lIns="0" tIns="0" rIns="0" bIns="0" anchor="b" anchorCtr="0">
            <a:spAutoFit/>
          </a:bodyPr>
          <a:lstStyle>
            <a:lvl1pPr>
              <a:defRPr sz="3600"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8170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26425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7172410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1" y="1463041"/>
            <a:ext cx="10438607" cy="48059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21"/>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2" y="387852"/>
            <a:ext cx="4407423"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099" y="1927626"/>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703023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26425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4241722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94402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776079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00066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2393480"/>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371474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7376120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a:t>Click to edit Master title style</a:t>
            </a:r>
          </a:p>
        </p:txBody>
      </p:sp>
    </p:spTree>
    <p:extLst>
      <p:ext uri="{BB962C8B-B14F-4D97-AF65-F5344CB8AC3E}">
        <p14:creationId xmlns:p14="http://schemas.microsoft.com/office/powerpoint/2010/main" val="167947364"/>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36148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183263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309226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6401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05994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351259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761886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69771"/>
          </a:xfrm>
        </p:spPr>
        <p:txBody>
          <a:bodyPr/>
          <a:lstStyle>
            <a:lvl1pPr marL="0" indent="0">
              <a:buNone/>
              <a:defRPr sz="3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Tree>
    <p:extLst>
      <p:ext uri="{BB962C8B-B14F-4D97-AF65-F5344CB8AC3E}">
        <p14:creationId xmlns:p14="http://schemas.microsoft.com/office/powerpoint/2010/main" val="327004833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AE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5161043"/>
            <a:ext cx="10738223" cy="1107996"/>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1200" dirty="0">
                <a:gradFill>
                  <a:gsLst>
                    <a:gs pos="0">
                      <a:schemeClr val="bg1"/>
                    </a:gs>
                    <a:gs pos="100000">
                      <a:schemeClr val="bg1"/>
                    </a:gs>
                  </a:gsLst>
                  <a:lin ang="5400000" scaled="0"/>
                </a:gradFill>
                <a:cs typeface="Segoe UI" pitchFamily="34" charset="0"/>
              </a:rPr>
              <a:t>© Copyright Microsoft Corporation. All rights reserved. Microsoft, Windows, and other product names are or may be registered trademarks and/or trademarks in the U.S. and/or other countries.</a:t>
            </a:r>
            <a:br>
              <a:rPr lang="en-US" sz="1200" dirty="0">
                <a:gradFill>
                  <a:gsLst>
                    <a:gs pos="0">
                      <a:schemeClr val="bg1"/>
                    </a:gs>
                    <a:gs pos="100000">
                      <a:schemeClr val="bg1"/>
                    </a:gs>
                  </a:gsLst>
                  <a:lin ang="5400000" scaled="0"/>
                </a:gradFill>
                <a:cs typeface="Segoe UI" pitchFamily="34" charset="0"/>
              </a:rPr>
            </a:br>
            <a:br>
              <a:rPr lang="en-US" sz="1200" dirty="0">
                <a:gradFill>
                  <a:gsLst>
                    <a:gs pos="0">
                      <a:schemeClr val="bg1"/>
                    </a:gs>
                    <a:gs pos="100000">
                      <a:schemeClr val="bg1"/>
                    </a:gs>
                  </a:gsLst>
                  <a:lin ang="5400000" scaled="0"/>
                </a:gradFill>
                <a:cs typeface="Segoe UI" pitchFamily="34" charset="0"/>
              </a:rPr>
            </a:br>
            <a:r>
              <a:rPr lang="en-US" sz="1200" dirty="0">
                <a:gradFill>
                  <a:gsLst>
                    <a:gs pos="0">
                      <a:schemeClr val="bg1"/>
                    </a:gs>
                    <a:gs pos="100000">
                      <a:schemeClr val="bg1"/>
                    </a:gs>
                  </a:gsLst>
                  <a:lin ang="5400000" scaled="0"/>
                </a:gradFill>
                <a:cs typeface="Segoe UI" pitchFamily="34" charset="0"/>
              </a:rPr>
              <a:t>The information herein is for informational purposes only and represents the current view of Microsoft Corporation as of the date of this presentation. </a:t>
            </a:r>
            <a:br>
              <a:rPr lang="en-US" sz="1200" dirty="0">
                <a:gradFill>
                  <a:gsLst>
                    <a:gs pos="0">
                      <a:schemeClr val="bg1"/>
                    </a:gs>
                    <a:gs pos="100000">
                      <a:schemeClr val="bg1"/>
                    </a:gs>
                  </a:gsLst>
                  <a:lin ang="5400000" scaled="0"/>
                </a:gradFill>
                <a:cs typeface="Segoe UI" pitchFamily="34" charset="0"/>
              </a:rPr>
            </a:br>
            <a:br>
              <a:rPr lang="en-US" sz="1200" dirty="0">
                <a:gradFill>
                  <a:gsLst>
                    <a:gs pos="0">
                      <a:schemeClr val="bg1"/>
                    </a:gs>
                    <a:gs pos="100000">
                      <a:schemeClr val="bg1"/>
                    </a:gs>
                  </a:gsLst>
                  <a:lin ang="5400000" scaled="0"/>
                </a:gradFill>
                <a:cs typeface="Segoe UI" pitchFamily="34" charset="0"/>
              </a:rPr>
            </a:br>
            <a:r>
              <a:rPr lang="en-US" sz="1200" dirty="0">
                <a:gradFill>
                  <a:gsLst>
                    <a:gs pos="0">
                      <a:schemeClr val="bg1"/>
                    </a:gs>
                    <a:gs pos="100000">
                      <a:schemeClr val="bg1"/>
                    </a:gs>
                  </a:gsLst>
                  <a:lin ang="5400000" scaled="0"/>
                </a:gradFill>
                <a:cs typeface="Segoe UI" pitchFamily="34" charset="0"/>
              </a:rPr>
              <a:t>MICROSOFT MAKES NO WARRANTIES, EXPRESS, IMPLIED OR STATUTORY, AS TO THE INFORMATION IN THIS PRESENTATION.</a:t>
            </a:r>
          </a:p>
        </p:txBody>
      </p:sp>
      <p:grpSp>
        <p:nvGrpSpPr>
          <p:cNvPr id="3" name="Group 4">
            <a:extLst>
              <a:ext uri="{FF2B5EF4-FFF2-40B4-BE49-F238E27FC236}">
                <a16:creationId xmlns:a16="http://schemas.microsoft.com/office/drawing/2014/main" id="{A8CB3400-F853-4698-9F33-34A1CBD292B5}"/>
              </a:ext>
            </a:extLst>
          </p:cNvPr>
          <p:cNvGrpSpPr>
            <a:grpSpLocks noChangeAspect="1"/>
          </p:cNvGrpSpPr>
          <p:nvPr userDrawn="1"/>
        </p:nvGrpSpPr>
        <p:grpSpPr bwMode="auto">
          <a:xfrm>
            <a:off x="584200" y="585788"/>
            <a:ext cx="1366838" cy="292100"/>
            <a:chOff x="368" y="369"/>
            <a:chExt cx="861" cy="184"/>
          </a:xfrm>
        </p:grpSpPr>
        <p:sp>
          <p:nvSpPr>
            <p:cNvPr id="5" name="AutoShape 3">
              <a:extLst>
                <a:ext uri="{FF2B5EF4-FFF2-40B4-BE49-F238E27FC236}">
                  <a16:creationId xmlns:a16="http://schemas.microsoft.com/office/drawing/2014/main" id="{A03A8B05-CF60-440B-AEE6-D951AEF30BCF}"/>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3CAF1150-6704-493E-9DF3-94B0B0608532}"/>
                </a:ext>
              </a:extLst>
            </p:cNvPr>
            <p:cNvSpPr>
              <a:spLocks noEditPoints="1"/>
            </p:cNvSpPr>
            <p:nvPr userDrawn="1"/>
          </p:nvSpPr>
          <p:spPr bwMode="auto">
            <a:xfrm>
              <a:off x="606" y="398"/>
              <a:ext cx="623" cy="121"/>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DF25CFDD-E3D1-48BE-9DD2-A1CE8E850AC7}"/>
                </a:ext>
              </a:extLst>
            </p:cNvPr>
            <p:cNvSpPr>
              <a:spLocks noChangeArrowheads="1"/>
            </p:cNvSpPr>
            <p:nvPr userDrawn="1"/>
          </p:nvSpPr>
          <p:spPr bwMode="auto">
            <a:xfrm>
              <a:off x="367" y="370"/>
              <a:ext cx="88" cy="87"/>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D372CD2B-BD4C-4D78-87EB-A02B68DE9AC8}"/>
                </a:ext>
              </a:extLst>
            </p:cNvPr>
            <p:cNvSpPr>
              <a:spLocks noChangeArrowheads="1"/>
            </p:cNvSpPr>
            <p:nvPr userDrawn="1"/>
          </p:nvSpPr>
          <p:spPr bwMode="auto">
            <a:xfrm>
              <a:off x="464" y="370"/>
              <a:ext cx="87" cy="8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8">
              <a:extLst>
                <a:ext uri="{FF2B5EF4-FFF2-40B4-BE49-F238E27FC236}">
                  <a16:creationId xmlns:a16="http://schemas.microsoft.com/office/drawing/2014/main" id="{C08F7C4B-B6AD-426B-A622-1ABFF9AB63EA}"/>
                </a:ext>
              </a:extLst>
            </p:cNvPr>
            <p:cNvSpPr>
              <a:spLocks noChangeArrowheads="1"/>
            </p:cNvSpPr>
            <p:nvPr userDrawn="1"/>
          </p:nvSpPr>
          <p:spPr bwMode="auto">
            <a:xfrm>
              <a:off x="367" y="466"/>
              <a:ext cx="88" cy="8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6C34ABA3-A10C-497C-96F0-D62B96BCE67B}"/>
                </a:ext>
              </a:extLst>
            </p:cNvPr>
            <p:cNvSpPr>
              <a:spLocks noChangeArrowheads="1"/>
            </p:cNvSpPr>
            <p:nvPr userDrawn="1"/>
          </p:nvSpPr>
          <p:spPr bwMode="auto">
            <a:xfrm>
              <a:off x="464" y="466"/>
              <a:ext cx="87" cy="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30550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801020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itle only no breadcrumb">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202027779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5.xml"/></Relationships>
</file>

<file path=ppt/slideMasters/_rels/slideMaster11.xml.rels><?xml version="1.0" encoding="UTF-8" standalone="yes"?>
<Relationships xmlns="http://schemas.openxmlformats.org/package/2006/relationships"><Relationship Id="rId3" Type="http://schemas.openxmlformats.org/officeDocument/2006/relationships/vmlDrawing" Target="../drawings/vmlDrawing1.vml"/><Relationship Id="rId2" Type="http://schemas.openxmlformats.org/officeDocument/2006/relationships/theme" Target="../theme/theme11.xml"/><Relationship Id="rId1" Type="http://schemas.openxmlformats.org/officeDocument/2006/relationships/slideLayout" Target="../slideLayouts/slideLayout16.xml"/><Relationship Id="rId6" Type="http://schemas.openxmlformats.org/officeDocument/2006/relationships/image" Target="../media/image5.emf"/><Relationship Id="rId5" Type="http://schemas.openxmlformats.org/officeDocument/2006/relationships/oleObject" Target="../embeddings/oleObject1.bin"/><Relationship Id="rId4" Type="http://schemas.openxmlformats.org/officeDocument/2006/relationships/tags" Target="../tags/tag1.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theme" Target="../theme/theme13.xml"/><Relationship Id="rId1" Type="http://schemas.openxmlformats.org/officeDocument/2006/relationships/slideLayout" Target="../slideLayouts/slideLayout19.xml"/></Relationships>
</file>

<file path=ppt/slideMasters/_rels/slideMaster14.xml.rels><?xml version="1.0" encoding="UTF-8" standalone="yes"?>
<Relationships xmlns="http://schemas.openxmlformats.org/package/2006/relationships"><Relationship Id="rId2" Type="http://schemas.openxmlformats.org/officeDocument/2006/relationships/image" Target="../media/image2.bin"/><Relationship Id="rId1"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theme" Target="../theme/theme15.xml"/><Relationship Id="rId1" Type="http://schemas.openxmlformats.org/officeDocument/2006/relationships/slideLayout" Target="../slideLayouts/slideLayout20.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22.xml"/><Relationship Id="rId1" Type="http://schemas.openxmlformats.org/officeDocument/2006/relationships/slideLayout" Target="../slideLayouts/slideLayout21.xml"/><Relationship Id="rId4" Type="http://schemas.openxmlformats.org/officeDocument/2006/relationships/image" Target="../media/image2.bin"/></Relationships>
</file>

<file path=ppt/slideMasters/_rels/slideMaster17.xml.rels><?xml version="1.0" encoding="UTF-8" standalone="yes"?>
<Relationships xmlns="http://schemas.openxmlformats.org/package/2006/relationships"><Relationship Id="rId1"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23.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24.xml"/></Relationships>
</file>

<file path=ppt/slideMasters/_rels/slideMaster190.xml.rels><?xml version="1.0" encoding="UTF-8" standalone="yes"?>
<Relationships xmlns="http://schemas.openxmlformats.org/package/2006/relationships"><Relationship Id="rId8" Type="http://schemas.openxmlformats.org/officeDocument/2006/relationships/slideLayout" Target="../slideLayouts/slideLayout810.xml"/><Relationship Id="rId13" Type="http://schemas.openxmlformats.org/officeDocument/2006/relationships/slideLayout" Target="../slideLayouts/slideLayout1310.xml"/><Relationship Id="rId18" Type="http://schemas.openxmlformats.org/officeDocument/2006/relationships/slideLayout" Target="../slideLayouts/slideLayout1810.xml"/><Relationship Id="rId26" Type="http://schemas.openxmlformats.org/officeDocument/2006/relationships/slideLayout" Target="../slideLayouts/slideLayout2610.xml"/><Relationship Id="rId3" Type="http://schemas.openxmlformats.org/officeDocument/2006/relationships/slideLayout" Target="../slideLayouts/slideLayout3100.xml"/><Relationship Id="rId21" Type="http://schemas.openxmlformats.org/officeDocument/2006/relationships/slideLayout" Target="../slideLayouts/slideLayout2110.xml"/><Relationship Id="rId7" Type="http://schemas.openxmlformats.org/officeDocument/2006/relationships/slideLayout" Target="../slideLayouts/slideLayout710.xml"/><Relationship Id="rId12" Type="http://schemas.openxmlformats.org/officeDocument/2006/relationships/slideLayout" Target="../slideLayouts/slideLayout1210.xml"/><Relationship Id="rId17" Type="http://schemas.openxmlformats.org/officeDocument/2006/relationships/slideLayout" Target="../slideLayouts/slideLayout1710.xml"/><Relationship Id="rId25" Type="http://schemas.openxmlformats.org/officeDocument/2006/relationships/slideLayout" Target="../slideLayouts/slideLayout2510.xml"/><Relationship Id="rId2" Type="http://schemas.openxmlformats.org/officeDocument/2006/relationships/slideLayout" Target="../slideLayouts/slideLayout2100.xml"/><Relationship Id="rId16" Type="http://schemas.openxmlformats.org/officeDocument/2006/relationships/slideLayout" Target="../slideLayouts/slideLayout1610.xml"/><Relationship Id="rId20" Type="http://schemas.openxmlformats.org/officeDocument/2006/relationships/slideLayout" Target="../slideLayouts/slideLayout2010.xml"/><Relationship Id="rId1" Type="http://schemas.openxmlformats.org/officeDocument/2006/relationships/slideLayout" Target="../slideLayouts/slideLayout1100.xml"/><Relationship Id="rId6" Type="http://schemas.openxmlformats.org/officeDocument/2006/relationships/slideLayout" Target="../slideLayouts/slideLayout610.xml"/><Relationship Id="rId11" Type="http://schemas.openxmlformats.org/officeDocument/2006/relationships/slideLayout" Target="../slideLayouts/slideLayout1110.xml"/><Relationship Id="rId24" Type="http://schemas.openxmlformats.org/officeDocument/2006/relationships/slideLayout" Target="../slideLayouts/slideLayout2410.xml"/><Relationship Id="rId5" Type="http://schemas.openxmlformats.org/officeDocument/2006/relationships/slideLayout" Target="../slideLayouts/slideLayout5100.xml"/><Relationship Id="rId15" Type="http://schemas.openxmlformats.org/officeDocument/2006/relationships/slideLayout" Target="../slideLayouts/slideLayout1510.xml"/><Relationship Id="rId23" Type="http://schemas.openxmlformats.org/officeDocument/2006/relationships/slideLayout" Target="../slideLayouts/slideLayout2310.xml"/><Relationship Id="rId28" Type="http://schemas.openxmlformats.org/officeDocument/2006/relationships/image" Target="../media/image11.emf"/><Relationship Id="rId10" Type="http://schemas.openxmlformats.org/officeDocument/2006/relationships/slideLayout" Target="../slideLayouts/slideLayout1010.xml"/><Relationship Id="rId19" Type="http://schemas.openxmlformats.org/officeDocument/2006/relationships/slideLayout" Target="../slideLayouts/slideLayout1910.xml"/><Relationship Id="rId4" Type="http://schemas.openxmlformats.org/officeDocument/2006/relationships/slideLayout" Target="../slideLayouts/slideLayout4810.xml"/><Relationship Id="rId9" Type="http://schemas.openxmlformats.org/officeDocument/2006/relationships/slideLayout" Target="../slideLayouts/slideLayout910.xml"/><Relationship Id="rId14" Type="http://schemas.openxmlformats.org/officeDocument/2006/relationships/slideLayout" Target="../slideLayouts/slideLayout1410.xml"/><Relationship Id="rId22" Type="http://schemas.openxmlformats.org/officeDocument/2006/relationships/slideLayout" Target="../slideLayouts/slideLayout2210.xml"/><Relationship Id="rId27" Type="http://schemas.openxmlformats.org/officeDocument/2006/relationships/theme" Target="../theme/theme1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image" Target="../media/image2.bin"/><Relationship Id="rId4"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4"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vmlDrawing" Target="../drawings/vmlDrawing2.v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theme" Target="../theme/theme21.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image" Target="../media/image5.emf"/><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oleObject" Target="../embeddings/oleObject2.bin"/><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tags" Target="../tags/tag2.xml"/><Relationship Id="rId30" Type="http://schemas.openxmlformats.org/officeDocument/2006/relationships/image" Target="../media/image2.bin"/></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vmlDrawing" Target="../drawings/vmlDrawing22.v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theme" Target="../theme/theme22.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image" Target="../media/image5.emf"/><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oleObject" Target="../embeddings/oleObject22.bin"/><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tags" Target="../tags/tag22.xml"/><Relationship Id="rId30" Type="http://schemas.openxmlformats.org/officeDocument/2006/relationships/image" Target="../media/image2.bin"/></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theme" Target="../theme/theme23.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image" Target="../media/image11.emf"/></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4.xml"/><Relationship Id="rId1"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_rels/slideMaster8.xml.rels><?xml version="1.0" encoding="UTF-8" standalone="yes"?>
<Relationships xmlns="http://schemas.openxmlformats.org/package/2006/relationships"><Relationship Id="rId1"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image" Target="../media/image2.bin"/><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64535F-A919-4F4F-8A3A-652AD7F3D567}" type="datetimeFigureOut">
              <a:rPr lang="en-US" smtClean="0"/>
              <a:t>3/26/2019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3B55FE-67B6-4486-A450-CD9DAAF67DD8}" type="slidenum">
              <a:rPr lang="en-US" smtClean="0"/>
              <a:t>‹#›</a:t>
            </a:fld>
            <a:endParaRPr lang="en-US"/>
          </a:p>
        </p:txBody>
      </p:sp>
    </p:spTree>
    <p:extLst>
      <p:ext uri="{BB962C8B-B14F-4D97-AF65-F5344CB8AC3E}">
        <p14:creationId xmlns:p14="http://schemas.microsoft.com/office/powerpoint/2010/main" val="3947975894"/>
      </p:ext>
    </p:extLst>
  </p:cSld>
  <p:clrMap bg1="lt1" tx1="dk1" bg2="lt2" tx2="dk2" accent1="accent1" accent2="accent2" accent3="accent3" accent4="accent4" accent5="accent5" accent6="accent6" hlink="hlink" folHlink="folHlink"/>
  <p:sldLayoutIdLst>
    <p:sldLayoutId id="2147483650" r:id="rId1"/>
    <p:sldLayoutId id="2147483654" r:id="rId2"/>
    <p:sldLayoutId id="2147483655" r:id="rId3"/>
    <p:sldLayoutId id="2147484320"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3483943"/>
      </p:ext>
    </p:extLst>
  </p:cSld>
  <p:clrMap bg1="lt1" tx1="dk1" bg2="lt2" tx2="dk2" accent1="accent1" accent2="accent2" accent3="accent3" accent4="accent4" accent5="accent5" accent6="accent6" hlink="hlink" folHlink="folHlink"/>
  <p:sldLayoutIdLst>
    <p:sldLayoutId id="2147484033" r:id="rId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4"/>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7" name="think-cell Slide" r:id="rId5" imgW="377" imgH="377" progId="TCLayout.ActiveDocument.1">
                  <p:embed/>
                </p:oleObj>
              </mc:Choice>
              <mc:Fallback>
                <p:oleObj name="think-cell Slide" r:id="rId5" imgW="377" imgH="377" progId="TCLayout.ActiveDocument.1">
                  <p:embed/>
                  <p:pic>
                    <p:nvPicPr>
                      <p:cNvPr id="9" name="Object 8"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5614"/>
            <a:ext cx="11655840" cy="899665"/>
          </a:xfrm>
          <a:prstGeom prst="rect">
            <a:avLst/>
          </a:prstGeom>
        </p:spPr>
        <p:txBody>
          <a:bodyPr vert="horz" wrap="square" lIns="146304" tIns="91440" rIns="146304" bIns="91440" rtlCol="0" anchor="ctr">
            <a:noAutofit/>
          </a:bodyPr>
          <a:lstStyle/>
          <a:p>
            <a:r>
              <a:rPr lang="en-US"/>
              <a:t>Click to edit Master title style</a:t>
            </a:r>
          </a:p>
        </p:txBody>
      </p:sp>
      <p:sp>
        <p:nvSpPr>
          <p:cNvPr id="4" name="Text Placeholder 3"/>
          <p:cNvSpPr>
            <a:spLocks noGrp="1"/>
          </p:cNvSpPr>
          <p:nvPr>
            <p:ph type="body" idx="1"/>
          </p:nvPr>
        </p:nvSpPr>
        <p:spPr>
          <a:xfrm>
            <a:off x="269242" y="1124471"/>
            <a:ext cx="11653521" cy="168990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9043026"/>
      </p:ext>
    </p:extLst>
  </p:cSld>
  <p:clrMap bg1="lt1" tx1="dk1" bg2="lt2" tx2="dk2" accent1="accent1" accent2="accent2" accent3="accent3" accent4="accent4" accent5="accent5" accent6="accent6" hlink="hlink" folHlink="folHlink"/>
  <p:sldLayoutIdLst>
    <p:sldLayoutId id="2147484079" r:id="rId1"/>
  </p:sldLayoutIdLst>
  <p:transition>
    <p:fade/>
  </p:transition>
  <p:hf sldNum="0" hdr="0" ftr="0" dt="0"/>
  <p:txStyles>
    <p:titleStyle>
      <a:lvl1pPr algn="l" defTabSz="914192" rtl="0" eaLnBrk="1" latinLnBrk="0" hangingPunct="1">
        <a:lnSpc>
          <a:spcPct val="90000"/>
        </a:lnSpc>
        <a:spcBef>
          <a:spcPct val="0"/>
        </a:spcBef>
        <a:buNone/>
        <a:defRPr lang="en-US" sz="3528" b="0" kern="1200" cap="none" spc="-100" baseline="0" dirty="0" smtClean="0">
          <a:ln w="3175">
            <a:noFill/>
          </a:ln>
          <a:solidFill>
            <a:schemeClr val="bg1"/>
          </a:solidFill>
          <a:effectLst/>
          <a:latin typeface="+mj-lt"/>
          <a:ea typeface="+mn-ea"/>
          <a:cs typeface="Segoe UI" pitchFamily="34" charset="0"/>
        </a:defRPr>
      </a:lvl1pPr>
    </p:titleStyle>
    <p:bodyStyle>
      <a:lvl1pPr marL="336080" marR="0" indent="-336080" algn="l" defTabSz="914192" rtl="0" eaLnBrk="1" fontAlgn="auto" latinLnBrk="0" hangingPunct="1">
        <a:lnSpc>
          <a:spcPct val="100000"/>
        </a:lnSpc>
        <a:spcBef>
          <a:spcPts val="588"/>
        </a:spcBef>
        <a:spcAft>
          <a:spcPts val="0"/>
        </a:spcAft>
        <a:buClrTx/>
        <a:buSzPct val="90000"/>
        <a:buFont typeface="Arial" pitchFamily="34" charset="0"/>
        <a:buChar char="•"/>
        <a:tabLst/>
        <a:defRPr sz="1371" kern="1200" spc="0" baseline="0">
          <a:gradFill>
            <a:gsLst>
              <a:gs pos="1250">
                <a:schemeClr val="tx1"/>
              </a:gs>
              <a:gs pos="100000">
                <a:schemeClr val="tx1"/>
              </a:gs>
            </a:gsLst>
            <a:lin ang="5400000" scaled="0"/>
          </a:gradFill>
          <a:latin typeface="+mn-lt"/>
          <a:ea typeface="+mn-ea"/>
          <a:cs typeface="+mn-cs"/>
        </a:defRPr>
      </a:lvl1pPr>
      <a:lvl2pPr marL="572581" marR="0" indent="-236500" algn="l" defTabSz="914192" rtl="0" eaLnBrk="1" fontAlgn="auto" latinLnBrk="0" hangingPunct="1">
        <a:lnSpc>
          <a:spcPct val="100000"/>
        </a:lnSpc>
        <a:spcBef>
          <a:spcPts val="588"/>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100000"/>
        </a:lnSpc>
        <a:spcBef>
          <a:spcPts val="588"/>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100000"/>
        </a:lnSpc>
        <a:spcBef>
          <a:spcPts val="588"/>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100000"/>
        </a:lnSpc>
        <a:spcBef>
          <a:spcPts val="588"/>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orient="horz" pos="187">
          <p15:clr>
            <a:srgbClr val="F26B43"/>
          </p15:clr>
        </p15:guide>
        <p15:guide id="3" pos="749">
          <p15:clr>
            <a:srgbClr val="F26B43"/>
          </p15:clr>
        </p15:guide>
        <p15:guide id="4" pos="7661">
          <p15:clr>
            <a:srgbClr val="F26B43"/>
          </p15:clr>
        </p15:guide>
        <p15:guide id="5" pos="1325">
          <p15:clr>
            <a:srgbClr val="F26B43"/>
          </p15:clr>
        </p15:guide>
        <p15:guide id="6" pos="1901">
          <p15:clr>
            <a:srgbClr val="F26B43"/>
          </p15:clr>
        </p15:guide>
        <p15:guide id="7" pos="2477">
          <p15:clr>
            <a:srgbClr val="F26B43"/>
          </p15:clr>
        </p15:guide>
        <p15:guide id="8" pos="3053">
          <p15:clr>
            <a:srgbClr val="F26B43"/>
          </p15:clr>
        </p15:guide>
        <p15:guide id="9" pos="3629">
          <p15:clr>
            <a:srgbClr val="F26B43"/>
          </p15:clr>
        </p15:guide>
        <p15:guide id="10" pos="4781">
          <p15:clr>
            <a:srgbClr val="F26B43"/>
          </p15:clr>
        </p15:guide>
        <p15:guide id="11" pos="4205">
          <p15:clr>
            <a:srgbClr val="F26B43"/>
          </p15:clr>
        </p15:guide>
        <p15:guide id="12" pos="5357">
          <p15:clr>
            <a:srgbClr val="F26B43"/>
          </p15:clr>
        </p15:guide>
        <p15:guide id="13" pos="5933">
          <p15:clr>
            <a:srgbClr val="F26B43"/>
          </p15:clr>
        </p15:guide>
        <p15:guide id="14" pos="6509">
          <p15:clr>
            <a:srgbClr val="F26B43"/>
          </p15:clr>
        </p15:guide>
        <p15:guide id="15" pos="7085">
          <p15:clr>
            <a:srgbClr val="F26B43"/>
          </p15:clr>
        </p15:guide>
        <p15:guide id="16" orient="horz" pos="763">
          <p15:clr>
            <a:srgbClr val="F26B43"/>
          </p15:clr>
        </p15:guide>
        <p15:guide id="17" orient="horz" pos="1339">
          <p15:clr>
            <a:srgbClr val="F26B43"/>
          </p15:clr>
        </p15:guide>
        <p15:guide id="18" orient="horz" pos="1915">
          <p15:clr>
            <a:srgbClr val="F26B43"/>
          </p15:clr>
        </p15:guide>
        <p15:guide id="19" orient="horz" pos="2491">
          <p15:clr>
            <a:srgbClr val="F26B43"/>
          </p15:clr>
        </p15:guide>
        <p15:guide id="20" orient="horz" pos="3067">
          <p15:clr>
            <a:srgbClr val="F26B43"/>
          </p15:clr>
        </p15:guide>
        <p15:guide id="21" orient="horz" pos="3643">
          <p15:clr>
            <a:srgbClr val="F26B43"/>
          </p15:clr>
        </p15:guide>
        <p15:guide id="22" orient="horz" pos="4219">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9656270"/>
      </p:ext>
    </p:extLst>
  </p:cSld>
  <p:clrMap bg1="lt1" tx1="dk1" bg2="lt2" tx2="dk2" accent1="accent1" accent2="accent2" accent3="accent3" accent4="accent4" accent5="accent5" accent6="accent6" hlink="hlink" folHlink="folHlink"/>
  <p:sldLayoutIdLst>
    <p:sldLayoutId id="2147484103" r:id="rId1"/>
    <p:sldLayoutId id="2147484116" r:id="rId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19814075"/>
      </p:ext>
    </p:extLst>
  </p:cSld>
  <p:clrMap bg1="lt1" tx1="dk1" bg2="lt2" tx2="dk2" accent1="accent1" accent2="accent2" accent3="accent3" accent4="accent4" accent5="accent5" accent6="accent6" hlink="hlink" folHlink="folHlink"/>
  <p:sldLayoutIdLst>
    <p:sldLayoutId id="2147484134" r:id="rId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99182592"/>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144759125"/>
      </p:ext>
    </p:extLst>
  </p:cSld>
  <p:clrMap bg1="lt1" tx1="dk1" bg2="lt2" tx2="dk2" accent1="accent1" accent2="accent2" accent3="accent3" accent4="accent4" accent5="accent5" accent6="accent6" hlink="hlink" folHlink="folHlink"/>
  <p:sldLayoutIdLst>
    <p:sldLayoutId id="2147484201" r:id="rId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4"/>
          <a:stretch>
            <a:fillRect/>
          </a:stretch>
        </p:blipFill>
        <p:spPr>
          <a:xfrm rot="5400000">
            <a:off x="9208749" y="2991034"/>
            <a:ext cx="6858623" cy="876557"/>
          </a:xfrm>
          <a:prstGeom prst="rect">
            <a:avLst/>
          </a:prstGeom>
        </p:spPr>
      </p:pic>
    </p:spTree>
    <p:extLst>
      <p:ext uri="{BB962C8B-B14F-4D97-AF65-F5344CB8AC3E}">
        <p14:creationId xmlns:p14="http://schemas.microsoft.com/office/powerpoint/2010/main" val="3064968083"/>
      </p:ext>
    </p:extLst>
  </p:cSld>
  <p:clrMap bg1="lt1" tx1="dk1" bg2="lt2" tx2="dk2" accent1="accent1" accent2="accent2" accent3="accent3" accent4="accent4" accent5="accent5" accent6="accent6" hlink="hlink" folHlink="folHlink"/>
  <p:sldLayoutIdLst>
    <p:sldLayoutId id="2147484221" r:id="rId1"/>
    <p:sldLayoutId id="2147484223" r:id="rId2"/>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0" y="228602"/>
            <a:ext cx="11151917" cy="571631"/>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16074" y="1143001"/>
            <a:ext cx="11155093" cy="1491819"/>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6601869"/>
      </p:ext>
    </p:extLst>
  </p:cSld>
  <p:clrMap bg1="dk1" tx1="lt1" bg2="dk2" tx2="lt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l" defTabSz="685949" rtl="0" eaLnBrk="1" latinLnBrk="0" hangingPunct="1">
        <a:lnSpc>
          <a:spcPct val="90000"/>
        </a:lnSpc>
        <a:spcBef>
          <a:spcPct val="0"/>
        </a:spcBef>
        <a:buNone/>
        <a:defRPr lang="en-US" sz="4127" b="0" kern="1200" cap="none" spc="-75" baseline="0" dirty="0" smtClean="0">
          <a:ln w="3175">
            <a:noFill/>
          </a:ln>
          <a:solidFill>
            <a:schemeClr val="tx1">
              <a:lumMod val="50000"/>
            </a:schemeClr>
          </a:solidFill>
          <a:effectLst/>
          <a:latin typeface="+mj-lt"/>
          <a:ea typeface="+mn-ea"/>
          <a:cs typeface="Arial" charset="0"/>
        </a:defRPr>
      </a:lvl1pPr>
    </p:titleStyle>
    <p:bodyStyle>
      <a:lvl1pPr marL="254860" marR="0" indent="-254860" algn="l" defTabSz="685949" rtl="0" eaLnBrk="1" fontAlgn="auto" latinLnBrk="0" hangingPunct="1">
        <a:lnSpc>
          <a:spcPct val="90000"/>
        </a:lnSpc>
        <a:spcBef>
          <a:spcPct val="20000"/>
        </a:spcBef>
        <a:spcAft>
          <a:spcPts val="0"/>
        </a:spcAft>
        <a:buClrTx/>
        <a:buSzPct val="90000"/>
        <a:buFont typeface="Arial" pitchFamily="34" charset="0"/>
        <a:buChar char="•"/>
        <a:tabLst/>
        <a:defRPr sz="2701" kern="1200" spc="-53" baseline="0">
          <a:solidFill>
            <a:schemeClr val="tx1">
              <a:lumMod val="50000"/>
            </a:schemeClr>
          </a:solidFill>
          <a:latin typeface="+mj-lt"/>
          <a:ea typeface="+mn-ea"/>
          <a:cs typeface="+mn-cs"/>
        </a:defRPr>
      </a:lvl1pPr>
      <a:lvl2pPr marL="429927" marR="0" indent="-175068" algn="l" defTabSz="685949" rtl="0" eaLnBrk="1" fontAlgn="auto" latinLnBrk="0" hangingPunct="1">
        <a:lnSpc>
          <a:spcPct val="90000"/>
        </a:lnSpc>
        <a:spcBef>
          <a:spcPct val="20000"/>
        </a:spcBef>
        <a:spcAft>
          <a:spcPts val="0"/>
        </a:spcAft>
        <a:buClrTx/>
        <a:buSzPct val="90000"/>
        <a:buFont typeface="Wingdings" pitchFamily="2" charset="2"/>
        <a:buChar char=""/>
        <a:tabLst/>
        <a:defRPr sz="1801" kern="1200" spc="0" baseline="0">
          <a:solidFill>
            <a:schemeClr val="tx1">
              <a:lumMod val="50000"/>
            </a:schemeClr>
          </a:solidFill>
          <a:latin typeface="+mn-lt"/>
          <a:ea typeface="+mn-ea"/>
          <a:cs typeface="+mn-cs"/>
        </a:defRPr>
      </a:lvl2pPr>
      <a:lvl3pPr marL="599040" marR="0" indent="-169112" algn="l" defTabSz="685949" rtl="0" eaLnBrk="1" fontAlgn="auto" latinLnBrk="0" hangingPunct="1">
        <a:lnSpc>
          <a:spcPct val="90000"/>
        </a:lnSpc>
        <a:spcBef>
          <a:spcPct val="20000"/>
        </a:spcBef>
        <a:spcAft>
          <a:spcPts val="0"/>
        </a:spcAft>
        <a:buClrTx/>
        <a:buSzPct val="90000"/>
        <a:buFont typeface="Wingdings" pitchFamily="2" charset="2"/>
        <a:buChar char=""/>
        <a:tabLst>
          <a:tab pos="599040" algn="l"/>
        </a:tabLst>
        <a:defRPr sz="1801" kern="1200" spc="0" baseline="0">
          <a:solidFill>
            <a:schemeClr val="tx1">
              <a:lumMod val="50000"/>
            </a:schemeClr>
          </a:solidFill>
          <a:latin typeface="+mn-lt"/>
          <a:ea typeface="+mn-ea"/>
          <a:cs typeface="+mn-cs"/>
        </a:defRPr>
      </a:lvl3pPr>
      <a:lvl4pPr marL="772916" marR="0" indent="-173876" algn="l" defTabSz="685949" rtl="0" eaLnBrk="1" fontAlgn="auto" latinLnBrk="0" hangingPunct="1">
        <a:lnSpc>
          <a:spcPct val="90000"/>
        </a:lnSpc>
        <a:spcBef>
          <a:spcPct val="20000"/>
        </a:spcBef>
        <a:spcAft>
          <a:spcPts val="0"/>
        </a:spcAft>
        <a:buClrTx/>
        <a:buSzPct val="90000"/>
        <a:buFont typeface="Wingdings" pitchFamily="2" charset="2"/>
        <a:buChar char=""/>
        <a:tabLst/>
        <a:defRPr sz="1501" kern="1200" spc="0" baseline="0">
          <a:solidFill>
            <a:schemeClr val="tx1">
              <a:lumMod val="50000"/>
            </a:schemeClr>
          </a:solidFill>
          <a:latin typeface="+mn-lt"/>
          <a:ea typeface="+mn-ea"/>
          <a:cs typeface="+mn-cs"/>
        </a:defRPr>
      </a:lvl4pPr>
      <a:lvl5pPr marL="942028" marR="0" indent="-169112" algn="l" defTabSz="685949" rtl="0" eaLnBrk="1" fontAlgn="auto" latinLnBrk="0" hangingPunct="1">
        <a:lnSpc>
          <a:spcPct val="90000"/>
        </a:lnSpc>
        <a:spcBef>
          <a:spcPct val="20000"/>
        </a:spcBef>
        <a:spcAft>
          <a:spcPts val="0"/>
        </a:spcAft>
        <a:buClrTx/>
        <a:buSzPct val="90000"/>
        <a:buFont typeface="Wingdings" pitchFamily="2" charset="2"/>
        <a:buChar char=""/>
        <a:tabLst>
          <a:tab pos="942028" algn="l"/>
        </a:tabLst>
        <a:defRPr sz="1501" kern="1200" spc="0" baseline="0">
          <a:solidFill>
            <a:schemeClr val="tx1">
              <a:lumMod val="50000"/>
            </a:schemeClr>
          </a:solidFill>
          <a:latin typeface="+mn-lt"/>
          <a:ea typeface="+mn-ea"/>
          <a:cs typeface="+mn-cs"/>
        </a:defRPr>
      </a:lvl5pPr>
      <a:lvl6pPr marL="1886362" indent="-171488" algn="l" defTabSz="685949" rtl="0" eaLnBrk="1" latinLnBrk="0" hangingPunct="1">
        <a:spcBef>
          <a:spcPct val="20000"/>
        </a:spcBef>
        <a:buFont typeface="Arial" pitchFamily="34" charset="0"/>
        <a:buChar char="•"/>
        <a:defRPr sz="1501" kern="1200">
          <a:solidFill>
            <a:schemeClr val="tx1"/>
          </a:solidFill>
          <a:latin typeface="+mn-lt"/>
          <a:ea typeface="+mn-ea"/>
          <a:cs typeface="+mn-cs"/>
        </a:defRPr>
      </a:lvl6pPr>
      <a:lvl7pPr marL="2229336" indent="-171488" algn="l" defTabSz="685949" rtl="0" eaLnBrk="1" latinLnBrk="0" hangingPunct="1">
        <a:spcBef>
          <a:spcPct val="20000"/>
        </a:spcBef>
        <a:buFont typeface="Arial" pitchFamily="34" charset="0"/>
        <a:buChar char="•"/>
        <a:defRPr sz="1501" kern="1200">
          <a:solidFill>
            <a:schemeClr val="tx1"/>
          </a:solidFill>
          <a:latin typeface="+mn-lt"/>
          <a:ea typeface="+mn-ea"/>
          <a:cs typeface="+mn-cs"/>
        </a:defRPr>
      </a:lvl7pPr>
      <a:lvl8pPr marL="2572312" indent="-171488" algn="l" defTabSz="685949" rtl="0" eaLnBrk="1" latinLnBrk="0" hangingPunct="1">
        <a:spcBef>
          <a:spcPct val="20000"/>
        </a:spcBef>
        <a:buFont typeface="Arial" pitchFamily="34" charset="0"/>
        <a:buChar char="•"/>
        <a:defRPr sz="1501" kern="1200">
          <a:solidFill>
            <a:schemeClr val="tx1"/>
          </a:solidFill>
          <a:latin typeface="+mn-lt"/>
          <a:ea typeface="+mn-ea"/>
          <a:cs typeface="+mn-cs"/>
        </a:defRPr>
      </a:lvl8pPr>
      <a:lvl9pPr marL="2915287" indent="-171488" algn="l" defTabSz="685949" rtl="0" eaLnBrk="1" latinLnBrk="0" hangingPunct="1">
        <a:spcBef>
          <a:spcPct val="20000"/>
        </a:spcBef>
        <a:buFont typeface="Arial" pitchFamily="34" charset="0"/>
        <a:buChar char="•"/>
        <a:defRPr sz="1501" kern="1200">
          <a:solidFill>
            <a:schemeClr val="tx1"/>
          </a:solidFill>
          <a:latin typeface="+mn-lt"/>
          <a:ea typeface="+mn-ea"/>
          <a:cs typeface="+mn-cs"/>
        </a:defRPr>
      </a:lvl9pPr>
    </p:bodyStyle>
    <p:otherStyle>
      <a:defPPr>
        <a:defRPr lang="en-US"/>
      </a:defPPr>
      <a:lvl1pPr marL="0" algn="l" defTabSz="685949" rtl="0" eaLnBrk="1" latinLnBrk="0" hangingPunct="1">
        <a:defRPr sz="1426" kern="1200">
          <a:solidFill>
            <a:schemeClr val="tx1"/>
          </a:solidFill>
          <a:latin typeface="+mn-lt"/>
          <a:ea typeface="+mn-ea"/>
          <a:cs typeface="+mn-cs"/>
        </a:defRPr>
      </a:lvl1pPr>
      <a:lvl2pPr marL="342975" algn="l" defTabSz="685949" rtl="0" eaLnBrk="1" latinLnBrk="0" hangingPunct="1">
        <a:defRPr sz="1426" kern="1200">
          <a:solidFill>
            <a:schemeClr val="tx1"/>
          </a:solidFill>
          <a:latin typeface="+mn-lt"/>
          <a:ea typeface="+mn-ea"/>
          <a:cs typeface="+mn-cs"/>
        </a:defRPr>
      </a:lvl2pPr>
      <a:lvl3pPr marL="685949" algn="l" defTabSz="685949" rtl="0" eaLnBrk="1" latinLnBrk="0" hangingPunct="1">
        <a:defRPr sz="1426" kern="1200">
          <a:solidFill>
            <a:schemeClr val="tx1"/>
          </a:solidFill>
          <a:latin typeface="+mn-lt"/>
          <a:ea typeface="+mn-ea"/>
          <a:cs typeface="+mn-cs"/>
        </a:defRPr>
      </a:lvl3pPr>
      <a:lvl4pPr marL="1028924" algn="l" defTabSz="685949" rtl="0" eaLnBrk="1" latinLnBrk="0" hangingPunct="1">
        <a:defRPr sz="1426" kern="1200">
          <a:solidFill>
            <a:schemeClr val="tx1"/>
          </a:solidFill>
          <a:latin typeface="+mn-lt"/>
          <a:ea typeface="+mn-ea"/>
          <a:cs typeface="+mn-cs"/>
        </a:defRPr>
      </a:lvl4pPr>
      <a:lvl5pPr marL="1371900" algn="l" defTabSz="685949" rtl="0" eaLnBrk="1" latinLnBrk="0" hangingPunct="1">
        <a:defRPr sz="1426" kern="1200">
          <a:solidFill>
            <a:schemeClr val="tx1"/>
          </a:solidFill>
          <a:latin typeface="+mn-lt"/>
          <a:ea typeface="+mn-ea"/>
          <a:cs typeface="+mn-cs"/>
        </a:defRPr>
      </a:lvl5pPr>
      <a:lvl6pPr marL="1714874" algn="l" defTabSz="685949" rtl="0" eaLnBrk="1" latinLnBrk="0" hangingPunct="1">
        <a:defRPr sz="1426" kern="1200">
          <a:solidFill>
            <a:schemeClr val="tx1"/>
          </a:solidFill>
          <a:latin typeface="+mn-lt"/>
          <a:ea typeface="+mn-ea"/>
          <a:cs typeface="+mn-cs"/>
        </a:defRPr>
      </a:lvl6pPr>
      <a:lvl7pPr marL="2057849" algn="l" defTabSz="685949" rtl="0" eaLnBrk="1" latinLnBrk="0" hangingPunct="1">
        <a:defRPr sz="1426" kern="1200">
          <a:solidFill>
            <a:schemeClr val="tx1"/>
          </a:solidFill>
          <a:latin typeface="+mn-lt"/>
          <a:ea typeface="+mn-ea"/>
          <a:cs typeface="+mn-cs"/>
        </a:defRPr>
      </a:lvl7pPr>
      <a:lvl8pPr marL="2400824" algn="l" defTabSz="685949" rtl="0" eaLnBrk="1" latinLnBrk="0" hangingPunct="1">
        <a:defRPr sz="1426" kern="1200">
          <a:solidFill>
            <a:schemeClr val="tx1"/>
          </a:solidFill>
          <a:latin typeface="+mn-lt"/>
          <a:ea typeface="+mn-ea"/>
          <a:cs typeface="+mn-cs"/>
        </a:defRPr>
      </a:lvl8pPr>
      <a:lvl9pPr marL="2743799" algn="l" defTabSz="685949" rtl="0" eaLnBrk="1" latinLnBrk="0" hangingPunct="1">
        <a:defRPr sz="1426"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0" cy="211733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9" y="-216"/>
            <a:ext cx="935478" cy="5654619"/>
            <a:chOff x="12618967" y="-222"/>
            <a:chExt cx="954236" cy="5767189"/>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73" fontAlgn="base">
                  <a:lnSpc>
                    <a:spcPct val="100000"/>
                  </a:lnSpc>
                  <a:spcBef>
                    <a:spcPct val="0"/>
                  </a:spcBef>
                  <a:spcAft>
                    <a:spcPct val="0"/>
                  </a:spcAft>
                </a:pPr>
                <a:r>
                  <a:rPr lang="en-US" sz="491" b="1" kern="1200" baseline="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1" b="1" kern="1200" baseline="0">
                  <a:gradFill>
                    <a:gsLst>
                      <a:gs pos="0">
                        <a:srgbClr val="FFFFFF"/>
                      </a:gs>
                      <a:gs pos="100000">
                        <a:srgbClr val="FFFFFF"/>
                      </a:gs>
                    </a:gsLst>
                    <a:lin ang="5400000" scaled="0"/>
                  </a:gradFill>
                  <a:latin typeface="+mn-lt"/>
                  <a:ea typeface="Segoe UI" pitchFamily="34" charset="0"/>
                  <a:cs typeface="Segoe UI" pitchFamily="34" charset="0"/>
                </a:endParaRPr>
              </a:p>
              <a:p>
                <a:pPr algn="l" defTabSz="914173" fontAlgn="base">
                  <a:lnSpc>
                    <a:spcPct val="100000"/>
                  </a:lnSpc>
                  <a:spcBef>
                    <a:spcPct val="0"/>
                  </a:spcBef>
                  <a:spcAft>
                    <a:spcPct val="0"/>
                  </a:spcAft>
                </a:pPr>
                <a:r>
                  <a:rPr lang="en-US" sz="491">
                    <a:gradFill>
                      <a:gsLst>
                        <a:gs pos="0">
                          <a:srgbClr val="FFFFFF"/>
                        </a:gs>
                        <a:gs pos="100000">
                          <a:srgbClr val="FFFFFF"/>
                        </a:gs>
                      </a:gsLst>
                      <a:lin ang="5400000" scaled="0"/>
                    </a:gradFill>
                    <a:ea typeface="Segoe UI" pitchFamily="34" charset="0"/>
                    <a:cs typeface="Segoe UI" pitchFamily="34" charset="0"/>
                  </a:rPr>
                  <a:t>R:</a:t>
                </a:r>
                <a:r>
                  <a:rPr lang="en-US" sz="491" baseline="0">
                    <a:gradFill>
                      <a:gsLst>
                        <a:gs pos="0">
                          <a:srgbClr val="FFFFFF"/>
                        </a:gs>
                        <a:gs pos="100000">
                          <a:srgbClr val="FFFFFF"/>
                        </a:gs>
                      </a:gsLst>
                      <a:lin ang="5400000" scaled="0"/>
                    </a:gradFill>
                    <a:ea typeface="Segoe UI" pitchFamily="34" charset="0"/>
                    <a:cs typeface="Segoe UI" pitchFamily="34" charset="0"/>
                  </a:rPr>
                  <a:t>216 G:59 B:1</a:t>
                </a:r>
                <a:endParaRPr lang="en-US" sz="49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73" fontAlgn="base">
                  <a:lnSpc>
                    <a:spcPct val="100000"/>
                  </a:lnSpc>
                  <a:spcBef>
                    <a:spcPct val="0"/>
                  </a:spcBef>
                  <a:spcAft>
                    <a:spcPct val="0"/>
                  </a:spcAft>
                </a:pPr>
                <a:r>
                  <a:rPr lang="en-US" sz="491"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73" rtl="0" eaLnBrk="1" fontAlgn="base" latinLnBrk="0" hangingPunct="1">
                  <a:lnSpc>
                    <a:spcPct val="100000"/>
                  </a:lnSpc>
                  <a:spcBef>
                    <a:spcPct val="0"/>
                  </a:spcBef>
                  <a:spcAft>
                    <a:spcPct val="0"/>
                  </a:spcAft>
                </a:pPr>
                <a:r>
                  <a:rPr lang="en-US" sz="491"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73" rtl="0" eaLnBrk="1" fontAlgn="base" latinLnBrk="0" hangingPunct="1">
                  <a:lnSpc>
                    <a:spcPct val="100000"/>
                  </a:lnSpc>
                  <a:spcBef>
                    <a:spcPct val="0"/>
                  </a:spcBef>
                  <a:spcAft>
                    <a:spcPct val="0"/>
                  </a:spcAft>
                </a:pPr>
                <a:r>
                  <a:rPr lang="en-US" sz="491"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73" rtl="0" eaLnBrk="1" fontAlgn="base" latinLnBrk="0" hangingPunct="1">
                  <a:lnSpc>
                    <a:spcPct val="100000"/>
                  </a:lnSpc>
                  <a:spcBef>
                    <a:spcPct val="0"/>
                  </a:spcBef>
                  <a:spcAft>
                    <a:spcPct val="0"/>
                  </a:spcAft>
                </a:pPr>
                <a:r>
                  <a:rPr lang="en-US" sz="491"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73" rtl="0" eaLnBrk="1" fontAlgn="base" latinLnBrk="0" hangingPunct="1">
                  <a:lnSpc>
                    <a:spcPct val="100000"/>
                  </a:lnSpc>
                  <a:spcBef>
                    <a:spcPct val="0"/>
                  </a:spcBef>
                  <a:spcAft>
                    <a:spcPct val="0"/>
                  </a:spcAft>
                </a:pPr>
                <a:r>
                  <a:rPr lang="en-US" sz="491"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73" rtl="0" eaLnBrk="1" fontAlgn="base" latinLnBrk="0" hangingPunct="1">
                  <a:lnSpc>
                    <a:spcPct val="100000"/>
                  </a:lnSpc>
                  <a:spcBef>
                    <a:spcPct val="0"/>
                  </a:spcBef>
                  <a:spcAft>
                    <a:spcPct val="0"/>
                  </a:spcAft>
                </a:pPr>
                <a:r>
                  <a:rPr lang="en-US" sz="491"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73" rtl="0" eaLnBrk="1" fontAlgn="base" latinLnBrk="0" hangingPunct="1">
                  <a:lnSpc>
                    <a:spcPct val="100000"/>
                  </a:lnSpc>
                  <a:spcBef>
                    <a:spcPct val="0"/>
                  </a:spcBef>
                  <a:spcAft>
                    <a:spcPct val="0"/>
                  </a:spcAft>
                </a:pPr>
                <a:r>
                  <a:rPr lang="en-US" sz="491"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73" rtl="0" eaLnBrk="1" fontAlgn="base" latinLnBrk="0" hangingPunct="1">
                  <a:lnSpc>
                    <a:spcPct val="100000"/>
                  </a:lnSpc>
                  <a:spcBef>
                    <a:spcPct val="0"/>
                  </a:spcBef>
                  <a:spcAft>
                    <a:spcPct val="0"/>
                  </a:spcAft>
                </a:pPr>
                <a:r>
                  <a:rPr lang="en-US" sz="491"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73" rtl="0" eaLnBrk="1" fontAlgn="base" latinLnBrk="0" hangingPunct="1">
                  <a:lnSpc>
                    <a:spcPct val="100000"/>
                  </a:lnSpc>
                  <a:spcBef>
                    <a:spcPct val="0"/>
                  </a:spcBef>
                  <a:spcAft>
                    <a:spcPct val="0"/>
                  </a:spcAft>
                </a:pPr>
                <a:r>
                  <a:rPr lang="en-US" sz="491"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73" fontAlgn="base">
                  <a:lnSpc>
                    <a:spcPct val="100000"/>
                  </a:lnSpc>
                  <a:spcBef>
                    <a:spcPct val="0"/>
                  </a:spcBef>
                  <a:spcAft>
                    <a:spcPct val="0"/>
                  </a:spcAft>
                </a:pPr>
                <a:r>
                  <a:rPr lang="en-US" sz="491">
                    <a:gradFill>
                      <a:gsLst>
                        <a:gs pos="37168">
                          <a:srgbClr val="292929"/>
                        </a:gs>
                        <a:gs pos="72000">
                          <a:srgbClr val="292929"/>
                        </a:gs>
                      </a:gsLst>
                      <a:lin ang="5400000" scaled="0"/>
                    </a:gradFill>
                    <a:ea typeface="Segoe UI" pitchFamily="34" charset="0"/>
                    <a:cs typeface="Segoe UI" pitchFamily="34" charset="0"/>
                  </a:rPr>
                  <a:t>R:</a:t>
                </a:r>
                <a:r>
                  <a:rPr lang="en-US" sz="491" baseline="0">
                    <a:gradFill>
                      <a:gsLst>
                        <a:gs pos="37168">
                          <a:srgbClr val="292929"/>
                        </a:gs>
                        <a:gs pos="72000">
                          <a:srgbClr val="292929"/>
                        </a:gs>
                      </a:gsLst>
                      <a:lin ang="5400000" scaled="0"/>
                    </a:gradFill>
                    <a:ea typeface="Segoe UI" pitchFamily="34" charset="0"/>
                    <a:cs typeface="Segoe UI" pitchFamily="34" charset="0"/>
                  </a:rPr>
                  <a:t>210 G:210 B:210</a:t>
                </a:r>
                <a:endParaRPr lang="en-US" sz="491">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4" y="258333"/>
              <a:ext cx="843944" cy="326834"/>
            </a:xfrm>
            <a:prstGeom prst="rect">
              <a:avLst/>
            </a:prstGeom>
            <a:noFill/>
          </p:spPr>
          <p:txBody>
            <a:bodyPr wrap="none" lIns="0" tIns="91440" rIns="182880" bIns="91440" rtlCol="0">
              <a:spAutoFit/>
            </a:bodyPr>
            <a:lstStyle/>
            <a:p>
              <a:pPr marL="0" algn="l" defTabSz="914437"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0" y="4228745"/>
              <a:ext cx="2647254" cy="326834"/>
            </a:xfrm>
            <a:prstGeom prst="rect">
              <a:avLst/>
            </a:prstGeom>
            <a:noFill/>
          </p:spPr>
          <p:txBody>
            <a:bodyPr wrap="none" lIns="0" tIns="91440" rIns="182880" bIns="91440" rtlCol="0">
              <a:spAutoFit/>
            </a:bodyPr>
            <a:lstStyle/>
            <a:p>
              <a:pPr marL="0" algn="l" defTabSz="914437"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73" rtl="0" eaLnBrk="1" fontAlgn="base" latinLnBrk="0" hangingPunct="1">
                <a:lnSpc>
                  <a:spcPct val="100000"/>
                </a:lnSpc>
                <a:spcBef>
                  <a:spcPct val="0"/>
                </a:spcBef>
                <a:spcAft>
                  <a:spcPct val="0"/>
                </a:spcAft>
              </a:pPr>
              <a:r>
                <a:rPr lang="en-US" sz="491"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73" fontAlgn="base">
                <a:lnSpc>
                  <a:spcPct val="100000"/>
                </a:lnSpc>
                <a:spcBef>
                  <a:spcPct val="0"/>
                </a:spcBef>
                <a:spcAft>
                  <a:spcPct val="0"/>
                </a:spcAft>
              </a:pPr>
              <a:r>
                <a:rPr lang="en-US" sz="491">
                  <a:gradFill>
                    <a:gsLst>
                      <a:gs pos="2092">
                        <a:srgbClr val="F8F8F8"/>
                      </a:gs>
                      <a:gs pos="10042">
                        <a:srgbClr val="F8F8F8"/>
                      </a:gs>
                    </a:gsLst>
                    <a:lin ang="5400000" scaled="0"/>
                  </a:gradFill>
                  <a:ea typeface="Segoe UI" pitchFamily="34" charset="0"/>
                  <a:cs typeface="Segoe UI" pitchFamily="34" charset="0"/>
                </a:rPr>
                <a:t>R:</a:t>
              </a:r>
              <a:r>
                <a:rPr lang="en-US" sz="491" baseline="0">
                  <a:gradFill>
                    <a:gsLst>
                      <a:gs pos="2092">
                        <a:srgbClr val="F8F8F8"/>
                      </a:gs>
                      <a:gs pos="10042">
                        <a:srgbClr val="F8F8F8"/>
                      </a:gs>
                    </a:gsLst>
                    <a:lin ang="5400000" scaled="0"/>
                  </a:gradFill>
                  <a:ea typeface="Segoe UI" pitchFamily="34" charset="0"/>
                  <a:cs typeface="Segoe UI" pitchFamily="34" charset="0"/>
                </a:rPr>
                <a:t>168 G:0 B:0</a:t>
              </a:r>
              <a:endParaRPr lang="en-US" sz="491">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73" rtl="0" eaLnBrk="1" fontAlgn="base" latinLnBrk="0" hangingPunct="1">
                <a:lnSpc>
                  <a:spcPct val="100000"/>
                </a:lnSpc>
                <a:spcBef>
                  <a:spcPct val="0"/>
                </a:spcBef>
                <a:spcAft>
                  <a:spcPct val="0"/>
                </a:spcAft>
              </a:pPr>
              <a:r>
                <a:rPr lang="en-US" sz="491" b="1" kern="1200" baseline="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73" fontAlgn="base">
                <a:lnSpc>
                  <a:spcPct val="100000"/>
                </a:lnSpc>
                <a:spcBef>
                  <a:spcPct val="0"/>
                </a:spcBef>
                <a:spcAft>
                  <a:spcPct val="0"/>
                </a:spcAft>
              </a:pPr>
              <a:r>
                <a:rPr lang="en-US" sz="491">
                  <a:gradFill>
                    <a:gsLst>
                      <a:gs pos="2092">
                        <a:srgbClr val="F8F8F8"/>
                      </a:gs>
                      <a:gs pos="10042">
                        <a:srgbClr val="F8F8F8"/>
                      </a:gs>
                    </a:gsLst>
                    <a:lin ang="5400000" scaled="0"/>
                  </a:gradFill>
                  <a:ea typeface="Segoe UI" pitchFamily="34" charset="0"/>
                  <a:cs typeface="Segoe UI" pitchFamily="34" charset="0"/>
                </a:rPr>
                <a:t>R:16</a:t>
              </a:r>
              <a:r>
                <a:rPr lang="en-US" sz="491" baseline="0">
                  <a:gradFill>
                    <a:gsLst>
                      <a:gs pos="2092">
                        <a:srgbClr val="F8F8F8"/>
                      </a:gs>
                      <a:gs pos="10042">
                        <a:srgbClr val="F8F8F8"/>
                      </a:gs>
                    </a:gsLst>
                    <a:lin ang="5400000" scaled="0"/>
                  </a:gradFill>
                  <a:ea typeface="Segoe UI" pitchFamily="34" charset="0"/>
                  <a:cs typeface="Segoe UI" pitchFamily="34" charset="0"/>
                </a:rPr>
                <a:t> G:124 B:16</a:t>
              </a:r>
              <a:endParaRPr lang="en-US" sz="491">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73" rtl="0" eaLnBrk="1" fontAlgn="base" latinLnBrk="0" hangingPunct="1">
                <a:lnSpc>
                  <a:spcPct val="100000"/>
                </a:lnSpc>
                <a:spcBef>
                  <a:spcPct val="0"/>
                </a:spcBef>
                <a:spcAft>
                  <a:spcPct val="0"/>
                </a:spcAft>
              </a:pPr>
              <a:r>
                <a:rPr lang="en-US" sz="491"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73" fontAlgn="base">
                <a:lnSpc>
                  <a:spcPct val="100000"/>
                </a:lnSpc>
                <a:spcBef>
                  <a:spcPct val="0"/>
                </a:spcBef>
                <a:spcAft>
                  <a:spcPct val="0"/>
                </a:spcAft>
              </a:pPr>
              <a:r>
                <a:rPr lang="en-US" sz="491">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45802515"/>
      </p:ext>
    </p:extLst>
  </p:cSld>
  <p:clrMap bg1="lt1" tx1="dk1" bg2="lt2" tx2="dk2" accent1="accent1" accent2="accent2" accent3="accent3" accent4="accent4" accent5="accent5" accent6="accent6" hlink="hlink" folHlink="folHlink"/>
  <p:sldLayoutIdLst>
    <p:sldLayoutId id="2147484287" r:id="rId1"/>
  </p:sldLayoutIdLst>
  <p:transition>
    <p:fade/>
  </p:transition>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70" marR="0" indent="-336170" algn="l" defTabSz="91443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35" marR="0" indent="-236565" algn="l" defTabSz="91443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99"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512"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627"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 y="2"/>
            <a:ext cx="12192000" cy="646042"/>
          </a:xfrm>
          <a:prstGeom prst="rect">
            <a:avLst/>
          </a:prstGeom>
        </p:spPr>
        <p:txBody>
          <a:bodyPr vert="horz" lIns="320040" tIns="152357" rIns="53325" bIns="53325" rtlCol="0" anchor="ctr">
            <a:normAutofit/>
          </a:bodyPr>
          <a:lstStyle/>
          <a:p>
            <a:endParaRPr lang="en-US"/>
          </a:p>
        </p:txBody>
      </p:sp>
      <p:sp>
        <p:nvSpPr>
          <p:cNvPr id="7" name="Footer Placeholder 6"/>
          <p:cNvSpPr>
            <a:spLocks noGrp="1"/>
          </p:cNvSpPr>
          <p:nvPr>
            <p:ph type="ftr" sz="quarter" idx="3"/>
          </p:nvPr>
        </p:nvSpPr>
        <p:spPr>
          <a:xfrm>
            <a:off x="3048000" y="6477873"/>
            <a:ext cx="8381999"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914192"/>
            <a:endParaRPr lang="en-US">
              <a:solidFill>
                <a:srgbClr val="505050"/>
              </a:solidFill>
            </a:endParaRPr>
          </a:p>
        </p:txBody>
      </p:sp>
      <p:sp>
        <p:nvSpPr>
          <p:cNvPr id="15" name="Text Placeholder 14"/>
          <p:cNvSpPr>
            <a:spLocks noGrp="1"/>
          </p:cNvSpPr>
          <p:nvPr>
            <p:ph type="body" idx="1"/>
          </p:nvPr>
        </p:nvSpPr>
        <p:spPr>
          <a:xfrm>
            <a:off x="150853" y="1600202"/>
            <a:ext cx="11890297" cy="4559531"/>
          </a:xfrm>
          <a:prstGeom prst="rect">
            <a:avLst/>
          </a:prstGeom>
        </p:spPr>
        <p:txBody>
          <a:bodyPr vert="horz" lIns="182880" tIns="91440" rIns="18288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4"/>
          </p:nvPr>
        </p:nvSpPr>
        <p:spPr>
          <a:xfrm>
            <a:off x="11430002" y="6477876"/>
            <a:ext cx="761998"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914192"/>
            <a:fld id="{FAADACFB-7C71-4E89-89D2-7BBA40B7BFA9}" type="slidenum">
              <a:rPr lang="en-US" smtClean="0">
                <a:solidFill>
                  <a:srgbClr val="505050"/>
                </a:solidFill>
              </a:rPr>
              <a:pPr defTabSz="914192"/>
              <a:t>‹#›</a:t>
            </a:fld>
            <a:endParaRPr lang="en-US">
              <a:solidFill>
                <a:srgbClr val="505050"/>
              </a:solidFill>
            </a:endParaRPr>
          </a:p>
        </p:txBody>
      </p:sp>
    </p:spTree>
    <p:extLst>
      <p:ext uri="{BB962C8B-B14F-4D97-AF65-F5344CB8AC3E}">
        <p14:creationId xmlns:p14="http://schemas.microsoft.com/office/powerpoint/2010/main" val="1650356726"/>
      </p:ext>
    </p:extLst>
  </p:cSld>
  <p:clrMap bg1="lt1" tx1="dk1" bg2="lt2" tx2="dk2" accent1="accent1" accent2="accent2" accent3="accent3" accent4="accent4" accent5="accent5" accent6="accent6" hlink="hlink" folHlink="folHlink"/>
  <p:sldLayoutIdLst>
    <p:sldLayoutId id="2147484296" r:id="rId1"/>
  </p:sldLayoutIdLst>
  <p:transition>
    <p:fade/>
  </p:transition>
  <p:hf hdr="0" ftr="0" dt="0"/>
  <p:txStyles>
    <p:titleStyle>
      <a:lvl1pPr marL="0" algn="l" defTabSz="1087687" rtl="0" eaLnBrk="1" latinLnBrk="0" hangingPunct="1">
        <a:lnSpc>
          <a:spcPct val="90000"/>
        </a:lnSpc>
        <a:spcBef>
          <a:spcPct val="0"/>
        </a:spcBef>
        <a:buNone/>
        <a:defRPr lang="en-US" sz="4000" kern="1200" spc="-58" baseline="0" dirty="0">
          <a:solidFill>
            <a:schemeClr val="bg2"/>
          </a:solidFill>
          <a:latin typeface="Segoe UI Light" pitchFamily="34" charset="0"/>
          <a:ea typeface="Segoe UI" pitchFamily="34" charset="0"/>
          <a:cs typeface="Segoe UI" pitchFamily="34" charset="0"/>
        </a:defRPr>
      </a:lvl1pPr>
    </p:titleStyle>
    <p:bodyStyle>
      <a:lvl1pPr marL="0" indent="0" algn="l" defTabSz="1087687"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5888" indent="-194321" algn="l" defTabSz="1087687"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420" indent="-173169" algn="l" defTabSz="1087687"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6952" indent="-177136" algn="l" defTabSz="1087687"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4895" indent="-179779" algn="l" defTabSz="1087687"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1141" indent="-271921" algn="l" defTabSz="1087687"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4984" indent="-271921" algn="l" defTabSz="1087687"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8829" indent="-271921" algn="l" defTabSz="1087687"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2672" indent="-271921" algn="l" defTabSz="1087687"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687" rtl="0" eaLnBrk="1" latinLnBrk="0" hangingPunct="1">
        <a:defRPr sz="2200" kern="1200">
          <a:solidFill>
            <a:schemeClr val="tx1"/>
          </a:solidFill>
          <a:latin typeface="+mn-lt"/>
          <a:ea typeface="+mn-ea"/>
          <a:cs typeface="+mn-cs"/>
        </a:defRPr>
      </a:lvl1pPr>
      <a:lvl2pPr marL="543845" algn="l" defTabSz="1087687" rtl="0" eaLnBrk="1" latinLnBrk="0" hangingPunct="1">
        <a:defRPr sz="2200" kern="1200">
          <a:solidFill>
            <a:schemeClr val="tx1"/>
          </a:solidFill>
          <a:latin typeface="+mn-lt"/>
          <a:ea typeface="+mn-ea"/>
          <a:cs typeface="+mn-cs"/>
        </a:defRPr>
      </a:lvl2pPr>
      <a:lvl3pPr marL="1087687" algn="l" defTabSz="1087687" rtl="0" eaLnBrk="1" latinLnBrk="0" hangingPunct="1">
        <a:defRPr sz="2200" kern="1200">
          <a:solidFill>
            <a:schemeClr val="tx1"/>
          </a:solidFill>
          <a:latin typeface="+mn-lt"/>
          <a:ea typeface="+mn-ea"/>
          <a:cs typeface="+mn-cs"/>
        </a:defRPr>
      </a:lvl3pPr>
      <a:lvl4pPr marL="1631533" algn="l" defTabSz="1087687" rtl="0" eaLnBrk="1" latinLnBrk="0" hangingPunct="1">
        <a:defRPr sz="2200" kern="1200">
          <a:solidFill>
            <a:schemeClr val="tx1"/>
          </a:solidFill>
          <a:latin typeface="+mn-lt"/>
          <a:ea typeface="+mn-ea"/>
          <a:cs typeface="+mn-cs"/>
        </a:defRPr>
      </a:lvl4pPr>
      <a:lvl5pPr marL="2175375" algn="l" defTabSz="1087687" rtl="0" eaLnBrk="1" latinLnBrk="0" hangingPunct="1">
        <a:defRPr sz="2200" kern="1200">
          <a:solidFill>
            <a:schemeClr val="tx1"/>
          </a:solidFill>
          <a:latin typeface="+mn-lt"/>
          <a:ea typeface="+mn-ea"/>
          <a:cs typeface="+mn-cs"/>
        </a:defRPr>
      </a:lvl5pPr>
      <a:lvl6pPr marL="2719219" algn="l" defTabSz="1087687" rtl="0" eaLnBrk="1" latinLnBrk="0" hangingPunct="1">
        <a:defRPr sz="2200" kern="1200">
          <a:solidFill>
            <a:schemeClr val="tx1"/>
          </a:solidFill>
          <a:latin typeface="+mn-lt"/>
          <a:ea typeface="+mn-ea"/>
          <a:cs typeface="+mn-cs"/>
        </a:defRPr>
      </a:lvl6pPr>
      <a:lvl7pPr marL="3263062" algn="l" defTabSz="1087687" rtl="0" eaLnBrk="1" latinLnBrk="0" hangingPunct="1">
        <a:defRPr sz="2200" kern="1200">
          <a:solidFill>
            <a:schemeClr val="tx1"/>
          </a:solidFill>
          <a:latin typeface="+mn-lt"/>
          <a:ea typeface="+mn-ea"/>
          <a:cs typeface="+mn-cs"/>
        </a:defRPr>
      </a:lvl7pPr>
      <a:lvl8pPr marL="3806907" algn="l" defTabSz="1087687" rtl="0" eaLnBrk="1" latinLnBrk="0" hangingPunct="1">
        <a:defRPr sz="2200" kern="1200">
          <a:solidFill>
            <a:schemeClr val="tx1"/>
          </a:solidFill>
          <a:latin typeface="+mn-lt"/>
          <a:ea typeface="+mn-ea"/>
          <a:cs typeface="+mn-cs"/>
        </a:defRPr>
      </a:lvl8pPr>
      <a:lvl9pPr marL="4350751" algn="l" defTabSz="1087687"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190.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spTree>
    <p:extLst>
      <p:ext uri="{BB962C8B-B14F-4D97-AF65-F5344CB8AC3E}">
        <p14:creationId xmlns:p14="http://schemas.microsoft.com/office/powerpoint/2010/main" val="1625992212"/>
      </p:ext>
    </p:extLst>
  </p:cSld>
  <p:clrMap bg1="lt1" tx1="dk1" bg2="lt2" tx2="dk2" accent1="accent1" accent2="accent2" accent3="accent3" accent4="accent4" accent5="accent5" accent6="accent6" hlink="hlink" folHlink="folHlink"/>
  <p:sldLayoutIdLst>
    <p:sldLayoutId id="2147484120" r:id="rId1"/>
    <p:sldLayoutId id="2147484121" r:id="rId2"/>
    <p:sldLayoutId id="2147484122" r:id="rId3"/>
    <p:sldLayoutId id="2147484123" r:id="rId4"/>
    <p:sldLayoutId id="2147484124" r:id="rId5"/>
    <p:sldLayoutId id="2147484125" r:id="rId6"/>
    <p:sldLayoutId id="2147484126" r:id="rId7"/>
    <p:sldLayoutId id="2147484127" r:id="rId8"/>
    <p:sldLayoutId id="2147484128" r:id="rId9"/>
    <p:sldLayoutId id="2147484129" r:id="rId10"/>
    <p:sldLayoutId id="2147484130" r:id="rId11"/>
    <p:sldLayoutId id="2147484131" r:id="rId12"/>
    <p:sldLayoutId id="2147484132" r:id="rId13"/>
    <p:sldLayoutId id="2147484133" r:id="rId14"/>
    <p:sldLayoutId id="2147484137" r:id="rId15"/>
    <p:sldLayoutId id="2147484138" r:id="rId16"/>
    <p:sldLayoutId id="2147484139" r:id="rId17"/>
    <p:sldLayoutId id="2147484140" r:id="rId18"/>
    <p:sldLayoutId id="2147484141" r:id="rId19"/>
    <p:sldLayoutId id="2147484142" r:id="rId20"/>
    <p:sldLayoutId id="2147484143" r:id="rId21"/>
    <p:sldLayoutId id="2147484144" r:id="rId22"/>
    <p:sldLayoutId id="2147484145" r:id="rId23"/>
    <p:sldLayoutId id="2147484822" r:id="rId24"/>
    <p:sldLayoutId id="2147484895" r:id="rId25"/>
    <p:sldLayoutId id="2147484896" r:id="rId26"/>
  </p:sldLayoutIdLst>
  <p:transition>
    <p:fade/>
  </p:transition>
  <p:hf sldNum="0" hdr="0" ftr="0" dt="0"/>
  <p:txStyles>
    <p:title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
          <a:stretch>
            <a:fillRect/>
          </a:stretch>
        </p:blipFill>
        <p:spPr>
          <a:xfrm rot="5400000">
            <a:off x="9200967" y="2990410"/>
            <a:ext cx="6858623" cy="876557"/>
          </a:xfrm>
          <a:prstGeom prst="rect">
            <a:avLst/>
          </a:prstGeom>
        </p:spPr>
      </p:pic>
    </p:spTree>
    <p:extLst>
      <p:ext uri="{BB962C8B-B14F-4D97-AF65-F5344CB8AC3E}">
        <p14:creationId xmlns:p14="http://schemas.microsoft.com/office/powerpoint/2010/main" val="378067851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71" r:id="rId3"/>
  </p:sldLayoutIdLst>
  <p:transition>
    <p:fade/>
  </p:transition>
  <p:txStyles>
    <p:titleStyle>
      <a:lvl1pPr algn="l" defTabSz="914367" rtl="0" eaLnBrk="1" latinLnBrk="0" hangingPunct="1">
        <a:lnSpc>
          <a:spcPct val="90000"/>
        </a:lnSpc>
        <a:spcBef>
          <a:spcPct val="0"/>
        </a:spcBef>
        <a:buNone/>
        <a:defRPr lang="en-US" sz="4705"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211716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8277342"/>
      </p:ext>
    </p:extLst>
  </p:cSld>
  <p:clrMap bg1="lt1" tx1="dk1" bg2="lt2" tx2="dk2" accent1="accent1" accent2="accent2" accent3="accent3" accent4="accent4" accent5="accent5" accent6="accent6" hlink="hlink" folHlink="folHlink"/>
  <p:sldLayoutIdLst>
    <p:sldLayoutId id="2147484322" r:id="rId1"/>
    <p:sldLayoutId id="2147484323" r:id="rId2"/>
    <p:sldLayoutId id="2147484324" r:id="rId3"/>
  </p:sldLayoutIdLst>
  <p:transition>
    <p:fade/>
  </p:transition>
  <p:txStyles>
    <p:titleStyle>
      <a:lvl1pPr algn="l" defTabSz="914169"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2" marR="0" indent="-336072" algn="l" defTabSz="914169"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67" marR="0" indent="-236494" algn="l" defTabSz="914169"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67" marR="0" indent="-224049" algn="l" defTabSz="914169"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16" marR="0" indent="-224049" algn="l" defTabSz="914169"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64" marR="0" indent="-224049" algn="l" defTabSz="914169"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964" indent="-228542" algn="l" defTabSz="914169"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48" indent="-228542" algn="l" defTabSz="914169"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33" indent="-228542" algn="l" defTabSz="914169"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18" indent="-228542" algn="l" defTabSz="914169"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69" rtl="0" eaLnBrk="1" latinLnBrk="0" hangingPunct="1">
        <a:defRPr sz="1765" kern="1200">
          <a:solidFill>
            <a:schemeClr val="tx1"/>
          </a:solidFill>
          <a:latin typeface="+mn-lt"/>
          <a:ea typeface="+mn-ea"/>
          <a:cs typeface="+mn-cs"/>
        </a:defRPr>
      </a:lvl1pPr>
      <a:lvl2pPr marL="457083" algn="l" defTabSz="914169" rtl="0" eaLnBrk="1" latinLnBrk="0" hangingPunct="1">
        <a:defRPr sz="1765" kern="1200">
          <a:solidFill>
            <a:schemeClr val="tx1"/>
          </a:solidFill>
          <a:latin typeface="+mn-lt"/>
          <a:ea typeface="+mn-ea"/>
          <a:cs typeface="+mn-cs"/>
        </a:defRPr>
      </a:lvl2pPr>
      <a:lvl3pPr marL="914169" algn="l" defTabSz="914169" rtl="0" eaLnBrk="1" latinLnBrk="0" hangingPunct="1">
        <a:defRPr sz="1765" kern="1200">
          <a:solidFill>
            <a:schemeClr val="tx1"/>
          </a:solidFill>
          <a:latin typeface="+mn-lt"/>
          <a:ea typeface="+mn-ea"/>
          <a:cs typeface="+mn-cs"/>
        </a:defRPr>
      </a:lvl3pPr>
      <a:lvl4pPr marL="1371252" algn="l" defTabSz="914169" rtl="0" eaLnBrk="1" latinLnBrk="0" hangingPunct="1">
        <a:defRPr sz="1765" kern="1200">
          <a:solidFill>
            <a:schemeClr val="tx1"/>
          </a:solidFill>
          <a:latin typeface="+mn-lt"/>
          <a:ea typeface="+mn-ea"/>
          <a:cs typeface="+mn-cs"/>
        </a:defRPr>
      </a:lvl4pPr>
      <a:lvl5pPr marL="1828337" algn="l" defTabSz="914169" rtl="0" eaLnBrk="1" latinLnBrk="0" hangingPunct="1">
        <a:defRPr sz="1765" kern="1200">
          <a:solidFill>
            <a:schemeClr val="tx1"/>
          </a:solidFill>
          <a:latin typeface="+mn-lt"/>
          <a:ea typeface="+mn-ea"/>
          <a:cs typeface="+mn-cs"/>
        </a:defRPr>
      </a:lvl5pPr>
      <a:lvl6pPr marL="2285422" algn="l" defTabSz="914169" rtl="0" eaLnBrk="1" latinLnBrk="0" hangingPunct="1">
        <a:defRPr sz="1765" kern="1200">
          <a:solidFill>
            <a:schemeClr val="tx1"/>
          </a:solidFill>
          <a:latin typeface="+mn-lt"/>
          <a:ea typeface="+mn-ea"/>
          <a:cs typeface="+mn-cs"/>
        </a:defRPr>
      </a:lvl6pPr>
      <a:lvl7pPr marL="2742506" algn="l" defTabSz="914169" rtl="0" eaLnBrk="1" latinLnBrk="0" hangingPunct="1">
        <a:defRPr sz="1765" kern="1200">
          <a:solidFill>
            <a:schemeClr val="tx1"/>
          </a:solidFill>
          <a:latin typeface="+mn-lt"/>
          <a:ea typeface="+mn-ea"/>
          <a:cs typeface="+mn-cs"/>
        </a:defRPr>
      </a:lvl7pPr>
      <a:lvl8pPr marL="3199591" algn="l" defTabSz="914169" rtl="0" eaLnBrk="1" latinLnBrk="0" hangingPunct="1">
        <a:defRPr sz="1765" kern="1200">
          <a:solidFill>
            <a:schemeClr val="tx1"/>
          </a:solidFill>
          <a:latin typeface="+mn-lt"/>
          <a:ea typeface="+mn-ea"/>
          <a:cs typeface="+mn-cs"/>
        </a:defRPr>
      </a:lvl8pPr>
      <a:lvl9pPr marL="3656675" algn="l" defTabSz="914169" rtl="0" eaLnBrk="1" latinLnBrk="0" hangingPunct="1">
        <a:defRPr sz="1765"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7"/>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2051" name="think-cell Slide" r:id="rId28" imgW="377" imgH="377" progId="TCLayout.ActiveDocument.1">
                  <p:embed/>
                </p:oleObj>
              </mc:Choice>
              <mc:Fallback>
                <p:oleObj name="think-cell Slide" r:id="rId28" imgW="377" imgH="377" progId="TCLayout.ActiveDocument.1">
                  <p:embed/>
                  <p:pic>
                    <p:nvPicPr>
                      <p:cNvPr id="3" name="Object 2" hidden="1"/>
                      <p:cNvPicPr/>
                      <p:nvPr/>
                    </p:nvPicPr>
                    <p:blipFill>
                      <a:blip r:embed="rId29"/>
                      <a:stretch>
                        <a:fillRect/>
                      </a:stretch>
                    </p:blipFill>
                    <p:spPr>
                      <a:xfrm>
                        <a:off x="1558"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297500"/>
            <a:ext cx="11653521" cy="168990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0"/>
          <a:stretch>
            <a:fillRect/>
          </a:stretch>
        </p:blipFill>
        <p:spPr>
          <a:xfrm rot="5400000">
            <a:off x="9208749" y="2991034"/>
            <a:ext cx="6858623" cy="876557"/>
          </a:xfrm>
          <a:prstGeom prst="rect">
            <a:avLst/>
          </a:prstGeom>
        </p:spPr>
      </p:pic>
      <p:sp>
        <p:nvSpPr>
          <p:cNvPr id="5"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Tree>
    <p:extLst>
      <p:ext uri="{BB962C8B-B14F-4D97-AF65-F5344CB8AC3E}">
        <p14:creationId xmlns:p14="http://schemas.microsoft.com/office/powerpoint/2010/main" val="2218931452"/>
      </p:ext>
    </p:extLst>
  </p:cSld>
  <p:clrMap bg1="lt1" tx1="dk1" bg2="lt2" tx2="dk2" accent1="accent1" accent2="accent2" accent3="accent3" accent4="accent4" accent5="accent5" accent6="accent6" hlink="hlink" folHlink="folHlink"/>
  <p:sldLayoutIdLst>
    <p:sldLayoutId id="2147484326" r:id="rId1"/>
    <p:sldLayoutId id="2147484327" r:id="rId2"/>
    <p:sldLayoutId id="2147484328" r:id="rId3"/>
    <p:sldLayoutId id="2147484329" r:id="rId4"/>
    <p:sldLayoutId id="2147484330" r:id="rId5"/>
    <p:sldLayoutId id="2147484331" r:id="rId6"/>
    <p:sldLayoutId id="2147484332" r:id="rId7"/>
    <p:sldLayoutId id="2147484333" r:id="rId8"/>
    <p:sldLayoutId id="2147484334" r:id="rId9"/>
    <p:sldLayoutId id="2147484335" r:id="rId10"/>
    <p:sldLayoutId id="2147484336" r:id="rId11"/>
    <p:sldLayoutId id="2147484337" r:id="rId12"/>
    <p:sldLayoutId id="2147484338" r:id="rId13"/>
    <p:sldLayoutId id="2147484339" r:id="rId14"/>
    <p:sldLayoutId id="2147484340" r:id="rId15"/>
    <p:sldLayoutId id="2147484341" r:id="rId16"/>
    <p:sldLayoutId id="2147484342" r:id="rId17"/>
    <p:sldLayoutId id="2147484343" r:id="rId18"/>
    <p:sldLayoutId id="2147484344" r:id="rId19"/>
    <p:sldLayoutId id="2147484345" r:id="rId20"/>
    <p:sldLayoutId id="2147484346" r:id="rId21"/>
    <p:sldLayoutId id="2147484347" r:id="rId22"/>
    <p:sldLayoutId id="2147484348" r:id="rId23"/>
    <p:sldLayoutId id="2147484349" r:id="rId24"/>
  </p:sldLayoutIdLst>
  <p:transition>
    <p:fade/>
  </p:transition>
  <p:hf hdr="0" ftr="0" dt="0"/>
  <p:txStyles>
    <p:titleStyle>
      <a:lvl1pPr algn="l" defTabSz="914004" rtl="0" eaLnBrk="1" latinLnBrk="0" hangingPunct="1">
        <a:lnSpc>
          <a:spcPct val="90000"/>
        </a:lnSpc>
        <a:spcBef>
          <a:spcPct val="0"/>
        </a:spcBef>
        <a:buNone/>
        <a:defRPr lang="en-US" sz="3527"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14004" rtl="0" eaLnBrk="1" fontAlgn="auto" latinLnBrk="0" hangingPunct="1">
        <a:lnSpc>
          <a:spcPct val="90000"/>
        </a:lnSpc>
        <a:spcBef>
          <a:spcPct val="20000"/>
        </a:spcBef>
        <a:spcAft>
          <a:spcPts val="0"/>
        </a:spcAft>
        <a:buClrTx/>
        <a:buSzPct val="90000"/>
        <a:buFont typeface="Arial" pitchFamily="34" charset="0"/>
        <a:buNone/>
        <a:tabLst/>
        <a:defRPr sz="2744" kern="1200" spc="0" baseline="0">
          <a:solidFill>
            <a:schemeClr val="accent2"/>
          </a:solidFill>
          <a:latin typeface="+mj-lt"/>
          <a:ea typeface="+mn-ea"/>
          <a:cs typeface="+mn-cs"/>
        </a:defRPr>
      </a:lvl1pPr>
      <a:lvl2pPr marL="572464" marR="0" indent="-236452" algn="l" defTabSz="91400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2pPr>
      <a:lvl3pPr marL="784027" marR="0" indent="-224008" algn="l" defTabSz="914004" rtl="0" eaLnBrk="1" fontAlgn="auto" latinLnBrk="0" hangingPunct="1">
        <a:lnSpc>
          <a:spcPct val="90000"/>
        </a:lnSpc>
        <a:spcBef>
          <a:spcPct val="20000"/>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3pPr>
      <a:lvl4pPr marL="1008036" marR="0" indent="-224008" algn="l" defTabSz="914004" rtl="0" eaLnBrk="1" fontAlgn="auto" latinLnBrk="0" hangingPunct="1">
        <a:lnSpc>
          <a:spcPct val="90000"/>
        </a:lnSpc>
        <a:spcBef>
          <a:spcPct val="20000"/>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4pPr>
      <a:lvl5pPr marL="1232043" marR="0" indent="-224008" algn="l" defTabSz="914004" rtl="0" eaLnBrk="1" fontAlgn="auto" latinLnBrk="0" hangingPunct="1">
        <a:lnSpc>
          <a:spcPct val="90000"/>
        </a:lnSpc>
        <a:spcBef>
          <a:spcPct val="20000"/>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5pPr>
      <a:lvl6pPr marL="2513514"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7"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4" rtl="0" eaLnBrk="1" latinLnBrk="0" hangingPunct="1">
        <a:defRPr sz="1764" kern="1200">
          <a:solidFill>
            <a:schemeClr val="tx1"/>
          </a:solidFill>
          <a:latin typeface="+mn-lt"/>
          <a:ea typeface="+mn-ea"/>
          <a:cs typeface="+mn-cs"/>
        </a:defRPr>
      </a:lvl1pPr>
      <a:lvl2pPr marL="457002" algn="l" defTabSz="914004" rtl="0" eaLnBrk="1" latinLnBrk="0" hangingPunct="1">
        <a:defRPr sz="1764" kern="1200">
          <a:solidFill>
            <a:schemeClr val="tx1"/>
          </a:solidFill>
          <a:latin typeface="+mn-lt"/>
          <a:ea typeface="+mn-ea"/>
          <a:cs typeface="+mn-cs"/>
        </a:defRPr>
      </a:lvl2pPr>
      <a:lvl3pPr marL="914004" algn="l" defTabSz="914004" rtl="0" eaLnBrk="1" latinLnBrk="0" hangingPunct="1">
        <a:defRPr sz="1764" kern="1200">
          <a:solidFill>
            <a:schemeClr val="tx1"/>
          </a:solidFill>
          <a:latin typeface="+mn-lt"/>
          <a:ea typeface="+mn-ea"/>
          <a:cs typeface="+mn-cs"/>
        </a:defRPr>
      </a:lvl3pPr>
      <a:lvl4pPr marL="1371007" algn="l" defTabSz="914004" rtl="0" eaLnBrk="1" latinLnBrk="0" hangingPunct="1">
        <a:defRPr sz="1764" kern="1200">
          <a:solidFill>
            <a:schemeClr val="tx1"/>
          </a:solidFill>
          <a:latin typeface="+mn-lt"/>
          <a:ea typeface="+mn-ea"/>
          <a:cs typeface="+mn-cs"/>
        </a:defRPr>
      </a:lvl4pPr>
      <a:lvl5pPr marL="1828010" algn="l" defTabSz="914004" rtl="0" eaLnBrk="1" latinLnBrk="0" hangingPunct="1">
        <a:defRPr sz="1764" kern="1200">
          <a:solidFill>
            <a:schemeClr val="tx1"/>
          </a:solidFill>
          <a:latin typeface="+mn-lt"/>
          <a:ea typeface="+mn-ea"/>
          <a:cs typeface="+mn-cs"/>
        </a:defRPr>
      </a:lvl5pPr>
      <a:lvl6pPr marL="2285013" algn="l" defTabSz="914004" rtl="0" eaLnBrk="1" latinLnBrk="0" hangingPunct="1">
        <a:defRPr sz="1764" kern="1200">
          <a:solidFill>
            <a:schemeClr val="tx1"/>
          </a:solidFill>
          <a:latin typeface="+mn-lt"/>
          <a:ea typeface="+mn-ea"/>
          <a:cs typeface="+mn-cs"/>
        </a:defRPr>
      </a:lvl6pPr>
      <a:lvl7pPr marL="2742015" algn="l" defTabSz="914004" rtl="0" eaLnBrk="1" latinLnBrk="0" hangingPunct="1">
        <a:defRPr sz="1764" kern="1200">
          <a:solidFill>
            <a:schemeClr val="tx1"/>
          </a:solidFill>
          <a:latin typeface="+mn-lt"/>
          <a:ea typeface="+mn-ea"/>
          <a:cs typeface="+mn-cs"/>
        </a:defRPr>
      </a:lvl7pPr>
      <a:lvl8pPr marL="3199018" algn="l" defTabSz="914004" rtl="0" eaLnBrk="1" latinLnBrk="0" hangingPunct="1">
        <a:defRPr sz="1764" kern="1200">
          <a:solidFill>
            <a:schemeClr val="tx1"/>
          </a:solidFill>
          <a:latin typeface="+mn-lt"/>
          <a:ea typeface="+mn-ea"/>
          <a:cs typeface="+mn-cs"/>
        </a:defRPr>
      </a:lvl8pPr>
      <a:lvl9pPr marL="3656021" algn="l" defTabSz="914004"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288">
          <p15:clr>
            <a:srgbClr val="C35EA4"/>
          </p15:clr>
        </p15:guide>
        <p15:guide id="17" pos="7546">
          <p15:clr>
            <a:srgbClr val="C35EA4"/>
          </p15:clr>
        </p15:guide>
        <p15:guide id="25" orient="horz" pos="179">
          <p15:clr>
            <a:srgbClr val="C35EA4"/>
          </p15:clr>
        </p15:guide>
        <p15:guide id="26" orient="horz" pos="4104">
          <p15:clr>
            <a:srgbClr val="C35EA4"/>
          </p15:clr>
        </p15:guide>
        <p15:guide id="27" orient="horz" pos="772">
          <p15:clr>
            <a:srgbClr val="C35EA4"/>
          </p15:clr>
        </p15:guide>
        <p15:guide id="28" orient="horz" pos="828">
          <p15:clr>
            <a:srgbClr val="C35EA4"/>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7"/>
            </p:custDataLst>
            <p:extLst/>
          </p:nvPr>
        </p:nvGraphicFramePr>
        <p:xfrm>
          <a:off x="1559" y="1559"/>
          <a:ext cx="1556" cy="1556"/>
        </p:xfrm>
        <a:graphic>
          <a:graphicData uri="http://schemas.openxmlformats.org/presentationml/2006/ole">
            <mc:AlternateContent xmlns:mc="http://schemas.openxmlformats.org/markup-compatibility/2006">
              <mc:Choice xmlns:v="urn:schemas-microsoft-com:vml" Requires="v">
                <p:oleObj spid="_x0000_s22531" name="think-cell Slide" r:id="rId28" imgW="377" imgH="377" progId="TCLayout.ActiveDocument.1">
                  <p:embed/>
                </p:oleObj>
              </mc:Choice>
              <mc:Fallback>
                <p:oleObj name="think-cell Slide" r:id="rId28" imgW="377" imgH="377" progId="TCLayout.ActiveDocument.1">
                  <p:embed/>
                  <p:pic>
                    <p:nvPicPr>
                      <p:cNvPr id="3" name="Object 2" hidden="1"/>
                      <p:cNvPicPr/>
                      <p:nvPr/>
                    </p:nvPicPr>
                    <p:blipFill>
                      <a:blip r:embed="rId29"/>
                      <a:stretch>
                        <a:fillRect/>
                      </a:stretch>
                    </p:blipFill>
                    <p:spPr>
                      <a:xfrm>
                        <a:off x="1559" y="1559"/>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1"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297501"/>
            <a:ext cx="11653520" cy="175364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0"/>
          <a:stretch>
            <a:fillRect/>
          </a:stretch>
        </p:blipFill>
        <p:spPr>
          <a:xfrm rot="5400000">
            <a:off x="9208750" y="2991035"/>
            <a:ext cx="6858623" cy="876557"/>
          </a:xfrm>
          <a:prstGeom prst="rect">
            <a:avLst/>
          </a:prstGeom>
        </p:spPr>
      </p:pic>
      <p:sp>
        <p:nvSpPr>
          <p:cNvPr id="5" name="Slide Number Placeholder 4"/>
          <p:cNvSpPr>
            <a:spLocks noGrp="1"/>
          </p:cNvSpPr>
          <p:nvPr>
            <p:ph type="sldNum" sz="quarter" idx="4"/>
          </p:nvPr>
        </p:nvSpPr>
        <p:spPr>
          <a:xfrm>
            <a:off x="9388711"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Tree>
    <p:extLst>
      <p:ext uri="{BB962C8B-B14F-4D97-AF65-F5344CB8AC3E}">
        <p14:creationId xmlns:p14="http://schemas.microsoft.com/office/powerpoint/2010/main" val="3799915499"/>
      </p:ext>
    </p:extLst>
  </p:cSld>
  <p:clrMap bg1="lt1" tx1="dk1" bg2="lt2" tx2="dk2" accent1="accent1" accent2="accent2" accent3="accent3" accent4="accent4" accent5="accent5" accent6="accent6" hlink="hlink" folHlink="folHlink"/>
  <p:sldLayoutIdLst>
    <p:sldLayoutId id="2147484351" r:id="rId1"/>
    <p:sldLayoutId id="2147484352" r:id="rId2"/>
    <p:sldLayoutId id="2147484353" r:id="rId3"/>
    <p:sldLayoutId id="2147484354" r:id="rId4"/>
    <p:sldLayoutId id="2147484355" r:id="rId5"/>
    <p:sldLayoutId id="2147484356" r:id="rId6"/>
    <p:sldLayoutId id="2147484357" r:id="rId7"/>
    <p:sldLayoutId id="2147484358" r:id="rId8"/>
    <p:sldLayoutId id="2147484359" r:id="rId9"/>
    <p:sldLayoutId id="2147484360" r:id="rId10"/>
    <p:sldLayoutId id="2147484361" r:id="rId11"/>
    <p:sldLayoutId id="2147484362" r:id="rId12"/>
    <p:sldLayoutId id="2147484363" r:id="rId13"/>
    <p:sldLayoutId id="2147484364" r:id="rId14"/>
    <p:sldLayoutId id="2147484365" r:id="rId15"/>
    <p:sldLayoutId id="2147484366" r:id="rId16"/>
    <p:sldLayoutId id="2147484367" r:id="rId17"/>
    <p:sldLayoutId id="2147484368" r:id="rId18"/>
    <p:sldLayoutId id="2147484369" r:id="rId19"/>
    <p:sldLayoutId id="2147484370" r:id="rId20"/>
    <p:sldLayoutId id="2147484371" r:id="rId21"/>
    <p:sldLayoutId id="2147484372" r:id="rId22"/>
    <p:sldLayoutId id="2147484373" r:id="rId23"/>
    <p:sldLayoutId id="2147484374" r:id="rId24"/>
  </p:sldLayoutIdLst>
  <p:transition>
    <p:fade/>
  </p:transition>
  <p:hf hdr="0" ftr="0" dt="0"/>
  <p:txStyles>
    <p:titleStyle>
      <a:lvl1pPr algn="l" defTabSz="913900" rtl="0" eaLnBrk="1" latinLnBrk="0" hangingPunct="1">
        <a:lnSpc>
          <a:spcPct val="90000"/>
        </a:lnSpc>
        <a:spcBef>
          <a:spcPct val="0"/>
        </a:spcBef>
        <a:buNone/>
        <a:defRPr lang="en-US" sz="3527"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13900" rtl="0" eaLnBrk="1" fontAlgn="auto" latinLnBrk="0" hangingPunct="1">
        <a:lnSpc>
          <a:spcPct val="90000"/>
        </a:lnSpc>
        <a:spcBef>
          <a:spcPct val="20000"/>
        </a:spcBef>
        <a:spcAft>
          <a:spcPts val="0"/>
        </a:spcAft>
        <a:buClrTx/>
        <a:buSzPct val="90000"/>
        <a:buFont typeface="Arial" pitchFamily="34" charset="0"/>
        <a:buNone/>
        <a:tabLst/>
        <a:defRPr sz="2744" kern="1200" spc="0" baseline="0">
          <a:solidFill>
            <a:schemeClr val="accent2"/>
          </a:solidFill>
          <a:latin typeface="+mj-lt"/>
          <a:ea typeface="+mn-ea"/>
          <a:cs typeface="+mn-cs"/>
        </a:defRPr>
      </a:lvl1pPr>
      <a:lvl2pPr marL="572398" marR="0" indent="-236425" algn="l" defTabSz="91390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2pPr>
      <a:lvl3pPr marL="783936" marR="0" indent="-223982" algn="l" defTabSz="913900" rtl="0" eaLnBrk="1" fontAlgn="auto" latinLnBrk="0" hangingPunct="1">
        <a:lnSpc>
          <a:spcPct val="90000"/>
        </a:lnSpc>
        <a:spcBef>
          <a:spcPct val="20000"/>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3pPr>
      <a:lvl4pPr marL="1007920" marR="0" indent="-223982" algn="l" defTabSz="913900" rtl="0" eaLnBrk="1" fontAlgn="auto" latinLnBrk="0" hangingPunct="1">
        <a:lnSpc>
          <a:spcPct val="90000"/>
        </a:lnSpc>
        <a:spcBef>
          <a:spcPct val="20000"/>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4pPr>
      <a:lvl5pPr marL="1231901" marR="0" indent="-223982" algn="l" defTabSz="913900" rtl="0" eaLnBrk="1" fontAlgn="auto" latinLnBrk="0" hangingPunct="1">
        <a:lnSpc>
          <a:spcPct val="90000"/>
        </a:lnSpc>
        <a:spcBef>
          <a:spcPct val="20000"/>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5pPr>
      <a:lvl6pPr marL="2513225" indent="-228476" algn="l" defTabSz="91390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175" indent="-228476" algn="l" defTabSz="91390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25" indent="-228476" algn="l" defTabSz="91390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075" indent="-228476" algn="l" defTabSz="91390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00" rtl="0" eaLnBrk="1" latinLnBrk="0" hangingPunct="1">
        <a:defRPr sz="1764" kern="1200">
          <a:solidFill>
            <a:schemeClr val="tx1"/>
          </a:solidFill>
          <a:latin typeface="+mn-lt"/>
          <a:ea typeface="+mn-ea"/>
          <a:cs typeface="+mn-cs"/>
        </a:defRPr>
      </a:lvl1pPr>
      <a:lvl2pPr marL="456949" algn="l" defTabSz="913900" rtl="0" eaLnBrk="1" latinLnBrk="0" hangingPunct="1">
        <a:defRPr sz="1764" kern="1200">
          <a:solidFill>
            <a:schemeClr val="tx1"/>
          </a:solidFill>
          <a:latin typeface="+mn-lt"/>
          <a:ea typeface="+mn-ea"/>
          <a:cs typeface="+mn-cs"/>
        </a:defRPr>
      </a:lvl2pPr>
      <a:lvl3pPr marL="913900" algn="l" defTabSz="913900" rtl="0" eaLnBrk="1" latinLnBrk="0" hangingPunct="1">
        <a:defRPr sz="1764" kern="1200">
          <a:solidFill>
            <a:schemeClr val="tx1"/>
          </a:solidFill>
          <a:latin typeface="+mn-lt"/>
          <a:ea typeface="+mn-ea"/>
          <a:cs typeface="+mn-cs"/>
        </a:defRPr>
      </a:lvl3pPr>
      <a:lvl4pPr marL="1370850" algn="l" defTabSz="913900" rtl="0" eaLnBrk="1" latinLnBrk="0" hangingPunct="1">
        <a:defRPr sz="1764" kern="1200">
          <a:solidFill>
            <a:schemeClr val="tx1"/>
          </a:solidFill>
          <a:latin typeface="+mn-lt"/>
          <a:ea typeface="+mn-ea"/>
          <a:cs typeface="+mn-cs"/>
        </a:defRPr>
      </a:lvl4pPr>
      <a:lvl5pPr marL="1827800" algn="l" defTabSz="913900" rtl="0" eaLnBrk="1" latinLnBrk="0" hangingPunct="1">
        <a:defRPr sz="1764" kern="1200">
          <a:solidFill>
            <a:schemeClr val="tx1"/>
          </a:solidFill>
          <a:latin typeface="+mn-lt"/>
          <a:ea typeface="+mn-ea"/>
          <a:cs typeface="+mn-cs"/>
        </a:defRPr>
      </a:lvl5pPr>
      <a:lvl6pPr marL="2284751" algn="l" defTabSz="913900" rtl="0" eaLnBrk="1" latinLnBrk="0" hangingPunct="1">
        <a:defRPr sz="1764" kern="1200">
          <a:solidFill>
            <a:schemeClr val="tx1"/>
          </a:solidFill>
          <a:latin typeface="+mn-lt"/>
          <a:ea typeface="+mn-ea"/>
          <a:cs typeface="+mn-cs"/>
        </a:defRPr>
      </a:lvl6pPr>
      <a:lvl7pPr marL="2741699" algn="l" defTabSz="913900" rtl="0" eaLnBrk="1" latinLnBrk="0" hangingPunct="1">
        <a:defRPr sz="1764" kern="1200">
          <a:solidFill>
            <a:schemeClr val="tx1"/>
          </a:solidFill>
          <a:latin typeface="+mn-lt"/>
          <a:ea typeface="+mn-ea"/>
          <a:cs typeface="+mn-cs"/>
        </a:defRPr>
      </a:lvl7pPr>
      <a:lvl8pPr marL="3198649" algn="l" defTabSz="913900" rtl="0" eaLnBrk="1" latinLnBrk="0" hangingPunct="1">
        <a:defRPr sz="1764" kern="1200">
          <a:solidFill>
            <a:schemeClr val="tx1"/>
          </a:solidFill>
          <a:latin typeface="+mn-lt"/>
          <a:ea typeface="+mn-ea"/>
          <a:cs typeface="+mn-cs"/>
        </a:defRPr>
      </a:lvl8pPr>
      <a:lvl9pPr marL="3655601" algn="l" defTabSz="91390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288">
          <p15:clr>
            <a:srgbClr val="C35EA4"/>
          </p15:clr>
        </p15:guide>
        <p15:guide id="17" pos="7546">
          <p15:clr>
            <a:srgbClr val="C35EA4"/>
          </p15:clr>
        </p15:guide>
        <p15:guide id="25" orient="horz" pos="179">
          <p15:clr>
            <a:srgbClr val="C35EA4"/>
          </p15:clr>
        </p15:guide>
        <p15:guide id="26" orient="horz" pos="4104">
          <p15:clr>
            <a:srgbClr val="C35EA4"/>
          </p15:clr>
        </p15:guide>
        <p15:guide id="27" orient="horz" pos="772">
          <p15:clr>
            <a:srgbClr val="C35EA4"/>
          </p15:clr>
        </p15:guide>
        <p15:guide id="28" orient="horz" pos="828">
          <p15:clr>
            <a:srgbClr val="C35EA4"/>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spTree>
    <p:extLst>
      <p:ext uri="{BB962C8B-B14F-4D97-AF65-F5344CB8AC3E}">
        <p14:creationId xmlns:p14="http://schemas.microsoft.com/office/powerpoint/2010/main" val="200597383"/>
      </p:ext>
    </p:extLst>
  </p:cSld>
  <p:clrMap bg1="lt1" tx1="dk1" bg2="lt2" tx2="dk2" accent1="accent1" accent2="accent2" accent3="accent3" accent4="accent4" accent5="accent5" accent6="accent6" hlink="hlink" folHlink="folHlink"/>
  <p:sldLayoutIdLst>
    <p:sldLayoutId id="2147484376" r:id="rId1"/>
    <p:sldLayoutId id="2147484377" r:id="rId2"/>
    <p:sldLayoutId id="2147484378" r:id="rId3"/>
    <p:sldLayoutId id="2147484379" r:id="rId4"/>
    <p:sldLayoutId id="2147484380" r:id="rId5"/>
    <p:sldLayoutId id="2147484381" r:id="rId6"/>
    <p:sldLayoutId id="2147484382" r:id="rId7"/>
    <p:sldLayoutId id="2147484383" r:id="rId8"/>
    <p:sldLayoutId id="2147484384" r:id="rId9"/>
    <p:sldLayoutId id="2147484385" r:id="rId10"/>
    <p:sldLayoutId id="2147484386" r:id="rId11"/>
    <p:sldLayoutId id="2147484387" r:id="rId12"/>
    <p:sldLayoutId id="2147484388" r:id="rId13"/>
    <p:sldLayoutId id="2147484389" r:id="rId14"/>
    <p:sldLayoutId id="2147484390" r:id="rId15"/>
    <p:sldLayoutId id="2147484391" r:id="rId16"/>
    <p:sldLayoutId id="2147484392" r:id="rId17"/>
    <p:sldLayoutId id="2147484393" r:id="rId18"/>
    <p:sldLayoutId id="2147484394" r:id="rId19"/>
    <p:sldLayoutId id="2147484395" r:id="rId20"/>
    <p:sldLayoutId id="2147484396" r:id="rId21"/>
    <p:sldLayoutId id="2147484397" r:id="rId22"/>
    <p:sldLayoutId id="2147484398" r:id="rId23"/>
    <p:sldLayoutId id="2147484400" r:id="rId24"/>
    <p:sldLayoutId id="2147484401" r:id="rId25"/>
  </p:sldLayoutIdLst>
  <p:transition>
    <p:fade/>
  </p:transition>
  <p:hf sldNum="0" hdr="0" ftr="0" dt="0"/>
  <p:txStyles>
    <p:title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86381"/>
            <a:ext cx="11151917" cy="927940"/>
          </a:xfrm>
          <a:prstGeom prst="rect">
            <a:avLst/>
          </a:prstGeom>
        </p:spPr>
        <p:txBody>
          <a:bodyPr vert="horz" wrap="square" lIns="146304" tIns="91440" rIns="146304" bIns="91440" rtlCol="0" anchor="t">
            <a:spAutoFit/>
          </a:bodyPr>
          <a:lstStyle/>
          <a:p>
            <a:r>
              <a:rPr lang="en-US"/>
              <a:t>Click to edit Master title style</a:t>
            </a:r>
          </a:p>
        </p:txBody>
      </p:sp>
      <p:sp>
        <p:nvSpPr>
          <p:cNvPr id="4" name="Text Placeholder 3"/>
          <p:cNvSpPr>
            <a:spLocks noGrp="1"/>
          </p:cNvSpPr>
          <p:nvPr>
            <p:ph type="body" idx="1"/>
          </p:nvPr>
        </p:nvSpPr>
        <p:spPr>
          <a:xfrm>
            <a:off x="266065" y="1187623"/>
            <a:ext cx="11155093" cy="2559002"/>
          </a:xfrm>
          <a:prstGeom prst="rect">
            <a:avLst/>
          </a:prstGeom>
        </p:spPr>
        <p:txBody>
          <a:bodyPr vert="horz" lIns="182880" tIns="146304" rIns="182880" bIns="146304"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1738691"/>
      </p:ext>
    </p:extLst>
  </p:cSld>
  <p:clrMap bg1="lt1" tx1="dk1" bg2="lt2" tx2="dk2" accent1="accent1" accent2="accent2" accent3="accent3" accent4="accent4" accent5="accent5" accent6="accent6" hlink="hlink" folHlink="folHlink"/>
  <p:sldLayoutIdLst>
    <p:sldLayoutId id="2147483713" r:id="rId1"/>
  </p:sldLayoutIdLst>
  <p:transition>
    <p:fade/>
  </p:transition>
  <p:hf hdr="0" dt="0"/>
  <p:txStyles>
    <p:titleStyle>
      <a:lvl1pPr algn="l" defTabSz="914016" rtl="0" eaLnBrk="1" latinLnBrk="0" hangingPunct="1">
        <a:lnSpc>
          <a:spcPct val="90000"/>
        </a:lnSpc>
        <a:spcBef>
          <a:spcPct val="0"/>
        </a:spcBef>
        <a:buNone/>
        <a:defRPr lang="en-US" sz="5292"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6" marR="0" indent="-339596"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70" baseline="0">
          <a:gradFill>
            <a:gsLst>
              <a:gs pos="1250">
                <a:schemeClr val="tx1"/>
              </a:gs>
              <a:gs pos="100000">
                <a:schemeClr val="tx1"/>
              </a:gs>
            </a:gsLst>
            <a:lin ang="5400000" scaled="0"/>
          </a:gradFill>
          <a:latin typeface="+mj-lt"/>
          <a:ea typeface="+mn-ea"/>
          <a:cs typeface="+mn-cs"/>
        </a:defRPr>
      </a:lvl1pPr>
      <a:lvl2pPr marL="572869" marR="0" indent="-233274" algn="l" defTabSz="914016" rtl="0" eaLnBrk="1" fontAlgn="auto" latinLnBrk="0" hangingPunct="1">
        <a:lnSpc>
          <a:spcPct val="90000"/>
        </a:lnSpc>
        <a:spcBef>
          <a:spcPct val="20000"/>
        </a:spcBef>
        <a:spcAft>
          <a:spcPts val="0"/>
        </a:spcAft>
        <a:buClrTx/>
        <a:buSzPct val="90000"/>
        <a:buFont typeface="Wingdings"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798208" marR="0" indent="-225340" algn="l" defTabSz="914016" rtl="0" eaLnBrk="1" fontAlgn="auto" latinLnBrk="0" hangingPunct="1">
        <a:lnSpc>
          <a:spcPct val="90000"/>
        </a:lnSpc>
        <a:spcBef>
          <a:spcPct val="20000"/>
        </a:spcBef>
        <a:spcAft>
          <a:spcPts val="0"/>
        </a:spcAft>
        <a:buClrTx/>
        <a:buSzPct val="90000"/>
        <a:buFont typeface="Wingdings" pitchFamily="2" charset="2"/>
        <a:buChar char=""/>
        <a:tabLst>
          <a:tab pos="798208" algn="l"/>
        </a:tabLst>
        <a:defRPr sz="2745" kern="1200" spc="0" baseline="0">
          <a:gradFill>
            <a:gsLst>
              <a:gs pos="1250">
                <a:schemeClr val="tx1"/>
              </a:gs>
              <a:gs pos="100000">
                <a:schemeClr val="tx1"/>
              </a:gs>
            </a:gsLst>
            <a:lin ang="5400000" scaled="0"/>
          </a:gradFill>
          <a:latin typeface="+mn-lt"/>
          <a:ea typeface="+mn-ea"/>
          <a:cs typeface="+mn-cs"/>
        </a:defRPr>
      </a:lvl3pPr>
      <a:lvl4pPr marL="1029896" marR="0" indent="-231686" algn="l" defTabSz="914016" rtl="0" eaLnBrk="1" fontAlgn="auto" latinLnBrk="0" hangingPunct="1">
        <a:lnSpc>
          <a:spcPct val="90000"/>
        </a:lnSpc>
        <a:spcBef>
          <a:spcPct val="20000"/>
        </a:spcBef>
        <a:spcAft>
          <a:spcPts val="0"/>
        </a:spcAft>
        <a:buClrTx/>
        <a:buSzPct val="90000"/>
        <a:buFont typeface="Wingdings" pitchFamily="2" charset="2"/>
        <a:buChar char=""/>
        <a:tabLst/>
        <a:defRPr sz="2353" kern="1200" spc="0" baseline="0">
          <a:gradFill>
            <a:gsLst>
              <a:gs pos="1250">
                <a:schemeClr val="tx1"/>
              </a:gs>
              <a:gs pos="100000">
                <a:schemeClr val="tx1"/>
              </a:gs>
            </a:gsLst>
            <a:lin ang="5400000" scaled="0"/>
          </a:gradFill>
          <a:latin typeface="+mn-lt"/>
          <a:ea typeface="+mn-ea"/>
          <a:cs typeface="+mn-cs"/>
        </a:defRPr>
      </a:lvl4pPr>
      <a:lvl5pPr marL="1255236" marR="0" indent="-225340" algn="l" defTabSz="914016" rtl="0" eaLnBrk="1" fontAlgn="auto" latinLnBrk="0" hangingPunct="1">
        <a:lnSpc>
          <a:spcPct val="90000"/>
        </a:lnSpc>
        <a:spcBef>
          <a:spcPct val="20000"/>
        </a:spcBef>
        <a:spcAft>
          <a:spcPts val="0"/>
        </a:spcAft>
        <a:buClrTx/>
        <a:buSzPct val="90000"/>
        <a:buFont typeface="Wingdings" pitchFamily="2" charset="2"/>
        <a:buChar char=""/>
        <a:tabLst>
          <a:tab pos="1255236" algn="l"/>
        </a:tabLst>
        <a:defRPr sz="2353"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3801309739"/>
      </p:ext>
    </p:extLst>
  </p:cSld>
  <p:clrMap bg1="lt1" tx1="dk1" bg2="lt2" tx2="dk2" accent1="accent1" accent2="accent2" accent3="accent3" accent4="accent4" accent5="accent5" accent6="accent6" hlink="hlink" folHlink="folHlink"/>
  <p:sldLayoutIdLst>
    <p:sldLayoutId id="2147483747" r:id="rId1"/>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2425559"/>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1754326"/>
          </a:xfrm>
          <a:prstGeom prst="rect">
            <a:avLst/>
          </a:prstGeom>
        </p:spPr>
        <p:txBody>
          <a:bodyPr vert="horz" wrap="square" lIns="146304" tIns="91440" rIns="146304" bIns="91440" rtlCol="0">
            <a:spAutoFit/>
          </a:bodyPr>
          <a:lstStyle/>
          <a:p>
            <a:pPr lvl="0"/>
            <a:r>
              <a:rPr lang="en-US"/>
              <a:t>Click to edit Master text styles: Main Topic 1: size 40pt</a:t>
            </a:r>
          </a:p>
          <a:p>
            <a:pPr marL="0" marR="0" lvl="3"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lang="en-US"/>
              <a:t>Second level (Size 20pt for the subtopics)</a:t>
            </a:r>
          </a:p>
          <a:p>
            <a:pPr marL="0" marR="0" lvl="4"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lang="en-US"/>
              <a:t>Third level (Size 20pt for the subtopics)</a:t>
            </a:r>
          </a:p>
          <a:p>
            <a:pPr lvl="4"/>
            <a:endParaRPr lang="en-US"/>
          </a:p>
        </p:txBody>
      </p:sp>
    </p:spTree>
    <p:extLst>
      <p:ext uri="{BB962C8B-B14F-4D97-AF65-F5344CB8AC3E}">
        <p14:creationId xmlns:p14="http://schemas.microsoft.com/office/powerpoint/2010/main" val="831684493"/>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100000">
                <a:schemeClr val="tx1"/>
              </a:gs>
            </a:gsLst>
            <a:lin ang="5400000" scaled="0"/>
          </a:gradFill>
          <a:latin typeface="+mj-lt"/>
          <a:ea typeface="+mn-ea"/>
          <a:cs typeface="+mn-cs"/>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5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1750764"/>
          </a:xfrm>
          <a:prstGeom prst="rect">
            <a:avLst/>
          </a:prstGeom>
        </p:spPr>
        <p:txBody>
          <a:bodyPr vert="horz" wrap="square" lIns="146304" tIns="91440" rIns="146304" bIns="91440" rtlCol="0">
            <a:spAutoFit/>
          </a:bodyPr>
          <a:lstStyle/>
          <a:p>
            <a:pPr lvl="0"/>
            <a:r>
              <a:rPr lang="en-US"/>
              <a:t>Click to edit Master text styles: Main Topic 1: size 40pt</a:t>
            </a:r>
          </a:p>
          <a:p>
            <a:pPr marL="0" marR="0" lvl="3" indent="0" algn="l" defTabSz="932563" rtl="0" eaLnBrk="1" fontAlgn="auto" latinLnBrk="0" hangingPunct="1">
              <a:lnSpc>
                <a:spcPct val="90000"/>
              </a:lnSpc>
              <a:spcBef>
                <a:spcPct val="20000"/>
              </a:spcBef>
              <a:spcAft>
                <a:spcPts val="0"/>
              </a:spcAft>
              <a:buClrTx/>
              <a:buSzPct val="90000"/>
              <a:buFont typeface="Arial" pitchFamily="34" charset="0"/>
              <a:buNone/>
              <a:tabLst/>
              <a:defRPr/>
            </a:pPr>
            <a:r>
              <a:rPr lang="en-US"/>
              <a:t>Second level (Size 20pt for the subtopics)</a:t>
            </a:r>
          </a:p>
          <a:p>
            <a:pPr marL="0" marR="0" lvl="4" indent="0" algn="l" defTabSz="932563" rtl="0" eaLnBrk="1" fontAlgn="auto" latinLnBrk="0" hangingPunct="1">
              <a:lnSpc>
                <a:spcPct val="90000"/>
              </a:lnSpc>
              <a:spcBef>
                <a:spcPct val="20000"/>
              </a:spcBef>
              <a:spcAft>
                <a:spcPts val="0"/>
              </a:spcAft>
              <a:buClrTx/>
              <a:buSzPct val="90000"/>
              <a:buFont typeface="Arial" pitchFamily="34" charset="0"/>
              <a:buNone/>
              <a:tabLst/>
              <a:defRPr/>
            </a:pPr>
            <a:r>
              <a:rPr lang="en-US"/>
              <a:t>Third level (Size 20pt for the subtopics)</a:t>
            </a:r>
          </a:p>
          <a:p>
            <a:pPr lvl="4"/>
            <a:endParaRPr lang="en-US"/>
          </a:p>
        </p:txBody>
      </p:sp>
    </p:spTree>
    <p:extLst>
      <p:ext uri="{BB962C8B-B14F-4D97-AF65-F5344CB8AC3E}">
        <p14:creationId xmlns:p14="http://schemas.microsoft.com/office/powerpoint/2010/main" val="183256962"/>
      </p:ext>
    </p:extLst>
  </p:cSld>
  <p:clrMap bg1="lt1" tx1="dk1" bg2="lt2" tx2="dk2" accent1="accent1" accent2="accent2" accent3="accent3" accent4="accent4" accent5="accent5" accent6="accent6" hlink="hlink" folHlink="folHlink"/>
  <p:sldLayoutIdLst>
    <p:sldLayoutId id="2147483936" r:id="rId1"/>
    <p:sldLayoutId id="2147483938"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100000">
                <a:schemeClr val="tx1"/>
              </a:gs>
            </a:gsLst>
            <a:lin ang="5400000" scaled="0"/>
          </a:gradFill>
          <a:latin typeface="+mj-lt"/>
          <a:ea typeface="+mn-ea"/>
          <a:cs typeface="+mn-cs"/>
        </a:defRPr>
      </a:lvl1pPr>
      <a:lvl2pPr marL="342834"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390"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2"/>
          <p:cNvSpPr>
            <a:spLocks noGrp="1"/>
          </p:cNvSpPr>
          <p:nvPr>
            <p:ph type="sldNum" sz="quarter" idx="4"/>
          </p:nvPr>
        </p:nvSpPr>
        <p:spPr>
          <a:xfrm>
            <a:off x="11006619" y="6232282"/>
            <a:ext cx="916142" cy="357998"/>
          </a:xfrm>
          <a:prstGeom prst="rect">
            <a:avLst/>
          </a:prstGeom>
        </p:spPr>
        <p:txBody>
          <a:bodyPr vert="horz" lIns="91440" tIns="45720" rIns="91440" bIns="45720" rtlCol="0" anchor="ctr"/>
          <a:lstStyle>
            <a:lvl1pPr algn="r">
              <a:defRPr sz="1175">
                <a:solidFill>
                  <a:schemeClr val="tx1">
                    <a:tint val="75000"/>
                  </a:schemeClr>
                </a:solidFill>
              </a:defRPr>
            </a:lvl1pPr>
          </a:lstStyle>
          <a:p>
            <a:pPr defTabSz="914192"/>
            <a:fld id="{34880684-B6D4-4B89-A9A9-1F9D85279D31}" type="slidenum">
              <a:rPr lang="en-US" smtClean="0">
                <a:solidFill>
                  <a:srgbClr val="505050">
                    <a:tint val="75000"/>
                  </a:srgbClr>
                </a:solidFill>
              </a:rPr>
              <a:pPr defTabSz="914192"/>
              <a:t>‹#›</a:t>
            </a:fld>
            <a:endParaRPr lang="en-US">
              <a:solidFill>
                <a:srgbClr val="505050">
                  <a:tint val="75000"/>
                </a:srgbClr>
              </a:solidFill>
            </a:endParaRPr>
          </a:p>
        </p:txBody>
      </p:sp>
    </p:spTree>
    <p:extLst>
      <p:ext uri="{BB962C8B-B14F-4D97-AF65-F5344CB8AC3E}">
        <p14:creationId xmlns:p14="http://schemas.microsoft.com/office/powerpoint/2010/main" val="3551670798"/>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5"/>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79346260"/>
      </p:ext>
    </p:extLst>
  </p:cSld>
  <p:clrMap bg1="lt1" tx1="dk1" bg2="lt2" tx2="dk2" accent1="accent1" accent2="accent2" accent3="accent3" accent4="accent4" accent5="accent5" accent6="accent6" hlink="hlink" folHlink="folHlink"/>
  <p:sldLayoutIdLst>
    <p:sldLayoutId id="2147484007" r:id="rId1"/>
    <p:sldLayoutId id="2147484011" r:id="rId2"/>
    <p:sldLayoutId id="2147484015" r:id="rId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8.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87.xml"/><Relationship Id="rId4" Type="http://schemas.openxmlformats.org/officeDocument/2006/relationships/image" Target="../media/image32.emf"/></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87.xml"/><Relationship Id="rId6" Type="http://schemas.openxmlformats.org/officeDocument/2006/relationships/image" Target="../media/image36.png"/><Relationship Id="rId5" Type="http://schemas.openxmlformats.org/officeDocument/2006/relationships/image" Target="../media/image35.emf"/><Relationship Id="rId10" Type="http://schemas.openxmlformats.org/officeDocument/2006/relationships/image" Target="../media/image40.png"/><Relationship Id="rId4" Type="http://schemas.openxmlformats.org/officeDocument/2006/relationships/image" Target="../media/image34.svg"/><Relationship Id="rId9" Type="http://schemas.openxmlformats.org/officeDocument/2006/relationships/image" Target="../media/image3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7.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87.xml"/><Relationship Id="rId6" Type="http://schemas.openxmlformats.org/officeDocument/2006/relationships/image" Target="../media/image420.png"/><Relationship Id="rId5" Type="http://schemas.openxmlformats.org/officeDocument/2006/relationships/image" Target="../media/image42.png"/><Relationship Id="rId4" Type="http://schemas.openxmlformats.org/officeDocument/2006/relationships/image" Target="../media/image410.png"/></Relationships>
</file>

<file path=ppt/slides/_rels/slide14.xml.rels><?xml version="1.0" encoding="UTF-8" standalone="yes"?>
<Relationships xmlns="http://schemas.openxmlformats.org/package/2006/relationships"><Relationship Id="rId3" Type="http://schemas.openxmlformats.org/officeDocument/2006/relationships/hyperlink" Target="https://blogs.technet.microsoft.com/mmpc/2017/06/07/platinum-continues-to-evolve-find-ways-to-maintain-invisibility/" TargetMode="External"/><Relationship Id="rId2" Type="http://schemas.openxmlformats.org/officeDocument/2006/relationships/notesSlide" Target="../notesSlides/notesSlide14.xml"/><Relationship Id="rId1" Type="http://schemas.openxmlformats.org/officeDocument/2006/relationships/slideLayout" Target="../slideLayouts/slideLayout8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3.xml"/></Relationships>
</file>

<file path=ppt/slides/_rels/slide18.xml.rels><?xml version="1.0" encoding="UTF-8" standalone="yes"?>
<Relationships xmlns="http://schemas.openxmlformats.org/package/2006/relationships"><Relationship Id="rId3" Type="http://schemas.openxmlformats.org/officeDocument/2006/relationships/slide" Target="slide19.xml"/><Relationship Id="rId7" Type="http://schemas.openxmlformats.org/officeDocument/2006/relationships/image" Target="../media/image440.png"/><Relationship Id="rId2" Type="http://schemas.openxmlformats.org/officeDocument/2006/relationships/image" Target="../media/image43.png"/><Relationship Id="rId1" Type="http://schemas.openxmlformats.org/officeDocument/2006/relationships/slideLayout" Target="../slideLayouts/slideLayout83.xml"/><Relationship Id="rId6" Type="http://schemas.openxmlformats.org/officeDocument/2006/relationships/slide" Target="slide23.xml"/><Relationship Id="rId5" Type="http://schemas.openxmlformats.org/officeDocument/2006/relationships/image" Target="../media/image44.png"/><Relationship Id="rId4" Type="http://schemas.openxmlformats.org/officeDocument/2006/relationships/image" Target="../media/image430.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8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7.xml"/></Relationships>
</file>

<file path=ppt/slides/_rels/slide20.xml.rels><?xml version="1.0" encoding="UTF-8" standalone="yes"?>
<Relationships xmlns="http://schemas.openxmlformats.org/package/2006/relationships"><Relationship Id="rId8" Type="http://schemas.openxmlformats.org/officeDocument/2006/relationships/hyperlink" Target="https://www.microsoft.com/en-us/cloud-platform/microsoft-intune" TargetMode="External"/><Relationship Id="rId13" Type="http://schemas.openxmlformats.org/officeDocument/2006/relationships/image" Target="../media/image49.png"/><Relationship Id="rId18" Type="http://schemas.openxmlformats.org/officeDocument/2006/relationships/image" Target="../media/image45.png"/><Relationship Id="rId3" Type="http://schemas.openxmlformats.org/officeDocument/2006/relationships/hyperlink" Target="https://azure.microsoft.com/en-us/services/azure-policy/" TargetMode="External"/><Relationship Id="rId7" Type="http://schemas.openxmlformats.org/officeDocument/2006/relationships/hyperlink" Target="https://www.microsoft.com/en-us/cloud-platform/cloud-app-security" TargetMode="External"/><Relationship Id="rId12" Type="http://schemas.openxmlformats.org/officeDocument/2006/relationships/image" Target="../media/image48.png"/><Relationship Id="rId17" Type="http://schemas.openxmlformats.org/officeDocument/2006/relationships/hyperlink" Target="https://support.office.com/en-us/article/Office-365-Security-Compliance-Center-7e696a40-b86b-4a20-afcc-559218b7b1b8?ui=en-US&amp;rs=en-US&amp;ad=US" TargetMode="External"/><Relationship Id="rId2" Type="http://schemas.openxmlformats.org/officeDocument/2006/relationships/notesSlide" Target="../notesSlides/notesSlide19.xml"/><Relationship Id="rId16" Type="http://schemas.openxmlformats.org/officeDocument/2006/relationships/hyperlink" Target="https://www.microsoft.com/en-us/WindowsForBusiness/Windows-security" TargetMode="External"/><Relationship Id="rId1" Type="http://schemas.openxmlformats.org/officeDocument/2006/relationships/slideLayout" Target="../slideLayouts/slideLayout87.xml"/><Relationship Id="rId6" Type="http://schemas.openxmlformats.org/officeDocument/2006/relationships/hyperlink" Target="https://blogs.office.com/2013/10/28/office-365-compliance-controls-data-loss-prevention/" TargetMode="External"/><Relationship Id="rId11" Type="http://schemas.openxmlformats.org/officeDocument/2006/relationships/image" Target="../media/image47.png"/><Relationship Id="rId5" Type="http://schemas.openxmlformats.org/officeDocument/2006/relationships/hyperlink" Target="https://azure.microsoft.com/en-us/documentation/articles/active-directory-conditional-access/" TargetMode="External"/><Relationship Id="rId15" Type="http://schemas.openxmlformats.org/officeDocument/2006/relationships/image" Target="../media/image51.png"/><Relationship Id="rId10" Type="http://schemas.openxmlformats.org/officeDocument/2006/relationships/image" Target="../media/image46.emf"/><Relationship Id="rId19" Type="http://schemas.openxmlformats.org/officeDocument/2006/relationships/hyperlink" Target="https://docs.microsoft.com/en-us/azure/security-center/security-center-intro" TargetMode="External"/><Relationship Id="rId4" Type="http://schemas.openxmlformats.org/officeDocument/2006/relationships/hyperlink" Target="https://www.microsoft.com/en-us/cloud-platform/azure-information-protection" TargetMode="External"/><Relationship Id="rId9" Type="http://schemas.openxmlformats.org/officeDocument/2006/relationships/hyperlink" Target="https://azure.microsoft.com/en-us/marketplace/" TargetMode="External"/><Relationship Id="rId1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hyperlink" Target="https://msdn.microsoft.com/en-us/library/cc767092.aspx" TargetMode="External"/><Relationship Id="rId2" Type="http://schemas.openxmlformats.org/officeDocument/2006/relationships/notesSlide" Target="../notesSlides/notesSlide20.xml"/><Relationship Id="rId1" Type="http://schemas.openxmlformats.org/officeDocument/2006/relationships/slideLayout" Target="../slideLayouts/slideLayout87.xml"/></Relationships>
</file>

<file path=ppt/slides/_rels/slide22.xml.rels><?xml version="1.0" encoding="UTF-8" standalone="yes"?>
<Relationships xmlns="http://schemas.openxmlformats.org/package/2006/relationships"><Relationship Id="rId13" Type="http://schemas.openxmlformats.org/officeDocument/2006/relationships/image" Target="../media/image56.png"/><Relationship Id="rId18" Type="http://schemas.openxmlformats.org/officeDocument/2006/relationships/image" Target="../media/image59.png"/><Relationship Id="rId26" Type="http://schemas.openxmlformats.org/officeDocument/2006/relationships/image" Target="../media/image67.emf"/><Relationship Id="rId39" Type="http://schemas.openxmlformats.org/officeDocument/2006/relationships/image" Target="../media/image75.png"/><Relationship Id="rId21" Type="http://schemas.openxmlformats.org/officeDocument/2006/relationships/image" Target="../media/image62.png"/><Relationship Id="rId34" Type="http://schemas.openxmlformats.org/officeDocument/2006/relationships/image" Target="../media/image750.png"/><Relationship Id="rId42" Type="http://schemas.openxmlformats.org/officeDocument/2006/relationships/image" Target="../media/image790.png"/><Relationship Id="rId47" Type="http://schemas.openxmlformats.org/officeDocument/2006/relationships/image" Target="../media/image32.emf"/><Relationship Id="rId7" Type="http://schemas.openxmlformats.org/officeDocument/2006/relationships/image" Target="../media/image37.png"/><Relationship Id="rId2" Type="http://schemas.openxmlformats.org/officeDocument/2006/relationships/notesSlide" Target="../notesSlides/notesSlide21.xml"/><Relationship Id="rId16" Type="http://schemas.openxmlformats.org/officeDocument/2006/relationships/image" Target="../media/image58.jpg"/><Relationship Id="rId29" Type="http://schemas.openxmlformats.org/officeDocument/2006/relationships/image" Target="../media/image70.png"/><Relationship Id="rId1" Type="http://schemas.openxmlformats.org/officeDocument/2006/relationships/slideLayout" Target="../slideLayouts/slideLayout87.xml"/><Relationship Id="rId6" Type="http://schemas.openxmlformats.org/officeDocument/2006/relationships/image" Target="../media/image36.png"/><Relationship Id="rId11" Type="http://schemas.openxmlformats.org/officeDocument/2006/relationships/image" Target="../media/image54.png"/><Relationship Id="rId24" Type="http://schemas.openxmlformats.org/officeDocument/2006/relationships/image" Target="../media/image65.png"/><Relationship Id="rId32" Type="http://schemas.openxmlformats.org/officeDocument/2006/relationships/image" Target="../media/image740.png"/><Relationship Id="rId37" Type="http://schemas.openxmlformats.org/officeDocument/2006/relationships/image" Target="../media/image74.png"/><Relationship Id="rId40" Type="http://schemas.openxmlformats.org/officeDocument/2006/relationships/image" Target="../media/image780.png"/><Relationship Id="rId45" Type="http://schemas.openxmlformats.org/officeDocument/2006/relationships/image" Target="../media/image78.png"/><Relationship Id="rId5" Type="http://schemas.openxmlformats.org/officeDocument/2006/relationships/image" Target="../media/image53.png"/><Relationship Id="rId15" Type="http://schemas.openxmlformats.org/officeDocument/2006/relationships/hyperlink" Target="https://docs.microsoft.com/en-us/information-protection/get-started/requirements-applications" TargetMode="External"/><Relationship Id="rId23" Type="http://schemas.openxmlformats.org/officeDocument/2006/relationships/image" Target="../media/image64.png"/><Relationship Id="rId28" Type="http://schemas.openxmlformats.org/officeDocument/2006/relationships/image" Target="../media/image69.emf"/><Relationship Id="rId36" Type="http://schemas.openxmlformats.org/officeDocument/2006/relationships/image" Target="../media/image760.png"/><Relationship Id="rId10" Type="http://schemas.openxmlformats.org/officeDocument/2006/relationships/image" Target="../media/image40.png"/><Relationship Id="rId19" Type="http://schemas.openxmlformats.org/officeDocument/2006/relationships/image" Target="../media/image60.jpg"/><Relationship Id="rId31" Type="http://schemas.openxmlformats.org/officeDocument/2006/relationships/image" Target="../media/image71.png"/><Relationship Id="rId44" Type="http://schemas.openxmlformats.org/officeDocument/2006/relationships/image" Target="../media/image800.png"/><Relationship Id="rId4" Type="http://schemas.openxmlformats.org/officeDocument/2006/relationships/image" Target="../media/image35.emf"/><Relationship Id="rId9" Type="http://schemas.openxmlformats.org/officeDocument/2006/relationships/image" Target="../media/image39.png"/><Relationship Id="rId14" Type="http://schemas.openxmlformats.org/officeDocument/2006/relationships/image" Target="../media/image57.png"/><Relationship Id="rId22" Type="http://schemas.openxmlformats.org/officeDocument/2006/relationships/image" Target="../media/image63.png"/><Relationship Id="rId27" Type="http://schemas.openxmlformats.org/officeDocument/2006/relationships/image" Target="../media/image68.png"/><Relationship Id="rId30" Type="http://schemas.openxmlformats.org/officeDocument/2006/relationships/image" Target="../media/image730.png"/><Relationship Id="rId35" Type="http://schemas.openxmlformats.org/officeDocument/2006/relationships/image" Target="../media/image73.png"/><Relationship Id="rId43" Type="http://schemas.openxmlformats.org/officeDocument/2006/relationships/image" Target="../media/image77.png"/><Relationship Id="rId48" Type="http://schemas.openxmlformats.org/officeDocument/2006/relationships/image" Target="../media/image79.jpeg"/><Relationship Id="rId8" Type="http://schemas.openxmlformats.org/officeDocument/2006/relationships/image" Target="../media/image38.png"/><Relationship Id="rId3" Type="http://schemas.openxmlformats.org/officeDocument/2006/relationships/image" Target="../media/image52.png"/><Relationship Id="rId12" Type="http://schemas.openxmlformats.org/officeDocument/2006/relationships/image" Target="../media/image55.png"/><Relationship Id="rId17" Type="http://schemas.openxmlformats.org/officeDocument/2006/relationships/hyperlink" Target="https://blogs.technet.microsoft.com/enterprisemobility/2015/09/08/sealpath-brings-rms-protection-to-autocad/" TargetMode="External"/><Relationship Id="rId25" Type="http://schemas.openxmlformats.org/officeDocument/2006/relationships/image" Target="../media/image66.png"/><Relationship Id="rId33" Type="http://schemas.openxmlformats.org/officeDocument/2006/relationships/image" Target="../media/image72.png"/><Relationship Id="rId38" Type="http://schemas.openxmlformats.org/officeDocument/2006/relationships/image" Target="../media/image770.png"/><Relationship Id="rId46" Type="http://schemas.openxmlformats.org/officeDocument/2006/relationships/image" Target="../media/image810.png"/><Relationship Id="rId20" Type="http://schemas.openxmlformats.org/officeDocument/2006/relationships/image" Target="../media/image61.emf"/><Relationship Id="rId41" Type="http://schemas.openxmlformats.org/officeDocument/2006/relationships/image" Target="../media/image76.png"/></Relationships>
</file>

<file path=ppt/slides/_rels/slide23.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12.png"/><Relationship Id="rId18" Type="http://schemas.openxmlformats.org/officeDocument/2006/relationships/slide" Target="slide24.xml"/><Relationship Id="rId3" Type="http://schemas.openxmlformats.org/officeDocument/2006/relationships/image" Target="../media/image80.png"/><Relationship Id="rId21" Type="http://schemas.openxmlformats.org/officeDocument/2006/relationships/hyperlink" Target="https://docs.microsoft.com/en-us/intune/windows-update-for-business-configure" TargetMode="External"/><Relationship Id="rId7" Type="http://schemas.openxmlformats.org/officeDocument/2006/relationships/image" Target="../media/image811.png"/><Relationship Id="rId12" Type="http://schemas.openxmlformats.org/officeDocument/2006/relationships/slide" Target="slide26.xml"/><Relationship Id="rId17" Type="http://schemas.openxmlformats.org/officeDocument/2006/relationships/image" Target="../media/image83.png"/><Relationship Id="rId2" Type="http://schemas.openxmlformats.org/officeDocument/2006/relationships/notesSlide" Target="../notesSlides/notesSlide22.xml"/><Relationship Id="rId16" Type="http://schemas.openxmlformats.org/officeDocument/2006/relationships/hyperlink" Target="https://docs.microsoft.com/en-us/azure-advanced-threat-protection/use-case-lateral-movement-path" TargetMode="External"/><Relationship Id="rId20" Type="http://schemas.openxmlformats.org/officeDocument/2006/relationships/hyperlink" Target="https://docs.microsoft.com/en-us/sccm/sum/deploy-use/deploy-software-updates" TargetMode="External"/><Relationship Id="rId1" Type="http://schemas.openxmlformats.org/officeDocument/2006/relationships/slideLayout" Target="../slideLayouts/slideLayout87.xml"/><Relationship Id="rId6" Type="http://schemas.openxmlformats.org/officeDocument/2006/relationships/slide" Target="slide27.xml"/><Relationship Id="rId11" Type="http://schemas.openxmlformats.org/officeDocument/2006/relationships/image" Target="../media/image82.png"/><Relationship Id="rId15" Type="http://schemas.openxmlformats.org/officeDocument/2006/relationships/hyperlink" Target="https://blogs.msdn.microsoft.com/visualstudio/2017/11/17/managing-secrets-securely-in-the-cloud/" TargetMode="External"/><Relationship Id="rId23" Type="http://schemas.openxmlformats.org/officeDocument/2006/relationships/hyperlink" Target="https://docs.microsoft.com/en-us/azure/automation/automation-update-management" TargetMode="External"/><Relationship Id="rId10" Type="http://schemas.openxmlformats.org/officeDocument/2006/relationships/image" Target="../media/image820.png"/><Relationship Id="rId19" Type="http://schemas.openxmlformats.org/officeDocument/2006/relationships/image" Target="../media/image840.png"/><Relationship Id="rId9" Type="http://schemas.openxmlformats.org/officeDocument/2006/relationships/slide" Target="slide28.xml"/><Relationship Id="rId14" Type="http://schemas.openxmlformats.org/officeDocument/2006/relationships/hyperlink" Target="https://docs.microsoft.com/en-us/azure/sql-database/sql-vulnerability-assessment" TargetMode="External"/><Relationship Id="rId22" Type="http://schemas.openxmlformats.org/officeDocument/2006/relationships/hyperlink" Target="https://docs.microsoft.com/en-us/azure/security-center/security-center-apply-system-updates"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2350.png"/><Relationship Id="rId3" Type="http://schemas.openxmlformats.org/officeDocument/2006/relationships/hyperlink" Target="https://www.microsoft.com/SDL" TargetMode="External"/><Relationship Id="rId7" Type="http://schemas.openxmlformats.org/officeDocument/2006/relationships/slide" Target="slide940.xml"/><Relationship Id="rId2" Type="http://schemas.openxmlformats.org/officeDocument/2006/relationships/notesSlide" Target="../notesSlides/notesSlide23.xml"/><Relationship Id="rId1" Type="http://schemas.openxmlformats.org/officeDocument/2006/relationships/slideLayout" Target="../slideLayouts/slideLayout87.xml"/><Relationship Id="rId6" Type="http://schemas.openxmlformats.org/officeDocument/2006/relationships/image" Target="../media/image84.png"/><Relationship Id="rId5" Type="http://schemas.openxmlformats.org/officeDocument/2006/relationships/hyperlink" Target="https://technet.microsoft.com/en-us/security/dn440717.aspx" TargetMode="External"/><Relationship Id="rId4" Type="http://schemas.openxmlformats.org/officeDocument/2006/relationships/hyperlink" Target="http://www.iso.org/iso/home/store/catalogue_tc/catalogue_detail.htm?csnumber=44378" TargetMode="External"/></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4.xml"/><Relationship Id="rId1" Type="http://schemas.openxmlformats.org/officeDocument/2006/relationships/slideLayout" Target="../slideLayouts/slideLayout87.xml"/><Relationship Id="rId4" Type="http://schemas.openxmlformats.org/officeDocument/2006/relationships/hyperlink" Target="https://blogs.windows.com/msedgedev/2017/02/23/mitigating-arbitrary-native-code-execution/#u3KRkxycFBKlFYxy.97"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5.xml"/><Relationship Id="rId1" Type="http://schemas.openxmlformats.org/officeDocument/2006/relationships/slideLayout" Target="../slideLayouts/slideLayout87.xml"/><Relationship Id="rId4" Type="http://schemas.openxmlformats.org/officeDocument/2006/relationships/image" Target="../media/image86.png"/></Relationships>
</file>

<file path=ppt/slides/_rels/slide27.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26.xml"/><Relationship Id="rId1" Type="http://schemas.openxmlformats.org/officeDocument/2006/relationships/slideLayout" Target="../slideLayouts/slideLayout10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9.xml"/></Relationships>
</file>

<file path=ppt/slides/_rels/slide2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8.xml"/><Relationship Id="rId1" Type="http://schemas.openxmlformats.org/officeDocument/2006/relationships/slideLayout" Target="../slideLayouts/slideLayout99.xml"/><Relationship Id="rId5" Type="http://schemas.openxmlformats.org/officeDocument/2006/relationships/image" Target="../media/image90.png"/><Relationship Id="rId4" Type="http://schemas.openxmlformats.org/officeDocument/2006/relationships/image" Target="../media/image89.png"/></Relationships>
</file>

<file path=ppt/slides/_rels/slide3.xml.rels><?xml version="1.0" encoding="UTF-8" standalone="yes"?>
<Relationships xmlns="http://schemas.openxmlformats.org/package/2006/relationships"><Relationship Id="rId8" Type="http://schemas.openxmlformats.org/officeDocument/2006/relationships/image" Target="../media/image200.png"/><Relationship Id="rId39" Type="http://schemas.openxmlformats.org/officeDocument/2006/relationships/image" Target="../media/image250.png"/><Relationship Id="rId51" Type="http://schemas.openxmlformats.org/officeDocument/2006/relationships/image" Target="../media/image271.png"/><Relationship Id="rId3" Type="http://schemas.openxmlformats.org/officeDocument/2006/relationships/image" Target="../media/image19.png"/><Relationship Id="rId34" Type="http://schemas.openxmlformats.org/officeDocument/2006/relationships/image" Target="../media/image22.png"/><Relationship Id="rId42" Type="http://schemas.openxmlformats.org/officeDocument/2006/relationships/image" Target="../media/image260.png"/><Relationship Id="rId47" Type="http://schemas.openxmlformats.org/officeDocument/2006/relationships/slide" Target="slide23.xml"/><Relationship Id="rId50" Type="http://schemas.openxmlformats.org/officeDocument/2006/relationships/slide" Target="slide330.xml"/><Relationship Id="rId7" Type="http://schemas.openxmlformats.org/officeDocument/2006/relationships/slide" Target="slide19.xml"/><Relationship Id="rId33" Type="http://schemas.openxmlformats.org/officeDocument/2006/relationships/image" Target="../media/image230.png"/><Relationship Id="rId38" Type="http://schemas.openxmlformats.org/officeDocument/2006/relationships/slide" Target="slide10.xml"/><Relationship Id="rId46" Type="http://schemas.openxmlformats.org/officeDocument/2006/relationships/image" Target="../media/image26.png"/><Relationship Id="rId2" Type="http://schemas.openxmlformats.org/officeDocument/2006/relationships/notesSlide" Target="../notesSlides/notesSlide3.xml"/><Relationship Id="rId41" Type="http://schemas.openxmlformats.org/officeDocument/2006/relationships/slide" Target="slide11.xml"/><Relationship Id="rId1" Type="http://schemas.openxmlformats.org/officeDocument/2006/relationships/slideLayout" Target="../slideLayouts/slideLayout87.xml"/><Relationship Id="rId6" Type="http://schemas.openxmlformats.org/officeDocument/2006/relationships/image" Target="../media/image20.png"/><Relationship Id="rId32" Type="http://schemas.openxmlformats.org/officeDocument/2006/relationships/slide" Target="slide4.xml"/><Relationship Id="rId37" Type="http://schemas.openxmlformats.org/officeDocument/2006/relationships/image" Target="../media/image23.png"/><Relationship Id="rId40" Type="http://schemas.openxmlformats.org/officeDocument/2006/relationships/image" Target="../media/image24.png"/><Relationship Id="rId45" Type="http://schemas.openxmlformats.org/officeDocument/2006/relationships/image" Target="../media/image270.png"/><Relationship Id="rId5" Type="http://schemas.openxmlformats.org/officeDocument/2006/relationships/image" Target="../media/image190.png"/><Relationship Id="rId36" Type="http://schemas.openxmlformats.org/officeDocument/2006/relationships/image" Target="../media/image241.png"/><Relationship Id="rId49" Type="http://schemas.openxmlformats.org/officeDocument/2006/relationships/image" Target="../media/image27.png"/><Relationship Id="rId44" Type="http://schemas.openxmlformats.org/officeDocument/2006/relationships/slide" Target="slide12.xml"/><Relationship Id="rId4" Type="http://schemas.openxmlformats.org/officeDocument/2006/relationships/slide" Target="slide16.xml"/><Relationship Id="rId9" Type="http://schemas.openxmlformats.org/officeDocument/2006/relationships/image" Target="../media/image21.png"/><Relationship Id="rId35" Type="http://schemas.openxmlformats.org/officeDocument/2006/relationships/slide" Target="slide9.xml"/><Relationship Id="rId43" Type="http://schemas.openxmlformats.org/officeDocument/2006/relationships/image" Target="../media/image25.png"/><Relationship Id="rId48" Type="http://schemas.openxmlformats.org/officeDocument/2006/relationships/image" Target="../media/image261.png"/></Relationships>
</file>

<file path=ppt/slides/_rels/slide30.xml.rels><?xml version="1.0" encoding="UTF-8" standalone="yes"?>
<Relationships xmlns="http://schemas.openxmlformats.org/package/2006/relationships"><Relationship Id="rId3" Type="http://schemas.openxmlformats.org/officeDocument/2006/relationships/hyperlink" Target="http://aka.ms/ECAS-Datasheet" TargetMode="External"/><Relationship Id="rId2" Type="http://schemas.openxmlformats.org/officeDocument/2006/relationships/notesSlide" Target="../notesSlides/notesSlide29.xml"/><Relationship Id="rId1" Type="http://schemas.openxmlformats.org/officeDocument/2006/relationships/slideLayout" Target="../slideLayouts/slideLayout87.xml"/><Relationship Id="rId4" Type="http://schemas.openxmlformats.org/officeDocument/2006/relationships/image" Target="../media/image91.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1.xml"/></Relationships>
</file>

<file path=ppt/slides/_rels/slide330.xml.rels><?xml version="1.0" encoding="UTF-8" standalone="yes"?>
<Relationships xmlns="http://schemas.openxmlformats.org/package/2006/relationships"><Relationship Id="rId8" Type="http://schemas.openxmlformats.org/officeDocument/2006/relationships/hyperlink" Target="http://aka.ms/XXXXXXXXX" TargetMode="External"/><Relationship Id="rId13" Type="http://schemas.openxmlformats.org/officeDocument/2006/relationships/hyperlink" Target="https://github.com/GoFetchAD/GoFetch" TargetMode="Externa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hyperlink" Target="https://byt3bl33d3r.github.io/automating-the-empire-with-the-death-star-getting-domain-admin-with-a-push-of-a-button.html" TargetMode="External"/><Relationship Id="rId2" Type="http://schemas.openxmlformats.org/officeDocument/2006/relationships/notesSlide" Target="../notesSlides/notesSlide320.xml"/><Relationship Id="rId1" Type="http://schemas.openxmlformats.org/officeDocument/2006/relationships/slideLayout" Target="../slideLayouts/slideLayout87.xml"/><Relationship Id="rId6" Type="http://schemas.openxmlformats.org/officeDocument/2006/relationships/diagramColors" Target="../diagrams/colors1.xml"/><Relationship Id="rId11" Type="http://schemas.openxmlformats.org/officeDocument/2006/relationships/image" Target="../media/image960.png"/><Relationship Id="rId5" Type="http://schemas.openxmlformats.org/officeDocument/2006/relationships/diagramQuickStyle" Target="../diagrams/quickStyle1.xml"/><Relationship Id="rId10" Type="http://schemas.openxmlformats.org/officeDocument/2006/relationships/image" Target="../media/image950.png"/><Relationship Id="rId4" Type="http://schemas.openxmlformats.org/officeDocument/2006/relationships/diagramLayout" Target="../diagrams/layout1.xml"/><Relationship Id="rId9" Type="http://schemas.openxmlformats.org/officeDocument/2006/relationships/image" Target="../media/image940.png"/></Relationships>
</file>

<file path=ppt/slides/_rels/slide34.xml.rels><?xml version="1.0" encoding="UTF-8" standalone="yes"?>
<Relationships xmlns="http://schemas.openxmlformats.org/package/2006/relationships"><Relationship Id="rId3" Type="http://schemas.openxmlformats.org/officeDocument/2006/relationships/hyperlink" Target="http://aka.ms/sparoadmap" TargetMode="External"/><Relationship Id="rId2" Type="http://schemas.openxmlformats.org/officeDocument/2006/relationships/notesSlide" Target="../notesSlides/notesSlide33.xml"/><Relationship Id="rId1" Type="http://schemas.openxmlformats.org/officeDocument/2006/relationships/slideLayout" Target="../slideLayouts/slideLayout87.xml"/></Relationships>
</file>

<file path=ppt/slides/_rels/slide35.xml.rels><?xml version="1.0" encoding="UTF-8" standalone="yes"?>
<Relationships xmlns="http://schemas.openxmlformats.org/package/2006/relationships"><Relationship Id="rId8" Type="http://schemas.openxmlformats.org/officeDocument/2006/relationships/hyperlink" Target="http://aka.ms/esae" TargetMode="External"/><Relationship Id="rId3" Type="http://schemas.openxmlformats.org/officeDocument/2006/relationships/image" Target="../media/image92.png"/><Relationship Id="rId7" Type="http://schemas.openxmlformats.org/officeDocument/2006/relationships/hyperlink" Target="http://aka.ms/sparoadmap" TargetMode="External"/><Relationship Id="rId2" Type="http://schemas.openxmlformats.org/officeDocument/2006/relationships/notesSlide" Target="../notesSlides/notesSlide34.xml"/><Relationship Id="rId1" Type="http://schemas.openxmlformats.org/officeDocument/2006/relationships/slideLayout" Target="../slideLayouts/slideLayout94.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36.xml.rels><?xml version="1.0" encoding="UTF-8" standalone="yes"?>
<Relationships xmlns="http://schemas.openxmlformats.org/package/2006/relationships"><Relationship Id="rId8" Type="http://schemas.openxmlformats.org/officeDocument/2006/relationships/hyperlink" Target="https://docs.microsoft.com/en-us/office365/securitycompliance/siem-integration-with-office-365-ti" TargetMode="External"/><Relationship Id="rId13" Type="http://schemas.openxmlformats.org/officeDocument/2006/relationships/image" Target="../media/image98.png"/><Relationship Id="rId3" Type="http://schemas.openxmlformats.org/officeDocument/2006/relationships/hyperlink" Target="https://docs.microsoft.com/en-us/graph/security-siemintegration" TargetMode="External"/><Relationship Id="rId7" Type="http://schemas.openxmlformats.org/officeDocument/2006/relationships/hyperlink" Target="https://docs.microsoft.com/en-us/office365/securitycompliance/siem-server-integration" TargetMode="External"/><Relationship Id="rId12" Type="http://schemas.openxmlformats.org/officeDocument/2006/relationships/image" Target="../media/image97.svg"/><Relationship Id="rId2" Type="http://schemas.openxmlformats.org/officeDocument/2006/relationships/notesSlide" Target="../notesSlides/notesSlide35.xml"/><Relationship Id="rId1" Type="http://schemas.openxmlformats.org/officeDocument/2006/relationships/slideLayout" Target="../slideLayouts/slideLayout84.xml"/><Relationship Id="rId6" Type="http://schemas.openxmlformats.org/officeDocument/2006/relationships/hyperlink" Target="https://docs.microsoft.com/en-us/azure-advanced-threat-protection/cef-format-sa" TargetMode="External"/><Relationship Id="rId11" Type="http://schemas.openxmlformats.org/officeDocument/2006/relationships/image" Target="../media/image96.png"/><Relationship Id="rId5" Type="http://schemas.openxmlformats.org/officeDocument/2006/relationships/hyperlink" Target="https://docs.microsoft.com/en-us/windows/security/threat-protection/windows-defender-atp/enable-siem-integration-windows-defender-advanced-threat-protection" TargetMode="External"/><Relationship Id="rId10" Type="http://schemas.openxmlformats.org/officeDocument/2006/relationships/hyperlink" Target="https://docs.microsoft.com/en-us/azure/azure-monitor/overview" TargetMode="External"/><Relationship Id="rId4" Type="http://schemas.openxmlformats.org/officeDocument/2006/relationships/hyperlink" Target="https://docs.microsoft.com/en-us/graph/api/resources/security-api-overview?view=graph-rest-1.0" TargetMode="External"/><Relationship Id="rId9" Type="http://schemas.openxmlformats.org/officeDocument/2006/relationships/hyperlink" Target="https://docs.microsoft.com/en-us/cloud-app-security/siem" TargetMode="External"/><Relationship Id="rId14" Type="http://schemas.openxmlformats.org/officeDocument/2006/relationships/image" Target="../media/image99.svg"/></Relationships>
</file>

<file path=ppt/slides/_rels/slide37.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3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10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6.xml"/></Relationships>
</file>

<file path=ppt/slides/_rels/slide40.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8.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07.png"/><Relationship Id="rId5" Type="http://schemas.openxmlformats.org/officeDocument/2006/relationships/image" Target="../media/image103.png"/><Relationship Id="rId4" Type="http://schemas.openxmlformats.org/officeDocument/2006/relationships/image" Target="../media/image106.png"/></Relationships>
</file>

<file path=ppt/slides/_rels/slide4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109.png"/></Relationships>
</file>

<file path=ppt/slides/_rels/slide42.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103.png"/><Relationship Id="rId4" Type="http://schemas.openxmlformats.org/officeDocument/2006/relationships/image" Target="../media/image112.png"/></Relationships>
</file>

<file path=ppt/slides/_rels/slide45.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01.png"/><Relationship Id="rId7" Type="http://schemas.openxmlformats.org/officeDocument/2006/relationships/image" Target="../media/image115.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114.png"/><Relationship Id="rId5" Type="http://schemas.openxmlformats.org/officeDocument/2006/relationships/image" Target="../media/image103.png"/><Relationship Id="rId4" Type="http://schemas.openxmlformats.org/officeDocument/2006/relationships/image" Target="../media/image113.png"/><Relationship Id="rId9" Type="http://schemas.openxmlformats.org/officeDocument/2006/relationships/image" Target="../media/image108.png"/></Relationships>
</file>

<file path=ppt/slides/_rels/slide4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118.png"/><Relationship Id="rId5" Type="http://schemas.openxmlformats.org/officeDocument/2006/relationships/image" Target="../media/image103.png"/><Relationship Id="rId4" Type="http://schemas.openxmlformats.org/officeDocument/2006/relationships/image" Target="../media/image117.png"/></Relationships>
</file>

<file path=ppt/slides/_rels/slide47.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121.png"/><Relationship Id="rId5" Type="http://schemas.openxmlformats.org/officeDocument/2006/relationships/image" Target="../media/image103.png"/><Relationship Id="rId4" Type="http://schemas.openxmlformats.org/officeDocument/2006/relationships/image" Target="../media/image120.png"/></Relationships>
</file>

<file path=ppt/slides/_rels/slide4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123.png"/><Relationship Id="rId5" Type="http://schemas.openxmlformats.org/officeDocument/2006/relationships/image" Target="../media/image103.png"/><Relationship Id="rId4" Type="http://schemas.openxmlformats.org/officeDocument/2006/relationships/image" Target="../media/image12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7.xml"/><Relationship Id="rId1" Type="http://schemas.openxmlformats.org/officeDocument/2006/relationships/video" Target="https://www.youtube.com/embed/maQh35MdFKY?feature=oembed" TargetMode="External"/><Relationship Id="rId5" Type="http://schemas.openxmlformats.org/officeDocument/2006/relationships/hyperlink" Target="https://youtu.be/maQh35MdFKY" TargetMode="External"/><Relationship Id="rId4" Type="http://schemas.openxmlformats.org/officeDocument/2006/relationships/image" Target="../media/image28.png"/></Relationships>
</file>

<file path=ppt/slides/_rels/slide5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124.png"/></Relationships>
</file>

<file path=ppt/slides/_rels/slide5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126.png"/><Relationship Id="rId5" Type="http://schemas.openxmlformats.org/officeDocument/2006/relationships/image" Target="../media/image103.png"/><Relationship Id="rId4" Type="http://schemas.openxmlformats.org/officeDocument/2006/relationships/image" Target="../media/image12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7.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87.xml"/><Relationship Id="rId4" Type="http://schemas.openxmlformats.org/officeDocument/2006/relationships/image" Target="../media/image30.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7.xml"/></Relationships>
</file>

<file path=ppt/slides/_rels/slide940.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610.xml"/><Relationship Id="rId1" Type="http://schemas.openxmlformats.org/officeDocument/2006/relationships/slideLayout" Target="../slideLayouts/slideLayout1210.xml"/><Relationship Id="rId5" Type="http://schemas.openxmlformats.org/officeDocument/2006/relationships/image" Target="../media/image1740.png"/><Relationship Id="rId4" Type="http://schemas.openxmlformats.org/officeDocument/2006/relationships/hyperlink" Target="https://blogs.windows.com/msedgedev/2017/02/23/mitigating-arbitrary-native-code-execution/#u3KRkxycFBKlFYxy.97"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425781"/>
            <a:ext cx="7699293" cy="1107996"/>
          </a:xfrm>
        </p:spPr>
        <p:txBody>
          <a:bodyPr/>
          <a:lstStyle/>
          <a:p>
            <a:pPr>
              <a:spcAft>
                <a:spcPts val="600"/>
              </a:spcAft>
            </a:pPr>
            <a:r>
              <a:rPr lang="en-US" b="0" dirty="0">
                <a:latin typeface="+mn-lt"/>
              </a:rPr>
              <a:t>Microsoft CISO Workshop </a:t>
            </a:r>
            <a:br>
              <a:rPr lang="en-US" dirty="0"/>
            </a:br>
            <a:r>
              <a:rPr lang="en-US" i="1" dirty="0"/>
              <a:t>2 – Security Management </a:t>
            </a:r>
            <a:endParaRPr lang="en-US" dirty="0"/>
          </a:p>
        </p:txBody>
      </p:sp>
      <p:sp>
        <p:nvSpPr>
          <p:cNvPr id="5" name="Text Placeholder 4"/>
          <p:cNvSpPr>
            <a:spLocks noGrp="1"/>
          </p:cNvSpPr>
          <p:nvPr>
            <p:ph type="body" sz="quarter" idx="12"/>
          </p:nvPr>
        </p:nvSpPr>
        <p:spPr>
          <a:xfrm>
            <a:off x="584200" y="3962401"/>
            <a:ext cx="6628130" cy="615553"/>
          </a:xfrm>
        </p:spPr>
        <p:txBody>
          <a:bodyPr/>
          <a:lstStyle/>
          <a:p>
            <a:endParaRPr lang="en-US" b="1" dirty="0"/>
          </a:p>
          <a:p>
            <a:r>
              <a:rPr lang="en-US" dirty="0"/>
              <a:t>Microsoft Cybersecurity Solutions Group</a:t>
            </a:r>
          </a:p>
        </p:txBody>
      </p:sp>
      <p:sp>
        <p:nvSpPr>
          <p:cNvPr id="20" name="Shield_EA18" title="Icon of a shield">
            <a:extLst>
              <a:ext uri="{FF2B5EF4-FFF2-40B4-BE49-F238E27FC236}">
                <a16:creationId xmlns:a16="http://schemas.microsoft.com/office/drawing/2014/main" id="{DF867C00-3C6D-44D5-A3E6-807DAB3A3AFD}"/>
              </a:ext>
            </a:extLst>
          </p:cNvPr>
          <p:cNvSpPr>
            <a:spLocks noChangeAspect="1"/>
          </p:cNvSpPr>
          <p:nvPr/>
        </p:nvSpPr>
        <p:spPr bwMode="auto">
          <a:xfrm>
            <a:off x="8363007" y="1975524"/>
            <a:ext cx="2730385" cy="290695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270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 name="Org_ECA6">
            <a:extLst>
              <a:ext uri="{FF2B5EF4-FFF2-40B4-BE49-F238E27FC236}">
                <a16:creationId xmlns:a16="http://schemas.microsoft.com/office/drawing/2014/main" id="{637151D4-65B3-4C71-AD27-64A849CFCAC3}"/>
              </a:ext>
            </a:extLst>
          </p:cNvPr>
          <p:cNvSpPr>
            <a:spLocks noChangeAspect="1" noEditPoints="1"/>
          </p:cNvSpPr>
          <p:nvPr/>
        </p:nvSpPr>
        <p:spPr bwMode="auto">
          <a:xfrm rot="16200000">
            <a:off x="9110671" y="2702780"/>
            <a:ext cx="1155544" cy="1156107"/>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latin typeface="Segoe UI"/>
            </a:endParaRPr>
          </a:p>
        </p:txBody>
      </p:sp>
    </p:spTree>
    <p:extLst>
      <p:ext uri="{BB962C8B-B14F-4D97-AF65-F5344CB8AC3E}">
        <p14:creationId xmlns:p14="http://schemas.microsoft.com/office/powerpoint/2010/main" val="343042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5">
            <a:extLst>
              <a:ext uri="{FF2B5EF4-FFF2-40B4-BE49-F238E27FC236}">
                <a16:creationId xmlns:a16="http://schemas.microsoft.com/office/drawing/2014/main" id="{8F3AC4A6-0BB1-4C9C-9753-96FF087FA767}"/>
              </a:ext>
            </a:extLst>
          </p:cNvPr>
          <p:cNvGrpSpPr/>
          <p:nvPr/>
        </p:nvGrpSpPr>
        <p:grpSpPr>
          <a:xfrm>
            <a:off x="588264" y="2023566"/>
            <a:ext cx="3858476" cy="2168318"/>
            <a:chOff x="588264" y="2023566"/>
            <a:chExt cx="3858476" cy="2168318"/>
          </a:xfrm>
        </p:grpSpPr>
        <p:sp>
          <p:nvSpPr>
            <p:cNvPr id="219" name="Text Placeholder 2">
              <a:extLst>
                <a:ext uri="{FF2B5EF4-FFF2-40B4-BE49-F238E27FC236}">
                  <a16:creationId xmlns:a16="http://schemas.microsoft.com/office/drawing/2014/main" id="{F3DFB983-FE78-4DAB-9D4F-89F7EDC3834B}"/>
                </a:ext>
              </a:extLst>
            </p:cNvPr>
            <p:cNvSpPr txBox="1">
              <a:spLocks/>
            </p:cNvSpPr>
            <p:nvPr/>
          </p:nvSpPr>
          <p:spPr>
            <a:xfrm>
              <a:off x="588264" y="2023566"/>
              <a:ext cx="3858476" cy="2168318"/>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sz="1800" dirty="0">
                <a:gradFill>
                  <a:gsLst>
                    <a:gs pos="0">
                      <a:schemeClr val="tx1"/>
                    </a:gs>
                    <a:gs pos="100000">
                      <a:schemeClr val="tx1"/>
                    </a:gs>
                  </a:gsLst>
                  <a:lin ang="5400000" scaled="0"/>
                </a:gradFill>
              </a:endParaRPr>
            </a:p>
          </p:txBody>
        </p:sp>
        <p:sp>
          <p:nvSpPr>
            <p:cNvPr id="220" name="Text Placeholder 2">
              <a:extLst>
                <a:ext uri="{FF2B5EF4-FFF2-40B4-BE49-F238E27FC236}">
                  <a16:creationId xmlns:a16="http://schemas.microsoft.com/office/drawing/2014/main" id="{51B88EB9-2CFE-4BD2-84BF-3D192E752B63}"/>
                </a:ext>
              </a:extLst>
            </p:cNvPr>
            <p:cNvSpPr txBox="1">
              <a:spLocks/>
            </p:cNvSpPr>
            <p:nvPr/>
          </p:nvSpPr>
          <p:spPr>
            <a:xfrm>
              <a:off x="588264" y="2023566"/>
              <a:ext cx="3858476" cy="195958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b="1">
                  <a:gradFill>
                    <a:gsLst>
                      <a:gs pos="0">
                        <a:schemeClr val="tx1"/>
                      </a:gs>
                      <a:gs pos="100000">
                        <a:schemeClr val="tx1"/>
                      </a:gs>
                    </a:gsLst>
                    <a:lin ang="5400000" scaled="0"/>
                  </a:gradFill>
                </a:rPr>
                <a:t>Reliability: </a:t>
              </a:r>
              <a:br>
                <a:rPr lang="en-US" sz="1800" b="1">
                  <a:gradFill>
                    <a:gsLst>
                      <a:gs pos="0">
                        <a:schemeClr val="tx1"/>
                      </a:gs>
                      <a:gs pos="100000">
                        <a:schemeClr val="tx1"/>
                      </a:gs>
                    </a:gsLst>
                    <a:lin ang="5400000" scaled="0"/>
                  </a:gradFill>
                </a:rPr>
              </a:br>
              <a:r>
                <a:rPr lang="en-US" sz="1800">
                  <a:gradFill>
                    <a:gsLst>
                      <a:gs pos="0">
                        <a:schemeClr val="tx1"/>
                      </a:gs>
                      <a:gs pos="100000">
                        <a:schemeClr val="tx1"/>
                      </a:gs>
                    </a:gsLst>
                    <a:lin ang="5400000" scaled="0"/>
                  </a:gradFill>
                </a:rPr>
                <a:t>Designed not to fail</a:t>
              </a:r>
            </a:p>
          </p:txBody>
        </p:sp>
        <p:grpSp>
          <p:nvGrpSpPr>
            <p:cNvPr id="3136" name="Group 3135">
              <a:extLst>
                <a:ext uri="{FF2B5EF4-FFF2-40B4-BE49-F238E27FC236}">
                  <a16:creationId xmlns:a16="http://schemas.microsoft.com/office/drawing/2014/main" id="{CD098ABD-5CC3-4483-B5F9-83779DE9E78A}"/>
                </a:ext>
              </a:extLst>
            </p:cNvPr>
            <p:cNvGrpSpPr/>
            <p:nvPr/>
          </p:nvGrpSpPr>
          <p:grpSpPr>
            <a:xfrm>
              <a:off x="1771546" y="2906232"/>
              <a:ext cx="1484557" cy="1055037"/>
              <a:chOff x="1193582" y="2486142"/>
              <a:chExt cx="1883076" cy="1338254"/>
            </a:xfrm>
          </p:grpSpPr>
          <p:sp>
            <p:nvSpPr>
              <p:cNvPr id="213" name="server">
                <a:extLst>
                  <a:ext uri="{FF2B5EF4-FFF2-40B4-BE49-F238E27FC236}">
                    <a16:creationId xmlns:a16="http://schemas.microsoft.com/office/drawing/2014/main" id="{1D71D73B-1690-4424-98ED-EC527905ACB2}"/>
                  </a:ext>
                </a:extLst>
              </p:cNvPr>
              <p:cNvSpPr>
                <a:spLocks noChangeAspect="1" noEditPoints="1"/>
              </p:cNvSpPr>
              <p:nvPr/>
            </p:nvSpPr>
            <p:spPr bwMode="auto">
              <a:xfrm>
                <a:off x="2542414" y="2486142"/>
                <a:ext cx="534244" cy="1014729"/>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349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10" name="desktop">
                <a:extLst>
                  <a:ext uri="{FF2B5EF4-FFF2-40B4-BE49-F238E27FC236}">
                    <a16:creationId xmlns:a16="http://schemas.microsoft.com/office/drawing/2014/main" id="{D9AB657E-552D-4232-A388-79017BF8653F}"/>
                  </a:ext>
                </a:extLst>
              </p:cNvPr>
              <p:cNvSpPr>
                <a:spLocks noChangeAspect="1" noEditPoints="1"/>
              </p:cNvSpPr>
              <p:nvPr/>
            </p:nvSpPr>
            <p:spPr bwMode="auto">
              <a:xfrm>
                <a:off x="1763778" y="2819172"/>
                <a:ext cx="967107" cy="95131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solidFill>
                <a:schemeClr val="bg1"/>
              </a:solidFill>
              <a:ln w="349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12" name="Laptop_E770">
                <a:extLst>
                  <a:ext uri="{FF2B5EF4-FFF2-40B4-BE49-F238E27FC236}">
                    <a16:creationId xmlns:a16="http://schemas.microsoft.com/office/drawing/2014/main" id="{17A99B9E-2CA7-4644-BC2C-83EF947A984C}"/>
                  </a:ext>
                </a:extLst>
              </p:cNvPr>
              <p:cNvSpPr>
                <a:spLocks noChangeAspect="1" noEditPoints="1"/>
              </p:cNvSpPr>
              <p:nvPr/>
            </p:nvSpPr>
            <p:spPr bwMode="auto">
              <a:xfrm>
                <a:off x="1193582" y="3297855"/>
                <a:ext cx="789086" cy="526541"/>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chemeClr val="bg1"/>
              </a:solidFill>
              <a:ln w="349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11" name="arrow_12">
                <a:extLst>
                  <a:ext uri="{FF2B5EF4-FFF2-40B4-BE49-F238E27FC236}">
                    <a16:creationId xmlns:a16="http://schemas.microsoft.com/office/drawing/2014/main" id="{0FE84D97-A167-4C16-B03B-D415FA07AFF0}"/>
                  </a:ext>
                </a:extLst>
              </p:cNvPr>
              <p:cNvSpPr>
                <a:spLocks noChangeAspect="1" noEditPoints="1"/>
              </p:cNvSpPr>
              <p:nvPr/>
            </p:nvSpPr>
            <p:spPr bwMode="auto">
              <a:xfrm rot="2145190">
                <a:off x="1572367" y="2630245"/>
                <a:ext cx="378626" cy="372264"/>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solidFill>
                <a:schemeClr val="bg1"/>
              </a:solidFill>
              <a:ln w="22225" cap="sq">
                <a:solidFill>
                  <a:srgbClr val="E81123"/>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grpSp>
        <p:nvGrpSpPr>
          <p:cNvPr id="247" name="Group 246">
            <a:extLst>
              <a:ext uri="{FF2B5EF4-FFF2-40B4-BE49-F238E27FC236}">
                <a16:creationId xmlns:a16="http://schemas.microsoft.com/office/drawing/2014/main" id="{591A9B74-991C-4203-9800-A2375B87AE17}"/>
              </a:ext>
            </a:extLst>
          </p:cNvPr>
          <p:cNvGrpSpPr/>
          <p:nvPr/>
        </p:nvGrpSpPr>
        <p:grpSpPr>
          <a:xfrm>
            <a:off x="589471" y="4445411"/>
            <a:ext cx="3858476" cy="2168318"/>
            <a:chOff x="589471" y="4445411"/>
            <a:chExt cx="3858476" cy="2168318"/>
          </a:xfrm>
        </p:grpSpPr>
        <p:sp>
          <p:nvSpPr>
            <p:cNvPr id="217" name="Text Placeholder 2">
              <a:extLst>
                <a:ext uri="{FF2B5EF4-FFF2-40B4-BE49-F238E27FC236}">
                  <a16:creationId xmlns:a16="http://schemas.microsoft.com/office/drawing/2014/main" id="{0B3A225A-7359-496B-8F21-0EEF40750DDF}"/>
                </a:ext>
              </a:extLst>
            </p:cNvPr>
            <p:cNvSpPr txBox="1">
              <a:spLocks/>
            </p:cNvSpPr>
            <p:nvPr/>
          </p:nvSpPr>
          <p:spPr>
            <a:xfrm>
              <a:off x="589471" y="4445411"/>
              <a:ext cx="3858476" cy="2168318"/>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sz="1800">
                <a:gradFill>
                  <a:gsLst>
                    <a:gs pos="0">
                      <a:schemeClr val="tx1"/>
                    </a:gs>
                    <a:gs pos="100000">
                      <a:schemeClr val="tx1"/>
                    </a:gs>
                  </a:gsLst>
                  <a:lin ang="5400000" scaled="0"/>
                </a:gradFill>
              </a:endParaRPr>
            </a:p>
          </p:txBody>
        </p:sp>
        <p:sp>
          <p:nvSpPr>
            <p:cNvPr id="218" name="Text Placeholder 2">
              <a:extLst>
                <a:ext uri="{FF2B5EF4-FFF2-40B4-BE49-F238E27FC236}">
                  <a16:creationId xmlns:a16="http://schemas.microsoft.com/office/drawing/2014/main" id="{6CA3B4A4-6541-42A6-9BEA-82EE8E8D1F0B}"/>
                </a:ext>
              </a:extLst>
            </p:cNvPr>
            <p:cNvSpPr txBox="1">
              <a:spLocks/>
            </p:cNvSpPr>
            <p:nvPr/>
          </p:nvSpPr>
          <p:spPr>
            <a:xfrm>
              <a:off x="589471" y="4445411"/>
              <a:ext cx="3858476" cy="195958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b="1">
                  <a:gradFill>
                    <a:gsLst>
                      <a:gs pos="0">
                        <a:schemeClr val="tx1"/>
                      </a:gs>
                      <a:gs pos="100000">
                        <a:schemeClr val="tx1"/>
                      </a:gs>
                    </a:gsLst>
                    <a:lin ang="5400000" scaled="0"/>
                  </a:gradFill>
                </a:rPr>
                <a:t>Prevent: </a:t>
              </a:r>
              <a:br>
                <a:rPr lang="en-US" sz="1800" b="1">
                  <a:gradFill>
                    <a:gsLst>
                      <a:gs pos="0">
                        <a:schemeClr val="tx1"/>
                      </a:gs>
                      <a:gs pos="100000">
                        <a:schemeClr val="tx1"/>
                      </a:gs>
                    </a:gsLst>
                    <a:lin ang="5400000" scaled="0"/>
                  </a:gradFill>
                </a:rPr>
              </a:br>
              <a:r>
                <a:rPr lang="en-US" sz="1800">
                  <a:gradFill>
                    <a:gsLst>
                      <a:gs pos="0">
                        <a:schemeClr val="tx1"/>
                      </a:gs>
                      <a:gs pos="100000">
                        <a:schemeClr val="tx1"/>
                      </a:gs>
                    </a:gsLst>
                    <a:lin ang="5400000" scaled="0"/>
                  </a:gradFill>
                </a:rPr>
                <a:t>Every possible attack</a:t>
              </a:r>
            </a:p>
          </p:txBody>
        </p:sp>
        <p:grpSp>
          <p:nvGrpSpPr>
            <p:cNvPr id="24" name="Group 23">
              <a:extLst>
                <a:ext uri="{FF2B5EF4-FFF2-40B4-BE49-F238E27FC236}">
                  <a16:creationId xmlns:a16="http://schemas.microsoft.com/office/drawing/2014/main" id="{3F8BD709-F842-4D80-9B31-397AAB6ADFD4}"/>
                </a:ext>
              </a:extLst>
            </p:cNvPr>
            <p:cNvGrpSpPr/>
            <p:nvPr/>
          </p:nvGrpSpPr>
          <p:grpSpPr>
            <a:xfrm>
              <a:off x="1512616" y="5394811"/>
              <a:ext cx="1651512" cy="887554"/>
              <a:chOff x="1963914" y="3000029"/>
              <a:chExt cx="1413599" cy="759695"/>
            </a:xfrm>
          </p:grpSpPr>
          <p:sp>
            <p:nvSpPr>
              <p:cNvPr id="200" name="Laptop_E770">
                <a:extLst>
                  <a:ext uri="{FF2B5EF4-FFF2-40B4-BE49-F238E27FC236}">
                    <a16:creationId xmlns:a16="http://schemas.microsoft.com/office/drawing/2014/main" id="{F386A911-8C0E-4BBA-B86D-E88533AA5E36}"/>
                  </a:ext>
                </a:extLst>
              </p:cNvPr>
              <p:cNvSpPr>
                <a:spLocks noChangeAspect="1" noEditPoints="1"/>
              </p:cNvSpPr>
              <p:nvPr/>
            </p:nvSpPr>
            <p:spPr bwMode="auto">
              <a:xfrm>
                <a:off x="2239012" y="3000029"/>
                <a:ext cx="1138501" cy="759695"/>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476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99" name="Shield_EA18">
                <a:extLst>
                  <a:ext uri="{FF2B5EF4-FFF2-40B4-BE49-F238E27FC236}">
                    <a16:creationId xmlns:a16="http://schemas.microsoft.com/office/drawing/2014/main" id="{F4406B1C-9464-4233-93E2-11ADEA32670D}"/>
                  </a:ext>
                </a:extLst>
              </p:cNvPr>
              <p:cNvSpPr>
                <a:spLocks noChangeAspect="1"/>
              </p:cNvSpPr>
              <p:nvPr/>
            </p:nvSpPr>
            <p:spPr bwMode="auto">
              <a:xfrm>
                <a:off x="2164312" y="3102594"/>
                <a:ext cx="511448" cy="544522"/>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bg1"/>
              </a:solidFill>
              <a:ln w="285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cxnSp>
            <p:nvCxnSpPr>
              <p:cNvPr id="195" name="Straight Arrow Connector 194">
                <a:extLst>
                  <a:ext uri="{FF2B5EF4-FFF2-40B4-BE49-F238E27FC236}">
                    <a16:creationId xmlns:a16="http://schemas.microsoft.com/office/drawing/2014/main" id="{6C9AD6F0-8D04-4524-9EBE-91BB0892BA09}"/>
                  </a:ext>
                </a:extLst>
              </p:cNvPr>
              <p:cNvCxnSpPr>
                <a:cxnSpLocks/>
              </p:cNvCxnSpPr>
              <p:nvPr/>
            </p:nvCxnSpPr>
            <p:spPr>
              <a:xfrm>
                <a:off x="1963914" y="3271950"/>
                <a:ext cx="519913" cy="0"/>
              </a:xfrm>
              <a:prstGeom prst="straightConnector1">
                <a:avLst/>
              </a:prstGeom>
              <a:ln w="22225">
                <a:solidFill>
                  <a:srgbClr val="E81123"/>
                </a:soli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6C2472D7-3FD0-4D55-923E-4967A6D44501}"/>
                  </a:ext>
                </a:extLst>
              </p:cNvPr>
              <p:cNvCxnSpPr>
                <a:cxnSpLocks/>
              </p:cNvCxnSpPr>
              <p:nvPr/>
            </p:nvCxnSpPr>
            <p:spPr>
              <a:xfrm flipV="1">
                <a:off x="2056293" y="3395741"/>
                <a:ext cx="493777" cy="110137"/>
              </a:xfrm>
              <a:prstGeom prst="straightConnector1">
                <a:avLst/>
              </a:prstGeom>
              <a:ln w="22225">
                <a:solidFill>
                  <a:srgbClr val="E81123"/>
                </a:soli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C708CDC0-7415-4B59-9226-63A043B096D9}"/>
                  </a:ext>
                </a:extLst>
              </p:cNvPr>
              <p:cNvCxnSpPr>
                <a:cxnSpLocks/>
              </p:cNvCxnSpPr>
              <p:nvPr/>
            </p:nvCxnSpPr>
            <p:spPr>
              <a:xfrm flipH="1">
                <a:off x="2248657" y="3273610"/>
                <a:ext cx="238848" cy="91046"/>
              </a:xfrm>
              <a:prstGeom prst="straightConnector1">
                <a:avLst/>
              </a:prstGeom>
              <a:ln w="22225">
                <a:solidFill>
                  <a:srgbClr val="E81123"/>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DA46EBEE-C528-43B0-8188-0C5098DB74AB}"/>
                  </a:ext>
                </a:extLst>
              </p:cNvPr>
              <p:cNvCxnSpPr>
                <a:cxnSpLocks/>
              </p:cNvCxnSpPr>
              <p:nvPr/>
            </p:nvCxnSpPr>
            <p:spPr>
              <a:xfrm flipH="1">
                <a:off x="2361196" y="3398580"/>
                <a:ext cx="184875" cy="142704"/>
              </a:xfrm>
              <a:prstGeom prst="straightConnector1">
                <a:avLst/>
              </a:prstGeom>
              <a:ln w="22225">
                <a:solidFill>
                  <a:srgbClr val="E81123"/>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588263" y="457201"/>
            <a:ext cx="11018520" cy="553999"/>
          </a:xfrm>
        </p:spPr>
        <p:txBody>
          <a:bodyPr/>
          <a:lstStyle/>
          <a:p>
            <a:r>
              <a:rPr lang="en-US"/>
              <a:t>Designing for Failure – The </a:t>
            </a:r>
            <a:r>
              <a:rPr lang="en-US" err="1"/>
              <a:t>Mindshift</a:t>
            </a:r>
            <a:endParaRPr lang="en-US"/>
          </a:p>
        </p:txBody>
      </p:sp>
      <p:sp>
        <p:nvSpPr>
          <p:cNvPr id="20" name="TextBox 19"/>
          <p:cNvSpPr txBox="1"/>
          <p:nvPr/>
        </p:nvSpPr>
        <p:spPr>
          <a:xfrm>
            <a:off x="588263" y="1284272"/>
            <a:ext cx="1442080" cy="443198"/>
          </a:xfrm>
          <a:prstGeom prst="rect">
            <a:avLst/>
          </a:prstGeom>
        </p:spPr>
        <p:txBody>
          <a:bodyPr wrap="square" lIns="45720" tIns="0" rIns="45720" bIns="0"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lang="en-US" sz="3200" b="1">
                <a:gradFill>
                  <a:gsLst>
                    <a:gs pos="0">
                      <a:schemeClr val="tx1"/>
                    </a:gs>
                    <a:gs pos="100000">
                      <a:schemeClr val="tx1"/>
                    </a:gs>
                  </a:gsLst>
                  <a:lin ang="5400000" scaled="0"/>
                </a:gradFill>
                <a:cs typeface="Segoe UI" pitchFamily="34" charset="0"/>
              </a:rPr>
              <a:t>THEN</a:t>
            </a:r>
          </a:p>
        </p:txBody>
      </p:sp>
      <p:sp>
        <p:nvSpPr>
          <p:cNvPr id="21" name="TextBox 20"/>
          <p:cNvSpPr txBox="1"/>
          <p:nvPr/>
        </p:nvSpPr>
        <p:spPr>
          <a:xfrm>
            <a:off x="6586208" y="1284272"/>
            <a:ext cx="1291118" cy="443198"/>
          </a:xfrm>
          <a:prstGeom prst="rect">
            <a:avLst/>
          </a:prstGeom>
        </p:spPr>
        <p:txBody>
          <a:bodyPr wrap="square" lIns="45720" tIns="0" rIns="45720" bIns="0"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lang="en-US" sz="3200" b="1">
                <a:gradFill>
                  <a:gsLst>
                    <a:gs pos="0">
                      <a:schemeClr val="accent1"/>
                    </a:gs>
                    <a:gs pos="100000">
                      <a:schemeClr val="accent1"/>
                    </a:gs>
                  </a:gsLst>
                  <a:lin ang="5400000" scaled="0"/>
                </a:gradFill>
                <a:cs typeface="Segoe UI" pitchFamily="34" charset="0"/>
              </a:rPr>
              <a:t>NOW</a:t>
            </a:r>
          </a:p>
        </p:txBody>
      </p:sp>
      <p:sp>
        <p:nvSpPr>
          <p:cNvPr id="26" name="Rectangle 25">
            <a:extLst>
              <a:ext uri="{FF2B5EF4-FFF2-40B4-BE49-F238E27FC236}">
                <a16:creationId xmlns:a16="http://schemas.microsoft.com/office/drawing/2014/main" id="{448713EC-06E3-4EA4-8995-B7563A812618}"/>
              </a:ext>
            </a:extLst>
          </p:cNvPr>
          <p:cNvSpPr/>
          <p:nvPr/>
        </p:nvSpPr>
        <p:spPr bwMode="auto">
          <a:xfrm rot="18900000">
            <a:off x="4876047" y="5248788"/>
            <a:ext cx="665202" cy="665202"/>
          </a:xfrm>
          <a:custGeom>
            <a:avLst/>
            <a:gdLst>
              <a:gd name="connsiteX0" fmla="*/ 0 w 1560295"/>
              <a:gd name="connsiteY0" fmla="*/ 0 h 1560295"/>
              <a:gd name="connsiteX1" fmla="*/ 1560295 w 1560295"/>
              <a:gd name="connsiteY1" fmla="*/ 0 h 1560295"/>
              <a:gd name="connsiteX2" fmla="*/ 1560295 w 1560295"/>
              <a:gd name="connsiteY2" fmla="*/ 1560295 h 1560295"/>
              <a:gd name="connsiteX3" fmla="*/ 0 w 1560295"/>
              <a:gd name="connsiteY3" fmla="*/ 1560295 h 1560295"/>
              <a:gd name="connsiteX4" fmla="*/ 0 w 1560295"/>
              <a:gd name="connsiteY4" fmla="*/ 0 h 1560295"/>
              <a:gd name="connsiteX0" fmla="*/ 0 w 1560295"/>
              <a:gd name="connsiteY0" fmla="*/ 0 h 1560295"/>
              <a:gd name="connsiteX1" fmla="*/ 1560295 w 1560295"/>
              <a:gd name="connsiteY1" fmla="*/ 0 h 1560295"/>
              <a:gd name="connsiteX2" fmla="*/ 1560295 w 1560295"/>
              <a:gd name="connsiteY2" fmla="*/ 1560295 h 1560295"/>
              <a:gd name="connsiteX3" fmla="*/ 0 w 1560295"/>
              <a:gd name="connsiteY3" fmla="*/ 1560295 h 1560295"/>
              <a:gd name="connsiteX4" fmla="*/ 91440 w 1560295"/>
              <a:gd name="connsiteY4" fmla="*/ 91440 h 1560295"/>
              <a:gd name="connsiteX0" fmla="*/ 0 w 1560295"/>
              <a:gd name="connsiteY0" fmla="*/ 0 h 1560295"/>
              <a:gd name="connsiteX1" fmla="*/ 1560295 w 1560295"/>
              <a:gd name="connsiteY1" fmla="*/ 0 h 1560295"/>
              <a:gd name="connsiteX2" fmla="*/ 1560295 w 1560295"/>
              <a:gd name="connsiteY2" fmla="*/ 1560295 h 1560295"/>
              <a:gd name="connsiteX3" fmla="*/ 0 w 1560295"/>
              <a:gd name="connsiteY3" fmla="*/ 1560295 h 1560295"/>
              <a:gd name="connsiteX0" fmla="*/ 1560295 w 1560295"/>
              <a:gd name="connsiteY0" fmla="*/ 0 h 1560295"/>
              <a:gd name="connsiteX1" fmla="*/ 1560295 w 1560295"/>
              <a:gd name="connsiteY1" fmla="*/ 1560295 h 1560295"/>
              <a:gd name="connsiteX2" fmla="*/ 0 w 1560295"/>
              <a:gd name="connsiteY2" fmla="*/ 1560295 h 1560295"/>
            </a:gdLst>
            <a:ahLst/>
            <a:cxnLst>
              <a:cxn ang="0">
                <a:pos x="connsiteX0" y="connsiteY0"/>
              </a:cxn>
              <a:cxn ang="0">
                <a:pos x="connsiteX1" y="connsiteY1"/>
              </a:cxn>
              <a:cxn ang="0">
                <a:pos x="connsiteX2" y="connsiteY2"/>
              </a:cxn>
            </a:cxnLst>
            <a:rect l="l" t="t" r="r" b="b"/>
            <a:pathLst>
              <a:path w="1560295" h="1560295">
                <a:moveTo>
                  <a:pt x="1560295" y="0"/>
                </a:moveTo>
                <a:lnTo>
                  <a:pt x="1560295" y="1560295"/>
                </a:lnTo>
                <a:lnTo>
                  <a:pt x="0" y="1560295"/>
                </a:lnTo>
              </a:path>
            </a:pathLst>
          </a:custGeom>
          <a:noFill/>
          <a:ln w="3492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6" name="Rectangle 25">
            <a:extLst>
              <a:ext uri="{FF2B5EF4-FFF2-40B4-BE49-F238E27FC236}">
                <a16:creationId xmlns:a16="http://schemas.microsoft.com/office/drawing/2014/main" id="{9BA09B97-0EBE-4EDA-854E-5A25DCF05023}"/>
              </a:ext>
            </a:extLst>
          </p:cNvPr>
          <p:cNvSpPr/>
          <p:nvPr/>
        </p:nvSpPr>
        <p:spPr bwMode="auto">
          <a:xfrm rot="18900000">
            <a:off x="4876047" y="2775040"/>
            <a:ext cx="665202" cy="665202"/>
          </a:xfrm>
          <a:custGeom>
            <a:avLst/>
            <a:gdLst>
              <a:gd name="connsiteX0" fmla="*/ 0 w 1560295"/>
              <a:gd name="connsiteY0" fmla="*/ 0 h 1560295"/>
              <a:gd name="connsiteX1" fmla="*/ 1560295 w 1560295"/>
              <a:gd name="connsiteY1" fmla="*/ 0 h 1560295"/>
              <a:gd name="connsiteX2" fmla="*/ 1560295 w 1560295"/>
              <a:gd name="connsiteY2" fmla="*/ 1560295 h 1560295"/>
              <a:gd name="connsiteX3" fmla="*/ 0 w 1560295"/>
              <a:gd name="connsiteY3" fmla="*/ 1560295 h 1560295"/>
              <a:gd name="connsiteX4" fmla="*/ 0 w 1560295"/>
              <a:gd name="connsiteY4" fmla="*/ 0 h 1560295"/>
              <a:gd name="connsiteX0" fmla="*/ 0 w 1560295"/>
              <a:gd name="connsiteY0" fmla="*/ 0 h 1560295"/>
              <a:gd name="connsiteX1" fmla="*/ 1560295 w 1560295"/>
              <a:gd name="connsiteY1" fmla="*/ 0 h 1560295"/>
              <a:gd name="connsiteX2" fmla="*/ 1560295 w 1560295"/>
              <a:gd name="connsiteY2" fmla="*/ 1560295 h 1560295"/>
              <a:gd name="connsiteX3" fmla="*/ 0 w 1560295"/>
              <a:gd name="connsiteY3" fmla="*/ 1560295 h 1560295"/>
              <a:gd name="connsiteX4" fmla="*/ 91440 w 1560295"/>
              <a:gd name="connsiteY4" fmla="*/ 91440 h 1560295"/>
              <a:gd name="connsiteX0" fmla="*/ 0 w 1560295"/>
              <a:gd name="connsiteY0" fmla="*/ 0 h 1560295"/>
              <a:gd name="connsiteX1" fmla="*/ 1560295 w 1560295"/>
              <a:gd name="connsiteY1" fmla="*/ 0 h 1560295"/>
              <a:gd name="connsiteX2" fmla="*/ 1560295 w 1560295"/>
              <a:gd name="connsiteY2" fmla="*/ 1560295 h 1560295"/>
              <a:gd name="connsiteX3" fmla="*/ 0 w 1560295"/>
              <a:gd name="connsiteY3" fmla="*/ 1560295 h 1560295"/>
              <a:gd name="connsiteX0" fmla="*/ 1560295 w 1560295"/>
              <a:gd name="connsiteY0" fmla="*/ 0 h 1560295"/>
              <a:gd name="connsiteX1" fmla="*/ 1560295 w 1560295"/>
              <a:gd name="connsiteY1" fmla="*/ 1560295 h 1560295"/>
              <a:gd name="connsiteX2" fmla="*/ 0 w 1560295"/>
              <a:gd name="connsiteY2" fmla="*/ 1560295 h 1560295"/>
            </a:gdLst>
            <a:ahLst/>
            <a:cxnLst>
              <a:cxn ang="0">
                <a:pos x="connsiteX0" y="connsiteY0"/>
              </a:cxn>
              <a:cxn ang="0">
                <a:pos x="connsiteX1" y="connsiteY1"/>
              </a:cxn>
              <a:cxn ang="0">
                <a:pos x="connsiteX2" y="connsiteY2"/>
              </a:cxn>
            </a:cxnLst>
            <a:rect l="l" t="t" r="r" b="b"/>
            <a:pathLst>
              <a:path w="1560295" h="1560295">
                <a:moveTo>
                  <a:pt x="1560295" y="0"/>
                </a:moveTo>
                <a:lnTo>
                  <a:pt x="1560295" y="1560295"/>
                </a:lnTo>
                <a:lnTo>
                  <a:pt x="0" y="1560295"/>
                </a:lnTo>
              </a:path>
            </a:pathLst>
          </a:custGeom>
          <a:noFill/>
          <a:ln w="3492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49" name="Group 248">
            <a:extLst>
              <a:ext uri="{FF2B5EF4-FFF2-40B4-BE49-F238E27FC236}">
                <a16:creationId xmlns:a16="http://schemas.microsoft.com/office/drawing/2014/main" id="{6CB2D1B7-0587-4EED-9EBD-104E8E81BB05}"/>
              </a:ext>
            </a:extLst>
          </p:cNvPr>
          <p:cNvGrpSpPr/>
          <p:nvPr/>
        </p:nvGrpSpPr>
        <p:grpSpPr>
          <a:xfrm>
            <a:off x="6587415" y="4445411"/>
            <a:ext cx="3858476" cy="2168318"/>
            <a:chOff x="6587415" y="4445411"/>
            <a:chExt cx="3858476" cy="2168318"/>
          </a:xfrm>
        </p:grpSpPr>
        <p:sp>
          <p:nvSpPr>
            <p:cNvPr id="214" name="Text Placeholder 2">
              <a:extLst>
                <a:ext uri="{FF2B5EF4-FFF2-40B4-BE49-F238E27FC236}">
                  <a16:creationId xmlns:a16="http://schemas.microsoft.com/office/drawing/2014/main" id="{F5E19EC7-A263-4E9C-A418-6B6B0006D88D}"/>
                </a:ext>
              </a:extLst>
            </p:cNvPr>
            <p:cNvSpPr txBox="1">
              <a:spLocks/>
            </p:cNvSpPr>
            <p:nvPr/>
          </p:nvSpPr>
          <p:spPr>
            <a:xfrm>
              <a:off x="6587415" y="4445411"/>
              <a:ext cx="3858476" cy="2168318"/>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sz="1800">
                <a:gradFill>
                  <a:gsLst>
                    <a:gs pos="0">
                      <a:schemeClr val="tx1"/>
                    </a:gs>
                    <a:gs pos="100000">
                      <a:schemeClr val="tx1"/>
                    </a:gs>
                  </a:gsLst>
                  <a:lin ang="5400000" scaled="0"/>
                </a:gradFill>
              </a:endParaRPr>
            </a:p>
          </p:txBody>
        </p:sp>
        <p:sp>
          <p:nvSpPr>
            <p:cNvPr id="215" name="Text Placeholder 2">
              <a:extLst>
                <a:ext uri="{FF2B5EF4-FFF2-40B4-BE49-F238E27FC236}">
                  <a16:creationId xmlns:a16="http://schemas.microsoft.com/office/drawing/2014/main" id="{1F42F610-F528-4BF7-B167-BFE082D7CDDD}"/>
                </a:ext>
              </a:extLst>
            </p:cNvPr>
            <p:cNvSpPr txBox="1">
              <a:spLocks/>
            </p:cNvSpPr>
            <p:nvPr/>
          </p:nvSpPr>
          <p:spPr>
            <a:xfrm>
              <a:off x="6587415" y="4445411"/>
              <a:ext cx="3858476" cy="195958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b="1">
                  <a:gradFill>
                    <a:gsLst>
                      <a:gs pos="1250">
                        <a:schemeClr val="accent1"/>
                      </a:gs>
                      <a:gs pos="100000">
                        <a:schemeClr val="accent1"/>
                      </a:gs>
                    </a:gsLst>
                    <a:lin ang="5400000" scaled="0"/>
                  </a:gradFill>
                </a:rPr>
                <a:t>Assume Compromise: </a:t>
              </a:r>
              <a:br>
                <a:rPr lang="en-US" sz="1800" b="1">
                  <a:gradFill>
                    <a:gsLst>
                      <a:gs pos="1250">
                        <a:schemeClr val="accent1"/>
                      </a:gs>
                      <a:gs pos="100000">
                        <a:schemeClr val="accent1"/>
                      </a:gs>
                    </a:gsLst>
                    <a:lin ang="5400000" scaled="0"/>
                  </a:gradFill>
                </a:rPr>
              </a:br>
              <a:r>
                <a:rPr lang="en-US" sz="1800">
                  <a:gradFill>
                    <a:gsLst>
                      <a:gs pos="1250">
                        <a:schemeClr val="accent1"/>
                      </a:gs>
                      <a:gs pos="100000">
                        <a:schemeClr val="accent1"/>
                      </a:gs>
                    </a:gsLst>
                    <a:lin ang="5400000" scaled="0"/>
                  </a:gradFill>
                </a:rPr>
                <a:t>Protect, detect, and respond along attack phases</a:t>
              </a:r>
            </a:p>
          </p:txBody>
        </p:sp>
        <p:grpSp>
          <p:nvGrpSpPr>
            <p:cNvPr id="150" name="Group 149"/>
            <p:cNvGrpSpPr/>
            <p:nvPr/>
          </p:nvGrpSpPr>
          <p:grpSpPr>
            <a:xfrm>
              <a:off x="9203004" y="5639758"/>
              <a:ext cx="376718" cy="672904"/>
              <a:chOff x="4753788" y="2614250"/>
              <a:chExt cx="527267" cy="941817"/>
            </a:xfrm>
          </p:grpSpPr>
          <p:pic>
            <p:nvPicPr>
              <p:cNvPr id="164" name="Picture 163"/>
              <p:cNvPicPr>
                <a:picLocks noChangeAspect="1"/>
              </p:cNvPicPr>
              <p:nvPr/>
            </p:nvPicPr>
            <p:blipFill>
              <a:blip r:embed="rId3" cstate="print">
                <a:duotone>
                  <a:prstClr val="black"/>
                  <a:srgbClr val="4472C4">
                    <a:tint val="45000"/>
                    <a:satMod val="400000"/>
                  </a:srgbClr>
                </a:duotone>
                <a:extLst>
                  <a:ext uri="{28A0092B-C50C-407E-A947-70E740481C1C}">
                    <a14:useLocalDpi xmlns:a14="http://schemas.microsoft.com/office/drawing/2010/main" val="0"/>
                  </a:ext>
                </a:extLst>
              </a:blip>
              <a:stretch>
                <a:fillRect/>
              </a:stretch>
            </p:blipFill>
            <p:spPr>
              <a:xfrm>
                <a:off x="4753788" y="3209569"/>
                <a:ext cx="518465" cy="346498"/>
              </a:xfrm>
              <a:prstGeom prst="rect">
                <a:avLst/>
              </a:prstGeom>
            </p:spPr>
          </p:pic>
          <p:pic>
            <p:nvPicPr>
              <p:cNvPr id="165" name="Picture 164"/>
              <p:cNvPicPr>
                <a:picLocks noChangeAspect="1"/>
              </p:cNvPicPr>
              <p:nvPr/>
            </p:nvPicPr>
            <p:blipFill>
              <a:blip r:embed="rId4"/>
              <a:stretch>
                <a:fillRect/>
              </a:stretch>
            </p:blipFill>
            <p:spPr>
              <a:xfrm>
                <a:off x="4760884" y="2614250"/>
                <a:ext cx="520171" cy="520171"/>
              </a:xfrm>
              <a:prstGeom prst="rect">
                <a:avLst/>
              </a:prstGeom>
            </p:spPr>
          </p:pic>
        </p:grpSp>
        <p:grpSp>
          <p:nvGrpSpPr>
            <p:cNvPr id="4" name="Group 3">
              <a:extLst>
                <a:ext uri="{FF2B5EF4-FFF2-40B4-BE49-F238E27FC236}">
                  <a16:creationId xmlns:a16="http://schemas.microsoft.com/office/drawing/2014/main" id="{EA366FC0-802E-4D6E-8980-77FDBCB7A364}"/>
                </a:ext>
              </a:extLst>
            </p:cNvPr>
            <p:cNvGrpSpPr/>
            <p:nvPr/>
          </p:nvGrpSpPr>
          <p:grpSpPr>
            <a:xfrm>
              <a:off x="6826167" y="5691606"/>
              <a:ext cx="624596" cy="639601"/>
              <a:chOff x="618069" y="4066208"/>
              <a:chExt cx="624596" cy="639601"/>
            </a:xfrm>
          </p:grpSpPr>
          <p:sp>
            <p:nvSpPr>
              <p:cNvPr id="196" name="Freeform 12">
                <a:extLst>
                  <a:ext uri="{FF2B5EF4-FFF2-40B4-BE49-F238E27FC236}">
                    <a16:creationId xmlns:a16="http://schemas.microsoft.com/office/drawing/2014/main" id="{E506CDDE-BAAF-4F49-B992-516259F00FA5}"/>
                  </a:ext>
                </a:extLst>
              </p:cNvPr>
              <p:cNvSpPr>
                <a:spLocks noEditPoints="1"/>
              </p:cNvSpPr>
              <p:nvPr/>
            </p:nvSpPr>
            <p:spPr bwMode="auto">
              <a:xfrm>
                <a:off x="618069" y="4066208"/>
                <a:ext cx="624596" cy="639601"/>
              </a:xfrm>
              <a:custGeom>
                <a:avLst/>
                <a:gdLst>
                  <a:gd name="T0" fmla="*/ 212 w 219"/>
                  <a:gd name="T1" fmla="*/ 181 h 225"/>
                  <a:gd name="T2" fmla="*/ 196 w 219"/>
                  <a:gd name="T3" fmla="*/ 129 h 225"/>
                  <a:gd name="T4" fmla="*/ 187 w 219"/>
                  <a:gd name="T5" fmla="*/ 112 h 225"/>
                  <a:gd name="T6" fmla="*/ 160 w 219"/>
                  <a:gd name="T7" fmla="*/ 93 h 225"/>
                  <a:gd name="T8" fmla="*/ 154 w 219"/>
                  <a:gd name="T9" fmla="*/ 41 h 225"/>
                  <a:gd name="T10" fmla="*/ 133 w 219"/>
                  <a:gd name="T11" fmla="*/ 11 h 225"/>
                  <a:gd name="T12" fmla="*/ 113 w 219"/>
                  <a:gd name="T13" fmla="*/ 2 h 225"/>
                  <a:gd name="T14" fmla="*/ 82 w 219"/>
                  <a:gd name="T15" fmla="*/ 15 h 225"/>
                  <a:gd name="T16" fmla="*/ 66 w 219"/>
                  <a:gd name="T17" fmla="*/ 42 h 225"/>
                  <a:gd name="T18" fmla="*/ 61 w 219"/>
                  <a:gd name="T19" fmla="*/ 94 h 225"/>
                  <a:gd name="T20" fmla="*/ 32 w 219"/>
                  <a:gd name="T21" fmla="*/ 112 h 225"/>
                  <a:gd name="T22" fmla="*/ 23 w 219"/>
                  <a:gd name="T23" fmla="*/ 129 h 225"/>
                  <a:gd name="T24" fmla="*/ 7 w 219"/>
                  <a:gd name="T25" fmla="*/ 181 h 225"/>
                  <a:gd name="T26" fmla="*/ 39 w 219"/>
                  <a:gd name="T27" fmla="*/ 225 h 225"/>
                  <a:gd name="T28" fmla="*/ 47 w 219"/>
                  <a:gd name="T29" fmla="*/ 225 h 225"/>
                  <a:gd name="T30" fmla="*/ 46 w 219"/>
                  <a:gd name="T31" fmla="*/ 221 h 225"/>
                  <a:gd name="T32" fmla="*/ 42 w 219"/>
                  <a:gd name="T33" fmla="*/ 147 h 225"/>
                  <a:gd name="T34" fmla="*/ 56 w 219"/>
                  <a:gd name="T35" fmla="*/ 132 h 225"/>
                  <a:gd name="T36" fmla="*/ 163 w 219"/>
                  <a:gd name="T37" fmla="*/ 132 h 225"/>
                  <a:gd name="T38" fmla="*/ 177 w 219"/>
                  <a:gd name="T39" fmla="*/ 147 h 225"/>
                  <a:gd name="T40" fmla="*/ 173 w 219"/>
                  <a:gd name="T41" fmla="*/ 221 h 225"/>
                  <a:gd name="T42" fmla="*/ 172 w 219"/>
                  <a:gd name="T43" fmla="*/ 225 h 225"/>
                  <a:gd name="T44" fmla="*/ 180 w 219"/>
                  <a:gd name="T45" fmla="*/ 225 h 225"/>
                  <a:gd name="T46" fmla="*/ 212 w 219"/>
                  <a:gd name="T47" fmla="*/ 181 h 225"/>
                  <a:gd name="T48" fmla="*/ 139 w 219"/>
                  <a:gd name="T49" fmla="*/ 81 h 225"/>
                  <a:gd name="T50" fmla="*/ 130 w 219"/>
                  <a:gd name="T51" fmla="*/ 98 h 225"/>
                  <a:gd name="T52" fmla="*/ 110 w 219"/>
                  <a:gd name="T53" fmla="*/ 111 h 225"/>
                  <a:gd name="T54" fmla="*/ 88 w 219"/>
                  <a:gd name="T55" fmla="*/ 95 h 225"/>
                  <a:gd name="T56" fmla="*/ 80 w 219"/>
                  <a:gd name="T57" fmla="*/ 81 h 225"/>
                  <a:gd name="T58" fmla="*/ 78 w 219"/>
                  <a:gd name="T59" fmla="*/ 63 h 225"/>
                  <a:gd name="T60" fmla="*/ 78 w 219"/>
                  <a:gd name="T61" fmla="*/ 61 h 225"/>
                  <a:gd name="T62" fmla="*/ 78 w 219"/>
                  <a:gd name="T63" fmla="*/ 60 h 225"/>
                  <a:gd name="T64" fmla="*/ 78 w 219"/>
                  <a:gd name="T65" fmla="*/ 52 h 225"/>
                  <a:gd name="T66" fmla="*/ 88 w 219"/>
                  <a:gd name="T67" fmla="*/ 42 h 225"/>
                  <a:gd name="T68" fmla="*/ 110 w 219"/>
                  <a:gd name="T69" fmla="*/ 48 h 225"/>
                  <a:gd name="T70" fmla="*/ 130 w 219"/>
                  <a:gd name="T71" fmla="*/ 42 h 225"/>
                  <a:gd name="T72" fmla="*/ 141 w 219"/>
                  <a:gd name="T73" fmla="*/ 53 h 225"/>
                  <a:gd name="T74" fmla="*/ 142 w 219"/>
                  <a:gd name="T75" fmla="*/ 66 h 225"/>
                  <a:gd name="T76" fmla="*/ 139 w 219"/>
                  <a:gd name="T77" fmla="*/ 8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9" h="225">
                    <a:moveTo>
                      <a:pt x="212" y="181"/>
                    </a:moveTo>
                    <a:cubicBezTo>
                      <a:pt x="196" y="129"/>
                      <a:pt x="196" y="129"/>
                      <a:pt x="196" y="129"/>
                    </a:cubicBezTo>
                    <a:cubicBezTo>
                      <a:pt x="194" y="124"/>
                      <a:pt x="191" y="118"/>
                      <a:pt x="187" y="112"/>
                    </a:cubicBezTo>
                    <a:cubicBezTo>
                      <a:pt x="177" y="100"/>
                      <a:pt x="166" y="95"/>
                      <a:pt x="160" y="93"/>
                    </a:cubicBezTo>
                    <a:cubicBezTo>
                      <a:pt x="162" y="82"/>
                      <a:pt x="163" y="63"/>
                      <a:pt x="154" y="41"/>
                    </a:cubicBezTo>
                    <a:cubicBezTo>
                      <a:pt x="151" y="34"/>
                      <a:pt x="146" y="21"/>
                      <a:pt x="133" y="11"/>
                    </a:cubicBezTo>
                    <a:cubicBezTo>
                      <a:pt x="128" y="7"/>
                      <a:pt x="122" y="3"/>
                      <a:pt x="113" y="2"/>
                    </a:cubicBezTo>
                    <a:cubicBezTo>
                      <a:pt x="96" y="0"/>
                      <a:pt x="84" y="13"/>
                      <a:pt x="82" y="15"/>
                    </a:cubicBezTo>
                    <a:cubicBezTo>
                      <a:pt x="77" y="21"/>
                      <a:pt x="70" y="30"/>
                      <a:pt x="66" y="42"/>
                    </a:cubicBezTo>
                    <a:cubicBezTo>
                      <a:pt x="57" y="64"/>
                      <a:pt x="59" y="84"/>
                      <a:pt x="61" y="94"/>
                    </a:cubicBezTo>
                    <a:cubicBezTo>
                      <a:pt x="55" y="95"/>
                      <a:pt x="42" y="100"/>
                      <a:pt x="32" y="112"/>
                    </a:cubicBezTo>
                    <a:cubicBezTo>
                      <a:pt x="27" y="118"/>
                      <a:pt x="25" y="124"/>
                      <a:pt x="23" y="129"/>
                    </a:cubicBezTo>
                    <a:cubicBezTo>
                      <a:pt x="7" y="181"/>
                      <a:pt x="7" y="181"/>
                      <a:pt x="7" y="181"/>
                    </a:cubicBezTo>
                    <a:cubicBezTo>
                      <a:pt x="0" y="202"/>
                      <a:pt x="16" y="225"/>
                      <a:pt x="39" y="225"/>
                    </a:cubicBezTo>
                    <a:cubicBezTo>
                      <a:pt x="47" y="225"/>
                      <a:pt x="47" y="225"/>
                      <a:pt x="47" y="225"/>
                    </a:cubicBezTo>
                    <a:cubicBezTo>
                      <a:pt x="47" y="224"/>
                      <a:pt x="46" y="223"/>
                      <a:pt x="46" y="221"/>
                    </a:cubicBezTo>
                    <a:cubicBezTo>
                      <a:pt x="42" y="147"/>
                      <a:pt x="42" y="147"/>
                      <a:pt x="42" y="147"/>
                    </a:cubicBezTo>
                    <a:cubicBezTo>
                      <a:pt x="41" y="139"/>
                      <a:pt x="48" y="132"/>
                      <a:pt x="56" y="132"/>
                    </a:cubicBezTo>
                    <a:cubicBezTo>
                      <a:pt x="163" y="132"/>
                      <a:pt x="163" y="132"/>
                      <a:pt x="163" y="132"/>
                    </a:cubicBezTo>
                    <a:cubicBezTo>
                      <a:pt x="171" y="132"/>
                      <a:pt x="178" y="139"/>
                      <a:pt x="177" y="147"/>
                    </a:cubicBezTo>
                    <a:cubicBezTo>
                      <a:pt x="173" y="221"/>
                      <a:pt x="173" y="221"/>
                      <a:pt x="173" y="221"/>
                    </a:cubicBezTo>
                    <a:cubicBezTo>
                      <a:pt x="173" y="223"/>
                      <a:pt x="172" y="224"/>
                      <a:pt x="172" y="225"/>
                    </a:cubicBezTo>
                    <a:cubicBezTo>
                      <a:pt x="180" y="225"/>
                      <a:pt x="180" y="225"/>
                      <a:pt x="180" y="225"/>
                    </a:cubicBezTo>
                    <a:cubicBezTo>
                      <a:pt x="203" y="225"/>
                      <a:pt x="219" y="202"/>
                      <a:pt x="212" y="181"/>
                    </a:cubicBezTo>
                    <a:close/>
                    <a:moveTo>
                      <a:pt x="139" y="81"/>
                    </a:moveTo>
                    <a:cubicBezTo>
                      <a:pt x="138" y="85"/>
                      <a:pt x="136" y="92"/>
                      <a:pt x="130" y="98"/>
                    </a:cubicBezTo>
                    <a:cubicBezTo>
                      <a:pt x="126" y="103"/>
                      <a:pt x="119" y="111"/>
                      <a:pt x="110" y="111"/>
                    </a:cubicBezTo>
                    <a:cubicBezTo>
                      <a:pt x="99" y="111"/>
                      <a:pt x="92" y="101"/>
                      <a:pt x="88" y="95"/>
                    </a:cubicBezTo>
                    <a:cubicBezTo>
                      <a:pt x="84" y="90"/>
                      <a:pt x="81" y="84"/>
                      <a:pt x="80" y="81"/>
                    </a:cubicBezTo>
                    <a:cubicBezTo>
                      <a:pt x="79" y="75"/>
                      <a:pt x="78" y="69"/>
                      <a:pt x="78" y="63"/>
                    </a:cubicBezTo>
                    <a:cubicBezTo>
                      <a:pt x="78" y="62"/>
                      <a:pt x="78" y="62"/>
                      <a:pt x="78" y="61"/>
                    </a:cubicBezTo>
                    <a:cubicBezTo>
                      <a:pt x="78" y="61"/>
                      <a:pt x="78" y="61"/>
                      <a:pt x="78" y="60"/>
                    </a:cubicBezTo>
                    <a:cubicBezTo>
                      <a:pt x="78" y="52"/>
                      <a:pt x="78" y="52"/>
                      <a:pt x="78" y="52"/>
                    </a:cubicBezTo>
                    <a:cubicBezTo>
                      <a:pt x="78" y="52"/>
                      <a:pt x="79" y="42"/>
                      <a:pt x="88" y="42"/>
                    </a:cubicBezTo>
                    <a:cubicBezTo>
                      <a:pt x="88" y="42"/>
                      <a:pt x="101" y="48"/>
                      <a:pt x="110" y="48"/>
                    </a:cubicBezTo>
                    <a:cubicBezTo>
                      <a:pt x="117" y="48"/>
                      <a:pt x="124" y="46"/>
                      <a:pt x="130" y="42"/>
                    </a:cubicBezTo>
                    <a:cubicBezTo>
                      <a:pt x="133" y="42"/>
                      <a:pt x="141" y="43"/>
                      <a:pt x="141" y="53"/>
                    </a:cubicBezTo>
                    <a:cubicBezTo>
                      <a:pt x="141" y="57"/>
                      <a:pt x="142" y="61"/>
                      <a:pt x="142" y="66"/>
                    </a:cubicBezTo>
                    <a:cubicBezTo>
                      <a:pt x="141" y="72"/>
                      <a:pt x="140" y="77"/>
                      <a:pt x="139" y="8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F741D5F4-146D-4768-A0E6-95A57E9E11E8}"/>
                  </a:ext>
                </a:extLst>
              </p:cNvPr>
              <p:cNvSpPr/>
              <p:nvPr/>
            </p:nvSpPr>
            <p:spPr bwMode="auto">
              <a:xfrm>
                <a:off x="852693" y="4244965"/>
                <a:ext cx="159279" cy="52994"/>
              </a:xfrm>
              <a:custGeom>
                <a:avLst/>
                <a:gdLst>
                  <a:gd name="connsiteX0" fmla="*/ 44007 w 118751"/>
                  <a:gd name="connsiteY0" fmla="*/ 0 h 39510"/>
                  <a:gd name="connsiteX1" fmla="*/ 74105 w 118751"/>
                  <a:gd name="connsiteY1" fmla="*/ 0 h 39510"/>
                  <a:gd name="connsiteX2" fmla="*/ 74105 w 118751"/>
                  <a:gd name="connsiteY2" fmla="*/ 1909 h 39510"/>
                  <a:gd name="connsiteX3" fmla="*/ 82862 w 118751"/>
                  <a:gd name="connsiteY3" fmla="*/ 1089 h 39510"/>
                  <a:gd name="connsiteX4" fmla="*/ 116839 w 118751"/>
                  <a:gd name="connsiteY4" fmla="*/ 3226 h 39510"/>
                  <a:gd name="connsiteX5" fmla="*/ 114717 w 118751"/>
                  <a:gd name="connsiteY5" fmla="*/ 22433 h 39510"/>
                  <a:gd name="connsiteX6" fmla="*/ 91359 w 118751"/>
                  <a:gd name="connsiteY6" fmla="*/ 39510 h 39510"/>
                  <a:gd name="connsiteX7" fmla="*/ 68001 w 118751"/>
                  <a:gd name="connsiteY7" fmla="*/ 20300 h 39510"/>
                  <a:gd name="connsiteX8" fmla="*/ 66701 w 118751"/>
                  <a:gd name="connsiteY8" fmla="*/ 14641 h 39510"/>
                  <a:gd name="connsiteX9" fmla="*/ 52050 w 118751"/>
                  <a:gd name="connsiteY9" fmla="*/ 14641 h 39510"/>
                  <a:gd name="connsiteX10" fmla="*/ 50750 w 118751"/>
                  <a:gd name="connsiteY10" fmla="*/ 20300 h 39510"/>
                  <a:gd name="connsiteX11" fmla="*/ 27392 w 118751"/>
                  <a:gd name="connsiteY11" fmla="*/ 39510 h 39510"/>
                  <a:gd name="connsiteX12" fmla="*/ 4034 w 118751"/>
                  <a:gd name="connsiteY12" fmla="*/ 22433 h 39510"/>
                  <a:gd name="connsiteX13" fmla="*/ 1912 w 118751"/>
                  <a:gd name="connsiteY13" fmla="*/ 3226 h 39510"/>
                  <a:gd name="connsiteX14" fmla="*/ 35889 w 118751"/>
                  <a:gd name="connsiteY14" fmla="*/ 1089 h 39510"/>
                  <a:gd name="connsiteX15" fmla="*/ 44007 w 118751"/>
                  <a:gd name="connsiteY15" fmla="*/ 2256 h 3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751" h="39510">
                    <a:moveTo>
                      <a:pt x="44007" y="0"/>
                    </a:moveTo>
                    <a:lnTo>
                      <a:pt x="74105" y="0"/>
                    </a:lnTo>
                    <a:lnTo>
                      <a:pt x="74105" y="1909"/>
                    </a:lnTo>
                    <a:lnTo>
                      <a:pt x="82862" y="1089"/>
                    </a:lnTo>
                    <a:cubicBezTo>
                      <a:pt x="91004" y="1089"/>
                      <a:pt x="111530" y="-331"/>
                      <a:pt x="116839" y="3226"/>
                    </a:cubicBezTo>
                    <a:cubicBezTo>
                      <a:pt x="122148" y="6783"/>
                      <a:pt x="114717" y="22433"/>
                      <a:pt x="114717" y="22433"/>
                    </a:cubicBezTo>
                    <a:cubicBezTo>
                      <a:pt x="110469" y="33107"/>
                      <a:pt x="101978" y="39510"/>
                      <a:pt x="91359" y="39510"/>
                    </a:cubicBezTo>
                    <a:cubicBezTo>
                      <a:pt x="80741" y="37377"/>
                      <a:pt x="72244" y="30973"/>
                      <a:pt x="68001" y="20300"/>
                    </a:cubicBezTo>
                    <a:lnTo>
                      <a:pt x="66701" y="14641"/>
                    </a:lnTo>
                    <a:lnTo>
                      <a:pt x="52050" y="14641"/>
                    </a:lnTo>
                    <a:lnTo>
                      <a:pt x="50750" y="20300"/>
                    </a:lnTo>
                    <a:cubicBezTo>
                      <a:pt x="46507" y="30973"/>
                      <a:pt x="38010" y="37377"/>
                      <a:pt x="27392" y="39510"/>
                    </a:cubicBezTo>
                    <a:cubicBezTo>
                      <a:pt x="16773" y="39510"/>
                      <a:pt x="8282" y="33107"/>
                      <a:pt x="4034" y="22433"/>
                    </a:cubicBezTo>
                    <a:cubicBezTo>
                      <a:pt x="4034" y="22433"/>
                      <a:pt x="-3397" y="6783"/>
                      <a:pt x="1912" y="3226"/>
                    </a:cubicBezTo>
                    <a:cubicBezTo>
                      <a:pt x="7221" y="-331"/>
                      <a:pt x="27747" y="1089"/>
                      <a:pt x="35889" y="1089"/>
                    </a:cubicBezTo>
                    <a:lnTo>
                      <a:pt x="44007" y="2256"/>
                    </a:lnTo>
                    <a:close/>
                  </a:path>
                </a:pathLst>
              </a:cu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3" name="Laptop_E770">
              <a:extLst>
                <a:ext uri="{FF2B5EF4-FFF2-40B4-BE49-F238E27FC236}">
                  <a16:creationId xmlns:a16="http://schemas.microsoft.com/office/drawing/2014/main" id="{39E93CBE-EAA3-4360-B90A-4A224B45611A}"/>
                </a:ext>
              </a:extLst>
            </p:cNvPr>
            <p:cNvSpPr>
              <a:spLocks noChangeAspect="1" noEditPoints="1"/>
            </p:cNvSpPr>
            <p:nvPr/>
          </p:nvSpPr>
          <p:spPr bwMode="auto">
            <a:xfrm>
              <a:off x="8581638" y="6154223"/>
              <a:ext cx="377034" cy="25158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4" name="cloud">
              <a:extLst>
                <a:ext uri="{FF2B5EF4-FFF2-40B4-BE49-F238E27FC236}">
                  <a16:creationId xmlns:a16="http://schemas.microsoft.com/office/drawing/2014/main" id="{8DFC1D4D-06F7-409A-B333-6ACF7E8C3C56}"/>
                </a:ext>
              </a:extLst>
            </p:cNvPr>
            <p:cNvSpPr>
              <a:spLocks noChangeAspect="1"/>
            </p:cNvSpPr>
            <p:nvPr/>
          </p:nvSpPr>
          <p:spPr bwMode="auto">
            <a:xfrm>
              <a:off x="8276919" y="5610490"/>
              <a:ext cx="332175" cy="21162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19050"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05" name="mail">
              <a:extLst>
                <a:ext uri="{FF2B5EF4-FFF2-40B4-BE49-F238E27FC236}">
                  <a16:creationId xmlns:a16="http://schemas.microsoft.com/office/drawing/2014/main" id="{39A24FB8-8071-4F3F-AAF6-67DC03ADB166}"/>
                </a:ext>
              </a:extLst>
            </p:cNvPr>
            <p:cNvSpPr>
              <a:spLocks noChangeAspect="1" noEditPoints="1"/>
            </p:cNvSpPr>
            <p:nvPr/>
          </p:nvSpPr>
          <p:spPr bwMode="auto">
            <a:xfrm>
              <a:off x="7965163" y="6154223"/>
              <a:ext cx="339330" cy="203598"/>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cxnSp>
          <p:nvCxnSpPr>
            <p:cNvPr id="6" name="Straight Connector 5">
              <a:extLst>
                <a:ext uri="{FF2B5EF4-FFF2-40B4-BE49-F238E27FC236}">
                  <a16:creationId xmlns:a16="http://schemas.microsoft.com/office/drawing/2014/main" id="{227DC6ED-449A-49B1-968C-D11F4FE013D9}"/>
                </a:ext>
              </a:extLst>
            </p:cNvPr>
            <p:cNvCxnSpPr>
              <a:cxnSpLocks/>
            </p:cNvCxnSpPr>
            <p:nvPr/>
          </p:nvCxnSpPr>
          <p:spPr>
            <a:xfrm flipV="1">
              <a:off x="7611640" y="5752028"/>
              <a:ext cx="578435" cy="130207"/>
            </a:xfrm>
            <a:prstGeom prst="line">
              <a:avLst/>
            </a:prstGeom>
            <a:ln w="25400">
              <a:solidFill>
                <a:srgbClr val="E8112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3320A260-5E5F-440F-8853-578C77E10A3B}"/>
                </a:ext>
              </a:extLst>
            </p:cNvPr>
            <p:cNvCxnSpPr>
              <a:cxnSpLocks/>
            </p:cNvCxnSpPr>
            <p:nvPr/>
          </p:nvCxnSpPr>
          <p:spPr>
            <a:xfrm>
              <a:off x="7593610" y="6170365"/>
              <a:ext cx="302668" cy="91962"/>
            </a:xfrm>
            <a:prstGeom prst="line">
              <a:avLst/>
            </a:prstGeom>
            <a:ln w="25400">
              <a:solidFill>
                <a:srgbClr val="E8112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F3979456-0F3B-4751-B83E-4B45086B34B0}"/>
                </a:ext>
              </a:extLst>
            </p:cNvPr>
            <p:cNvCxnSpPr>
              <a:cxnSpLocks/>
            </p:cNvCxnSpPr>
            <p:nvPr/>
          </p:nvCxnSpPr>
          <p:spPr>
            <a:xfrm>
              <a:off x="8366835" y="6294738"/>
              <a:ext cx="198747" cy="0"/>
            </a:xfrm>
            <a:prstGeom prst="line">
              <a:avLst/>
            </a:prstGeom>
            <a:ln w="25400">
              <a:solidFill>
                <a:srgbClr val="E8112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D95F369-843B-49A4-85D6-5B540EFB63EE}"/>
                </a:ext>
              </a:extLst>
            </p:cNvPr>
            <p:cNvCxnSpPr>
              <a:cxnSpLocks/>
            </p:cNvCxnSpPr>
            <p:nvPr/>
          </p:nvCxnSpPr>
          <p:spPr>
            <a:xfrm>
              <a:off x="8695026" y="5734073"/>
              <a:ext cx="481202" cy="44452"/>
            </a:xfrm>
            <a:prstGeom prst="line">
              <a:avLst/>
            </a:prstGeom>
            <a:ln w="25400">
              <a:solidFill>
                <a:srgbClr val="E8112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338E87DF-67B5-429D-B106-C007121DD43F}"/>
                </a:ext>
              </a:extLst>
            </p:cNvPr>
            <p:cNvCxnSpPr>
              <a:cxnSpLocks/>
            </p:cNvCxnSpPr>
            <p:nvPr/>
          </p:nvCxnSpPr>
          <p:spPr>
            <a:xfrm flipV="1">
              <a:off x="8990482" y="6256022"/>
              <a:ext cx="160342" cy="23994"/>
            </a:xfrm>
            <a:prstGeom prst="line">
              <a:avLst/>
            </a:prstGeom>
            <a:ln w="25400">
              <a:solidFill>
                <a:srgbClr val="E8112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8" name="CRMArticles_EFF5" title="Icon of two documents stacked together with writing on them">
              <a:extLst>
                <a:ext uri="{FF2B5EF4-FFF2-40B4-BE49-F238E27FC236}">
                  <a16:creationId xmlns:a16="http://schemas.microsoft.com/office/drawing/2014/main" id="{4CB74475-1C0E-46E5-8EBB-FA8FCA1B3B96}"/>
                </a:ext>
              </a:extLst>
            </p:cNvPr>
            <p:cNvSpPr>
              <a:spLocks noChangeAspect="1" noEditPoints="1"/>
            </p:cNvSpPr>
            <p:nvPr/>
          </p:nvSpPr>
          <p:spPr bwMode="auto">
            <a:xfrm>
              <a:off x="9906985" y="6153219"/>
              <a:ext cx="224335" cy="25895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231" name="Group 230">
              <a:extLst>
                <a:ext uri="{FF2B5EF4-FFF2-40B4-BE49-F238E27FC236}">
                  <a16:creationId xmlns:a16="http://schemas.microsoft.com/office/drawing/2014/main" id="{B583A499-3AC4-4099-97D9-276B02464B14}"/>
                </a:ext>
              </a:extLst>
            </p:cNvPr>
            <p:cNvGrpSpPr/>
            <p:nvPr/>
          </p:nvGrpSpPr>
          <p:grpSpPr>
            <a:xfrm>
              <a:off x="9899236" y="5586439"/>
              <a:ext cx="324554" cy="229402"/>
              <a:chOff x="6819802" y="2551203"/>
              <a:chExt cx="420400" cy="297147"/>
            </a:xfrm>
          </p:grpSpPr>
          <p:sp>
            <p:nvSpPr>
              <p:cNvPr id="232" name="Database_EFC7" title="Icon of a cylinder">
                <a:extLst>
                  <a:ext uri="{FF2B5EF4-FFF2-40B4-BE49-F238E27FC236}">
                    <a16:creationId xmlns:a16="http://schemas.microsoft.com/office/drawing/2014/main" id="{10FD5853-1C87-4745-B77A-6E966364FDEA}"/>
                  </a:ext>
                </a:extLst>
              </p:cNvPr>
              <p:cNvSpPr>
                <a:spLocks noChangeAspect="1" noEditPoints="1"/>
              </p:cNvSpPr>
              <p:nvPr/>
            </p:nvSpPr>
            <p:spPr bwMode="auto">
              <a:xfrm>
                <a:off x="6819802" y="2551203"/>
                <a:ext cx="228603" cy="29714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3" name="Database_EFC7" title="Icon of a cylinder">
                <a:extLst>
                  <a:ext uri="{FF2B5EF4-FFF2-40B4-BE49-F238E27FC236}">
                    <a16:creationId xmlns:a16="http://schemas.microsoft.com/office/drawing/2014/main" id="{2F2FE93D-555B-4121-9A59-9F1DEF00304E}"/>
                  </a:ext>
                </a:extLst>
              </p:cNvPr>
              <p:cNvSpPr>
                <a:spLocks noChangeAspect="1" noEditPoints="1"/>
              </p:cNvSpPr>
              <p:nvPr/>
            </p:nvSpPr>
            <p:spPr bwMode="auto">
              <a:xfrm>
                <a:off x="7116762" y="2619550"/>
                <a:ext cx="123440" cy="16045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cxnSp>
          <p:nvCxnSpPr>
            <p:cNvPr id="234" name="Straight Connector 233">
              <a:extLst>
                <a:ext uri="{FF2B5EF4-FFF2-40B4-BE49-F238E27FC236}">
                  <a16:creationId xmlns:a16="http://schemas.microsoft.com/office/drawing/2014/main" id="{4F969161-DFE7-4DB7-B8CF-9BEC861C0454}"/>
                </a:ext>
              </a:extLst>
            </p:cNvPr>
            <p:cNvCxnSpPr>
              <a:cxnSpLocks/>
            </p:cNvCxnSpPr>
            <p:nvPr/>
          </p:nvCxnSpPr>
          <p:spPr>
            <a:xfrm flipV="1">
              <a:off x="9633901" y="5815841"/>
              <a:ext cx="212562" cy="127960"/>
            </a:xfrm>
            <a:prstGeom prst="line">
              <a:avLst/>
            </a:prstGeom>
            <a:ln w="25400">
              <a:solidFill>
                <a:srgbClr val="E8112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4C653C70-826F-4232-BC92-675FA75D0F08}"/>
                </a:ext>
              </a:extLst>
            </p:cNvPr>
            <p:cNvCxnSpPr>
              <a:cxnSpLocks/>
            </p:cNvCxnSpPr>
            <p:nvPr/>
          </p:nvCxnSpPr>
          <p:spPr>
            <a:xfrm>
              <a:off x="9651135" y="6102674"/>
              <a:ext cx="166630" cy="86206"/>
            </a:xfrm>
            <a:prstGeom prst="line">
              <a:avLst/>
            </a:prstGeom>
            <a:ln w="25400">
              <a:solidFill>
                <a:srgbClr val="E8112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66" name="Isosceles Triangle 165"/>
          <p:cNvSpPr/>
          <p:nvPr/>
        </p:nvSpPr>
        <p:spPr bwMode="auto">
          <a:xfrm>
            <a:off x="8041513" y="5916473"/>
            <a:ext cx="196528" cy="169558"/>
          </a:xfrm>
          <a:prstGeom prst="triangle">
            <a:avLst/>
          </a:prstGeom>
          <a:solidFill>
            <a:srgbClr val="FFFF00"/>
          </a:solidFill>
          <a:ln w="1270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27432" rIns="45720" bIns="9144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100" b="1" i="0" u="none" strike="noStrike" kern="0" cap="none" spc="-50" normalizeH="0" baseline="0" noProof="0">
                <a:ln>
                  <a:noFill/>
                </a:ln>
                <a:solidFill>
                  <a:sysClr val="windowText" lastClr="000000"/>
                </a:solidFill>
                <a:effectLst/>
                <a:uLnTx/>
                <a:uFillTx/>
                <a:ea typeface="Segoe UI" pitchFamily="34" charset="0"/>
                <a:cs typeface="Segoe UI" pitchFamily="34" charset="0"/>
              </a:rPr>
              <a:t>!</a:t>
            </a:r>
          </a:p>
        </p:txBody>
      </p:sp>
      <p:sp>
        <p:nvSpPr>
          <p:cNvPr id="167" name="Isosceles Triangle 166"/>
          <p:cNvSpPr/>
          <p:nvPr/>
        </p:nvSpPr>
        <p:spPr bwMode="auto">
          <a:xfrm>
            <a:off x="8348790" y="5372573"/>
            <a:ext cx="196528" cy="169558"/>
          </a:xfrm>
          <a:prstGeom prst="triangle">
            <a:avLst/>
          </a:prstGeom>
          <a:solidFill>
            <a:srgbClr val="FFFF00"/>
          </a:solidFill>
          <a:ln w="1270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27432" rIns="45720" bIns="9144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100" b="1" i="0" u="none" strike="noStrike" kern="0" cap="none" spc="-50" normalizeH="0" baseline="0" noProof="0">
                <a:ln>
                  <a:noFill/>
                </a:ln>
                <a:solidFill>
                  <a:sysClr val="windowText" lastClr="000000"/>
                </a:solidFill>
                <a:effectLst/>
                <a:uLnTx/>
                <a:uFillTx/>
                <a:ea typeface="Segoe UI" pitchFamily="34" charset="0"/>
                <a:cs typeface="Segoe UI" pitchFamily="34" charset="0"/>
              </a:rPr>
              <a:t>!</a:t>
            </a:r>
          </a:p>
        </p:txBody>
      </p:sp>
      <p:sp>
        <p:nvSpPr>
          <p:cNvPr id="168" name="Isosceles Triangle 167"/>
          <p:cNvSpPr/>
          <p:nvPr/>
        </p:nvSpPr>
        <p:spPr bwMode="auto">
          <a:xfrm>
            <a:off x="8668917" y="5907918"/>
            <a:ext cx="196528" cy="169558"/>
          </a:xfrm>
          <a:prstGeom prst="triangle">
            <a:avLst/>
          </a:prstGeom>
          <a:solidFill>
            <a:srgbClr val="FFFF00"/>
          </a:solidFill>
          <a:ln w="1270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27432" rIns="45720" bIns="9144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100" b="1" i="0" u="none" strike="noStrike" kern="0" cap="none" spc="-50" normalizeH="0" baseline="0" noProof="0">
                <a:ln>
                  <a:noFill/>
                </a:ln>
                <a:solidFill>
                  <a:sysClr val="windowText" lastClr="000000"/>
                </a:solidFill>
                <a:effectLst/>
                <a:uLnTx/>
                <a:uFillTx/>
                <a:ea typeface="Segoe UI" pitchFamily="34" charset="0"/>
                <a:cs typeface="Segoe UI" pitchFamily="34" charset="0"/>
              </a:rPr>
              <a:t>!</a:t>
            </a:r>
          </a:p>
        </p:txBody>
      </p:sp>
      <p:sp>
        <p:nvSpPr>
          <p:cNvPr id="169" name="Isosceles Triangle 168"/>
          <p:cNvSpPr/>
          <p:nvPr/>
        </p:nvSpPr>
        <p:spPr bwMode="auto">
          <a:xfrm>
            <a:off x="9892241" y="5359927"/>
            <a:ext cx="196528" cy="169558"/>
          </a:xfrm>
          <a:prstGeom prst="triangle">
            <a:avLst/>
          </a:prstGeom>
          <a:solidFill>
            <a:srgbClr val="FFFF00"/>
          </a:solidFill>
          <a:ln w="1270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27432" rIns="45720" bIns="9144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100" b="1" i="0" u="none" strike="noStrike" kern="0" cap="none" spc="-50" normalizeH="0" baseline="0" noProof="0">
                <a:ln>
                  <a:noFill/>
                </a:ln>
                <a:solidFill>
                  <a:sysClr val="windowText" lastClr="000000"/>
                </a:solidFill>
                <a:effectLst/>
                <a:uLnTx/>
                <a:uFillTx/>
                <a:ea typeface="Segoe UI" pitchFamily="34" charset="0"/>
                <a:cs typeface="Segoe UI" pitchFamily="34" charset="0"/>
              </a:rPr>
              <a:t>!</a:t>
            </a:r>
          </a:p>
        </p:txBody>
      </p:sp>
      <p:sp>
        <p:nvSpPr>
          <p:cNvPr id="170" name="Isosceles Triangle 169"/>
          <p:cNvSpPr/>
          <p:nvPr/>
        </p:nvSpPr>
        <p:spPr bwMode="auto">
          <a:xfrm>
            <a:off x="9285778" y="5406463"/>
            <a:ext cx="196528" cy="169558"/>
          </a:xfrm>
          <a:prstGeom prst="triangle">
            <a:avLst/>
          </a:prstGeom>
          <a:solidFill>
            <a:srgbClr val="FFFF00"/>
          </a:solidFill>
          <a:ln w="1270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27432" rIns="45720" bIns="9144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100" b="1" i="0" u="none" strike="noStrike" kern="0" cap="none" spc="-50" normalizeH="0" baseline="0" noProof="0">
                <a:ln>
                  <a:noFill/>
                </a:ln>
                <a:solidFill>
                  <a:sysClr val="windowText" lastClr="000000"/>
                </a:solidFill>
                <a:effectLst/>
                <a:uLnTx/>
                <a:uFillTx/>
                <a:ea typeface="Segoe UI" pitchFamily="34" charset="0"/>
                <a:cs typeface="Segoe UI" pitchFamily="34" charset="0"/>
              </a:rPr>
              <a:t>!</a:t>
            </a:r>
          </a:p>
        </p:txBody>
      </p:sp>
      <p:sp>
        <p:nvSpPr>
          <p:cNvPr id="171" name="Isosceles Triangle 170"/>
          <p:cNvSpPr/>
          <p:nvPr/>
        </p:nvSpPr>
        <p:spPr bwMode="auto">
          <a:xfrm>
            <a:off x="9896200" y="5905765"/>
            <a:ext cx="196528" cy="169558"/>
          </a:xfrm>
          <a:prstGeom prst="triangle">
            <a:avLst/>
          </a:prstGeom>
          <a:solidFill>
            <a:srgbClr val="FFFF00"/>
          </a:solidFill>
          <a:ln w="1270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27432" rIns="45720" bIns="9144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100" b="1" i="0" u="none" strike="noStrike" kern="0" cap="none" spc="-50" normalizeH="0" baseline="0" noProof="0">
                <a:ln>
                  <a:noFill/>
                </a:ln>
                <a:solidFill>
                  <a:sysClr val="windowText" lastClr="000000"/>
                </a:solidFill>
                <a:effectLst/>
                <a:uLnTx/>
                <a:uFillTx/>
                <a:ea typeface="Segoe UI" pitchFamily="34" charset="0"/>
                <a:cs typeface="Segoe UI" pitchFamily="34" charset="0"/>
              </a:rPr>
              <a:t>!</a:t>
            </a:r>
          </a:p>
        </p:txBody>
      </p:sp>
      <p:grpSp>
        <p:nvGrpSpPr>
          <p:cNvPr id="176" name="Group 175"/>
          <p:cNvGrpSpPr/>
          <p:nvPr/>
        </p:nvGrpSpPr>
        <p:grpSpPr>
          <a:xfrm>
            <a:off x="9329694" y="5461414"/>
            <a:ext cx="124022" cy="124023"/>
            <a:chOff x="10233001" y="7647367"/>
            <a:chExt cx="574160" cy="574160"/>
          </a:xfrm>
        </p:grpSpPr>
        <p:sp>
          <p:nvSpPr>
            <p:cNvPr id="177" name="Oval 176"/>
            <p:cNvSpPr/>
            <p:nvPr/>
          </p:nvSpPr>
          <p:spPr bwMode="auto">
            <a:xfrm>
              <a:off x="10233001" y="7647367"/>
              <a:ext cx="574160" cy="574160"/>
            </a:xfrm>
            <a:prstGeom prst="ellipse">
              <a:avLst/>
            </a:prstGeom>
            <a:solidFill>
              <a:schemeClr val="bg1"/>
            </a:solid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8" name="Freeform 8"/>
            <p:cNvSpPr>
              <a:spLocks/>
            </p:cNvSpPr>
            <p:nvPr/>
          </p:nvSpPr>
          <p:spPr bwMode="auto">
            <a:xfrm>
              <a:off x="10314189" y="7784126"/>
              <a:ext cx="411785" cy="331456"/>
            </a:xfrm>
            <a:custGeom>
              <a:avLst/>
              <a:gdLst>
                <a:gd name="T0" fmla="*/ 3096 w 3694"/>
                <a:gd name="T1" fmla="*/ 0 h 2978"/>
                <a:gd name="T2" fmla="*/ 3694 w 3694"/>
                <a:gd name="T3" fmla="*/ 597 h 2978"/>
                <a:gd name="T4" fmla="*/ 1311 w 3694"/>
                <a:gd name="T5" fmla="*/ 2978 h 2978"/>
                <a:gd name="T6" fmla="*/ 1311 w 3694"/>
                <a:gd name="T7" fmla="*/ 2978 h 2978"/>
                <a:gd name="T8" fmla="*/ 0 w 3694"/>
                <a:gd name="T9" fmla="*/ 1667 h 2978"/>
                <a:gd name="T10" fmla="*/ 597 w 3694"/>
                <a:gd name="T11" fmla="*/ 1071 h 2978"/>
                <a:gd name="T12" fmla="*/ 1311 w 3694"/>
                <a:gd name="T13" fmla="*/ 1784 h 2978"/>
                <a:gd name="T14" fmla="*/ 3096 w 3694"/>
                <a:gd name="T15" fmla="*/ 0 h 29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94" h="2978">
                  <a:moveTo>
                    <a:pt x="3096" y="0"/>
                  </a:moveTo>
                  <a:lnTo>
                    <a:pt x="3694" y="597"/>
                  </a:lnTo>
                  <a:lnTo>
                    <a:pt x="1311" y="2978"/>
                  </a:lnTo>
                  <a:lnTo>
                    <a:pt x="1311" y="2978"/>
                  </a:lnTo>
                  <a:lnTo>
                    <a:pt x="0" y="1667"/>
                  </a:lnTo>
                  <a:lnTo>
                    <a:pt x="597" y="1071"/>
                  </a:lnTo>
                  <a:lnTo>
                    <a:pt x="1311" y="1784"/>
                  </a:lnTo>
                  <a:lnTo>
                    <a:pt x="309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79" name="Group 178"/>
          <p:cNvGrpSpPr/>
          <p:nvPr/>
        </p:nvGrpSpPr>
        <p:grpSpPr>
          <a:xfrm>
            <a:off x="9922351" y="5959588"/>
            <a:ext cx="124022" cy="124023"/>
            <a:chOff x="10233001" y="7647367"/>
            <a:chExt cx="574160" cy="574160"/>
          </a:xfrm>
        </p:grpSpPr>
        <p:sp>
          <p:nvSpPr>
            <p:cNvPr id="180" name="Oval 179"/>
            <p:cNvSpPr/>
            <p:nvPr/>
          </p:nvSpPr>
          <p:spPr bwMode="auto">
            <a:xfrm>
              <a:off x="10233001" y="7647367"/>
              <a:ext cx="574160" cy="574160"/>
            </a:xfrm>
            <a:prstGeom prst="ellipse">
              <a:avLst/>
            </a:prstGeom>
            <a:solidFill>
              <a:schemeClr val="bg1"/>
            </a:solid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1" name="Freeform 8"/>
            <p:cNvSpPr>
              <a:spLocks/>
            </p:cNvSpPr>
            <p:nvPr/>
          </p:nvSpPr>
          <p:spPr bwMode="auto">
            <a:xfrm>
              <a:off x="10314189" y="7784125"/>
              <a:ext cx="411784" cy="331455"/>
            </a:xfrm>
            <a:custGeom>
              <a:avLst/>
              <a:gdLst>
                <a:gd name="T0" fmla="*/ 3096 w 3694"/>
                <a:gd name="T1" fmla="*/ 0 h 2978"/>
                <a:gd name="T2" fmla="*/ 3694 w 3694"/>
                <a:gd name="T3" fmla="*/ 597 h 2978"/>
                <a:gd name="T4" fmla="*/ 1311 w 3694"/>
                <a:gd name="T5" fmla="*/ 2978 h 2978"/>
                <a:gd name="T6" fmla="*/ 1311 w 3694"/>
                <a:gd name="T7" fmla="*/ 2978 h 2978"/>
                <a:gd name="T8" fmla="*/ 0 w 3694"/>
                <a:gd name="T9" fmla="*/ 1667 h 2978"/>
                <a:gd name="T10" fmla="*/ 597 w 3694"/>
                <a:gd name="T11" fmla="*/ 1071 h 2978"/>
                <a:gd name="T12" fmla="*/ 1311 w 3694"/>
                <a:gd name="T13" fmla="*/ 1784 h 2978"/>
                <a:gd name="T14" fmla="*/ 3096 w 3694"/>
                <a:gd name="T15" fmla="*/ 0 h 29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94" h="2978">
                  <a:moveTo>
                    <a:pt x="3096" y="0"/>
                  </a:moveTo>
                  <a:lnTo>
                    <a:pt x="3694" y="597"/>
                  </a:lnTo>
                  <a:lnTo>
                    <a:pt x="1311" y="2978"/>
                  </a:lnTo>
                  <a:lnTo>
                    <a:pt x="1311" y="2978"/>
                  </a:lnTo>
                  <a:lnTo>
                    <a:pt x="0" y="1667"/>
                  </a:lnTo>
                  <a:lnTo>
                    <a:pt x="597" y="1071"/>
                  </a:lnTo>
                  <a:lnTo>
                    <a:pt x="1311" y="1784"/>
                  </a:lnTo>
                  <a:lnTo>
                    <a:pt x="309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82" name="Group 181"/>
          <p:cNvGrpSpPr/>
          <p:nvPr/>
        </p:nvGrpSpPr>
        <p:grpSpPr>
          <a:xfrm>
            <a:off x="9918494" y="5390538"/>
            <a:ext cx="124022" cy="124023"/>
            <a:chOff x="10233001" y="7647367"/>
            <a:chExt cx="574160" cy="574160"/>
          </a:xfrm>
        </p:grpSpPr>
        <p:sp>
          <p:nvSpPr>
            <p:cNvPr id="183" name="Oval 182"/>
            <p:cNvSpPr/>
            <p:nvPr/>
          </p:nvSpPr>
          <p:spPr bwMode="auto">
            <a:xfrm>
              <a:off x="10233001" y="7647367"/>
              <a:ext cx="574160" cy="574160"/>
            </a:xfrm>
            <a:prstGeom prst="ellipse">
              <a:avLst/>
            </a:prstGeom>
            <a:solidFill>
              <a:schemeClr val="bg1"/>
            </a:solid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4" name="Freeform 8"/>
            <p:cNvSpPr>
              <a:spLocks/>
            </p:cNvSpPr>
            <p:nvPr/>
          </p:nvSpPr>
          <p:spPr bwMode="auto">
            <a:xfrm>
              <a:off x="10314189" y="7784125"/>
              <a:ext cx="411784" cy="331455"/>
            </a:xfrm>
            <a:custGeom>
              <a:avLst/>
              <a:gdLst>
                <a:gd name="T0" fmla="*/ 3096 w 3694"/>
                <a:gd name="T1" fmla="*/ 0 h 2978"/>
                <a:gd name="T2" fmla="*/ 3694 w 3694"/>
                <a:gd name="T3" fmla="*/ 597 h 2978"/>
                <a:gd name="T4" fmla="*/ 1311 w 3694"/>
                <a:gd name="T5" fmla="*/ 2978 h 2978"/>
                <a:gd name="T6" fmla="*/ 1311 w 3694"/>
                <a:gd name="T7" fmla="*/ 2978 h 2978"/>
                <a:gd name="T8" fmla="*/ 0 w 3694"/>
                <a:gd name="T9" fmla="*/ 1667 h 2978"/>
                <a:gd name="T10" fmla="*/ 597 w 3694"/>
                <a:gd name="T11" fmla="*/ 1071 h 2978"/>
                <a:gd name="T12" fmla="*/ 1311 w 3694"/>
                <a:gd name="T13" fmla="*/ 1784 h 2978"/>
                <a:gd name="T14" fmla="*/ 3096 w 3694"/>
                <a:gd name="T15" fmla="*/ 0 h 29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94" h="2978">
                  <a:moveTo>
                    <a:pt x="3096" y="0"/>
                  </a:moveTo>
                  <a:lnTo>
                    <a:pt x="3694" y="597"/>
                  </a:lnTo>
                  <a:lnTo>
                    <a:pt x="1311" y="2978"/>
                  </a:lnTo>
                  <a:lnTo>
                    <a:pt x="1311" y="2978"/>
                  </a:lnTo>
                  <a:lnTo>
                    <a:pt x="0" y="1667"/>
                  </a:lnTo>
                  <a:lnTo>
                    <a:pt x="597" y="1071"/>
                  </a:lnTo>
                  <a:lnTo>
                    <a:pt x="1311" y="1784"/>
                  </a:lnTo>
                  <a:lnTo>
                    <a:pt x="309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85" name="Group 184"/>
          <p:cNvGrpSpPr/>
          <p:nvPr/>
        </p:nvGrpSpPr>
        <p:grpSpPr>
          <a:xfrm>
            <a:off x="8709059" y="5941786"/>
            <a:ext cx="124022" cy="124023"/>
            <a:chOff x="10233001" y="7647367"/>
            <a:chExt cx="574160" cy="574160"/>
          </a:xfrm>
        </p:grpSpPr>
        <p:sp>
          <p:nvSpPr>
            <p:cNvPr id="186" name="Oval 185"/>
            <p:cNvSpPr/>
            <p:nvPr/>
          </p:nvSpPr>
          <p:spPr bwMode="auto">
            <a:xfrm>
              <a:off x="10233001" y="7647367"/>
              <a:ext cx="574160" cy="574160"/>
            </a:xfrm>
            <a:prstGeom prst="ellipse">
              <a:avLst/>
            </a:prstGeom>
            <a:solidFill>
              <a:schemeClr val="bg1"/>
            </a:solid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7" name="Freeform 8"/>
            <p:cNvSpPr>
              <a:spLocks/>
            </p:cNvSpPr>
            <p:nvPr/>
          </p:nvSpPr>
          <p:spPr bwMode="auto">
            <a:xfrm>
              <a:off x="10314189" y="7784125"/>
              <a:ext cx="411784" cy="331455"/>
            </a:xfrm>
            <a:custGeom>
              <a:avLst/>
              <a:gdLst>
                <a:gd name="T0" fmla="*/ 3096 w 3694"/>
                <a:gd name="T1" fmla="*/ 0 h 2978"/>
                <a:gd name="T2" fmla="*/ 3694 w 3694"/>
                <a:gd name="T3" fmla="*/ 597 h 2978"/>
                <a:gd name="T4" fmla="*/ 1311 w 3694"/>
                <a:gd name="T5" fmla="*/ 2978 h 2978"/>
                <a:gd name="T6" fmla="*/ 1311 w 3694"/>
                <a:gd name="T7" fmla="*/ 2978 h 2978"/>
                <a:gd name="T8" fmla="*/ 0 w 3694"/>
                <a:gd name="T9" fmla="*/ 1667 h 2978"/>
                <a:gd name="T10" fmla="*/ 597 w 3694"/>
                <a:gd name="T11" fmla="*/ 1071 h 2978"/>
                <a:gd name="T12" fmla="*/ 1311 w 3694"/>
                <a:gd name="T13" fmla="*/ 1784 h 2978"/>
                <a:gd name="T14" fmla="*/ 3096 w 3694"/>
                <a:gd name="T15" fmla="*/ 0 h 29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94" h="2978">
                  <a:moveTo>
                    <a:pt x="3096" y="0"/>
                  </a:moveTo>
                  <a:lnTo>
                    <a:pt x="3694" y="597"/>
                  </a:lnTo>
                  <a:lnTo>
                    <a:pt x="1311" y="2978"/>
                  </a:lnTo>
                  <a:lnTo>
                    <a:pt x="1311" y="2978"/>
                  </a:lnTo>
                  <a:lnTo>
                    <a:pt x="0" y="1667"/>
                  </a:lnTo>
                  <a:lnTo>
                    <a:pt x="597" y="1071"/>
                  </a:lnTo>
                  <a:lnTo>
                    <a:pt x="1311" y="1784"/>
                  </a:lnTo>
                  <a:lnTo>
                    <a:pt x="309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88" name="Group 187"/>
          <p:cNvGrpSpPr/>
          <p:nvPr/>
        </p:nvGrpSpPr>
        <p:grpSpPr>
          <a:xfrm>
            <a:off x="8383050" y="5420776"/>
            <a:ext cx="124022" cy="124023"/>
            <a:chOff x="10233001" y="7647367"/>
            <a:chExt cx="574160" cy="574160"/>
          </a:xfrm>
        </p:grpSpPr>
        <p:sp>
          <p:nvSpPr>
            <p:cNvPr id="189" name="Oval 188"/>
            <p:cNvSpPr/>
            <p:nvPr/>
          </p:nvSpPr>
          <p:spPr bwMode="auto">
            <a:xfrm>
              <a:off x="10233001" y="7647367"/>
              <a:ext cx="574160" cy="574160"/>
            </a:xfrm>
            <a:prstGeom prst="ellipse">
              <a:avLst/>
            </a:prstGeom>
            <a:solidFill>
              <a:schemeClr val="bg1"/>
            </a:solid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0" name="Freeform 8"/>
            <p:cNvSpPr>
              <a:spLocks/>
            </p:cNvSpPr>
            <p:nvPr/>
          </p:nvSpPr>
          <p:spPr bwMode="auto">
            <a:xfrm>
              <a:off x="10314189" y="7784125"/>
              <a:ext cx="411784" cy="331455"/>
            </a:xfrm>
            <a:custGeom>
              <a:avLst/>
              <a:gdLst>
                <a:gd name="T0" fmla="*/ 3096 w 3694"/>
                <a:gd name="T1" fmla="*/ 0 h 2978"/>
                <a:gd name="T2" fmla="*/ 3694 w 3694"/>
                <a:gd name="T3" fmla="*/ 597 h 2978"/>
                <a:gd name="T4" fmla="*/ 1311 w 3694"/>
                <a:gd name="T5" fmla="*/ 2978 h 2978"/>
                <a:gd name="T6" fmla="*/ 1311 w 3694"/>
                <a:gd name="T7" fmla="*/ 2978 h 2978"/>
                <a:gd name="T8" fmla="*/ 0 w 3694"/>
                <a:gd name="T9" fmla="*/ 1667 h 2978"/>
                <a:gd name="T10" fmla="*/ 597 w 3694"/>
                <a:gd name="T11" fmla="*/ 1071 h 2978"/>
                <a:gd name="T12" fmla="*/ 1311 w 3694"/>
                <a:gd name="T13" fmla="*/ 1784 h 2978"/>
                <a:gd name="T14" fmla="*/ 3096 w 3694"/>
                <a:gd name="T15" fmla="*/ 0 h 29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94" h="2978">
                  <a:moveTo>
                    <a:pt x="3096" y="0"/>
                  </a:moveTo>
                  <a:lnTo>
                    <a:pt x="3694" y="597"/>
                  </a:lnTo>
                  <a:lnTo>
                    <a:pt x="1311" y="2978"/>
                  </a:lnTo>
                  <a:lnTo>
                    <a:pt x="1311" y="2978"/>
                  </a:lnTo>
                  <a:lnTo>
                    <a:pt x="0" y="1667"/>
                  </a:lnTo>
                  <a:lnTo>
                    <a:pt x="597" y="1071"/>
                  </a:lnTo>
                  <a:lnTo>
                    <a:pt x="1311" y="1784"/>
                  </a:lnTo>
                  <a:lnTo>
                    <a:pt x="309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91" name="Group 190"/>
          <p:cNvGrpSpPr/>
          <p:nvPr/>
        </p:nvGrpSpPr>
        <p:grpSpPr>
          <a:xfrm>
            <a:off x="8079433" y="5959776"/>
            <a:ext cx="124022" cy="124023"/>
            <a:chOff x="10233001" y="7647367"/>
            <a:chExt cx="574160" cy="574160"/>
          </a:xfrm>
        </p:grpSpPr>
        <p:sp>
          <p:nvSpPr>
            <p:cNvPr id="192" name="Oval 191"/>
            <p:cNvSpPr/>
            <p:nvPr/>
          </p:nvSpPr>
          <p:spPr bwMode="auto">
            <a:xfrm>
              <a:off x="10233001" y="7647367"/>
              <a:ext cx="574160" cy="574160"/>
            </a:xfrm>
            <a:prstGeom prst="ellipse">
              <a:avLst/>
            </a:prstGeom>
            <a:solidFill>
              <a:schemeClr val="bg1"/>
            </a:solid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3" name="Freeform 8"/>
            <p:cNvSpPr>
              <a:spLocks/>
            </p:cNvSpPr>
            <p:nvPr/>
          </p:nvSpPr>
          <p:spPr bwMode="auto">
            <a:xfrm>
              <a:off x="10314189" y="7784125"/>
              <a:ext cx="411784" cy="331455"/>
            </a:xfrm>
            <a:custGeom>
              <a:avLst/>
              <a:gdLst>
                <a:gd name="T0" fmla="*/ 3096 w 3694"/>
                <a:gd name="T1" fmla="*/ 0 h 2978"/>
                <a:gd name="T2" fmla="*/ 3694 w 3694"/>
                <a:gd name="T3" fmla="*/ 597 h 2978"/>
                <a:gd name="T4" fmla="*/ 1311 w 3694"/>
                <a:gd name="T5" fmla="*/ 2978 h 2978"/>
                <a:gd name="T6" fmla="*/ 1311 w 3694"/>
                <a:gd name="T7" fmla="*/ 2978 h 2978"/>
                <a:gd name="T8" fmla="*/ 0 w 3694"/>
                <a:gd name="T9" fmla="*/ 1667 h 2978"/>
                <a:gd name="T10" fmla="*/ 597 w 3694"/>
                <a:gd name="T11" fmla="*/ 1071 h 2978"/>
                <a:gd name="T12" fmla="*/ 1311 w 3694"/>
                <a:gd name="T13" fmla="*/ 1784 h 2978"/>
                <a:gd name="T14" fmla="*/ 3096 w 3694"/>
                <a:gd name="T15" fmla="*/ 0 h 29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94" h="2978">
                  <a:moveTo>
                    <a:pt x="3096" y="0"/>
                  </a:moveTo>
                  <a:lnTo>
                    <a:pt x="3694" y="597"/>
                  </a:lnTo>
                  <a:lnTo>
                    <a:pt x="1311" y="2978"/>
                  </a:lnTo>
                  <a:lnTo>
                    <a:pt x="1311" y="2978"/>
                  </a:lnTo>
                  <a:lnTo>
                    <a:pt x="0" y="1667"/>
                  </a:lnTo>
                  <a:lnTo>
                    <a:pt x="597" y="1071"/>
                  </a:lnTo>
                  <a:lnTo>
                    <a:pt x="1311" y="1784"/>
                  </a:lnTo>
                  <a:lnTo>
                    <a:pt x="309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3197" name="Group 3196">
            <a:extLst>
              <a:ext uri="{FF2B5EF4-FFF2-40B4-BE49-F238E27FC236}">
                <a16:creationId xmlns:a16="http://schemas.microsoft.com/office/drawing/2014/main" id="{A97EA591-D8E1-4964-969F-8DEF58FDF234}"/>
              </a:ext>
            </a:extLst>
          </p:cNvPr>
          <p:cNvGrpSpPr/>
          <p:nvPr/>
        </p:nvGrpSpPr>
        <p:grpSpPr>
          <a:xfrm>
            <a:off x="6586208" y="2023566"/>
            <a:ext cx="3858476" cy="2168318"/>
            <a:chOff x="6586208" y="2023566"/>
            <a:chExt cx="3858476" cy="2168318"/>
          </a:xfrm>
        </p:grpSpPr>
        <p:sp>
          <p:nvSpPr>
            <p:cNvPr id="208" name="Text Placeholder 2">
              <a:extLst>
                <a:ext uri="{FF2B5EF4-FFF2-40B4-BE49-F238E27FC236}">
                  <a16:creationId xmlns:a16="http://schemas.microsoft.com/office/drawing/2014/main" id="{52EE121B-61BD-4CFC-BCA2-C777BB0FA832}"/>
                </a:ext>
              </a:extLst>
            </p:cNvPr>
            <p:cNvSpPr txBox="1">
              <a:spLocks/>
            </p:cNvSpPr>
            <p:nvPr/>
          </p:nvSpPr>
          <p:spPr>
            <a:xfrm>
              <a:off x="6586208" y="2023566"/>
              <a:ext cx="3858476" cy="2168318"/>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sz="1800">
                <a:gradFill>
                  <a:gsLst>
                    <a:gs pos="0">
                      <a:schemeClr val="tx1"/>
                    </a:gs>
                    <a:gs pos="100000">
                      <a:schemeClr val="tx1"/>
                    </a:gs>
                  </a:gsLst>
                  <a:lin ang="5400000" scaled="0"/>
                </a:gradFill>
              </a:endParaRPr>
            </a:p>
          </p:txBody>
        </p:sp>
        <p:sp>
          <p:nvSpPr>
            <p:cNvPr id="209" name="Text Placeholder 2">
              <a:extLst>
                <a:ext uri="{FF2B5EF4-FFF2-40B4-BE49-F238E27FC236}">
                  <a16:creationId xmlns:a16="http://schemas.microsoft.com/office/drawing/2014/main" id="{F4B1DF5A-D4AD-4D8B-9734-DC7CB926ED44}"/>
                </a:ext>
              </a:extLst>
            </p:cNvPr>
            <p:cNvSpPr txBox="1">
              <a:spLocks/>
            </p:cNvSpPr>
            <p:nvPr/>
          </p:nvSpPr>
          <p:spPr>
            <a:xfrm>
              <a:off x="6586208" y="2023566"/>
              <a:ext cx="3858476" cy="195958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b="1">
                  <a:gradFill>
                    <a:gsLst>
                      <a:gs pos="1250">
                        <a:schemeClr val="accent1"/>
                      </a:gs>
                      <a:gs pos="100000">
                        <a:schemeClr val="accent1"/>
                      </a:gs>
                    </a:gsLst>
                    <a:lin ang="5400000" scaled="0"/>
                  </a:gradFill>
                </a:rPr>
                <a:t>Resilience: </a:t>
              </a:r>
              <a:br>
                <a:rPr lang="en-US" sz="1800" b="1">
                  <a:gradFill>
                    <a:gsLst>
                      <a:gs pos="1250">
                        <a:schemeClr val="accent1"/>
                      </a:gs>
                      <a:gs pos="100000">
                        <a:schemeClr val="accent1"/>
                      </a:gs>
                    </a:gsLst>
                    <a:lin ang="5400000" scaled="0"/>
                  </a:gradFill>
                </a:rPr>
              </a:br>
              <a:r>
                <a:rPr lang="en-US" sz="1800">
                  <a:gradFill>
                    <a:gsLst>
                      <a:gs pos="1250">
                        <a:schemeClr val="accent1"/>
                      </a:gs>
                      <a:gs pos="100000">
                        <a:schemeClr val="accent1"/>
                      </a:gs>
                    </a:gsLst>
                    <a:lin ang="5400000" scaled="0"/>
                  </a:gradFill>
                  <a:ea typeface="+mn-ea"/>
                  <a:cs typeface="+mn-cs"/>
                </a:rPr>
                <a:t>Designed to recover quickly </a:t>
              </a:r>
            </a:p>
          </p:txBody>
        </p:sp>
        <p:sp>
          <p:nvSpPr>
            <p:cNvPr id="250" name="server">
              <a:extLst>
                <a:ext uri="{FF2B5EF4-FFF2-40B4-BE49-F238E27FC236}">
                  <a16:creationId xmlns:a16="http://schemas.microsoft.com/office/drawing/2014/main" id="{943EA9F6-D344-445B-A9CA-6C4F704A7C6E}"/>
                </a:ext>
              </a:extLst>
            </p:cNvPr>
            <p:cNvSpPr>
              <a:spLocks noChangeAspect="1" noEditPoints="1"/>
            </p:cNvSpPr>
            <p:nvPr/>
          </p:nvSpPr>
          <p:spPr bwMode="auto">
            <a:xfrm>
              <a:off x="8792695" y="2942233"/>
              <a:ext cx="225636" cy="42856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51" name="desktop">
              <a:extLst>
                <a:ext uri="{FF2B5EF4-FFF2-40B4-BE49-F238E27FC236}">
                  <a16:creationId xmlns:a16="http://schemas.microsoft.com/office/drawing/2014/main" id="{7A2E93E8-7AE3-4FF2-9FDC-E311D0836A64}"/>
                </a:ext>
              </a:extLst>
            </p:cNvPr>
            <p:cNvSpPr>
              <a:spLocks noChangeAspect="1" noEditPoints="1"/>
            </p:cNvSpPr>
            <p:nvPr/>
          </p:nvSpPr>
          <p:spPr bwMode="auto">
            <a:xfrm>
              <a:off x="7861344" y="2914007"/>
              <a:ext cx="443150" cy="435915"/>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solidFill>
              <a:schemeClr val="bg1"/>
            </a:solidFill>
            <a:ln w="25400"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cxnSp>
          <p:nvCxnSpPr>
            <p:cNvPr id="254" name="Connector: Elbow 253">
              <a:extLst>
                <a:ext uri="{FF2B5EF4-FFF2-40B4-BE49-F238E27FC236}">
                  <a16:creationId xmlns:a16="http://schemas.microsoft.com/office/drawing/2014/main" id="{1B339DF6-B0DD-491F-B7AF-10BF7B4DA452}"/>
                </a:ext>
              </a:extLst>
            </p:cNvPr>
            <p:cNvCxnSpPr>
              <a:stCxn id="221" idx="11"/>
            </p:cNvCxnSpPr>
            <p:nvPr/>
          </p:nvCxnSpPr>
          <p:spPr>
            <a:xfrm flipV="1">
              <a:off x="7519338" y="3349922"/>
              <a:ext cx="342006" cy="173384"/>
            </a:xfrm>
            <a:prstGeom prst="bentConnector3">
              <a:avLst>
                <a:gd name="adj1" fmla="val -1900"/>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39" name="Connector: Elbow 3138">
              <a:extLst>
                <a:ext uri="{FF2B5EF4-FFF2-40B4-BE49-F238E27FC236}">
                  <a16:creationId xmlns:a16="http://schemas.microsoft.com/office/drawing/2014/main" id="{6AE1E5B0-B019-4956-B1F3-0CC9608701B7}"/>
                </a:ext>
              </a:extLst>
            </p:cNvPr>
            <p:cNvCxnSpPr>
              <a:cxnSpLocks/>
              <a:stCxn id="221" idx="11"/>
              <a:endCxn id="252" idx="2"/>
            </p:cNvCxnSpPr>
            <p:nvPr/>
          </p:nvCxnSpPr>
          <p:spPr>
            <a:xfrm>
              <a:off x="7519338" y="3523306"/>
              <a:ext cx="926161" cy="214802"/>
            </a:xfrm>
            <a:prstGeom prst="bentConnector3">
              <a:avLst>
                <a:gd name="adj1" fmla="val 114745"/>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41" name="Connector: Elbow 3140">
              <a:extLst>
                <a:ext uri="{FF2B5EF4-FFF2-40B4-BE49-F238E27FC236}">
                  <a16:creationId xmlns:a16="http://schemas.microsoft.com/office/drawing/2014/main" id="{01EEFC88-790E-4860-B239-CC22B079DE97}"/>
                </a:ext>
              </a:extLst>
            </p:cNvPr>
            <p:cNvCxnSpPr>
              <a:cxnSpLocks/>
              <a:stCxn id="221" idx="11"/>
            </p:cNvCxnSpPr>
            <p:nvPr/>
          </p:nvCxnSpPr>
          <p:spPr>
            <a:xfrm flipV="1">
              <a:off x="7519338" y="3373614"/>
              <a:ext cx="1247843" cy="149692"/>
            </a:xfrm>
            <a:prstGeom prst="bentConnector3">
              <a:avLst>
                <a:gd name="adj1" fmla="val 70259"/>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51" name="Connector: Elbow 3150">
              <a:extLst>
                <a:ext uri="{FF2B5EF4-FFF2-40B4-BE49-F238E27FC236}">
                  <a16:creationId xmlns:a16="http://schemas.microsoft.com/office/drawing/2014/main" id="{42D05441-F6B0-4525-AD6B-1E8D2207CE22}"/>
                </a:ext>
              </a:extLst>
            </p:cNvPr>
            <p:cNvCxnSpPr>
              <a:stCxn id="221" idx="11"/>
              <a:endCxn id="256" idx="2"/>
            </p:cNvCxnSpPr>
            <p:nvPr/>
          </p:nvCxnSpPr>
          <p:spPr>
            <a:xfrm flipV="1">
              <a:off x="7519338" y="3500954"/>
              <a:ext cx="1848423" cy="22352"/>
            </a:xfrm>
            <a:prstGeom prst="bentConnector3">
              <a:avLst>
                <a:gd name="adj1" fmla="val 99763"/>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1" name="cloud">
              <a:extLst>
                <a:ext uri="{FF2B5EF4-FFF2-40B4-BE49-F238E27FC236}">
                  <a16:creationId xmlns:a16="http://schemas.microsoft.com/office/drawing/2014/main" id="{44A3613C-CCFA-41E9-B85F-D5B2A683FCA1}"/>
                </a:ext>
              </a:extLst>
            </p:cNvPr>
            <p:cNvSpPr>
              <a:spLocks noChangeAspect="1"/>
            </p:cNvSpPr>
            <p:nvPr/>
          </p:nvSpPr>
          <p:spPr bwMode="auto">
            <a:xfrm>
              <a:off x="6920802" y="3257959"/>
              <a:ext cx="598536" cy="38132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31750"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52" name="Laptop_E770">
              <a:extLst>
                <a:ext uri="{FF2B5EF4-FFF2-40B4-BE49-F238E27FC236}">
                  <a16:creationId xmlns:a16="http://schemas.microsoft.com/office/drawing/2014/main" id="{280C5C73-D71C-4422-9BB1-23ECFC506AF6}"/>
                </a:ext>
              </a:extLst>
            </p:cNvPr>
            <p:cNvSpPr>
              <a:spLocks noChangeAspect="1" noEditPoints="1"/>
            </p:cNvSpPr>
            <p:nvPr/>
          </p:nvSpPr>
          <p:spPr bwMode="auto">
            <a:xfrm>
              <a:off x="8386010" y="3738108"/>
              <a:ext cx="446168" cy="29771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chemeClr val="bg1"/>
            </a:solidFill>
            <a:ln w="25400"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56" name="Tablet_E70A">
              <a:extLst>
                <a:ext uri="{FF2B5EF4-FFF2-40B4-BE49-F238E27FC236}">
                  <a16:creationId xmlns:a16="http://schemas.microsoft.com/office/drawing/2014/main" id="{5841847D-84DF-4ACC-B8A8-90F7A6B537B4}"/>
                </a:ext>
              </a:extLst>
            </p:cNvPr>
            <p:cNvSpPr>
              <a:spLocks noChangeAspect="1" noEditPoints="1"/>
            </p:cNvSpPr>
            <p:nvPr/>
          </p:nvSpPr>
          <p:spPr bwMode="auto">
            <a:xfrm>
              <a:off x="9347231" y="3198889"/>
              <a:ext cx="411480" cy="302065"/>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3194" name="Group 3193">
            <a:extLst>
              <a:ext uri="{FF2B5EF4-FFF2-40B4-BE49-F238E27FC236}">
                <a16:creationId xmlns:a16="http://schemas.microsoft.com/office/drawing/2014/main" id="{9F49B2E9-F01C-4116-A32B-4451B31C36A7}"/>
              </a:ext>
            </a:extLst>
          </p:cNvPr>
          <p:cNvGrpSpPr/>
          <p:nvPr/>
        </p:nvGrpSpPr>
        <p:grpSpPr>
          <a:xfrm>
            <a:off x="7593610" y="3287101"/>
            <a:ext cx="124022" cy="124023"/>
            <a:chOff x="8535450" y="5573176"/>
            <a:chExt cx="124022" cy="124023"/>
          </a:xfrm>
        </p:grpSpPr>
        <p:sp>
          <p:nvSpPr>
            <p:cNvPr id="257" name="Oval 256">
              <a:extLst>
                <a:ext uri="{FF2B5EF4-FFF2-40B4-BE49-F238E27FC236}">
                  <a16:creationId xmlns:a16="http://schemas.microsoft.com/office/drawing/2014/main" id="{AB2433D1-CA4D-47E9-B6E1-7A54505D9D29}"/>
                </a:ext>
              </a:extLst>
            </p:cNvPr>
            <p:cNvSpPr/>
            <p:nvPr/>
          </p:nvSpPr>
          <p:spPr bwMode="auto">
            <a:xfrm>
              <a:off x="8535450" y="5573176"/>
              <a:ext cx="124022" cy="124023"/>
            </a:xfrm>
            <a:prstGeom prst="ellipse">
              <a:avLst/>
            </a:prstGeom>
            <a:solidFill>
              <a:schemeClr val="bg1"/>
            </a:solid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58" name="Freeform 8">
              <a:extLst>
                <a:ext uri="{FF2B5EF4-FFF2-40B4-BE49-F238E27FC236}">
                  <a16:creationId xmlns:a16="http://schemas.microsoft.com/office/drawing/2014/main" id="{5F0CD4E3-08F3-4E49-8E79-FE9D3D1EAD8A}"/>
                </a:ext>
              </a:extLst>
            </p:cNvPr>
            <p:cNvSpPr>
              <a:spLocks/>
            </p:cNvSpPr>
            <p:nvPr/>
          </p:nvSpPr>
          <p:spPr bwMode="auto">
            <a:xfrm>
              <a:off x="8552987" y="5602717"/>
              <a:ext cx="88948" cy="71597"/>
            </a:xfrm>
            <a:custGeom>
              <a:avLst/>
              <a:gdLst>
                <a:gd name="T0" fmla="*/ 3096 w 3694"/>
                <a:gd name="T1" fmla="*/ 0 h 2978"/>
                <a:gd name="T2" fmla="*/ 3694 w 3694"/>
                <a:gd name="T3" fmla="*/ 597 h 2978"/>
                <a:gd name="T4" fmla="*/ 1311 w 3694"/>
                <a:gd name="T5" fmla="*/ 2978 h 2978"/>
                <a:gd name="T6" fmla="*/ 1311 w 3694"/>
                <a:gd name="T7" fmla="*/ 2978 h 2978"/>
                <a:gd name="T8" fmla="*/ 0 w 3694"/>
                <a:gd name="T9" fmla="*/ 1667 h 2978"/>
                <a:gd name="T10" fmla="*/ 597 w 3694"/>
                <a:gd name="T11" fmla="*/ 1071 h 2978"/>
                <a:gd name="T12" fmla="*/ 1311 w 3694"/>
                <a:gd name="T13" fmla="*/ 1784 h 2978"/>
                <a:gd name="T14" fmla="*/ 3096 w 3694"/>
                <a:gd name="T15" fmla="*/ 0 h 29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94" h="2978">
                  <a:moveTo>
                    <a:pt x="3096" y="0"/>
                  </a:moveTo>
                  <a:lnTo>
                    <a:pt x="3694" y="597"/>
                  </a:lnTo>
                  <a:lnTo>
                    <a:pt x="1311" y="2978"/>
                  </a:lnTo>
                  <a:lnTo>
                    <a:pt x="1311" y="2978"/>
                  </a:lnTo>
                  <a:lnTo>
                    <a:pt x="0" y="1667"/>
                  </a:lnTo>
                  <a:lnTo>
                    <a:pt x="597" y="1071"/>
                  </a:lnTo>
                  <a:lnTo>
                    <a:pt x="1311" y="1784"/>
                  </a:lnTo>
                  <a:lnTo>
                    <a:pt x="309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259" name="Group 258">
            <a:extLst>
              <a:ext uri="{FF2B5EF4-FFF2-40B4-BE49-F238E27FC236}">
                <a16:creationId xmlns:a16="http://schemas.microsoft.com/office/drawing/2014/main" id="{E22BCCD1-A202-443F-8110-D8DC4325F846}"/>
              </a:ext>
            </a:extLst>
          </p:cNvPr>
          <p:cNvGrpSpPr/>
          <p:nvPr/>
        </p:nvGrpSpPr>
        <p:grpSpPr>
          <a:xfrm>
            <a:off x="8503571" y="3316642"/>
            <a:ext cx="124022" cy="124023"/>
            <a:chOff x="8535450" y="5573176"/>
            <a:chExt cx="124022" cy="124023"/>
          </a:xfrm>
        </p:grpSpPr>
        <p:sp>
          <p:nvSpPr>
            <p:cNvPr id="260" name="Oval 259">
              <a:extLst>
                <a:ext uri="{FF2B5EF4-FFF2-40B4-BE49-F238E27FC236}">
                  <a16:creationId xmlns:a16="http://schemas.microsoft.com/office/drawing/2014/main" id="{E0B23148-A34A-4F01-A864-34D3392BEFCA}"/>
                </a:ext>
              </a:extLst>
            </p:cNvPr>
            <p:cNvSpPr/>
            <p:nvPr/>
          </p:nvSpPr>
          <p:spPr bwMode="auto">
            <a:xfrm>
              <a:off x="8535450" y="5573176"/>
              <a:ext cx="124022" cy="124023"/>
            </a:xfrm>
            <a:prstGeom prst="ellipse">
              <a:avLst/>
            </a:prstGeom>
            <a:solidFill>
              <a:schemeClr val="bg1"/>
            </a:solid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1" name="Freeform 8">
              <a:extLst>
                <a:ext uri="{FF2B5EF4-FFF2-40B4-BE49-F238E27FC236}">
                  <a16:creationId xmlns:a16="http://schemas.microsoft.com/office/drawing/2014/main" id="{22804093-02F4-4AD2-A8F6-BA7769F50758}"/>
                </a:ext>
              </a:extLst>
            </p:cNvPr>
            <p:cNvSpPr>
              <a:spLocks/>
            </p:cNvSpPr>
            <p:nvPr/>
          </p:nvSpPr>
          <p:spPr bwMode="auto">
            <a:xfrm>
              <a:off x="8552987" y="5602717"/>
              <a:ext cx="88948" cy="71597"/>
            </a:xfrm>
            <a:custGeom>
              <a:avLst/>
              <a:gdLst>
                <a:gd name="T0" fmla="*/ 3096 w 3694"/>
                <a:gd name="T1" fmla="*/ 0 h 2978"/>
                <a:gd name="T2" fmla="*/ 3694 w 3694"/>
                <a:gd name="T3" fmla="*/ 597 h 2978"/>
                <a:gd name="T4" fmla="*/ 1311 w 3694"/>
                <a:gd name="T5" fmla="*/ 2978 h 2978"/>
                <a:gd name="T6" fmla="*/ 1311 w 3694"/>
                <a:gd name="T7" fmla="*/ 2978 h 2978"/>
                <a:gd name="T8" fmla="*/ 0 w 3694"/>
                <a:gd name="T9" fmla="*/ 1667 h 2978"/>
                <a:gd name="T10" fmla="*/ 597 w 3694"/>
                <a:gd name="T11" fmla="*/ 1071 h 2978"/>
                <a:gd name="T12" fmla="*/ 1311 w 3694"/>
                <a:gd name="T13" fmla="*/ 1784 h 2978"/>
                <a:gd name="T14" fmla="*/ 3096 w 3694"/>
                <a:gd name="T15" fmla="*/ 0 h 29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94" h="2978">
                  <a:moveTo>
                    <a:pt x="3096" y="0"/>
                  </a:moveTo>
                  <a:lnTo>
                    <a:pt x="3694" y="597"/>
                  </a:lnTo>
                  <a:lnTo>
                    <a:pt x="1311" y="2978"/>
                  </a:lnTo>
                  <a:lnTo>
                    <a:pt x="1311" y="2978"/>
                  </a:lnTo>
                  <a:lnTo>
                    <a:pt x="0" y="1667"/>
                  </a:lnTo>
                  <a:lnTo>
                    <a:pt x="597" y="1071"/>
                  </a:lnTo>
                  <a:lnTo>
                    <a:pt x="1311" y="1784"/>
                  </a:lnTo>
                  <a:lnTo>
                    <a:pt x="309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262" name="Group 261">
            <a:extLst>
              <a:ext uri="{FF2B5EF4-FFF2-40B4-BE49-F238E27FC236}">
                <a16:creationId xmlns:a16="http://schemas.microsoft.com/office/drawing/2014/main" id="{6DD39FFE-D6EE-48BF-9463-41EA327C5205}"/>
              </a:ext>
            </a:extLst>
          </p:cNvPr>
          <p:cNvGrpSpPr/>
          <p:nvPr/>
        </p:nvGrpSpPr>
        <p:grpSpPr>
          <a:xfrm>
            <a:off x="9088813" y="3461294"/>
            <a:ext cx="124022" cy="124023"/>
            <a:chOff x="8535450" y="5573176"/>
            <a:chExt cx="124022" cy="124023"/>
          </a:xfrm>
        </p:grpSpPr>
        <p:sp>
          <p:nvSpPr>
            <p:cNvPr id="263" name="Oval 262">
              <a:extLst>
                <a:ext uri="{FF2B5EF4-FFF2-40B4-BE49-F238E27FC236}">
                  <a16:creationId xmlns:a16="http://schemas.microsoft.com/office/drawing/2014/main" id="{5066D1D8-E7AA-4550-B27B-A5593EED2943}"/>
                </a:ext>
              </a:extLst>
            </p:cNvPr>
            <p:cNvSpPr/>
            <p:nvPr/>
          </p:nvSpPr>
          <p:spPr bwMode="auto">
            <a:xfrm>
              <a:off x="8535450" y="5573176"/>
              <a:ext cx="124022" cy="124023"/>
            </a:xfrm>
            <a:prstGeom prst="ellipse">
              <a:avLst/>
            </a:prstGeom>
            <a:solidFill>
              <a:schemeClr val="bg1"/>
            </a:solid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4" name="Freeform 8">
              <a:extLst>
                <a:ext uri="{FF2B5EF4-FFF2-40B4-BE49-F238E27FC236}">
                  <a16:creationId xmlns:a16="http://schemas.microsoft.com/office/drawing/2014/main" id="{733F4F8A-9A84-4580-AC9D-90285B2CA899}"/>
                </a:ext>
              </a:extLst>
            </p:cNvPr>
            <p:cNvSpPr>
              <a:spLocks/>
            </p:cNvSpPr>
            <p:nvPr/>
          </p:nvSpPr>
          <p:spPr bwMode="auto">
            <a:xfrm>
              <a:off x="8552987" y="5602717"/>
              <a:ext cx="88948" cy="71597"/>
            </a:xfrm>
            <a:custGeom>
              <a:avLst/>
              <a:gdLst>
                <a:gd name="T0" fmla="*/ 3096 w 3694"/>
                <a:gd name="T1" fmla="*/ 0 h 2978"/>
                <a:gd name="T2" fmla="*/ 3694 w 3694"/>
                <a:gd name="T3" fmla="*/ 597 h 2978"/>
                <a:gd name="T4" fmla="*/ 1311 w 3694"/>
                <a:gd name="T5" fmla="*/ 2978 h 2978"/>
                <a:gd name="T6" fmla="*/ 1311 w 3694"/>
                <a:gd name="T7" fmla="*/ 2978 h 2978"/>
                <a:gd name="T8" fmla="*/ 0 w 3694"/>
                <a:gd name="T9" fmla="*/ 1667 h 2978"/>
                <a:gd name="T10" fmla="*/ 597 w 3694"/>
                <a:gd name="T11" fmla="*/ 1071 h 2978"/>
                <a:gd name="T12" fmla="*/ 1311 w 3694"/>
                <a:gd name="T13" fmla="*/ 1784 h 2978"/>
                <a:gd name="T14" fmla="*/ 3096 w 3694"/>
                <a:gd name="T15" fmla="*/ 0 h 29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94" h="2978">
                  <a:moveTo>
                    <a:pt x="3096" y="0"/>
                  </a:moveTo>
                  <a:lnTo>
                    <a:pt x="3694" y="597"/>
                  </a:lnTo>
                  <a:lnTo>
                    <a:pt x="1311" y="2978"/>
                  </a:lnTo>
                  <a:lnTo>
                    <a:pt x="1311" y="2978"/>
                  </a:lnTo>
                  <a:lnTo>
                    <a:pt x="0" y="1667"/>
                  </a:lnTo>
                  <a:lnTo>
                    <a:pt x="597" y="1071"/>
                  </a:lnTo>
                  <a:lnTo>
                    <a:pt x="1311" y="1784"/>
                  </a:lnTo>
                  <a:lnTo>
                    <a:pt x="309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265" name="Group 264">
            <a:extLst>
              <a:ext uri="{FF2B5EF4-FFF2-40B4-BE49-F238E27FC236}">
                <a16:creationId xmlns:a16="http://schemas.microsoft.com/office/drawing/2014/main" id="{EE9611E5-DD5E-4890-9F21-60B29FAF1889}"/>
              </a:ext>
            </a:extLst>
          </p:cNvPr>
          <p:cNvGrpSpPr/>
          <p:nvPr/>
        </p:nvGrpSpPr>
        <p:grpSpPr>
          <a:xfrm>
            <a:off x="8515446" y="3552951"/>
            <a:ext cx="124022" cy="124023"/>
            <a:chOff x="8535450" y="5573176"/>
            <a:chExt cx="124022" cy="124023"/>
          </a:xfrm>
        </p:grpSpPr>
        <p:sp>
          <p:nvSpPr>
            <p:cNvPr id="266" name="Oval 265">
              <a:extLst>
                <a:ext uri="{FF2B5EF4-FFF2-40B4-BE49-F238E27FC236}">
                  <a16:creationId xmlns:a16="http://schemas.microsoft.com/office/drawing/2014/main" id="{21AD60F9-1878-451E-8E31-29155FD49180}"/>
                </a:ext>
              </a:extLst>
            </p:cNvPr>
            <p:cNvSpPr/>
            <p:nvPr/>
          </p:nvSpPr>
          <p:spPr bwMode="auto">
            <a:xfrm>
              <a:off x="8535450" y="5573176"/>
              <a:ext cx="124022" cy="124023"/>
            </a:xfrm>
            <a:prstGeom prst="ellipse">
              <a:avLst/>
            </a:prstGeom>
            <a:solidFill>
              <a:schemeClr val="bg1"/>
            </a:solid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7" name="Freeform 8">
              <a:extLst>
                <a:ext uri="{FF2B5EF4-FFF2-40B4-BE49-F238E27FC236}">
                  <a16:creationId xmlns:a16="http://schemas.microsoft.com/office/drawing/2014/main" id="{0C753441-D588-42EC-B212-8E3EB708E596}"/>
                </a:ext>
              </a:extLst>
            </p:cNvPr>
            <p:cNvSpPr>
              <a:spLocks/>
            </p:cNvSpPr>
            <p:nvPr/>
          </p:nvSpPr>
          <p:spPr bwMode="auto">
            <a:xfrm>
              <a:off x="8552987" y="5602717"/>
              <a:ext cx="88948" cy="71597"/>
            </a:xfrm>
            <a:custGeom>
              <a:avLst/>
              <a:gdLst>
                <a:gd name="T0" fmla="*/ 3096 w 3694"/>
                <a:gd name="T1" fmla="*/ 0 h 2978"/>
                <a:gd name="T2" fmla="*/ 3694 w 3694"/>
                <a:gd name="T3" fmla="*/ 597 h 2978"/>
                <a:gd name="T4" fmla="*/ 1311 w 3694"/>
                <a:gd name="T5" fmla="*/ 2978 h 2978"/>
                <a:gd name="T6" fmla="*/ 1311 w 3694"/>
                <a:gd name="T7" fmla="*/ 2978 h 2978"/>
                <a:gd name="T8" fmla="*/ 0 w 3694"/>
                <a:gd name="T9" fmla="*/ 1667 h 2978"/>
                <a:gd name="T10" fmla="*/ 597 w 3694"/>
                <a:gd name="T11" fmla="*/ 1071 h 2978"/>
                <a:gd name="T12" fmla="*/ 1311 w 3694"/>
                <a:gd name="T13" fmla="*/ 1784 h 2978"/>
                <a:gd name="T14" fmla="*/ 3096 w 3694"/>
                <a:gd name="T15" fmla="*/ 0 h 29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94" h="2978">
                  <a:moveTo>
                    <a:pt x="3096" y="0"/>
                  </a:moveTo>
                  <a:lnTo>
                    <a:pt x="3694" y="597"/>
                  </a:lnTo>
                  <a:lnTo>
                    <a:pt x="1311" y="2978"/>
                  </a:lnTo>
                  <a:lnTo>
                    <a:pt x="1311" y="2978"/>
                  </a:lnTo>
                  <a:lnTo>
                    <a:pt x="0" y="1667"/>
                  </a:lnTo>
                  <a:lnTo>
                    <a:pt x="597" y="1071"/>
                  </a:lnTo>
                  <a:lnTo>
                    <a:pt x="1311" y="1784"/>
                  </a:lnTo>
                  <a:lnTo>
                    <a:pt x="309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Tree>
    <p:extLst>
      <p:ext uri="{BB962C8B-B14F-4D97-AF65-F5344CB8AC3E}">
        <p14:creationId xmlns:p14="http://schemas.microsoft.com/office/powerpoint/2010/main" val="1545582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6"/>
                                        </p:tgtEl>
                                        <p:attrNameLst>
                                          <p:attrName>style.visibility</p:attrName>
                                        </p:attrNameLst>
                                      </p:cBhvr>
                                      <p:to>
                                        <p:strVal val="visible"/>
                                      </p:to>
                                    </p:set>
                                    <p:animEffect transition="in" filter="fade">
                                      <p:cBhvr>
                                        <p:cTn id="7" dur="500"/>
                                        <p:tgtEl>
                                          <p:spTgt spid="24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16"/>
                                        </p:tgtEl>
                                        <p:attrNameLst>
                                          <p:attrName>style.visibility</p:attrName>
                                        </p:attrNameLst>
                                      </p:cBhvr>
                                      <p:to>
                                        <p:strVal val="visible"/>
                                      </p:to>
                                    </p:set>
                                    <p:animEffect transition="in" filter="wipe(left)">
                                      <p:cBhvr>
                                        <p:cTn id="11" dur="500"/>
                                        <p:tgtEl>
                                          <p:spTgt spid="21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197"/>
                                        </p:tgtEl>
                                        <p:attrNameLst>
                                          <p:attrName>style.visibility</p:attrName>
                                        </p:attrNameLst>
                                      </p:cBhvr>
                                      <p:to>
                                        <p:strVal val="visible"/>
                                      </p:to>
                                    </p:set>
                                    <p:animEffect transition="in" filter="fade">
                                      <p:cBhvr>
                                        <p:cTn id="15" dur="500"/>
                                        <p:tgtEl>
                                          <p:spTgt spid="319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194"/>
                                        </p:tgtEl>
                                        <p:attrNameLst>
                                          <p:attrName>style.visibility</p:attrName>
                                        </p:attrNameLst>
                                      </p:cBhvr>
                                      <p:to>
                                        <p:strVal val="visible"/>
                                      </p:to>
                                    </p:set>
                                    <p:animEffect transition="in" filter="fade">
                                      <p:cBhvr>
                                        <p:cTn id="19" dur="250"/>
                                        <p:tgtEl>
                                          <p:spTgt spid="3194"/>
                                        </p:tgtEl>
                                      </p:cBhvr>
                                    </p:animEffect>
                                  </p:childTnLst>
                                </p:cTn>
                              </p:par>
                            </p:childTnLst>
                          </p:cTn>
                        </p:par>
                        <p:par>
                          <p:cTn id="20" fill="hold">
                            <p:stCondLst>
                              <p:cond delay="1750"/>
                            </p:stCondLst>
                            <p:childTnLst>
                              <p:par>
                                <p:cTn id="21" presetID="10" presetClass="entr" presetSubtype="0" fill="hold" nodeType="afterEffect">
                                  <p:stCondLst>
                                    <p:cond delay="0"/>
                                  </p:stCondLst>
                                  <p:childTnLst>
                                    <p:set>
                                      <p:cBhvr>
                                        <p:cTn id="22" dur="1" fill="hold">
                                          <p:stCondLst>
                                            <p:cond delay="0"/>
                                          </p:stCondLst>
                                        </p:cTn>
                                        <p:tgtEl>
                                          <p:spTgt spid="259"/>
                                        </p:tgtEl>
                                        <p:attrNameLst>
                                          <p:attrName>style.visibility</p:attrName>
                                        </p:attrNameLst>
                                      </p:cBhvr>
                                      <p:to>
                                        <p:strVal val="visible"/>
                                      </p:to>
                                    </p:set>
                                    <p:animEffect transition="in" filter="fade">
                                      <p:cBhvr>
                                        <p:cTn id="23" dur="250"/>
                                        <p:tgtEl>
                                          <p:spTgt spid="259"/>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265"/>
                                        </p:tgtEl>
                                        <p:attrNameLst>
                                          <p:attrName>style.visibility</p:attrName>
                                        </p:attrNameLst>
                                      </p:cBhvr>
                                      <p:to>
                                        <p:strVal val="visible"/>
                                      </p:to>
                                    </p:set>
                                    <p:animEffect transition="in" filter="fade">
                                      <p:cBhvr>
                                        <p:cTn id="27" dur="250"/>
                                        <p:tgtEl>
                                          <p:spTgt spid="265"/>
                                        </p:tgtEl>
                                      </p:cBhvr>
                                    </p:animEffect>
                                  </p:childTnLst>
                                </p:cTn>
                              </p:par>
                            </p:childTnLst>
                          </p:cTn>
                        </p:par>
                        <p:par>
                          <p:cTn id="28" fill="hold">
                            <p:stCondLst>
                              <p:cond delay="2250"/>
                            </p:stCondLst>
                            <p:childTnLst>
                              <p:par>
                                <p:cTn id="29" presetID="10" presetClass="entr" presetSubtype="0" fill="hold" nodeType="afterEffect">
                                  <p:stCondLst>
                                    <p:cond delay="0"/>
                                  </p:stCondLst>
                                  <p:childTnLst>
                                    <p:set>
                                      <p:cBhvr>
                                        <p:cTn id="30" dur="1" fill="hold">
                                          <p:stCondLst>
                                            <p:cond delay="0"/>
                                          </p:stCondLst>
                                        </p:cTn>
                                        <p:tgtEl>
                                          <p:spTgt spid="262"/>
                                        </p:tgtEl>
                                        <p:attrNameLst>
                                          <p:attrName>style.visibility</p:attrName>
                                        </p:attrNameLst>
                                      </p:cBhvr>
                                      <p:to>
                                        <p:strVal val="visible"/>
                                      </p:to>
                                    </p:set>
                                    <p:animEffect transition="in" filter="fade">
                                      <p:cBhvr>
                                        <p:cTn id="31" dur="250"/>
                                        <p:tgtEl>
                                          <p:spTgt spid="26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47"/>
                                        </p:tgtEl>
                                        <p:attrNameLst>
                                          <p:attrName>style.visibility</p:attrName>
                                        </p:attrNameLst>
                                      </p:cBhvr>
                                      <p:to>
                                        <p:strVal val="visible"/>
                                      </p:to>
                                    </p:set>
                                    <p:animEffect transition="in" filter="fade">
                                      <p:cBhvr>
                                        <p:cTn id="36" dur="500"/>
                                        <p:tgtEl>
                                          <p:spTgt spid="247"/>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left)">
                                      <p:cBhvr>
                                        <p:cTn id="40" dur="500"/>
                                        <p:tgtEl>
                                          <p:spTgt spid="26"/>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249"/>
                                        </p:tgtEl>
                                        <p:attrNameLst>
                                          <p:attrName>style.visibility</p:attrName>
                                        </p:attrNameLst>
                                      </p:cBhvr>
                                      <p:to>
                                        <p:strVal val="visible"/>
                                      </p:to>
                                    </p:set>
                                    <p:animEffect transition="in" filter="fade">
                                      <p:cBhvr>
                                        <p:cTn id="44" dur="500"/>
                                        <p:tgtEl>
                                          <p:spTgt spid="249"/>
                                        </p:tgtEl>
                                      </p:cBhvr>
                                    </p:animEffect>
                                  </p:childTnLst>
                                </p:cTn>
                              </p:par>
                            </p:childTnLst>
                          </p:cTn>
                        </p:par>
                        <p:par>
                          <p:cTn id="45" fill="hold">
                            <p:stCondLst>
                              <p:cond delay="1500"/>
                            </p:stCondLst>
                            <p:childTnLst>
                              <p:par>
                                <p:cTn id="46" presetID="10" presetClass="entr" presetSubtype="0" fill="hold" grpId="0" nodeType="afterEffect">
                                  <p:stCondLst>
                                    <p:cond delay="0"/>
                                  </p:stCondLst>
                                  <p:childTnLst>
                                    <p:set>
                                      <p:cBhvr>
                                        <p:cTn id="47" dur="1" fill="hold">
                                          <p:stCondLst>
                                            <p:cond delay="0"/>
                                          </p:stCondLst>
                                        </p:cTn>
                                        <p:tgtEl>
                                          <p:spTgt spid="166"/>
                                        </p:tgtEl>
                                        <p:attrNameLst>
                                          <p:attrName>style.visibility</p:attrName>
                                        </p:attrNameLst>
                                      </p:cBhvr>
                                      <p:to>
                                        <p:strVal val="visible"/>
                                      </p:to>
                                    </p:set>
                                    <p:animEffect transition="in" filter="fade">
                                      <p:cBhvr>
                                        <p:cTn id="48" dur="250"/>
                                        <p:tgtEl>
                                          <p:spTgt spid="166"/>
                                        </p:tgtEl>
                                      </p:cBhvr>
                                    </p:animEffect>
                                  </p:childTnLst>
                                </p:cTn>
                              </p:par>
                              <p:par>
                                <p:cTn id="49" presetID="10" presetClass="entr" presetSubtype="0" fill="hold" grpId="0" nodeType="withEffect">
                                  <p:stCondLst>
                                    <p:cond delay="250"/>
                                  </p:stCondLst>
                                  <p:childTnLst>
                                    <p:set>
                                      <p:cBhvr>
                                        <p:cTn id="50" dur="1" fill="hold">
                                          <p:stCondLst>
                                            <p:cond delay="0"/>
                                          </p:stCondLst>
                                        </p:cTn>
                                        <p:tgtEl>
                                          <p:spTgt spid="168"/>
                                        </p:tgtEl>
                                        <p:attrNameLst>
                                          <p:attrName>style.visibility</p:attrName>
                                        </p:attrNameLst>
                                      </p:cBhvr>
                                      <p:to>
                                        <p:strVal val="visible"/>
                                      </p:to>
                                    </p:set>
                                    <p:animEffect transition="in" filter="fade">
                                      <p:cBhvr>
                                        <p:cTn id="51" dur="250"/>
                                        <p:tgtEl>
                                          <p:spTgt spid="168"/>
                                        </p:tgtEl>
                                      </p:cBhvr>
                                    </p:animEffect>
                                  </p:childTnLst>
                                </p:cTn>
                              </p:par>
                              <p:par>
                                <p:cTn id="52" presetID="10" presetClass="entr" presetSubtype="0" fill="hold" grpId="0" nodeType="withEffect">
                                  <p:stCondLst>
                                    <p:cond delay="500"/>
                                  </p:stCondLst>
                                  <p:childTnLst>
                                    <p:set>
                                      <p:cBhvr>
                                        <p:cTn id="53" dur="1" fill="hold">
                                          <p:stCondLst>
                                            <p:cond delay="0"/>
                                          </p:stCondLst>
                                        </p:cTn>
                                        <p:tgtEl>
                                          <p:spTgt spid="167"/>
                                        </p:tgtEl>
                                        <p:attrNameLst>
                                          <p:attrName>style.visibility</p:attrName>
                                        </p:attrNameLst>
                                      </p:cBhvr>
                                      <p:to>
                                        <p:strVal val="visible"/>
                                      </p:to>
                                    </p:set>
                                    <p:animEffect transition="in" filter="fade">
                                      <p:cBhvr>
                                        <p:cTn id="54" dur="250"/>
                                        <p:tgtEl>
                                          <p:spTgt spid="167"/>
                                        </p:tgtEl>
                                      </p:cBhvr>
                                    </p:animEffect>
                                  </p:childTnLst>
                                </p:cTn>
                              </p:par>
                              <p:par>
                                <p:cTn id="55" presetID="10" presetClass="entr" presetSubtype="0" fill="hold" grpId="0" nodeType="withEffect">
                                  <p:stCondLst>
                                    <p:cond delay="750"/>
                                  </p:stCondLst>
                                  <p:childTnLst>
                                    <p:set>
                                      <p:cBhvr>
                                        <p:cTn id="56" dur="1" fill="hold">
                                          <p:stCondLst>
                                            <p:cond delay="0"/>
                                          </p:stCondLst>
                                        </p:cTn>
                                        <p:tgtEl>
                                          <p:spTgt spid="169"/>
                                        </p:tgtEl>
                                        <p:attrNameLst>
                                          <p:attrName>style.visibility</p:attrName>
                                        </p:attrNameLst>
                                      </p:cBhvr>
                                      <p:to>
                                        <p:strVal val="visible"/>
                                      </p:to>
                                    </p:set>
                                    <p:animEffect transition="in" filter="fade">
                                      <p:cBhvr>
                                        <p:cTn id="57" dur="250"/>
                                        <p:tgtEl>
                                          <p:spTgt spid="169"/>
                                        </p:tgtEl>
                                      </p:cBhvr>
                                    </p:animEffect>
                                  </p:childTnLst>
                                </p:cTn>
                              </p:par>
                              <p:par>
                                <p:cTn id="58" presetID="10" presetClass="entr" presetSubtype="0" fill="hold" grpId="0" nodeType="withEffect">
                                  <p:stCondLst>
                                    <p:cond delay="1000"/>
                                  </p:stCondLst>
                                  <p:childTnLst>
                                    <p:set>
                                      <p:cBhvr>
                                        <p:cTn id="59" dur="1" fill="hold">
                                          <p:stCondLst>
                                            <p:cond delay="0"/>
                                          </p:stCondLst>
                                        </p:cTn>
                                        <p:tgtEl>
                                          <p:spTgt spid="171"/>
                                        </p:tgtEl>
                                        <p:attrNameLst>
                                          <p:attrName>style.visibility</p:attrName>
                                        </p:attrNameLst>
                                      </p:cBhvr>
                                      <p:to>
                                        <p:strVal val="visible"/>
                                      </p:to>
                                    </p:set>
                                    <p:animEffect transition="in" filter="fade">
                                      <p:cBhvr>
                                        <p:cTn id="60" dur="250"/>
                                        <p:tgtEl>
                                          <p:spTgt spid="171"/>
                                        </p:tgtEl>
                                      </p:cBhvr>
                                    </p:animEffect>
                                  </p:childTnLst>
                                </p:cTn>
                              </p:par>
                              <p:par>
                                <p:cTn id="61" presetID="10" presetClass="entr" presetSubtype="0" fill="hold" grpId="0" nodeType="withEffect">
                                  <p:stCondLst>
                                    <p:cond delay="1250"/>
                                  </p:stCondLst>
                                  <p:childTnLst>
                                    <p:set>
                                      <p:cBhvr>
                                        <p:cTn id="62" dur="1" fill="hold">
                                          <p:stCondLst>
                                            <p:cond delay="0"/>
                                          </p:stCondLst>
                                        </p:cTn>
                                        <p:tgtEl>
                                          <p:spTgt spid="170"/>
                                        </p:tgtEl>
                                        <p:attrNameLst>
                                          <p:attrName>style.visibility</p:attrName>
                                        </p:attrNameLst>
                                      </p:cBhvr>
                                      <p:to>
                                        <p:strVal val="visible"/>
                                      </p:to>
                                    </p:set>
                                    <p:animEffect transition="in" filter="fade">
                                      <p:cBhvr>
                                        <p:cTn id="63" dur="250"/>
                                        <p:tgtEl>
                                          <p:spTgt spid="170"/>
                                        </p:tgtEl>
                                      </p:cBhvr>
                                    </p:animEffect>
                                  </p:childTnLst>
                                </p:cTn>
                              </p:par>
                              <p:par>
                                <p:cTn id="64" presetID="10" presetClass="entr" presetSubtype="0" fill="hold" nodeType="withEffect">
                                  <p:stCondLst>
                                    <p:cond delay="1500"/>
                                  </p:stCondLst>
                                  <p:childTnLst>
                                    <p:set>
                                      <p:cBhvr>
                                        <p:cTn id="65" dur="1" fill="hold">
                                          <p:stCondLst>
                                            <p:cond delay="0"/>
                                          </p:stCondLst>
                                        </p:cTn>
                                        <p:tgtEl>
                                          <p:spTgt spid="176"/>
                                        </p:tgtEl>
                                        <p:attrNameLst>
                                          <p:attrName>style.visibility</p:attrName>
                                        </p:attrNameLst>
                                      </p:cBhvr>
                                      <p:to>
                                        <p:strVal val="visible"/>
                                      </p:to>
                                    </p:set>
                                    <p:animEffect transition="in" filter="fade">
                                      <p:cBhvr>
                                        <p:cTn id="66" dur="250"/>
                                        <p:tgtEl>
                                          <p:spTgt spid="176"/>
                                        </p:tgtEl>
                                      </p:cBhvr>
                                    </p:animEffect>
                                  </p:childTnLst>
                                </p:cTn>
                              </p:par>
                              <p:par>
                                <p:cTn id="67" presetID="10" presetClass="entr" presetSubtype="0" fill="hold" nodeType="withEffect">
                                  <p:stCondLst>
                                    <p:cond delay="1750"/>
                                  </p:stCondLst>
                                  <p:childTnLst>
                                    <p:set>
                                      <p:cBhvr>
                                        <p:cTn id="68" dur="1" fill="hold">
                                          <p:stCondLst>
                                            <p:cond delay="0"/>
                                          </p:stCondLst>
                                        </p:cTn>
                                        <p:tgtEl>
                                          <p:spTgt spid="179"/>
                                        </p:tgtEl>
                                        <p:attrNameLst>
                                          <p:attrName>style.visibility</p:attrName>
                                        </p:attrNameLst>
                                      </p:cBhvr>
                                      <p:to>
                                        <p:strVal val="visible"/>
                                      </p:to>
                                    </p:set>
                                    <p:animEffect transition="in" filter="fade">
                                      <p:cBhvr>
                                        <p:cTn id="69" dur="250"/>
                                        <p:tgtEl>
                                          <p:spTgt spid="179"/>
                                        </p:tgtEl>
                                      </p:cBhvr>
                                    </p:animEffect>
                                  </p:childTnLst>
                                </p:cTn>
                              </p:par>
                              <p:par>
                                <p:cTn id="70" presetID="10" presetClass="entr" presetSubtype="0" fill="hold" nodeType="withEffect">
                                  <p:stCondLst>
                                    <p:cond delay="2000"/>
                                  </p:stCondLst>
                                  <p:childTnLst>
                                    <p:set>
                                      <p:cBhvr>
                                        <p:cTn id="71" dur="1" fill="hold">
                                          <p:stCondLst>
                                            <p:cond delay="0"/>
                                          </p:stCondLst>
                                        </p:cTn>
                                        <p:tgtEl>
                                          <p:spTgt spid="182"/>
                                        </p:tgtEl>
                                        <p:attrNameLst>
                                          <p:attrName>style.visibility</p:attrName>
                                        </p:attrNameLst>
                                      </p:cBhvr>
                                      <p:to>
                                        <p:strVal val="visible"/>
                                      </p:to>
                                    </p:set>
                                    <p:animEffect transition="in" filter="fade">
                                      <p:cBhvr>
                                        <p:cTn id="72" dur="250"/>
                                        <p:tgtEl>
                                          <p:spTgt spid="182"/>
                                        </p:tgtEl>
                                      </p:cBhvr>
                                    </p:animEffect>
                                  </p:childTnLst>
                                </p:cTn>
                              </p:par>
                              <p:par>
                                <p:cTn id="73" presetID="10" presetClass="entr" presetSubtype="0" fill="hold" nodeType="withEffect">
                                  <p:stCondLst>
                                    <p:cond delay="2250"/>
                                  </p:stCondLst>
                                  <p:childTnLst>
                                    <p:set>
                                      <p:cBhvr>
                                        <p:cTn id="74" dur="1" fill="hold">
                                          <p:stCondLst>
                                            <p:cond delay="0"/>
                                          </p:stCondLst>
                                        </p:cTn>
                                        <p:tgtEl>
                                          <p:spTgt spid="185"/>
                                        </p:tgtEl>
                                        <p:attrNameLst>
                                          <p:attrName>style.visibility</p:attrName>
                                        </p:attrNameLst>
                                      </p:cBhvr>
                                      <p:to>
                                        <p:strVal val="visible"/>
                                      </p:to>
                                    </p:set>
                                    <p:animEffect transition="in" filter="fade">
                                      <p:cBhvr>
                                        <p:cTn id="75" dur="250"/>
                                        <p:tgtEl>
                                          <p:spTgt spid="185"/>
                                        </p:tgtEl>
                                      </p:cBhvr>
                                    </p:animEffect>
                                  </p:childTnLst>
                                </p:cTn>
                              </p:par>
                              <p:par>
                                <p:cTn id="76" presetID="10" presetClass="entr" presetSubtype="0" fill="hold" nodeType="withEffect">
                                  <p:stCondLst>
                                    <p:cond delay="2500"/>
                                  </p:stCondLst>
                                  <p:childTnLst>
                                    <p:set>
                                      <p:cBhvr>
                                        <p:cTn id="77" dur="1" fill="hold">
                                          <p:stCondLst>
                                            <p:cond delay="0"/>
                                          </p:stCondLst>
                                        </p:cTn>
                                        <p:tgtEl>
                                          <p:spTgt spid="188"/>
                                        </p:tgtEl>
                                        <p:attrNameLst>
                                          <p:attrName>style.visibility</p:attrName>
                                        </p:attrNameLst>
                                      </p:cBhvr>
                                      <p:to>
                                        <p:strVal val="visible"/>
                                      </p:to>
                                    </p:set>
                                    <p:animEffect transition="in" filter="fade">
                                      <p:cBhvr>
                                        <p:cTn id="78" dur="250"/>
                                        <p:tgtEl>
                                          <p:spTgt spid="188"/>
                                        </p:tgtEl>
                                      </p:cBhvr>
                                    </p:animEffect>
                                  </p:childTnLst>
                                </p:cTn>
                              </p:par>
                              <p:par>
                                <p:cTn id="79" presetID="10" presetClass="entr" presetSubtype="0" fill="hold" nodeType="withEffect">
                                  <p:stCondLst>
                                    <p:cond delay="2750"/>
                                  </p:stCondLst>
                                  <p:childTnLst>
                                    <p:set>
                                      <p:cBhvr>
                                        <p:cTn id="80" dur="1" fill="hold">
                                          <p:stCondLst>
                                            <p:cond delay="0"/>
                                          </p:stCondLst>
                                        </p:cTn>
                                        <p:tgtEl>
                                          <p:spTgt spid="191"/>
                                        </p:tgtEl>
                                        <p:attrNameLst>
                                          <p:attrName>style.visibility</p:attrName>
                                        </p:attrNameLst>
                                      </p:cBhvr>
                                      <p:to>
                                        <p:strVal val="visible"/>
                                      </p:to>
                                    </p:set>
                                    <p:animEffect transition="in" filter="fade">
                                      <p:cBhvr>
                                        <p:cTn id="81" dur="25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16" grpId="0" animBg="1"/>
      <p:bldP spid="166" grpId="0" animBg="1"/>
      <p:bldP spid="167" grpId="0" animBg="1"/>
      <p:bldP spid="168" grpId="0" animBg="1"/>
      <p:bldP spid="169" grpId="0" animBg="1"/>
      <p:bldP spid="170" grpId="0" animBg="1"/>
      <p:bldP spid="17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0" name="Group 249">
            <a:extLst>
              <a:ext uri="{FF2B5EF4-FFF2-40B4-BE49-F238E27FC236}">
                <a16:creationId xmlns:a16="http://schemas.microsoft.com/office/drawing/2014/main" id="{DB8AFF73-A919-4FE0-A347-174DABB31978}"/>
              </a:ext>
            </a:extLst>
          </p:cNvPr>
          <p:cNvGrpSpPr/>
          <p:nvPr/>
        </p:nvGrpSpPr>
        <p:grpSpPr>
          <a:xfrm>
            <a:off x="2969288" y="1773506"/>
            <a:ext cx="8698397" cy="4639994"/>
            <a:chOff x="2969288" y="1773506"/>
            <a:chExt cx="8698397" cy="4639994"/>
          </a:xfrm>
        </p:grpSpPr>
        <p:sp>
          <p:nvSpPr>
            <p:cNvPr id="236" name="Rectangle 235">
              <a:extLst>
                <a:ext uri="{FF2B5EF4-FFF2-40B4-BE49-F238E27FC236}">
                  <a16:creationId xmlns:a16="http://schemas.microsoft.com/office/drawing/2014/main" id="{4CDFDB56-0652-47F5-B027-BC178CC55C6D}"/>
                </a:ext>
              </a:extLst>
            </p:cNvPr>
            <p:cNvSpPr/>
            <p:nvPr/>
          </p:nvSpPr>
          <p:spPr bwMode="auto">
            <a:xfrm>
              <a:off x="2969288" y="1773506"/>
              <a:ext cx="8698397" cy="381447"/>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20" name="Freeform: Shape 119">
              <a:extLst>
                <a:ext uri="{FF2B5EF4-FFF2-40B4-BE49-F238E27FC236}">
                  <a16:creationId xmlns:a16="http://schemas.microsoft.com/office/drawing/2014/main" id="{2EF23E9E-5B36-4A4C-8C6F-760DE25D1FAC}"/>
                </a:ext>
              </a:extLst>
            </p:cNvPr>
            <p:cNvSpPr/>
            <p:nvPr/>
          </p:nvSpPr>
          <p:spPr bwMode="auto">
            <a:xfrm>
              <a:off x="2972232" y="2037201"/>
              <a:ext cx="8390142" cy="4376299"/>
            </a:xfrm>
            <a:custGeom>
              <a:avLst/>
              <a:gdLst>
                <a:gd name="connsiteX0" fmla="*/ 0 w 8390142"/>
                <a:gd name="connsiteY0" fmla="*/ 0 h 4376299"/>
                <a:gd name="connsiteX1" fmla="*/ 8390142 w 8390142"/>
                <a:gd name="connsiteY1" fmla="*/ 375 h 4376299"/>
                <a:gd name="connsiteX2" fmla="*/ 8390142 w 8390142"/>
                <a:gd name="connsiteY2" fmla="*/ 1818314 h 4376299"/>
                <a:gd name="connsiteX3" fmla="*/ 6180083 w 8390142"/>
                <a:gd name="connsiteY3" fmla="*/ 1818314 h 4376299"/>
                <a:gd name="connsiteX4" fmla="*/ 6180083 w 8390142"/>
                <a:gd name="connsiteY4" fmla="*/ 2317041 h 4376299"/>
                <a:gd name="connsiteX5" fmla="*/ 3987849 w 8390142"/>
                <a:gd name="connsiteY5" fmla="*/ 2317041 h 4376299"/>
                <a:gd name="connsiteX6" fmla="*/ 3987849 w 8390142"/>
                <a:gd name="connsiteY6" fmla="*/ 3250142 h 4376299"/>
                <a:gd name="connsiteX7" fmla="*/ 2062959 w 8390142"/>
                <a:gd name="connsiteY7" fmla="*/ 3250142 h 4376299"/>
                <a:gd name="connsiteX8" fmla="*/ 2062959 w 8390142"/>
                <a:gd name="connsiteY8" fmla="*/ 4376299 h 4376299"/>
                <a:gd name="connsiteX9" fmla="*/ 0 w 8390142"/>
                <a:gd name="connsiteY9" fmla="*/ 4376299 h 4376299"/>
                <a:gd name="connsiteX10" fmla="*/ 0 w 8390142"/>
                <a:gd name="connsiteY10" fmla="*/ 0 h 4376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90142" h="4376299">
                  <a:moveTo>
                    <a:pt x="0" y="0"/>
                  </a:moveTo>
                  <a:lnTo>
                    <a:pt x="8390142" y="375"/>
                  </a:lnTo>
                  <a:lnTo>
                    <a:pt x="8390142" y="1818314"/>
                  </a:lnTo>
                  <a:lnTo>
                    <a:pt x="6180083" y="1818314"/>
                  </a:lnTo>
                  <a:lnTo>
                    <a:pt x="6180083" y="2317041"/>
                  </a:lnTo>
                  <a:lnTo>
                    <a:pt x="3987849" y="2317041"/>
                  </a:lnTo>
                  <a:lnTo>
                    <a:pt x="3987849" y="3250142"/>
                  </a:lnTo>
                  <a:lnTo>
                    <a:pt x="2062959" y="3250142"/>
                  </a:lnTo>
                  <a:lnTo>
                    <a:pt x="2062959" y="4376299"/>
                  </a:lnTo>
                  <a:lnTo>
                    <a:pt x="0" y="4376299"/>
                  </a:lnTo>
                  <a:lnTo>
                    <a:pt x="0" y="0"/>
                  </a:lnTo>
                  <a:close/>
                </a:path>
              </a:pathLst>
            </a:cu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2" name="Rectangle 131">
              <a:extLst>
                <a:ext uri="{FF2B5EF4-FFF2-40B4-BE49-F238E27FC236}">
                  <a16:creationId xmlns:a16="http://schemas.microsoft.com/office/drawing/2014/main" id="{0EC4E2CD-1732-4D23-A804-0456D4A6C6AA}"/>
                </a:ext>
              </a:extLst>
            </p:cNvPr>
            <p:cNvSpPr/>
            <p:nvPr/>
          </p:nvSpPr>
          <p:spPr bwMode="auto">
            <a:xfrm>
              <a:off x="11316173" y="2041446"/>
              <a:ext cx="332494" cy="1804996"/>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27" name="Rectangle 226">
              <a:extLst>
                <a:ext uri="{FF2B5EF4-FFF2-40B4-BE49-F238E27FC236}">
                  <a16:creationId xmlns:a16="http://schemas.microsoft.com/office/drawing/2014/main" id="{53D9150A-50FB-42D4-9D80-869047671EBE}"/>
                </a:ext>
              </a:extLst>
            </p:cNvPr>
            <p:cNvSpPr/>
            <p:nvPr/>
          </p:nvSpPr>
          <p:spPr bwMode="auto">
            <a:xfrm>
              <a:off x="11325682" y="3846537"/>
              <a:ext cx="332494" cy="2543311"/>
            </a:xfrm>
            <a:prstGeom prst="rect">
              <a:avLst/>
            </a:prstGeom>
            <a:solidFill>
              <a:srgbClr val="DCDC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32" name="Freeform: Shape 31"/>
            <p:cNvSpPr/>
            <p:nvPr/>
          </p:nvSpPr>
          <p:spPr bwMode="auto">
            <a:xfrm>
              <a:off x="5018946" y="3847435"/>
              <a:ext cx="6336507" cy="2562890"/>
            </a:xfrm>
            <a:custGeom>
              <a:avLst/>
              <a:gdLst>
                <a:gd name="connsiteX0" fmla="*/ 6334125 w 6334125"/>
                <a:gd name="connsiteY0" fmla="*/ 0 h 2857500"/>
                <a:gd name="connsiteX1" fmla="*/ 4124325 w 6334125"/>
                <a:gd name="connsiteY1" fmla="*/ 0 h 2857500"/>
                <a:gd name="connsiteX2" fmla="*/ 4124325 w 6334125"/>
                <a:gd name="connsiteY2" fmla="*/ 571500 h 2857500"/>
                <a:gd name="connsiteX3" fmla="*/ 1933575 w 6334125"/>
                <a:gd name="connsiteY3" fmla="*/ 571500 h 2857500"/>
                <a:gd name="connsiteX4" fmla="*/ 1933575 w 6334125"/>
                <a:gd name="connsiteY4" fmla="*/ 1600200 h 2857500"/>
                <a:gd name="connsiteX5" fmla="*/ 0 w 6334125"/>
                <a:gd name="connsiteY5" fmla="*/ 1600200 h 2857500"/>
                <a:gd name="connsiteX6" fmla="*/ 0 w 6334125"/>
                <a:gd name="connsiteY6" fmla="*/ 2857500 h 2857500"/>
                <a:gd name="connsiteX7" fmla="*/ 6238875 w 6334125"/>
                <a:gd name="connsiteY7" fmla="*/ 2857500 h 2857500"/>
                <a:gd name="connsiteX8" fmla="*/ 6334125 w 6334125"/>
                <a:gd name="connsiteY8" fmla="*/ 0 h 2857500"/>
                <a:gd name="connsiteX0" fmla="*/ 6334125 w 6336507"/>
                <a:gd name="connsiteY0" fmla="*/ 0 h 2857500"/>
                <a:gd name="connsiteX1" fmla="*/ 4124325 w 6336507"/>
                <a:gd name="connsiteY1" fmla="*/ 0 h 2857500"/>
                <a:gd name="connsiteX2" fmla="*/ 4124325 w 6336507"/>
                <a:gd name="connsiteY2" fmla="*/ 571500 h 2857500"/>
                <a:gd name="connsiteX3" fmla="*/ 1933575 w 6336507"/>
                <a:gd name="connsiteY3" fmla="*/ 571500 h 2857500"/>
                <a:gd name="connsiteX4" fmla="*/ 1933575 w 6336507"/>
                <a:gd name="connsiteY4" fmla="*/ 1600200 h 2857500"/>
                <a:gd name="connsiteX5" fmla="*/ 0 w 6336507"/>
                <a:gd name="connsiteY5" fmla="*/ 1600200 h 2857500"/>
                <a:gd name="connsiteX6" fmla="*/ 0 w 6336507"/>
                <a:gd name="connsiteY6" fmla="*/ 2857500 h 2857500"/>
                <a:gd name="connsiteX7" fmla="*/ 6336507 w 6336507"/>
                <a:gd name="connsiteY7" fmla="*/ 2857500 h 2857500"/>
                <a:gd name="connsiteX8" fmla="*/ 6334125 w 6336507"/>
                <a:gd name="connsiteY8" fmla="*/ 0 h 2857500"/>
                <a:gd name="connsiteX0" fmla="*/ 6334125 w 6336507"/>
                <a:gd name="connsiteY0" fmla="*/ 0 h 2857500"/>
                <a:gd name="connsiteX1" fmla="*/ 4124325 w 6336507"/>
                <a:gd name="connsiteY1" fmla="*/ 0 h 2857500"/>
                <a:gd name="connsiteX2" fmla="*/ 4124325 w 6336507"/>
                <a:gd name="connsiteY2" fmla="*/ 571500 h 2857500"/>
                <a:gd name="connsiteX3" fmla="*/ 1933575 w 6336507"/>
                <a:gd name="connsiteY3" fmla="*/ 566738 h 2857500"/>
                <a:gd name="connsiteX4" fmla="*/ 1933575 w 6336507"/>
                <a:gd name="connsiteY4" fmla="*/ 1600200 h 2857500"/>
                <a:gd name="connsiteX5" fmla="*/ 0 w 6336507"/>
                <a:gd name="connsiteY5" fmla="*/ 1600200 h 2857500"/>
                <a:gd name="connsiteX6" fmla="*/ 0 w 6336507"/>
                <a:gd name="connsiteY6" fmla="*/ 2857500 h 2857500"/>
                <a:gd name="connsiteX7" fmla="*/ 6336507 w 6336507"/>
                <a:gd name="connsiteY7" fmla="*/ 2857500 h 2857500"/>
                <a:gd name="connsiteX8" fmla="*/ 6334125 w 6336507"/>
                <a:gd name="connsiteY8" fmla="*/ 0 h 2857500"/>
                <a:gd name="connsiteX0" fmla="*/ 6334125 w 6336507"/>
                <a:gd name="connsiteY0" fmla="*/ 0 h 2857500"/>
                <a:gd name="connsiteX1" fmla="*/ 4124325 w 6336507"/>
                <a:gd name="connsiteY1" fmla="*/ 0 h 2857500"/>
                <a:gd name="connsiteX2" fmla="*/ 4124325 w 6336507"/>
                <a:gd name="connsiteY2" fmla="*/ 566737 h 2857500"/>
                <a:gd name="connsiteX3" fmla="*/ 1933575 w 6336507"/>
                <a:gd name="connsiteY3" fmla="*/ 566738 h 2857500"/>
                <a:gd name="connsiteX4" fmla="*/ 1933575 w 6336507"/>
                <a:gd name="connsiteY4" fmla="*/ 1600200 h 2857500"/>
                <a:gd name="connsiteX5" fmla="*/ 0 w 6336507"/>
                <a:gd name="connsiteY5" fmla="*/ 1600200 h 2857500"/>
                <a:gd name="connsiteX6" fmla="*/ 0 w 6336507"/>
                <a:gd name="connsiteY6" fmla="*/ 2857500 h 2857500"/>
                <a:gd name="connsiteX7" fmla="*/ 6336507 w 6336507"/>
                <a:gd name="connsiteY7" fmla="*/ 2857500 h 2857500"/>
                <a:gd name="connsiteX8" fmla="*/ 6334125 w 6336507"/>
                <a:gd name="connsiteY8" fmla="*/ 0 h 285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36507" h="2857500">
                  <a:moveTo>
                    <a:pt x="6334125" y="0"/>
                  </a:moveTo>
                  <a:lnTo>
                    <a:pt x="4124325" y="0"/>
                  </a:lnTo>
                  <a:lnTo>
                    <a:pt x="4124325" y="566737"/>
                  </a:lnTo>
                  <a:lnTo>
                    <a:pt x="1933575" y="566738"/>
                  </a:lnTo>
                  <a:lnTo>
                    <a:pt x="1933575" y="1600200"/>
                  </a:lnTo>
                  <a:lnTo>
                    <a:pt x="0" y="1600200"/>
                  </a:lnTo>
                  <a:lnTo>
                    <a:pt x="0" y="2857500"/>
                  </a:lnTo>
                  <a:lnTo>
                    <a:pt x="6336507" y="2857500"/>
                  </a:lnTo>
                  <a:lnTo>
                    <a:pt x="6334125" y="0"/>
                  </a:lnTo>
                  <a:close/>
                </a:path>
              </a:pathLst>
            </a:custGeom>
            <a:solidFill>
              <a:srgbClr val="DCDC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2972233" y="6008420"/>
              <a:ext cx="2049905" cy="401905"/>
            </a:xfrm>
            <a:prstGeom prst="rect">
              <a:avLst/>
            </a:prstGeom>
            <a:solidFill>
              <a:srgbClr val="FFFFFF"/>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099" fontAlgn="base">
                <a:lnSpc>
                  <a:spcPct val="90000"/>
                </a:lnSpc>
                <a:spcBef>
                  <a:spcPct val="0"/>
                </a:spcBef>
                <a:spcAft>
                  <a:spcPct val="0"/>
                </a:spcAft>
              </a:pPr>
              <a:r>
                <a:rPr lang="en-US" sz="1400" b="1">
                  <a:gradFill>
                    <a:gsLst>
                      <a:gs pos="0">
                        <a:schemeClr val="tx1"/>
                      </a:gs>
                      <a:gs pos="100000">
                        <a:schemeClr val="tx1"/>
                      </a:gs>
                    </a:gsLst>
                    <a:lin ang="5400000" scaled="0"/>
                  </a:gradFill>
                  <a:cs typeface="Segoe UI" pitchFamily="34" charset="0"/>
                </a:rPr>
                <a:t>On Premises</a:t>
              </a:r>
            </a:p>
          </p:txBody>
        </p:sp>
        <p:sp>
          <p:nvSpPr>
            <p:cNvPr id="15" name="Rectangle 14"/>
            <p:cNvSpPr/>
            <p:nvPr/>
          </p:nvSpPr>
          <p:spPr bwMode="auto">
            <a:xfrm>
              <a:off x="9148033" y="3444632"/>
              <a:ext cx="2500633" cy="401905"/>
            </a:xfrm>
            <a:prstGeom prst="rect">
              <a:avLst/>
            </a:prstGeom>
            <a:solidFill>
              <a:srgbClr val="FFFFFF"/>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099" fontAlgn="base">
                <a:lnSpc>
                  <a:spcPct val="90000"/>
                </a:lnSpc>
                <a:spcBef>
                  <a:spcPct val="0"/>
                </a:spcBef>
                <a:spcAft>
                  <a:spcPct val="0"/>
                </a:spcAft>
              </a:pPr>
              <a:r>
                <a:rPr lang="en-US" sz="1400" b="1">
                  <a:gradFill>
                    <a:gsLst>
                      <a:gs pos="0">
                        <a:schemeClr val="tx1"/>
                      </a:gs>
                      <a:gs pos="100000">
                        <a:schemeClr val="tx1"/>
                      </a:gs>
                    </a:gsLst>
                    <a:lin ang="5400000" scaled="0"/>
                  </a:gradFill>
                  <a:cs typeface="Segoe UI" pitchFamily="34" charset="0"/>
                </a:rPr>
                <a:t>Software (SaaS)</a:t>
              </a:r>
            </a:p>
          </p:txBody>
        </p:sp>
        <p:sp>
          <p:nvSpPr>
            <p:cNvPr id="16" name="Rectangle 15"/>
            <p:cNvSpPr/>
            <p:nvPr/>
          </p:nvSpPr>
          <p:spPr bwMode="auto">
            <a:xfrm>
              <a:off x="6942996" y="3948160"/>
              <a:ext cx="2205038" cy="401905"/>
            </a:xfrm>
            <a:prstGeom prst="rect">
              <a:avLst/>
            </a:prstGeom>
            <a:solidFill>
              <a:srgbClr val="FFFFFF"/>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099" fontAlgn="base">
                <a:lnSpc>
                  <a:spcPct val="90000"/>
                </a:lnSpc>
                <a:spcBef>
                  <a:spcPct val="0"/>
                </a:spcBef>
                <a:spcAft>
                  <a:spcPct val="0"/>
                </a:spcAft>
              </a:pPr>
              <a:r>
                <a:rPr lang="en-US" sz="1400" b="1">
                  <a:gradFill>
                    <a:gsLst>
                      <a:gs pos="0">
                        <a:schemeClr val="tx1"/>
                      </a:gs>
                      <a:gs pos="100000">
                        <a:schemeClr val="tx1"/>
                      </a:gs>
                    </a:gsLst>
                    <a:lin ang="5400000" scaled="0"/>
                  </a:gradFill>
                  <a:cs typeface="Segoe UI" pitchFamily="34" charset="0"/>
                </a:rPr>
                <a:t>Platform (PaaS)</a:t>
              </a:r>
            </a:p>
          </p:txBody>
        </p:sp>
      </p:grpSp>
      <p:sp>
        <p:nvSpPr>
          <p:cNvPr id="4" name="Rectangle 3"/>
          <p:cNvSpPr/>
          <p:nvPr/>
        </p:nvSpPr>
        <p:spPr bwMode="auto">
          <a:xfrm>
            <a:off x="5024723" y="5150490"/>
            <a:ext cx="1918273" cy="1259835"/>
          </a:xfrm>
          <a:prstGeom prst="rect">
            <a:avLst/>
          </a:prstGeom>
          <a:solidFill>
            <a:srgbClr val="DCDCD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pic>
        <p:nvPicPr>
          <p:cNvPr id="251" name="Graphic 250">
            <a:extLst>
              <a:ext uri="{FF2B5EF4-FFF2-40B4-BE49-F238E27FC236}">
                <a16:creationId xmlns:a16="http://schemas.microsoft.com/office/drawing/2014/main" id="{5D3E663A-AA5A-4C33-A5B5-6C94F012D2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75176" y="5387872"/>
            <a:ext cx="577534" cy="805507"/>
          </a:xfrm>
          <a:prstGeom prst="rect">
            <a:avLst/>
          </a:prstGeom>
        </p:spPr>
      </p:pic>
      <p:sp>
        <p:nvSpPr>
          <p:cNvPr id="248" name="Rectangle 247">
            <a:extLst>
              <a:ext uri="{FF2B5EF4-FFF2-40B4-BE49-F238E27FC236}">
                <a16:creationId xmlns:a16="http://schemas.microsoft.com/office/drawing/2014/main" id="{056550EE-DEFA-40D6-9E5F-6D0236382B21}"/>
              </a:ext>
            </a:extLst>
          </p:cNvPr>
          <p:cNvSpPr/>
          <p:nvPr/>
        </p:nvSpPr>
        <p:spPr bwMode="auto">
          <a:xfrm>
            <a:off x="5012024" y="1773506"/>
            <a:ext cx="1957756" cy="3510216"/>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 name="Title 1"/>
          <p:cNvSpPr>
            <a:spLocks noGrp="1"/>
          </p:cNvSpPr>
          <p:nvPr>
            <p:ph type="title"/>
          </p:nvPr>
        </p:nvSpPr>
        <p:spPr/>
        <p:txBody>
          <a:bodyPr/>
          <a:lstStyle/>
          <a:p>
            <a:r>
              <a:rPr lang="en-US"/>
              <a:t>Cloud Security is a partnership</a:t>
            </a:r>
            <a:endParaRPr lang="en-US" i="1"/>
          </a:p>
        </p:txBody>
      </p:sp>
      <p:sp>
        <p:nvSpPr>
          <p:cNvPr id="7" name="Rectangle 6"/>
          <p:cNvSpPr/>
          <p:nvPr/>
        </p:nvSpPr>
        <p:spPr>
          <a:xfrm>
            <a:off x="-39927" y="2041445"/>
            <a:ext cx="2849941" cy="923330"/>
          </a:xfrm>
          <a:prstGeom prst="rect">
            <a:avLst/>
          </a:prstGeom>
        </p:spPr>
        <p:txBody>
          <a:bodyPr wrap="square">
            <a:spAutoFit/>
          </a:bodyPr>
          <a:lstStyle/>
          <a:p>
            <a:pPr lvl="0" algn="r" defTabSz="932472" fontAlgn="base">
              <a:spcBef>
                <a:spcPct val="0"/>
              </a:spcBef>
              <a:spcAft>
                <a:spcPct val="0"/>
              </a:spcAft>
            </a:pPr>
            <a:r>
              <a:rPr lang="en-US" b="1">
                <a:gradFill>
                  <a:gsLst>
                    <a:gs pos="0">
                      <a:schemeClr val="tx1"/>
                    </a:gs>
                    <a:gs pos="100000">
                      <a:schemeClr val="tx1"/>
                    </a:gs>
                  </a:gsLst>
                  <a:lin ang="5400000" scaled="0"/>
                </a:gradFill>
                <a:cs typeface="Segoe UI" pitchFamily="34" charset="0"/>
              </a:rPr>
              <a:t>Usage</a:t>
            </a:r>
          </a:p>
          <a:p>
            <a:pPr lvl="0" algn="r" defTabSz="932472" fontAlgn="base">
              <a:spcBef>
                <a:spcPct val="0"/>
              </a:spcBef>
              <a:spcAft>
                <a:spcPct val="0"/>
              </a:spcAft>
              <a:defRPr/>
            </a:pPr>
            <a:r>
              <a:rPr lang="en-US">
                <a:gradFill>
                  <a:gsLst>
                    <a:gs pos="0">
                      <a:schemeClr val="tx1"/>
                    </a:gs>
                    <a:gs pos="100000">
                      <a:schemeClr val="tx1"/>
                    </a:gs>
                  </a:gsLst>
                  <a:lin ang="5400000" scaled="0"/>
                </a:gradFill>
                <a:cs typeface="Segoe UI" pitchFamily="34" charset="0"/>
              </a:rPr>
              <a:t>Always </a:t>
            </a:r>
            <a:br>
              <a:rPr lang="en-US">
                <a:gradFill>
                  <a:gsLst>
                    <a:gs pos="0">
                      <a:schemeClr val="tx1"/>
                    </a:gs>
                    <a:gs pos="100000">
                      <a:schemeClr val="tx1"/>
                    </a:gs>
                  </a:gsLst>
                  <a:lin ang="5400000" scaled="0"/>
                </a:gradFill>
                <a:cs typeface="Segoe UI" pitchFamily="34" charset="0"/>
              </a:rPr>
            </a:br>
            <a:r>
              <a:rPr lang="en-US">
                <a:gradFill>
                  <a:gsLst>
                    <a:gs pos="0">
                      <a:schemeClr val="tx1"/>
                    </a:gs>
                    <a:gs pos="100000">
                      <a:schemeClr val="tx1"/>
                    </a:gs>
                  </a:gsLst>
                  <a:lin ang="5400000" scaled="0"/>
                </a:gradFill>
                <a:cs typeface="Segoe UI" pitchFamily="34" charset="0"/>
              </a:rPr>
              <a:t>your responsibility</a:t>
            </a:r>
          </a:p>
        </p:txBody>
      </p:sp>
      <p:sp>
        <p:nvSpPr>
          <p:cNvPr id="9" name="Rectangle 8"/>
          <p:cNvSpPr/>
          <p:nvPr/>
        </p:nvSpPr>
        <p:spPr>
          <a:xfrm>
            <a:off x="154939" y="3441158"/>
            <a:ext cx="2633617" cy="923330"/>
          </a:xfrm>
          <a:prstGeom prst="rect">
            <a:avLst/>
          </a:prstGeom>
        </p:spPr>
        <p:txBody>
          <a:bodyPr wrap="square">
            <a:spAutoFit/>
          </a:bodyPr>
          <a:lstStyle/>
          <a:p>
            <a:pPr algn="r" defTabSz="932472" fontAlgn="base">
              <a:spcBef>
                <a:spcPct val="0"/>
              </a:spcBef>
              <a:spcAft>
                <a:spcPct val="0"/>
              </a:spcAft>
            </a:pPr>
            <a:r>
              <a:rPr lang="en-US" b="1">
                <a:gradFill>
                  <a:gsLst>
                    <a:gs pos="0">
                      <a:schemeClr val="tx1"/>
                    </a:gs>
                    <a:gs pos="100000">
                      <a:schemeClr val="tx1"/>
                    </a:gs>
                  </a:gsLst>
                  <a:lin ang="5400000" scaled="0"/>
                </a:gradFill>
                <a:cs typeface="Segoe UI" pitchFamily="34" charset="0"/>
              </a:rPr>
              <a:t>Service</a:t>
            </a:r>
          </a:p>
          <a:p>
            <a:pPr algn="r" defTabSz="932472" fontAlgn="base">
              <a:spcBef>
                <a:spcPct val="0"/>
              </a:spcBef>
              <a:spcAft>
                <a:spcPct val="0"/>
              </a:spcAft>
            </a:pPr>
            <a:r>
              <a:rPr lang="en-US">
                <a:gradFill>
                  <a:gsLst>
                    <a:gs pos="0">
                      <a:schemeClr val="tx1"/>
                    </a:gs>
                    <a:gs pos="100000">
                      <a:schemeClr val="tx1"/>
                    </a:gs>
                  </a:gsLst>
                  <a:lin ang="5400000" scaled="0"/>
                </a:gradFill>
                <a:cs typeface="Segoe UI" pitchFamily="34" charset="0"/>
              </a:rPr>
              <a:t>Responsibility varies </a:t>
            </a:r>
          </a:p>
          <a:p>
            <a:pPr algn="r" defTabSz="932472" fontAlgn="base">
              <a:spcBef>
                <a:spcPct val="0"/>
              </a:spcBef>
              <a:spcAft>
                <a:spcPct val="0"/>
              </a:spcAft>
            </a:pPr>
            <a:r>
              <a:rPr lang="en-US">
                <a:gradFill>
                  <a:gsLst>
                    <a:gs pos="0">
                      <a:schemeClr val="tx1"/>
                    </a:gs>
                    <a:gs pos="100000">
                      <a:schemeClr val="tx1"/>
                    </a:gs>
                  </a:gsLst>
                  <a:lin ang="5400000" scaled="0"/>
                </a:gradFill>
                <a:cs typeface="Segoe UI" pitchFamily="34" charset="0"/>
              </a:rPr>
              <a:t>by service type</a:t>
            </a:r>
          </a:p>
        </p:txBody>
      </p:sp>
      <p:sp>
        <p:nvSpPr>
          <p:cNvPr id="10" name="Rectangle 9"/>
          <p:cNvSpPr/>
          <p:nvPr/>
        </p:nvSpPr>
        <p:spPr>
          <a:xfrm>
            <a:off x="154939" y="5117870"/>
            <a:ext cx="2633617" cy="923330"/>
          </a:xfrm>
          <a:prstGeom prst="rect">
            <a:avLst/>
          </a:prstGeom>
        </p:spPr>
        <p:txBody>
          <a:bodyPr wrap="square">
            <a:spAutoFit/>
          </a:bodyPr>
          <a:lstStyle/>
          <a:p>
            <a:pPr algn="r" defTabSz="932472" fontAlgn="base">
              <a:spcBef>
                <a:spcPct val="0"/>
              </a:spcBef>
              <a:spcAft>
                <a:spcPct val="0"/>
              </a:spcAft>
            </a:pPr>
            <a:r>
              <a:rPr lang="en-US" b="1">
                <a:gradFill>
                  <a:gsLst>
                    <a:gs pos="0">
                      <a:schemeClr val="tx1"/>
                    </a:gs>
                    <a:gs pos="100000">
                      <a:schemeClr val="tx1"/>
                    </a:gs>
                  </a:gsLst>
                  <a:lin ang="5400000" scaled="0"/>
                </a:gradFill>
                <a:cs typeface="Segoe UI" pitchFamily="34" charset="0"/>
              </a:rPr>
              <a:t>Fabric</a:t>
            </a:r>
            <a:endParaRPr lang="en-US">
              <a:gradFill>
                <a:gsLst>
                  <a:gs pos="0">
                    <a:schemeClr val="tx1"/>
                  </a:gs>
                  <a:gs pos="100000">
                    <a:schemeClr val="tx1"/>
                  </a:gs>
                </a:gsLst>
                <a:lin ang="5400000" scaled="0"/>
              </a:gradFill>
              <a:cs typeface="Segoe UI" pitchFamily="34" charset="0"/>
            </a:endParaRPr>
          </a:p>
          <a:p>
            <a:pPr algn="r" defTabSz="932472" fontAlgn="base">
              <a:spcBef>
                <a:spcPct val="0"/>
              </a:spcBef>
              <a:spcAft>
                <a:spcPct val="0"/>
              </a:spcAft>
            </a:pPr>
            <a:r>
              <a:rPr lang="en-US">
                <a:gradFill>
                  <a:gsLst>
                    <a:gs pos="0">
                      <a:schemeClr val="tx1"/>
                    </a:gs>
                    <a:gs pos="100000">
                      <a:schemeClr val="tx1"/>
                    </a:gs>
                  </a:gsLst>
                  <a:lin ang="5400000" scaled="0"/>
                </a:gradFill>
                <a:cs typeface="Segoe UI" pitchFamily="34" charset="0"/>
              </a:rPr>
              <a:t>Your or your cloud provider’s responsibility</a:t>
            </a:r>
          </a:p>
        </p:txBody>
      </p:sp>
      <p:sp>
        <p:nvSpPr>
          <p:cNvPr id="27" name="Freeform 128"/>
          <p:cNvSpPr>
            <a:spLocks noChangeAspect="1"/>
          </p:cNvSpPr>
          <p:nvPr/>
        </p:nvSpPr>
        <p:spPr bwMode="black">
          <a:xfrm>
            <a:off x="5313165" y="5484674"/>
            <a:ext cx="488681" cy="26995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ED7D31"/>
          </a:solidFill>
          <a:ln w="19050">
            <a:noFill/>
          </a:ln>
          <a:extLst/>
        </p:spPr>
        <p:txBody>
          <a:bodyPr vert="horz" wrap="square" lIns="91427" tIns="45713" rIns="91427" bIns="45713" numCol="1" anchor="t" anchorCtr="0" compatLnSpc="1">
            <a:prstTxWarp prst="textNoShape">
              <a:avLst/>
            </a:prstTxWarp>
          </a:bodyPr>
          <a:lstStyle/>
          <a:p>
            <a:pPr marL="0" marR="0" lvl="0" indent="0" defTabSz="9323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8" name="Rectangle 27"/>
          <p:cNvSpPr/>
          <p:nvPr/>
        </p:nvSpPr>
        <p:spPr>
          <a:xfrm>
            <a:off x="7791471" y="5467371"/>
            <a:ext cx="3932447" cy="369332"/>
          </a:xfrm>
          <a:prstGeom prst="rect">
            <a:avLst/>
          </a:prstGeom>
        </p:spPr>
        <p:txBody>
          <a:bodyPr wrap="square">
            <a:spAutoFit/>
          </a:bodyPr>
          <a:lstStyle/>
          <a:p>
            <a:pPr defTabSz="932472" fontAlgn="base">
              <a:spcBef>
                <a:spcPct val="0"/>
              </a:spcBef>
              <a:spcAft>
                <a:spcPct val="0"/>
              </a:spcAft>
            </a:pPr>
            <a:r>
              <a:rPr lang="en-US" b="1">
                <a:gradFill>
                  <a:gsLst>
                    <a:gs pos="0">
                      <a:schemeClr val="tx1"/>
                    </a:gs>
                    <a:gs pos="100000">
                      <a:schemeClr val="tx1"/>
                    </a:gs>
                  </a:gsLst>
                  <a:lin ang="5400000" scaled="0"/>
                </a:gradFill>
                <a:cs typeface="Segoe UI" pitchFamily="34" charset="0"/>
              </a:rPr>
              <a:t>Cloud Provider Secures the Fabric</a:t>
            </a:r>
          </a:p>
        </p:txBody>
      </p:sp>
      <p:pic>
        <p:nvPicPr>
          <p:cNvPr id="30" name="Picture 29"/>
          <p:cNvPicPr>
            <a:picLocks noChangeAspect="1"/>
          </p:cNvPicPr>
          <p:nvPr/>
        </p:nvPicPr>
        <p:blipFill>
          <a:blip r:embed="rId5"/>
          <a:stretch>
            <a:fillRect/>
          </a:stretch>
        </p:blipFill>
        <p:spPr>
          <a:xfrm>
            <a:off x="6130903" y="5430911"/>
            <a:ext cx="571453" cy="376362"/>
          </a:xfrm>
          <a:prstGeom prst="rect">
            <a:avLst/>
          </a:prstGeom>
        </p:spPr>
      </p:pic>
      <p:sp>
        <p:nvSpPr>
          <p:cNvPr id="5" name="Rectangle 4"/>
          <p:cNvSpPr/>
          <p:nvPr/>
        </p:nvSpPr>
        <p:spPr bwMode="auto">
          <a:xfrm>
            <a:off x="5012024" y="4898018"/>
            <a:ext cx="1957756" cy="401905"/>
          </a:xfrm>
          <a:prstGeom prst="rect">
            <a:avLst/>
          </a:prstGeom>
          <a:solidFill>
            <a:srgbClr val="FFFFFF"/>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14099" fontAlgn="base">
              <a:lnSpc>
                <a:spcPct val="90000"/>
              </a:lnSpc>
              <a:spcBef>
                <a:spcPct val="0"/>
              </a:spcBef>
              <a:spcAft>
                <a:spcPct val="0"/>
              </a:spcAft>
            </a:pPr>
            <a:r>
              <a:rPr lang="en-US" sz="1400" b="1">
                <a:gradFill>
                  <a:gsLst>
                    <a:gs pos="0">
                      <a:schemeClr val="tx1"/>
                    </a:gs>
                    <a:gs pos="100000">
                      <a:schemeClr val="tx1"/>
                    </a:gs>
                  </a:gsLst>
                  <a:lin ang="5400000" scaled="0"/>
                </a:gradFill>
                <a:cs typeface="Segoe UI" pitchFamily="34" charset="0"/>
              </a:rPr>
              <a:t>Infrastructure (IaaS)</a:t>
            </a:r>
          </a:p>
        </p:txBody>
      </p:sp>
      <p:sp>
        <p:nvSpPr>
          <p:cNvPr id="123" name="Rectangle 122"/>
          <p:cNvSpPr/>
          <p:nvPr/>
        </p:nvSpPr>
        <p:spPr>
          <a:xfrm>
            <a:off x="7791471" y="5765207"/>
            <a:ext cx="3615440" cy="307777"/>
          </a:xfrm>
          <a:prstGeom prst="rect">
            <a:avLst/>
          </a:prstGeom>
        </p:spPr>
        <p:txBody>
          <a:bodyPr wrap="square">
            <a:spAutoFit/>
          </a:bodyPr>
          <a:lstStyle/>
          <a:p>
            <a:pPr defTabSz="932472" fontAlgn="base">
              <a:spcBef>
                <a:spcPct val="0"/>
              </a:spcBef>
              <a:spcAft>
                <a:spcPct val="0"/>
              </a:spcAft>
            </a:pPr>
            <a:r>
              <a:rPr lang="en-US" sz="1400">
                <a:gradFill>
                  <a:gsLst>
                    <a:gs pos="0">
                      <a:schemeClr val="tx1"/>
                    </a:gs>
                    <a:gs pos="100000">
                      <a:schemeClr val="tx1"/>
                    </a:gs>
                  </a:gsLst>
                  <a:lin ang="5400000" scaled="0"/>
                </a:gradFill>
                <a:cs typeface="Segoe UI" pitchFamily="34" charset="0"/>
              </a:rPr>
              <a:t>Physical, Network, and Software Security</a:t>
            </a:r>
          </a:p>
        </p:txBody>
      </p:sp>
      <p:sp>
        <p:nvSpPr>
          <p:cNvPr id="99" name="Rectangle 98">
            <a:extLst>
              <a:ext uri="{FF2B5EF4-FFF2-40B4-BE49-F238E27FC236}">
                <a16:creationId xmlns:a16="http://schemas.microsoft.com/office/drawing/2014/main" id="{F1562788-7014-4318-AC5C-55B2AFF87188}"/>
              </a:ext>
            </a:extLst>
          </p:cNvPr>
          <p:cNvSpPr/>
          <p:nvPr/>
        </p:nvSpPr>
        <p:spPr>
          <a:xfrm>
            <a:off x="589706" y="1214563"/>
            <a:ext cx="10283941" cy="400110"/>
          </a:xfrm>
          <a:prstGeom prst="rect">
            <a:avLst/>
          </a:prstGeom>
        </p:spPr>
        <p:txBody>
          <a:bodyPr wrap="square">
            <a:spAutoFit/>
          </a:bodyPr>
          <a:lstStyle/>
          <a:p>
            <a:pPr marL="0" lvl="1" defTabSz="914102" fontAlgn="base">
              <a:spcBef>
                <a:spcPct val="0"/>
              </a:spcBef>
              <a:spcAft>
                <a:spcPct val="0"/>
              </a:spcAft>
              <a:defRPr/>
            </a:pPr>
            <a:r>
              <a:rPr lang="en-US" sz="2000" spc="-51">
                <a:ln w="3175">
                  <a:noFill/>
                </a:ln>
                <a:gradFill>
                  <a:gsLst>
                    <a:gs pos="1250">
                      <a:schemeClr val="tx1"/>
                    </a:gs>
                    <a:gs pos="100000">
                      <a:schemeClr val="tx1"/>
                    </a:gs>
                  </a:gsLst>
                  <a:lin ang="5400000" scaled="0"/>
                </a:gradFill>
                <a:latin typeface="+mj-lt"/>
                <a:cs typeface="Segoe UI" pitchFamily="34" charset="0"/>
              </a:rPr>
              <a:t>Sharing </a:t>
            </a:r>
            <a:r>
              <a:rPr lang="en-US" sz="2000" i="1" spc="-51">
                <a:ln w="3175">
                  <a:noFill/>
                </a:ln>
                <a:gradFill>
                  <a:gsLst>
                    <a:gs pos="1250">
                      <a:schemeClr val="tx1"/>
                    </a:gs>
                    <a:gs pos="100000">
                      <a:schemeClr val="tx1"/>
                    </a:gs>
                  </a:gsLst>
                  <a:lin ang="5400000" scaled="0"/>
                </a:gradFill>
                <a:latin typeface="+mj-lt"/>
                <a:cs typeface="Segoe UI" pitchFamily="34" charset="0"/>
              </a:rPr>
              <a:t>security</a:t>
            </a:r>
            <a:r>
              <a:rPr lang="en-US" sz="2000" spc="-51">
                <a:ln w="3175">
                  <a:noFill/>
                </a:ln>
                <a:gradFill>
                  <a:gsLst>
                    <a:gs pos="1250">
                      <a:schemeClr val="tx1"/>
                    </a:gs>
                    <a:gs pos="100000">
                      <a:schemeClr val="tx1"/>
                    </a:gs>
                  </a:gsLst>
                  <a:lin ang="5400000" scaled="0"/>
                </a:gradFill>
                <a:latin typeface="+mj-lt"/>
                <a:cs typeface="Segoe UI" pitchFamily="34" charset="0"/>
              </a:rPr>
              <a:t>, </a:t>
            </a:r>
            <a:r>
              <a:rPr lang="en-US" sz="2000" i="1" spc="-51">
                <a:ln w="3175">
                  <a:noFill/>
                </a:ln>
                <a:gradFill>
                  <a:gsLst>
                    <a:gs pos="1250">
                      <a:schemeClr val="tx1"/>
                    </a:gs>
                    <a:gs pos="100000">
                      <a:schemeClr val="tx1"/>
                    </a:gs>
                  </a:gsLst>
                  <a:lin ang="5400000" scaled="0"/>
                </a:gradFill>
                <a:latin typeface="+mj-lt"/>
                <a:cs typeface="Segoe UI" pitchFamily="34" charset="0"/>
              </a:rPr>
              <a:t>privacy</a:t>
            </a:r>
            <a:r>
              <a:rPr lang="en-US" sz="2000" spc="-51">
                <a:ln w="3175">
                  <a:noFill/>
                </a:ln>
                <a:gradFill>
                  <a:gsLst>
                    <a:gs pos="1250">
                      <a:schemeClr val="tx1"/>
                    </a:gs>
                    <a:gs pos="100000">
                      <a:schemeClr val="tx1"/>
                    </a:gs>
                  </a:gsLst>
                  <a:lin ang="5400000" scaled="0"/>
                </a:gradFill>
                <a:latin typeface="+mj-lt"/>
                <a:cs typeface="Segoe UI" pitchFamily="34" charset="0"/>
              </a:rPr>
              <a:t>, and </a:t>
            </a:r>
            <a:r>
              <a:rPr lang="en-US" sz="2000" i="1" spc="-51">
                <a:ln w="3175">
                  <a:noFill/>
                </a:ln>
                <a:gradFill>
                  <a:gsLst>
                    <a:gs pos="1250">
                      <a:schemeClr val="tx1"/>
                    </a:gs>
                    <a:gs pos="100000">
                      <a:schemeClr val="tx1"/>
                    </a:gs>
                  </a:gsLst>
                  <a:lin ang="5400000" scaled="0"/>
                </a:gradFill>
                <a:latin typeface="+mj-lt"/>
                <a:cs typeface="Segoe UI" pitchFamily="34" charset="0"/>
              </a:rPr>
              <a:t>compliance</a:t>
            </a:r>
            <a:r>
              <a:rPr lang="en-US" sz="2000" spc="-51">
                <a:ln w="3175">
                  <a:noFill/>
                </a:ln>
                <a:gradFill>
                  <a:gsLst>
                    <a:gs pos="1250">
                      <a:schemeClr val="tx1"/>
                    </a:gs>
                    <a:gs pos="100000">
                      <a:schemeClr val="tx1"/>
                    </a:gs>
                  </a:gsLst>
                  <a:lin ang="5400000" scaled="0"/>
                </a:gradFill>
                <a:latin typeface="+mj-lt"/>
                <a:cs typeface="Segoe UI" pitchFamily="34" charset="0"/>
              </a:rPr>
              <a:t> responsibility with cloud provider(s)</a:t>
            </a:r>
          </a:p>
        </p:txBody>
      </p:sp>
      <p:grpSp>
        <p:nvGrpSpPr>
          <p:cNvPr id="33" name="Group 32">
            <a:extLst>
              <a:ext uri="{FF2B5EF4-FFF2-40B4-BE49-F238E27FC236}">
                <a16:creationId xmlns:a16="http://schemas.microsoft.com/office/drawing/2014/main" id="{621CB82E-1856-46BF-B8BA-5F1C2B7CDE87}"/>
              </a:ext>
            </a:extLst>
          </p:cNvPr>
          <p:cNvGrpSpPr/>
          <p:nvPr/>
        </p:nvGrpSpPr>
        <p:grpSpPr>
          <a:xfrm>
            <a:off x="2971873" y="2724228"/>
            <a:ext cx="8686303" cy="607959"/>
            <a:chOff x="2971873" y="2724228"/>
            <a:chExt cx="8686303" cy="607959"/>
          </a:xfrm>
        </p:grpSpPr>
        <p:cxnSp>
          <p:nvCxnSpPr>
            <p:cNvPr id="175" name="Straight Connector 174">
              <a:extLst>
                <a:ext uri="{FF2B5EF4-FFF2-40B4-BE49-F238E27FC236}">
                  <a16:creationId xmlns:a16="http://schemas.microsoft.com/office/drawing/2014/main" id="{962BD5DC-68E9-4FEA-AF81-25BD901A96F4}"/>
                </a:ext>
              </a:extLst>
            </p:cNvPr>
            <p:cNvCxnSpPr>
              <a:cxnSpLocks/>
            </p:cNvCxnSpPr>
            <p:nvPr/>
          </p:nvCxnSpPr>
          <p:spPr>
            <a:xfrm>
              <a:off x="2971873" y="2992452"/>
              <a:ext cx="8686303" cy="0"/>
            </a:xfrm>
            <a:prstGeom prst="line">
              <a:avLst/>
            </a:prstGeom>
            <a:ln w="44450">
              <a:solidFill>
                <a:srgbClr val="0369A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6" name="Rectangle 215">
              <a:extLst>
                <a:ext uri="{FF2B5EF4-FFF2-40B4-BE49-F238E27FC236}">
                  <a16:creationId xmlns:a16="http://schemas.microsoft.com/office/drawing/2014/main" id="{1C28BE65-F615-4104-A4C0-335315B53CE0}"/>
                </a:ext>
              </a:extLst>
            </p:cNvPr>
            <p:cNvSpPr/>
            <p:nvPr/>
          </p:nvSpPr>
          <p:spPr>
            <a:xfrm>
              <a:off x="3794256" y="3024410"/>
              <a:ext cx="3674494" cy="307777"/>
            </a:xfrm>
            <a:prstGeom prst="rect">
              <a:avLst/>
            </a:prstGeom>
          </p:spPr>
          <p:txBody>
            <a:bodyPr wrap="square">
              <a:spAutoFit/>
            </a:bodyPr>
            <a:lstStyle/>
            <a:p>
              <a:pPr defTabSz="932472" fontAlgn="base">
                <a:spcBef>
                  <a:spcPct val="0"/>
                </a:spcBef>
                <a:spcAft>
                  <a:spcPct val="0"/>
                </a:spcAft>
              </a:pPr>
              <a:r>
                <a:rPr lang="en-US" sz="1400" i="1">
                  <a:gradFill>
                    <a:gsLst>
                      <a:gs pos="0">
                        <a:schemeClr val="tx1"/>
                      </a:gs>
                      <a:gs pos="100000">
                        <a:schemeClr val="tx1"/>
                      </a:gs>
                    </a:gsLst>
                    <a:lin ang="5400000" scaled="0"/>
                  </a:gradFill>
                  <a:cs typeface="Segoe UI" pitchFamily="34" charset="0"/>
                </a:rPr>
                <a:t>User and Account Security</a:t>
              </a:r>
            </a:p>
          </p:txBody>
        </p:sp>
        <p:grpSp>
          <p:nvGrpSpPr>
            <p:cNvPr id="13" name="Group 12">
              <a:extLst>
                <a:ext uri="{FF2B5EF4-FFF2-40B4-BE49-F238E27FC236}">
                  <a16:creationId xmlns:a16="http://schemas.microsoft.com/office/drawing/2014/main" id="{BEFD9313-7232-4F55-9F37-ED751DBA8BF6}"/>
                </a:ext>
              </a:extLst>
            </p:cNvPr>
            <p:cNvGrpSpPr/>
            <p:nvPr/>
          </p:nvGrpSpPr>
          <p:grpSpPr>
            <a:xfrm>
              <a:off x="3248022" y="2724228"/>
              <a:ext cx="539496" cy="521208"/>
              <a:chOff x="-340927" y="2419029"/>
              <a:chExt cx="700438" cy="683016"/>
            </a:xfrm>
          </p:grpSpPr>
          <p:sp>
            <p:nvSpPr>
              <p:cNvPr id="112" name="Oval 111">
                <a:extLst>
                  <a:ext uri="{FF2B5EF4-FFF2-40B4-BE49-F238E27FC236}">
                    <a16:creationId xmlns:a16="http://schemas.microsoft.com/office/drawing/2014/main" id="{7269024E-E1D4-4AFA-9B31-A51881AEFB9D}"/>
                  </a:ext>
                </a:extLst>
              </p:cNvPr>
              <p:cNvSpPr/>
              <p:nvPr/>
            </p:nvSpPr>
            <p:spPr bwMode="auto">
              <a:xfrm>
                <a:off x="-340927" y="2419029"/>
                <a:ext cx="700438" cy="683016"/>
              </a:xfrm>
              <a:prstGeom prst="ellipse">
                <a:avLst/>
              </a:prstGeom>
              <a:solidFill>
                <a:schemeClr val="bg1"/>
              </a:solidFill>
              <a:ln w="222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0" rIns="0" bIns="46637" numCol="1" rtlCol="0" anchor="ctr" anchorCtr="0" compatLnSpc="1">
                <a:prstTxWarp prst="textNoShape">
                  <a:avLst/>
                </a:prstTxWarp>
              </a:bodyPr>
              <a:lstStyle/>
              <a:p>
                <a:pPr algn="ctr" defTabSz="932472" fontAlgn="base">
                  <a:spcBef>
                    <a:spcPct val="0"/>
                  </a:spcBef>
                  <a:spcAft>
                    <a:spcPct val="0"/>
                  </a:spcAft>
                  <a:defRPr/>
                </a:pPr>
                <a:endParaRPr lang="en-US" sz="1900" b="1">
                  <a:gradFill>
                    <a:gsLst>
                      <a:gs pos="1250">
                        <a:schemeClr val="bg1"/>
                      </a:gs>
                      <a:gs pos="100000">
                        <a:schemeClr val="bg1"/>
                      </a:gs>
                    </a:gsLst>
                    <a:lin ang="5400000" scaled="0"/>
                  </a:gradFill>
                  <a:latin typeface="Segoe UI" panose="020B0502040204020203" pitchFamily="34" charset="0"/>
                  <a:cs typeface="Segoe UI" panose="020B0502040204020203" pitchFamily="34" charset="0"/>
                </a:endParaRPr>
              </a:p>
            </p:txBody>
          </p:sp>
          <p:sp>
            <p:nvSpPr>
              <p:cNvPr id="100" name="people_12">
                <a:extLst>
                  <a:ext uri="{FF2B5EF4-FFF2-40B4-BE49-F238E27FC236}">
                    <a16:creationId xmlns:a16="http://schemas.microsoft.com/office/drawing/2014/main" id="{2E66122B-0E59-4AA7-8D6A-660485F98D80}"/>
                  </a:ext>
                </a:extLst>
              </p:cNvPr>
              <p:cNvSpPr>
                <a:spLocks noChangeAspect="1" noEditPoints="1"/>
              </p:cNvSpPr>
              <p:nvPr/>
            </p:nvSpPr>
            <p:spPr bwMode="auto">
              <a:xfrm>
                <a:off x="-217453" y="2567083"/>
                <a:ext cx="453491" cy="386908"/>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285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grpSp>
        <p:nvGrpSpPr>
          <p:cNvPr id="37" name="Group 36">
            <a:extLst>
              <a:ext uri="{FF2B5EF4-FFF2-40B4-BE49-F238E27FC236}">
                <a16:creationId xmlns:a16="http://schemas.microsoft.com/office/drawing/2014/main" id="{C7A3036C-559C-4AEA-9FB4-6906A9FECDE4}"/>
              </a:ext>
            </a:extLst>
          </p:cNvPr>
          <p:cNvGrpSpPr/>
          <p:nvPr/>
        </p:nvGrpSpPr>
        <p:grpSpPr>
          <a:xfrm>
            <a:off x="2975310" y="1871619"/>
            <a:ext cx="8653986" cy="709331"/>
            <a:chOff x="2975310" y="1871619"/>
            <a:chExt cx="8653986" cy="709331"/>
          </a:xfrm>
        </p:grpSpPr>
        <p:sp>
          <p:nvSpPr>
            <p:cNvPr id="53" name="Rectangle 52"/>
            <p:cNvSpPr/>
            <p:nvPr/>
          </p:nvSpPr>
          <p:spPr>
            <a:xfrm>
              <a:off x="5096956" y="2273173"/>
              <a:ext cx="2464876" cy="307777"/>
            </a:xfrm>
            <a:prstGeom prst="rect">
              <a:avLst/>
            </a:prstGeom>
          </p:spPr>
          <p:txBody>
            <a:bodyPr wrap="square">
              <a:spAutoFit/>
            </a:bodyPr>
            <a:lstStyle/>
            <a:p>
              <a:pPr defTabSz="932472" fontAlgn="base">
                <a:spcBef>
                  <a:spcPct val="0"/>
                </a:spcBef>
                <a:spcAft>
                  <a:spcPct val="0"/>
                </a:spcAft>
              </a:pPr>
              <a:r>
                <a:rPr lang="en-US" sz="1400" i="1">
                  <a:gradFill>
                    <a:gsLst>
                      <a:gs pos="0">
                        <a:schemeClr val="tx1"/>
                      </a:gs>
                      <a:gs pos="100000">
                        <a:schemeClr val="tx1"/>
                      </a:gs>
                    </a:gsLst>
                    <a:lin ang="5400000" scaled="0"/>
                  </a:gradFill>
                  <a:cs typeface="Segoe UI" pitchFamily="34" charset="0"/>
                </a:rPr>
                <a:t>Device and Browser Security</a:t>
              </a:r>
            </a:p>
          </p:txBody>
        </p:sp>
        <p:cxnSp>
          <p:nvCxnSpPr>
            <p:cNvPr id="187" name="Straight Connector 186">
              <a:extLst>
                <a:ext uri="{FF2B5EF4-FFF2-40B4-BE49-F238E27FC236}">
                  <a16:creationId xmlns:a16="http://schemas.microsoft.com/office/drawing/2014/main" id="{490395D9-8FEB-443B-9CFE-403C8FDF550A}"/>
                </a:ext>
              </a:extLst>
            </p:cNvPr>
            <p:cNvCxnSpPr>
              <a:cxnSpLocks/>
            </p:cNvCxnSpPr>
            <p:nvPr/>
          </p:nvCxnSpPr>
          <p:spPr>
            <a:xfrm>
              <a:off x="2975310" y="2247908"/>
              <a:ext cx="8653986" cy="0"/>
            </a:xfrm>
            <a:prstGeom prst="line">
              <a:avLst/>
            </a:prstGeom>
            <a:ln w="44450">
              <a:solidFill>
                <a:srgbClr val="0369AA"/>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6DA07502-F2A4-4C90-ACBA-96DD5246FE48}"/>
                </a:ext>
              </a:extLst>
            </p:cNvPr>
            <p:cNvGrpSpPr/>
            <p:nvPr/>
          </p:nvGrpSpPr>
          <p:grpSpPr>
            <a:xfrm>
              <a:off x="7693616" y="1871619"/>
              <a:ext cx="539496" cy="521208"/>
              <a:chOff x="-32572" y="2349326"/>
              <a:chExt cx="795060" cy="775284"/>
            </a:xfrm>
          </p:grpSpPr>
          <p:sp>
            <p:nvSpPr>
              <p:cNvPr id="106" name="Oval 105">
                <a:extLst>
                  <a:ext uri="{FF2B5EF4-FFF2-40B4-BE49-F238E27FC236}">
                    <a16:creationId xmlns:a16="http://schemas.microsoft.com/office/drawing/2014/main" id="{5CDDA9AE-1739-4024-8DF8-AF5E85545232}"/>
                  </a:ext>
                </a:extLst>
              </p:cNvPr>
              <p:cNvSpPr/>
              <p:nvPr/>
            </p:nvSpPr>
            <p:spPr bwMode="auto">
              <a:xfrm>
                <a:off x="-32572" y="2349326"/>
                <a:ext cx="795060" cy="775284"/>
              </a:xfrm>
              <a:prstGeom prst="ellipse">
                <a:avLst/>
              </a:prstGeom>
              <a:solidFill>
                <a:schemeClr val="bg1"/>
              </a:solidFill>
              <a:ln w="222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0" rIns="0" bIns="46637" numCol="1" rtlCol="0" anchor="ctr" anchorCtr="0" compatLnSpc="1">
                <a:prstTxWarp prst="textNoShape">
                  <a:avLst/>
                </a:prstTxWarp>
              </a:bodyPr>
              <a:lstStyle/>
              <a:p>
                <a:pPr algn="ctr" defTabSz="932472" fontAlgn="base">
                  <a:spcBef>
                    <a:spcPct val="0"/>
                  </a:spcBef>
                  <a:spcAft>
                    <a:spcPct val="0"/>
                  </a:spcAft>
                  <a:defRPr/>
                </a:pPr>
                <a:endParaRPr lang="en-US" sz="1900" b="1">
                  <a:gradFill>
                    <a:gsLst>
                      <a:gs pos="1250">
                        <a:schemeClr val="bg1"/>
                      </a:gs>
                      <a:gs pos="100000">
                        <a:schemeClr val="bg1"/>
                      </a:gs>
                    </a:gsLst>
                    <a:lin ang="5400000" scaled="0"/>
                  </a:gradFill>
                  <a:latin typeface="Segoe UI" panose="020B0502040204020203" pitchFamily="34" charset="0"/>
                  <a:cs typeface="Segoe UI" panose="020B0502040204020203" pitchFamily="34" charset="0"/>
                </a:endParaRPr>
              </a:p>
            </p:txBody>
          </p:sp>
          <p:sp>
            <p:nvSpPr>
              <p:cNvPr id="102" name="CellPhone_E8EA">
                <a:extLst>
                  <a:ext uri="{FF2B5EF4-FFF2-40B4-BE49-F238E27FC236}">
                    <a16:creationId xmlns:a16="http://schemas.microsoft.com/office/drawing/2014/main" id="{F8CD13E6-2C01-4F38-B518-BC2A1EF7399D}"/>
                  </a:ext>
                </a:extLst>
              </p:cNvPr>
              <p:cNvSpPr>
                <a:spLocks noChangeAspect="1" noEditPoints="1"/>
              </p:cNvSpPr>
              <p:nvPr/>
            </p:nvSpPr>
            <p:spPr bwMode="auto">
              <a:xfrm>
                <a:off x="223156" y="2500670"/>
                <a:ext cx="283605" cy="472597"/>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285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21" name="Group 20">
              <a:extLst>
                <a:ext uri="{FF2B5EF4-FFF2-40B4-BE49-F238E27FC236}">
                  <a16:creationId xmlns:a16="http://schemas.microsoft.com/office/drawing/2014/main" id="{BB3C544C-5391-466D-81CE-EC970DC9FE03}"/>
                </a:ext>
              </a:extLst>
            </p:cNvPr>
            <p:cNvGrpSpPr/>
            <p:nvPr/>
          </p:nvGrpSpPr>
          <p:grpSpPr>
            <a:xfrm>
              <a:off x="7333610" y="2010751"/>
              <a:ext cx="539496" cy="521208"/>
              <a:chOff x="-493755" y="3683461"/>
              <a:chExt cx="700438" cy="683016"/>
            </a:xfrm>
          </p:grpSpPr>
          <p:sp>
            <p:nvSpPr>
              <p:cNvPr id="114" name="Oval 113">
                <a:extLst>
                  <a:ext uri="{FF2B5EF4-FFF2-40B4-BE49-F238E27FC236}">
                    <a16:creationId xmlns:a16="http://schemas.microsoft.com/office/drawing/2014/main" id="{30E9FE53-8836-496A-9627-D64FF8334EBB}"/>
                  </a:ext>
                </a:extLst>
              </p:cNvPr>
              <p:cNvSpPr/>
              <p:nvPr/>
            </p:nvSpPr>
            <p:spPr bwMode="auto">
              <a:xfrm>
                <a:off x="-493755" y="3683461"/>
                <a:ext cx="700438" cy="683016"/>
              </a:xfrm>
              <a:prstGeom prst="ellipse">
                <a:avLst/>
              </a:prstGeom>
              <a:solidFill>
                <a:schemeClr val="bg1"/>
              </a:solidFill>
              <a:ln w="222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0" rIns="0" bIns="46637" numCol="1" rtlCol="0" anchor="ctr" anchorCtr="0" compatLnSpc="1">
                <a:prstTxWarp prst="textNoShape">
                  <a:avLst/>
                </a:prstTxWarp>
              </a:bodyPr>
              <a:lstStyle/>
              <a:p>
                <a:pPr algn="ctr" defTabSz="932472" fontAlgn="base">
                  <a:spcBef>
                    <a:spcPct val="0"/>
                  </a:spcBef>
                  <a:spcAft>
                    <a:spcPct val="0"/>
                  </a:spcAft>
                  <a:defRPr/>
                </a:pPr>
                <a:endParaRPr lang="en-US" sz="1900" b="1">
                  <a:gradFill>
                    <a:gsLst>
                      <a:gs pos="1250">
                        <a:schemeClr val="bg1"/>
                      </a:gs>
                      <a:gs pos="100000">
                        <a:schemeClr val="bg1"/>
                      </a:gs>
                    </a:gsLst>
                    <a:lin ang="5400000" scaled="0"/>
                  </a:gradFill>
                  <a:latin typeface="Segoe UI" panose="020B0502040204020203" pitchFamily="34" charset="0"/>
                  <a:cs typeface="Segoe UI" panose="020B0502040204020203" pitchFamily="34" charset="0"/>
                </a:endParaRPr>
              </a:p>
            </p:txBody>
          </p:sp>
          <p:sp>
            <p:nvSpPr>
              <p:cNvPr id="103" name="Laptop_E770">
                <a:extLst>
                  <a:ext uri="{FF2B5EF4-FFF2-40B4-BE49-F238E27FC236}">
                    <a16:creationId xmlns:a16="http://schemas.microsoft.com/office/drawing/2014/main" id="{27D831D7-1531-4E02-AD5C-EABFA9C568FD}"/>
                  </a:ext>
                </a:extLst>
              </p:cNvPr>
              <p:cNvSpPr>
                <a:spLocks noChangeAspect="1" noEditPoints="1"/>
              </p:cNvSpPr>
              <p:nvPr/>
            </p:nvSpPr>
            <p:spPr bwMode="auto">
              <a:xfrm>
                <a:off x="-372136" y="3872430"/>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85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grpSp>
        <p:nvGrpSpPr>
          <p:cNvPr id="254" name="Group 253">
            <a:extLst>
              <a:ext uri="{FF2B5EF4-FFF2-40B4-BE49-F238E27FC236}">
                <a16:creationId xmlns:a16="http://schemas.microsoft.com/office/drawing/2014/main" id="{331971F5-4E6D-4333-822B-F75AC447C01A}"/>
              </a:ext>
            </a:extLst>
          </p:cNvPr>
          <p:cNvGrpSpPr/>
          <p:nvPr/>
        </p:nvGrpSpPr>
        <p:grpSpPr>
          <a:xfrm>
            <a:off x="2971873" y="3106817"/>
            <a:ext cx="8676794" cy="590338"/>
            <a:chOff x="2971873" y="3106817"/>
            <a:chExt cx="8676794" cy="590338"/>
          </a:xfrm>
        </p:grpSpPr>
        <p:cxnSp>
          <p:nvCxnSpPr>
            <p:cNvPr id="218" name="Straight Connector 217">
              <a:extLst>
                <a:ext uri="{FF2B5EF4-FFF2-40B4-BE49-F238E27FC236}">
                  <a16:creationId xmlns:a16="http://schemas.microsoft.com/office/drawing/2014/main" id="{253BEDE2-97D1-4756-ABBE-E9454948F4C6}"/>
                </a:ext>
              </a:extLst>
            </p:cNvPr>
            <p:cNvCxnSpPr>
              <a:cxnSpLocks/>
            </p:cNvCxnSpPr>
            <p:nvPr/>
          </p:nvCxnSpPr>
          <p:spPr>
            <a:xfrm>
              <a:off x="2971873" y="3364723"/>
              <a:ext cx="8676794" cy="0"/>
            </a:xfrm>
            <a:prstGeom prst="line">
              <a:avLst/>
            </a:prstGeom>
            <a:ln w="44450">
              <a:solidFill>
                <a:srgbClr val="0369A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2" name="Rectangle 221">
              <a:extLst>
                <a:ext uri="{FF2B5EF4-FFF2-40B4-BE49-F238E27FC236}">
                  <a16:creationId xmlns:a16="http://schemas.microsoft.com/office/drawing/2014/main" id="{B0F8C283-17FA-417A-B51E-C347B71EA94C}"/>
                </a:ext>
              </a:extLst>
            </p:cNvPr>
            <p:cNvSpPr/>
            <p:nvPr/>
          </p:nvSpPr>
          <p:spPr>
            <a:xfrm>
              <a:off x="3885589" y="3389378"/>
              <a:ext cx="3343111" cy="307777"/>
            </a:xfrm>
            <a:prstGeom prst="rect">
              <a:avLst/>
            </a:prstGeom>
          </p:spPr>
          <p:txBody>
            <a:bodyPr wrap="square">
              <a:spAutoFit/>
            </a:bodyPr>
            <a:lstStyle/>
            <a:p>
              <a:pPr defTabSz="932472" fontAlgn="base">
                <a:spcBef>
                  <a:spcPct val="0"/>
                </a:spcBef>
                <a:spcAft>
                  <a:spcPct val="0"/>
                </a:spcAft>
              </a:pPr>
              <a:r>
                <a:rPr lang="en-US" sz="1400" i="1">
                  <a:gradFill>
                    <a:gsLst>
                      <a:gs pos="0">
                        <a:schemeClr val="tx1"/>
                      </a:gs>
                      <a:gs pos="100000">
                        <a:schemeClr val="tx1"/>
                      </a:gs>
                    </a:gsLst>
                    <a:lin ang="5400000" scaled="0"/>
                  </a:gradFill>
                  <a:cs typeface="Segoe UI" pitchFamily="34" charset="0"/>
                </a:rPr>
                <a:t>Policy and Compliance Accountability</a:t>
              </a:r>
            </a:p>
          </p:txBody>
        </p:sp>
        <p:grpSp>
          <p:nvGrpSpPr>
            <p:cNvPr id="29" name="Group 28">
              <a:extLst>
                <a:ext uri="{FF2B5EF4-FFF2-40B4-BE49-F238E27FC236}">
                  <a16:creationId xmlns:a16="http://schemas.microsoft.com/office/drawing/2014/main" id="{9000C5CE-5ECB-4CD0-B381-52F8741CAB78}"/>
                </a:ext>
              </a:extLst>
            </p:cNvPr>
            <p:cNvGrpSpPr/>
            <p:nvPr/>
          </p:nvGrpSpPr>
          <p:grpSpPr>
            <a:xfrm>
              <a:off x="6849476" y="3106817"/>
              <a:ext cx="539496" cy="521208"/>
              <a:chOff x="-1061956" y="5255523"/>
              <a:chExt cx="700438" cy="683016"/>
            </a:xfrm>
          </p:grpSpPr>
          <p:sp>
            <p:nvSpPr>
              <p:cNvPr id="116" name="Oval 115">
                <a:extLst>
                  <a:ext uri="{FF2B5EF4-FFF2-40B4-BE49-F238E27FC236}">
                    <a16:creationId xmlns:a16="http://schemas.microsoft.com/office/drawing/2014/main" id="{81EEE635-E1AA-4A92-805C-4A1D1C5270B0}"/>
                  </a:ext>
                </a:extLst>
              </p:cNvPr>
              <p:cNvSpPr/>
              <p:nvPr/>
            </p:nvSpPr>
            <p:spPr bwMode="auto">
              <a:xfrm>
                <a:off x="-1061956" y="5255523"/>
                <a:ext cx="700438" cy="683016"/>
              </a:xfrm>
              <a:prstGeom prst="ellipse">
                <a:avLst/>
              </a:prstGeom>
              <a:solidFill>
                <a:schemeClr val="bg1"/>
              </a:solidFill>
              <a:ln w="222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0" rIns="0" bIns="46637" numCol="1" rtlCol="0" anchor="ctr" anchorCtr="0" compatLnSpc="1">
                <a:prstTxWarp prst="textNoShape">
                  <a:avLst/>
                </a:prstTxWarp>
              </a:bodyPr>
              <a:lstStyle/>
              <a:p>
                <a:pPr algn="ctr" defTabSz="932472" fontAlgn="base">
                  <a:spcBef>
                    <a:spcPct val="0"/>
                  </a:spcBef>
                  <a:spcAft>
                    <a:spcPct val="0"/>
                  </a:spcAft>
                  <a:defRPr/>
                </a:pPr>
                <a:endParaRPr lang="en-US" sz="1900" b="1">
                  <a:gradFill>
                    <a:gsLst>
                      <a:gs pos="1250">
                        <a:schemeClr val="bg1"/>
                      </a:gs>
                      <a:gs pos="100000">
                        <a:schemeClr val="bg1"/>
                      </a:gs>
                    </a:gsLst>
                    <a:lin ang="5400000" scaled="0"/>
                  </a:gradFill>
                  <a:latin typeface="Segoe UI" panose="020B0502040204020203" pitchFamily="34" charset="0"/>
                  <a:cs typeface="Segoe UI" panose="020B0502040204020203" pitchFamily="34" charset="0"/>
                </a:endParaRPr>
              </a:p>
            </p:txBody>
          </p:sp>
          <p:sp>
            <p:nvSpPr>
              <p:cNvPr id="104" name="Org_ECA6">
                <a:extLst>
                  <a:ext uri="{FF2B5EF4-FFF2-40B4-BE49-F238E27FC236}">
                    <a16:creationId xmlns:a16="http://schemas.microsoft.com/office/drawing/2014/main" id="{1E335F3C-6D18-4CA4-BF4A-E3C1D557BBF4}"/>
                  </a:ext>
                </a:extLst>
              </p:cNvPr>
              <p:cNvSpPr>
                <a:spLocks noChangeAspect="1" noEditPoints="1"/>
              </p:cNvSpPr>
              <p:nvPr/>
            </p:nvSpPr>
            <p:spPr bwMode="auto">
              <a:xfrm>
                <a:off x="-898315" y="5449902"/>
                <a:ext cx="365582" cy="365760"/>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85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 name="Lock">
                <a:extLst>
                  <a:ext uri="{FF2B5EF4-FFF2-40B4-BE49-F238E27FC236}">
                    <a16:creationId xmlns:a16="http://schemas.microsoft.com/office/drawing/2014/main" id="{2B5B9750-37BB-482C-8366-967925786C00}"/>
                  </a:ext>
                </a:extLst>
              </p:cNvPr>
              <p:cNvSpPr>
                <a:spLocks noChangeAspect="1" noEditPoints="1"/>
              </p:cNvSpPr>
              <p:nvPr/>
            </p:nvSpPr>
            <p:spPr bwMode="auto">
              <a:xfrm>
                <a:off x="-809819" y="5325676"/>
                <a:ext cx="174881" cy="24442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solidFill>
                <a:srgbClr val="FFFFFF"/>
              </a:solidFill>
              <a:ln w="285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grpSp>
        <p:nvGrpSpPr>
          <p:cNvPr id="52" name="Group 51">
            <a:extLst>
              <a:ext uri="{FF2B5EF4-FFF2-40B4-BE49-F238E27FC236}">
                <a16:creationId xmlns:a16="http://schemas.microsoft.com/office/drawing/2014/main" id="{3FE72C0E-22C2-4CF7-9770-DD434CDD60F4}"/>
              </a:ext>
            </a:extLst>
          </p:cNvPr>
          <p:cNvGrpSpPr/>
          <p:nvPr/>
        </p:nvGrpSpPr>
        <p:grpSpPr>
          <a:xfrm>
            <a:off x="5021713" y="4346110"/>
            <a:ext cx="6636463" cy="1246048"/>
            <a:chOff x="5021713" y="4346110"/>
            <a:chExt cx="6636463" cy="1246048"/>
          </a:xfrm>
        </p:grpSpPr>
        <p:sp>
          <p:nvSpPr>
            <p:cNvPr id="244" name="Rectangle 243">
              <a:extLst>
                <a:ext uri="{FF2B5EF4-FFF2-40B4-BE49-F238E27FC236}">
                  <a16:creationId xmlns:a16="http://schemas.microsoft.com/office/drawing/2014/main" id="{903922F4-D20D-4057-B28D-DF5251905F04}"/>
                </a:ext>
              </a:extLst>
            </p:cNvPr>
            <p:cNvSpPr/>
            <p:nvPr/>
          </p:nvSpPr>
          <p:spPr>
            <a:xfrm>
              <a:off x="7265555" y="4346110"/>
              <a:ext cx="1804859" cy="523220"/>
            </a:xfrm>
            <a:prstGeom prst="rect">
              <a:avLst/>
            </a:prstGeom>
          </p:spPr>
          <p:txBody>
            <a:bodyPr wrap="square">
              <a:spAutoFit/>
            </a:bodyPr>
            <a:lstStyle/>
            <a:p>
              <a:pPr defTabSz="932472" fontAlgn="base">
                <a:spcBef>
                  <a:spcPct val="0"/>
                </a:spcBef>
                <a:spcAft>
                  <a:spcPct val="0"/>
                </a:spcAft>
              </a:pPr>
              <a:r>
                <a:rPr lang="en-US" sz="1400" i="1">
                  <a:gradFill>
                    <a:gsLst>
                      <a:gs pos="0">
                        <a:schemeClr val="tx1"/>
                      </a:gs>
                      <a:gs pos="100000">
                        <a:schemeClr val="tx1"/>
                      </a:gs>
                    </a:gsLst>
                    <a:lin ang="5400000" scaled="0"/>
                  </a:gradFill>
                  <a:cs typeface="Segoe UI" pitchFamily="34" charset="0"/>
                </a:rPr>
                <a:t>Compliant Platform and Controls </a:t>
              </a:r>
            </a:p>
          </p:txBody>
        </p:sp>
        <p:grpSp>
          <p:nvGrpSpPr>
            <p:cNvPr id="255" name="Group 254">
              <a:extLst>
                <a:ext uri="{FF2B5EF4-FFF2-40B4-BE49-F238E27FC236}">
                  <a16:creationId xmlns:a16="http://schemas.microsoft.com/office/drawing/2014/main" id="{6C66410A-9F69-419E-97C6-C4954FCA6AB5}"/>
                </a:ext>
              </a:extLst>
            </p:cNvPr>
            <p:cNvGrpSpPr/>
            <p:nvPr/>
          </p:nvGrpSpPr>
          <p:grpSpPr>
            <a:xfrm>
              <a:off x="5021713" y="5070074"/>
              <a:ext cx="6636463" cy="522084"/>
              <a:chOff x="5021713" y="5070074"/>
              <a:chExt cx="6636463" cy="522084"/>
            </a:xfrm>
          </p:grpSpPr>
          <p:cxnSp>
            <p:nvCxnSpPr>
              <p:cNvPr id="246" name="Straight Connector 245">
                <a:extLst>
                  <a:ext uri="{FF2B5EF4-FFF2-40B4-BE49-F238E27FC236}">
                    <a16:creationId xmlns:a16="http://schemas.microsoft.com/office/drawing/2014/main" id="{824A14CB-8744-4C17-B62A-D5EE02BF45C9}"/>
                  </a:ext>
                </a:extLst>
              </p:cNvPr>
              <p:cNvCxnSpPr>
                <a:cxnSpLocks/>
              </p:cNvCxnSpPr>
              <p:nvPr/>
            </p:nvCxnSpPr>
            <p:spPr>
              <a:xfrm>
                <a:off x="5021713" y="5324036"/>
                <a:ext cx="6636463" cy="0"/>
              </a:xfrm>
              <a:prstGeom prst="line">
                <a:avLst/>
              </a:prstGeom>
              <a:ln w="44450">
                <a:solidFill>
                  <a:srgbClr val="9A9A9A"/>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4" name="Group 123">
                <a:extLst>
                  <a:ext uri="{FF2B5EF4-FFF2-40B4-BE49-F238E27FC236}">
                    <a16:creationId xmlns:a16="http://schemas.microsoft.com/office/drawing/2014/main" id="{7A91DAA1-0919-4506-96A8-E7D83C4DF1E9}"/>
                  </a:ext>
                </a:extLst>
              </p:cNvPr>
              <p:cNvGrpSpPr/>
              <p:nvPr/>
            </p:nvGrpSpPr>
            <p:grpSpPr>
              <a:xfrm>
                <a:off x="7158215" y="5070074"/>
                <a:ext cx="535401" cy="522084"/>
                <a:chOff x="-1061956" y="5255523"/>
                <a:chExt cx="700438" cy="683016"/>
              </a:xfrm>
            </p:grpSpPr>
            <p:sp>
              <p:nvSpPr>
                <p:cNvPr id="125" name="Oval 124">
                  <a:extLst>
                    <a:ext uri="{FF2B5EF4-FFF2-40B4-BE49-F238E27FC236}">
                      <a16:creationId xmlns:a16="http://schemas.microsoft.com/office/drawing/2014/main" id="{8E98485F-FBB8-4075-90AD-0D46BC9DA34E}"/>
                    </a:ext>
                  </a:extLst>
                </p:cNvPr>
                <p:cNvSpPr/>
                <p:nvPr/>
              </p:nvSpPr>
              <p:spPr bwMode="auto">
                <a:xfrm>
                  <a:off x="-1061956" y="5255523"/>
                  <a:ext cx="700438" cy="683016"/>
                </a:xfrm>
                <a:prstGeom prst="ellipse">
                  <a:avLst/>
                </a:prstGeom>
                <a:solidFill>
                  <a:schemeClr val="bg1"/>
                </a:solidFill>
                <a:ln w="22225">
                  <a:solidFill>
                    <a:schemeClr val="tx1">
                      <a:lumMod val="75000"/>
                      <a:lumOff val="2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0" rIns="0" bIns="46637" numCol="1" rtlCol="0" anchor="ctr" anchorCtr="0" compatLnSpc="1">
                  <a:prstTxWarp prst="textNoShape">
                    <a:avLst/>
                  </a:prstTxWarp>
                </a:bodyPr>
                <a:lstStyle/>
                <a:p>
                  <a:pPr algn="ctr" defTabSz="932472" fontAlgn="base">
                    <a:spcBef>
                      <a:spcPct val="0"/>
                    </a:spcBef>
                    <a:spcAft>
                      <a:spcPct val="0"/>
                    </a:spcAft>
                    <a:defRPr/>
                  </a:pPr>
                  <a:endParaRPr lang="en-US" sz="1900" b="1">
                    <a:gradFill>
                      <a:gsLst>
                        <a:gs pos="1250">
                          <a:schemeClr val="bg1"/>
                        </a:gs>
                        <a:gs pos="100000">
                          <a:schemeClr val="bg1"/>
                        </a:gs>
                      </a:gsLst>
                      <a:lin ang="5400000" scaled="0"/>
                    </a:gradFill>
                    <a:latin typeface="Segoe UI" panose="020B0502040204020203" pitchFamily="34" charset="0"/>
                    <a:cs typeface="Segoe UI" panose="020B0502040204020203" pitchFamily="34" charset="0"/>
                  </a:endParaRPr>
                </a:p>
              </p:txBody>
            </p:sp>
            <p:sp>
              <p:nvSpPr>
                <p:cNvPr id="126" name="Org_ECA6">
                  <a:extLst>
                    <a:ext uri="{FF2B5EF4-FFF2-40B4-BE49-F238E27FC236}">
                      <a16:creationId xmlns:a16="http://schemas.microsoft.com/office/drawing/2014/main" id="{2D4C8BEB-743C-43DE-BE8B-20A711A36AC2}"/>
                    </a:ext>
                  </a:extLst>
                </p:cNvPr>
                <p:cNvSpPr>
                  <a:spLocks noChangeAspect="1" noEditPoints="1"/>
                </p:cNvSpPr>
                <p:nvPr/>
              </p:nvSpPr>
              <p:spPr bwMode="auto">
                <a:xfrm>
                  <a:off x="-898315" y="5449902"/>
                  <a:ext cx="365582" cy="365760"/>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8575" cap="sq">
                  <a:solidFill>
                    <a:schemeClr val="tx1">
                      <a:lumMod val="75000"/>
                      <a:lumOff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 name="Lock">
                  <a:extLst>
                    <a:ext uri="{FF2B5EF4-FFF2-40B4-BE49-F238E27FC236}">
                      <a16:creationId xmlns:a16="http://schemas.microsoft.com/office/drawing/2014/main" id="{0302B116-550D-4709-862C-418CF12D4481}"/>
                    </a:ext>
                  </a:extLst>
                </p:cNvPr>
                <p:cNvSpPr>
                  <a:spLocks noChangeAspect="1" noEditPoints="1"/>
                </p:cNvSpPr>
                <p:nvPr/>
              </p:nvSpPr>
              <p:spPr bwMode="auto">
                <a:xfrm>
                  <a:off x="-809819" y="5325676"/>
                  <a:ext cx="174881" cy="24442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solidFill>
                  <a:srgbClr val="FFFFFF"/>
                </a:solidFill>
                <a:ln w="28575" cap="sq">
                  <a:solidFill>
                    <a:schemeClr val="tx1">
                      <a:lumMod val="75000"/>
                      <a:lumOff val="25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grpSp>
      <p:grpSp>
        <p:nvGrpSpPr>
          <p:cNvPr id="252" name="Group 251">
            <a:extLst>
              <a:ext uri="{FF2B5EF4-FFF2-40B4-BE49-F238E27FC236}">
                <a16:creationId xmlns:a16="http://schemas.microsoft.com/office/drawing/2014/main" id="{F3F41AA4-98A9-413E-9EF9-E85F5565FA3D}"/>
              </a:ext>
            </a:extLst>
          </p:cNvPr>
          <p:cNvGrpSpPr/>
          <p:nvPr/>
        </p:nvGrpSpPr>
        <p:grpSpPr>
          <a:xfrm>
            <a:off x="5021713" y="5899683"/>
            <a:ext cx="6626954" cy="522084"/>
            <a:chOff x="5021713" y="5899683"/>
            <a:chExt cx="6626954" cy="522084"/>
          </a:xfrm>
        </p:grpSpPr>
        <p:cxnSp>
          <p:nvCxnSpPr>
            <p:cNvPr id="234" name="Straight Connector 233">
              <a:extLst>
                <a:ext uri="{FF2B5EF4-FFF2-40B4-BE49-F238E27FC236}">
                  <a16:creationId xmlns:a16="http://schemas.microsoft.com/office/drawing/2014/main" id="{5915288B-9C81-47FF-93A3-158DAC1E3D35}"/>
                </a:ext>
              </a:extLst>
            </p:cNvPr>
            <p:cNvCxnSpPr>
              <a:cxnSpLocks/>
            </p:cNvCxnSpPr>
            <p:nvPr/>
          </p:nvCxnSpPr>
          <p:spPr>
            <a:xfrm>
              <a:off x="5021713" y="6209372"/>
              <a:ext cx="6626954" cy="0"/>
            </a:xfrm>
            <a:prstGeom prst="line">
              <a:avLst/>
            </a:prstGeom>
            <a:ln w="44450">
              <a:solidFill>
                <a:srgbClr val="9A9A9A"/>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967E70D4-776D-4389-B9B3-304E2C7688D0}"/>
                </a:ext>
              </a:extLst>
            </p:cNvPr>
            <p:cNvGrpSpPr/>
            <p:nvPr/>
          </p:nvGrpSpPr>
          <p:grpSpPr>
            <a:xfrm>
              <a:off x="5720793" y="5899683"/>
              <a:ext cx="535401" cy="522084"/>
              <a:chOff x="-1061956" y="5255523"/>
              <a:chExt cx="700438" cy="683016"/>
            </a:xfrm>
          </p:grpSpPr>
          <p:sp>
            <p:nvSpPr>
              <p:cNvPr id="129" name="Oval 128">
                <a:extLst>
                  <a:ext uri="{FF2B5EF4-FFF2-40B4-BE49-F238E27FC236}">
                    <a16:creationId xmlns:a16="http://schemas.microsoft.com/office/drawing/2014/main" id="{4B68AC27-36F3-46A5-9D97-D945B0B109A0}"/>
                  </a:ext>
                </a:extLst>
              </p:cNvPr>
              <p:cNvSpPr/>
              <p:nvPr/>
            </p:nvSpPr>
            <p:spPr bwMode="auto">
              <a:xfrm>
                <a:off x="-1061956" y="5255523"/>
                <a:ext cx="700438" cy="683016"/>
              </a:xfrm>
              <a:prstGeom prst="ellipse">
                <a:avLst/>
              </a:prstGeom>
              <a:solidFill>
                <a:schemeClr val="bg1"/>
              </a:solidFill>
              <a:ln w="22225">
                <a:solidFill>
                  <a:schemeClr val="tx1">
                    <a:lumMod val="75000"/>
                    <a:lumOff val="2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0" rIns="0" bIns="46637" numCol="1" rtlCol="0" anchor="ctr" anchorCtr="0" compatLnSpc="1">
                <a:prstTxWarp prst="textNoShape">
                  <a:avLst/>
                </a:prstTxWarp>
              </a:bodyPr>
              <a:lstStyle/>
              <a:p>
                <a:pPr algn="ctr" defTabSz="932472" fontAlgn="base">
                  <a:spcBef>
                    <a:spcPct val="0"/>
                  </a:spcBef>
                  <a:spcAft>
                    <a:spcPct val="0"/>
                  </a:spcAft>
                  <a:defRPr/>
                </a:pPr>
                <a:endParaRPr lang="en-US" sz="1900" b="1">
                  <a:gradFill>
                    <a:gsLst>
                      <a:gs pos="1250">
                        <a:schemeClr val="bg1"/>
                      </a:gs>
                      <a:gs pos="100000">
                        <a:schemeClr val="bg1"/>
                      </a:gs>
                    </a:gsLst>
                    <a:lin ang="5400000" scaled="0"/>
                  </a:gradFill>
                  <a:latin typeface="Segoe UI" panose="020B0502040204020203" pitchFamily="34" charset="0"/>
                  <a:cs typeface="Segoe UI" panose="020B0502040204020203" pitchFamily="34" charset="0"/>
                </a:endParaRPr>
              </a:p>
            </p:txBody>
          </p:sp>
          <p:sp>
            <p:nvSpPr>
              <p:cNvPr id="131" name="Lock">
                <a:extLst>
                  <a:ext uri="{FF2B5EF4-FFF2-40B4-BE49-F238E27FC236}">
                    <a16:creationId xmlns:a16="http://schemas.microsoft.com/office/drawing/2014/main" id="{98974623-CDE7-400D-BA7F-A27A40685BE5}"/>
                  </a:ext>
                </a:extLst>
              </p:cNvPr>
              <p:cNvSpPr>
                <a:spLocks noChangeAspect="1" noEditPoints="1"/>
              </p:cNvSpPr>
              <p:nvPr/>
            </p:nvSpPr>
            <p:spPr bwMode="auto">
              <a:xfrm>
                <a:off x="-843183" y="5377776"/>
                <a:ext cx="277603" cy="387991"/>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solidFill>
                <a:srgbClr val="FFFFFF"/>
              </a:solidFill>
              <a:ln w="28575" cap="sq">
                <a:solidFill>
                  <a:schemeClr val="tx1">
                    <a:lumMod val="75000"/>
                    <a:lumOff val="25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grpSp>
        <p:nvGrpSpPr>
          <p:cNvPr id="35" name="Group 34">
            <a:extLst>
              <a:ext uri="{FF2B5EF4-FFF2-40B4-BE49-F238E27FC236}">
                <a16:creationId xmlns:a16="http://schemas.microsoft.com/office/drawing/2014/main" id="{AB774FB4-A5F2-4413-BB76-3AEB67F01A62}"/>
              </a:ext>
            </a:extLst>
          </p:cNvPr>
          <p:cNvGrpSpPr/>
          <p:nvPr/>
        </p:nvGrpSpPr>
        <p:grpSpPr>
          <a:xfrm>
            <a:off x="2975310" y="2342509"/>
            <a:ext cx="8653986" cy="609135"/>
            <a:chOff x="2975310" y="2342509"/>
            <a:chExt cx="8653986" cy="609135"/>
          </a:xfrm>
        </p:grpSpPr>
        <p:sp>
          <p:nvSpPr>
            <p:cNvPr id="113" name="Rectangle 112"/>
            <p:cNvSpPr/>
            <p:nvPr/>
          </p:nvSpPr>
          <p:spPr>
            <a:xfrm>
              <a:off x="4847341" y="2643867"/>
              <a:ext cx="3674494" cy="307777"/>
            </a:xfrm>
            <a:prstGeom prst="rect">
              <a:avLst/>
            </a:prstGeom>
          </p:spPr>
          <p:txBody>
            <a:bodyPr wrap="square">
              <a:spAutoFit/>
            </a:bodyPr>
            <a:lstStyle/>
            <a:p>
              <a:pPr defTabSz="932472" fontAlgn="base">
                <a:spcBef>
                  <a:spcPct val="0"/>
                </a:spcBef>
                <a:spcAft>
                  <a:spcPct val="0"/>
                </a:spcAft>
              </a:pPr>
              <a:r>
                <a:rPr lang="en-US" sz="1400" i="1">
                  <a:gradFill>
                    <a:gsLst>
                      <a:gs pos="0">
                        <a:schemeClr val="tx1"/>
                      </a:gs>
                      <a:gs pos="100000">
                        <a:schemeClr val="tx1"/>
                      </a:gs>
                    </a:gsLst>
                    <a:lin ang="5400000" scaled="0"/>
                  </a:gradFill>
                  <a:cs typeface="Segoe UI" pitchFamily="34" charset="0"/>
                </a:rPr>
                <a:t>Information and Document Security</a:t>
              </a:r>
            </a:p>
          </p:txBody>
        </p:sp>
        <p:cxnSp>
          <p:nvCxnSpPr>
            <p:cNvPr id="138" name="Straight Connector 137">
              <a:extLst>
                <a:ext uri="{FF2B5EF4-FFF2-40B4-BE49-F238E27FC236}">
                  <a16:creationId xmlns:a16="http://schemas.microsoft.com/office/drawing/2014/main" id="{86CAC6EC-4039-4033-BC5C-905DAB34175B}"/>
                </a:ext>
              </a:extLst>
            </p:cNvPr>
            <p:cNvCxnSpPr>
              <a:cxnSpLocks/>
            </p:cNvCxnSpPr>
            <p:nvPr/>
          </p:nvCxnSpPr>
          <p:spPr>
            <a:xfrm>
              <a:off x="2975310" y="2620180"/>
              <a:ext cx="8653986" cy="0"/>
            </a:xfrm>
            <a:prstGeom prst="line">
              <a:avLst/>
            </a:prstGeom>
            <a:ln w="44450">
              <a:solidFill>
                <a:srgbClr val="0369AA"/>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CE06BFDA-A4C8-46B4-AE1B-ED1C46B141B9}"/>
                </a:ext>
              </a:extLst>
            </p:cNvPr>
            <p:cNvGrpSpPr/>
            <p:nvPr/>
          </p:nvGrpSpPr>
          <p:grpSpPr>
            <a:xfrm>
              <a:off x="4247728" y="2342509"/>
              <a:ext cx="539496" cy="521208"/>
              <a:chOff x="-236484" y="2184576"/>
              <a:chExt cx="795060" cy="775284"/>
            </a:xfrm>
          </p:grpSpPr>
          <p:sp>
            <p:nvSpPr>
              <p:cNvPr id="110" name="Oval 109">
                <a:extLst>
                  <a:ext uri="{FF2B5EF4-FFF2-40B4-BE49-F238E27FC236}">
                    <a16:creationId xmlns:a16="http://schemas.microsoft.com/office/drawing/2014/main" id="{4E665424-CD4B-4032-A1B7-537A2F8CF017}"/>
                  </a:ext>
                </a:extLst>
              </p:cNvPr>
              <p:cNvSpPr/>
              <p:nvPr/>
            </p:nvSpPr>
            <p:spPr bwMode="auto">
              <a:xfrm>
                <a:off x="-236484" y="2184576"/>
                <a:ext cx="795060" cy="775284"/>
              </a:xfrm>
              <a:prstGeom prst="ellipse">
                <a:avLst/>
              </a:prstGeom>
              <a:solidFill>
                <a:schemeClr val="bg1"/>
              </a:solidFill>
              <a:ln w="222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0" rIns="0" bIns="46637" numCol="1" rtlCol="0" anchor="ctr" anchorCtr="0" compatLnSpc="1">
                <a:prstTxWarp prst="textNoShape">
                  <a:avLst/>
                </a:prstTxWarp>
              </a:bodyPr>
              <a:lstStyle/>
              <a:p>
                <a:pPr algn="ctr" defTabSz="932472" fontAlgn="base">
                  <a:spcBef>
                    <a:spcPct val="0"/>
                  </a:spcBef>
                  <a:spcAft>
                    <a:spcPct val="0"/>
                  </a:spcAft>
                  <a:defRPr/>
                </a:pPr>
                <a:endParaRPr lang="en-US" sz="1900" b="1">
                  <a:gradFill>
                    <a:gsLst>
                      <a:gs pos="1250">
                        <a:schemeClr val="bg1"/>
                      </a:gs>
                      <a:gs pos="100000">
                        <a:schemeClr val="bg1"/>
                      </a:gs>
                    </a:gsLst>
                    <a:lin ang="5400000" scaled="0"/>
                  </a:gradFill>
                  <a:latin typeface="Segoe UI" panose="020B0502040204020203" pitchFamily="34" charset="0"/>
                  <a:cs typeface="Segoe UI" panose="020B0502040204020203" pitchFamily="34" charset="0"/>
                </a:endParaRPr>
              </a:p>
            </p:txBody>
          </p:sp>
          <p:sp>
            <p:nvSpPr>
              <p:cNvPr id="101" name="Page2_E7C3">
                <a:extLst>
                  <a:ext uri="{FF2B5EF4-FFF2-40B4-BE49-F238E27FC236}">
                    <a16:creationId xmlns:a16="http://schemas.microsoft.com/office/drawing/2014/main" id="{CE038FE6-4C9D-4219-8800-FA06EA874977}"/>
                  </a:ext>
                </a:extLst>
              </p:cNvPr>
              <p:cNvSpPr>
                <a:spLocks noChangeAspect="1" noEditPoints="1"/>
              </p:cNvSpPr>
              <p:nvPr/>
            </p:nvSpPr>
            <p:spPr bwMode="auto">
              <a:xfrm>
                <a:off x="-30217" y="2333226"/>
                <a:ext cx="382527" cy="477985"/>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285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grpSp>
        <p:nvGrpSpPr>
          <p:cNvPr id="38" name="Group 37">
            <a:extLst>
              <a:ext uri="{FF2B5EF4-FFF2-40B4-BE49-F238E27FC236}">
                <a16:creationId xmlns:a16="http://schemas.microsoft.com/office/drawing/2014/main" id="{CA31693C-7168-48F5-B03A-56B5B8CBB133}"/>
              </a:ext>
            </a:extLst>
          </p:cNvPr>
          <p:cNvGrpSpPr/>
          <p:nvPr/>
        </p:nvGrpSpPr>
        <p:grpSpPr>
          <a:xfrm>
            <a:off x="9443809" y="4122809"/>
            <a:ext cx="1998385" cy="592192"/>
            <a:chOff x="9588788" y="4122809"/>
            <a:chExt cx="1998385" cy="592192"/>
          </a:xfrm>
        </p:grpSpPr>
        <p:grpSp>
          <p:nvGrpSpPr>
            <p:cNvPr id="39" name="Group 38"/>
            <p:cNvGrpSpPr/>
            <p:nvPr/>
          </p:nvGrpSpPr>
          <p:grpSpPr>
            <a:xfrm>
              <a:off x="9588788" y="4122809"/>
              <a:ext cx="1998385" cy="592192"/>
              <a:chOff x="3257857" y="7757453"/>
              <a:chExt cx="2423097" cy="718049"/>
            </a:xfrm>
          </p:grpSpPr>
          <p:sp>
            <p:nvSpPr>
              <p:cNvPr id="40" name="Rounded Rectangle 109"/>
              <p:cNvSpPr/>
              <p:nvPr/>
            </p:nvSpPr>
            <p:spPr>
              <a:xfrm>
                <a:off x="3257857" y="7757453"/>
                <a:ext cx="2423097" cy="718049"/>
              </a:xfrm>
              <a:prstGeom prst="roundRect">
                <a:avLst>
                  <a:gd name="adj" fmla="val 46294"/>
                </a:avLst>
              </a:prstGeom>
              <a:solidFill>
                <a:srgbClr val="FFFFFF">
                  <a:alpha val="94902"/>
                </a:srgbClr>
              </a:solidFill>
              <a:ln w="12700" cap="flat" cmpd="sng" algn="ctr">
                <a:noFill/>
                <a:prstDash val="solid"/>
                <a:miter lim="800000"/>
              </a:ln>
              <a:effectLst>
                <a:softEdge rad="12700"/>
              </a:effectLst>
            </p:spPr>
            <p:txBody>
              <a:bodyPr rtlCol="0" anchor="t"/>
              <a:lstStyle/>
              <a:p>
                <a:pPr algn="ctr" defTabSz="914225">
                  <a:defRPr/>
                </a:pPr>
                <a:endParaRPr lang="en-US" kern="0">
                  <a:solidFill>
                    <a:prstClr val="black">
                      <a:lumMod val="75000"/>
                      <a:lumOff val="25000"/>
                    </a:prstClr>
                  </a:solidFill>
                  <a:latin typeface="Calibri" panose="020F0502020204030204"/>
                </a:endParaRPr>
              </a:p>
            </p:txBody>
          </p:sp>
          <p:grpSp>
            <p:nvGrpSpPr>
              <p:cNvPr id="41" name="Group 40"/>
              <p:cNvGrpSpPr/>
              <p:nvPr/>
            </p:nvGrpSpPr>
            <p:grpSpPr>
              <a:xfrm>
                <a:off x="4420295" y="7917035"/>
                <a:ext cx="1057744" cy="458051"/>
                <a:chOff x="9145421" y="1767006"/>
                <a:chExt cx="1179747" cy="510883"/>
              </a:xfrm>
            </p:grpSpPr>
            <p:pic>
              <p:nvPicPr>
                <p:cNvPr id="43" name="Picture 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45421" y="1792586"/>
                  <a:ext cx="192792" cy="179187"/>
                </a:xfrm>
                <a:prstGeom prst="rect">
                  <a:avLst/>
                </a:prstGeom>
              </p:spPr>
            </p:pic>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21700" y="1769346"/>
                  <a:ext cx="325566" cy="228009"/>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393175" y="1767006"/>
                  <a:ext cx="230349" cy="230349"/>
                </a:xfrm>
                <a:prstGeom prst="rect">
                  <a:avLst/>
                </a:prstGeom>
              </p:spPr>
            </p:pic>
            <p:pic>
              <p:nvPicPr>
                <p:cNvPr id="46" name="Picture 4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86067" y="2019526"/>
                  <a:ext cx="261786" cy="258363"/>
                </a:xfrm>
                <a:prstGeom prst="rect">
                  <a:avLst/>
                </a:prstGeom>
              </p:spPr>
            </p:pic>
            <p:pic>
              <p:nvPicPr>
                <p:cNvPr id="47" name="Picture 4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272944" y="2057689"/>
                  <a:ext cx="206490" cy="206490"/>
                </a:xfrm>
                <a:prstGeom prst="rect">
                  <a:avLst/>
                </a:prstGeom>
              </p:spPr>
            </p:pic>
            <p:grpSp>
              <p:nvGrpSpPr>
                <p:cNvPr id="48" name="Group 47"/>
                <p:cNvGrpSpPr/>
                <p:nvPr/>
              </p:nvGrpSpPr>
              <p:grpSpPr>
                <a:xfrm>
                  <a:off x="9958388" y="2104269"/>
                  <a:ext cx="366780" cy="88876"/>
                  <a:chOff x="1885437" y="917625"/>
                  <a:chExt cx="418513" cy="101414"/>
                </a:xfrm>
                <a:solidFill>
                  <a:sysClr val="windowText" lastClr="000000">
                    <a:lumMod val="65000"/>
                    <a:lumOff val="35000"/>
                  </a:sysClr>
                </a:solidFill>
              </p:grpSpPr>
              <p:sp>
                <p:nvSpPr>
                  <p:cNvPr id="49" name="Oval 48"/>
                  <p:cNvSpPr/>
                  <p:nvPr/>
                </p:nvSpPr>
                <p:spPr bwMode="auto">
                  <a:xfrm>
                    <a:off x="1885437" y="917625"/>
                    <a:ext cx="101415"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2043995" y="917625"/>
                    <a:ext cx="101415"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51" name="Oval 50"/>
                  <p:cNvSpPr/>
                  <p:nvPr/>
                </p:nvSpPr>
                <p:spPr bwMode="auto">
                  <a:xfrm>
                    <a:off x="2202535" y="917625"/>
                    <a:ext cx="101415"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154" name="Rectangle 153">
              <a:extLst>
                <a:ext uri="{FF2B5EF4-FFF2-40B4-BE49-F238E27FC236}">
                  <a16:creationId xmlns:a16="http://schemas.microsoft.com/office/drawing/2014/main" id="{306B486F-2CC4-4BB9-A02F-C78CAB5F17DC}"/>
                </a:ext>
              </a:extLst>
            </p:cNvPr>
            <p:cNvSpPr/>
            <p:nvPr/>
          </p:nvSpPr>
          <p:spPr>
            <a:xfrm>
              <a:off x="9687732" y="4289389"/>
              <a:ext cx="1197195"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83000">
                        <a:schemeClr val="accent4"/>
                      </a:gs>
                      <a:gs pos="100000">
                        <a:schemeClr val="accent4"/>
                      </a:gs>
                    </a:gsLst>
                    <a:lin ang="5400000" scaled="1"/>
                  </a:gradFill>
                  <a:effectLst/>
                  <a:uLnTx/>
                  <a:uFillTx/>
                  <a:ea typeface="+mn-ea"/>
                  <a:cs typeface="+mn-cs"/>
                </a:rPr>
                <a:t>Office 365</a:t>
              </a:r>
            </a:p>
          </p:txBody>
        </p:sp>
      </p:grpSp>
    </p:spTree>
    <p:extLst>
      <p:ext uri="{BB962C8B-B14F-4D97-AF65-F5344CB8AC3E}">
        <p14:creationId xmlns:p14="http://schemas.microsoft.com/office/powerpoint/2010/main" val="3691432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22" presetClass="entr" presetSubtype="4" fill="hold" nodeType="withEffect">
                                  <p:stCondLst>
                                    <p:cond delay="0"/>
                                  </p:stCondLst>
                                  <p:childTnLst>
                                    <p:set>
                                      <p:cBhvr>
                                        <p:cTn id="9" dur="1" fill="hold">
                                          <p:stCondLst>
                                            <p:cond delay="0"/>
                                          </p:stCondLst>
                                        </p:cTn>
                                        <p:tgtEl>
                                          <p:spTgt spid="251"/>
                                        </p:tgtEl>
                                        <p:attrNameLst>
                                          <p:attrName>style.visibility</p:attrName>
                                        </p:attrNameLst>
                                      </p:cBhvr>
                                      <p:to>
                                        <p:strVal val="visible"/>
                                      </p:to>
                                    </p:set>
                                    <p:animEffect transition="in" filter="wipe(down)">
                                      <p:cBhvr>
                                        <p:cTn id="10" dur="250"/>
                                        <p:tgtEl>
                                          <p:spTgt spid="25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3"/>
                                        </p:tgtEl>
                                        <p:attrNameLst>
                                          <p:attrName>style.visibility</p:attrName>
                                        </p:attrNameLst>
                                      </p:cBhvr>
                                      <p:to>
                                        <p:strVal val="visible"/>
                                      </p:to>
                                    </p:set>
                                    <p:animEffect transition="in" filter="fade">
                                      <p:cBhvr>
                                        <p:cTn id="13" dur="250"/>
                                        <p:tgtEl>
                                          <p:spTgt spid="123"/>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37" fill="hold" nodeType="clickEffect">
                                  <p:stCondLst>
                                    <p:cond delay="0"/>
                                  </p:stCondLst>
                                  <p:childTnLst>
                                    <p:set>
                                      <p:cBhvr>
                                        <p:cTn id="17" dur="1" fill="hold">
                                          <p:stCondLst>
                                            <p:cond delay="0"/>
                                          </p:stCondLst>
                                        </p:cTn>
                                        <p:tgtEl>
                                          <p:spTgt spid="250"/>
                                        </p:tgtEl>
                                        <p:attrNameLst>
                                          <p:attrName>style.visibility</p:attrName>
                                        </p:attrNameLst>
                                      </p:cBhvr>
                                      <p:to>
                                        <p:strVal val="visible"/>
                                      </p:to>
                                    </p:set>
                                    <p:animEffect transition="in" filter="barn(outVertical)">
                                      <p:cBhvr>
                                        <p:cTn id="18" dur="500"/>
                                        <p:tgtEl>
                                          <p:spTgt spid="250"/>
                                        </p:tgtEl>
                                      </p:cBhvr>
                                    </p:animEffect>
                                  </p:childTnLst>
                                </p:cTn>
                              </p:par>
                              <p:par>
                                <p:cTn id="19" presetID="10"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22" presetClass="entr" presetSubtype="8" fill="hold" nodeType="withEffect">
                                  <p:stCondLst>
                                    <p:cond delay="250"/>
                                  </p:stCondLst>
                                  <p:childTnLst>
                                    <p:set>
                                      <p:cBhvr>
                                        <p:cTn id="26" dur="1" fill="hold">
                                          <p:stCondLst>
                                            <p:cond delay="0"/>
                                          </p:stCondLst>
                                        </p:cTn>
                                        <p:tgtEl>
                                          <p:spTgt spid="252"/>
                                        </p:tgtEl>
                                        <p:attrNameLst>
                                          <p:attrName>style.visibility</p:attrName>
                                        </p:attrNameLst>
                                      </p:cBhvr>
                                      <p:to>
                                        <p:strVal val="visible"/>
                                      </p:to>
                                    </p:set>
                                    <p:animEffect transition="in" filter="wipe(left)">
                                      <p:cBhvr>
                                        <p:cTn id="27" dur="500"/>
                                        <p:tgtEl>
                                          <p:spTgt spid="252"/>
                                        </p:tgtEl>
                                      </p:cBhvr>
                                    </p:animEffect>
                                  </p:childTnLst>
                                </p:cTn>
                              </p:par>
                              <p:par>
                                <p:cTn id="28" presetID="10" presetClass="entr" presetSubtype="0" fill="hold" nodeType="withEffect">
                                  <p:stCondLst>
                                    <p:cond delay="25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37" fill="hold" nodeType="clickEffect">
                                  <p:stCondLst>
                                    <p:cond delay="0"/>
                                  </p:stCondLst>
                                  <p:childTnLst>
                                    <p:set>
                                      <p:cBhvr>
                                        <p:cTn id="34" dur="1" fill="hold">
                                          <p:stCondLst>
                                            <p:cond delay="0"/>
                                          </p:stCondLst>
                                        </p:cTn>
                                        <p:tgtEl>
                                          <p:spTgt spid="254"/>
                                        </p:tgtEl>
                                        <p:attrNameLst>
                                          <p:attrName>style.visibility</p:attrName>
                                        </p:attrNameLst>
                                      </p:cBhvr>
                                      <p:to>
                                        <p:strVal val="visible"/>
                                      </p:to>
                                    </p:set>
                                    <p:animEffect transition="in" filter="barn(outVertical)">
                                      <p:cBhvr>
                                        <p:cTn id="35" dur="500"/>
                                        <p:tgtEl>
                                          <p:spTgt spid="254"/>
                                        </p:tgtEl>
                                      </p:cBhvr>
                                    </p:animEffect>
                                  </p:childTnLst>
                                </p:cTn>
                              </p:par>
                              <p:par>
                                <p:cTn id="36" presetID="16" presetClass="entr" presetSubtype="37" fill="hold" nodeType="with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barn(outVertical)">
                                      <p:cBhvr>
                                        <p:cTn id="38" dur="500"/>
                                        <p:tgtEl>
                                          <p:spTgt spid="52"/>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99"/>
                                        </p:tgtEl>
                                        <p:attrNameLst>
                                          <p:attrName>style.visibility</p:attrName>
                                        </p:attrNameLst>
                                      </p:cBhvr>
                                      <p:to>
                                        <p:strVal val="visible"/>
                                      </p:to>
                                    </p:set>
                                    <p:animEffect transition="in" filter="fade">
                                      <p:cBhvr>
                                        <p:cTn id="42" dur="500"/>
                                        <p:tgtEl>
                                          <p:spTgt spid="99"/>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37" fill="hold"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barn(outVertical)">
                                      <p:cBhvr>
                                        <p:cTn id="47" dur="500"/>
                                        <p:tgtEl>
                                          <p:spTgt spid="33"/>
                                        </p:tgtEl>
                                      </p:cBhvr>
                                    </p:animEffect>
                                  </p:childTnLst>
                                </p:cTn>
                              </p:par>
                            </p:childTnLst>
                          </p:cTn>
                        </p:par>
                        <p:par>
                          <p:cTn id="48" fill="hold">
                            <p:stCondLst>
                              <p:cond delay="500"/>
                            </p:stCondLst>
                            <p:childTnLst>
                              <p:par>
                                <p:cTn id="49" presetID="16" presetClass="entr" presetSubtype="37" fill="hold"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barn(outVertical)">
                                      <p:cBhvr>
                                        <p:cTn id="51" dur="500"/>
                                        <p:tgtEl>
                                          <p:spTgt spid="35"/>
                                        </p:tgtEl>
                                      </p:cBhvr>
                                    </p:animEffect>
                                  </p:childTnLst>
                                </p:cTn>
                              </p:par>
                            </p:childTnLst>
                          </p:cTn>
                        </p:par>
                        <p:par>
                          <p:cTn id="52" fill="hold">
                            <p:stCondLst>
                              <p:cond delay="1000"/>
                            </p:stCondLst>
                            <p:childTnLst>
                              <p:par>
                                <p:cTn id="53" presetID="16" presetClass="entr" presetSubtype="37" fill="hold" nodeType="after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barn(outVertical)">
                                      <p:cBhvr>
                                        <p:cTn id="5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8" grpId="0"/>
      <p:bldP spid="123" grpId="0"/>
      <p:bldP spid="9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3" name="Group 1532">
            <a:extLst>
              <a:ext uri="{FF2B5EF4-FFF2-40B4-BE49-F238E27FC236}">
                <a16:creationId xmlns:a16="http://schemas.microsoft.com/office/drawing/2014/main" id="{7C633F27-9999-484B-BCF6-769B72E79E35}"/>
              </a:ext>
            </a:extLst>
          </p:cNvPr>
          <p:cNvGrpSpPr/>
          <p:nvPr/>
        </p:nvGrpSpPr>
        <p:grpSpPr>
          <a:xfrm>
            <a:off x="7455677" y="1870475"/>
            <a:ext cx="2621757" cy="2520685"/>
            <a:chOff x="4247118" y="1867906"/>
            <a:chExt cx="2644129" cy="2567478"/>
          </a:xfrm>
        </p:grpSpPr>
        <p:grpSp>
          <p:nvGrpSpPr>
            <p:cNvPr id="1534" name="Group 1533">
              <a:extLst>
                <a:ext uri="{FF2B5EF4-FFF2-40B4-BE49-F238E27FC236}">
                  <a16:creationId xmlns:a16="http://schemas.microsoft.com/office/drawing/2014/main" id="{AD37C7DC-82FE-4DDA-8E0B-6F0E93E318C7}"/>
                </a:ext>
              </a:extLst>
            </p:cNvPr>
            <p:cNvGrpSpPr/>
            <p:nvPr/>
          </p:nvGrpSpPr>
          <p:grpSpPr>
            <a:xfrm rot="16200000">
              <a:off x="4356102" y="1845010"/>
              <a:ext cx="2426161" cy="2644129"/>
              <a:chOff x="4510253" y="2023042"/>
              <a:chExt cx="2452216" cy="2666227"/>
            </a:xfrm>
          </p:grpSpPr>
          <p:cxnSp>
            <p:nvCxnSpPr>
              <p:cNvPr id="1546" name="Straight Connector 1545">
                <a:extLst>
                  <a:ext uri="{FF2B5EF4-FFF2-40B4-BE49-F238E27FC236}">
                    <a16:creationId xmlns:a16="http://schemas.microsoft.com/office/drawing/2014/main" id="{C4DF193D-310F-4054-A47F-13C580985904}"/>
                  </a:ext>
                </a:extLst>
              </p:cNvPr>
              <p:cNvCxnSpPr/>
              <p:nvPr/>
            </p:nvCxnSpPr>
            <p:spPr>
              <a:xfrm>
                <a:off x="4510253" y="2028333"/>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7" name="Straight Connector 1546">
                <a:extLst>
                  <a:ext uri="{FF2B5EF4-FFF2-40B4-BE49-F238E27FC236}">
                    <a16:creationId xmlns:a16="http://schemas.microsoft.com/office/drawing/2014/main" id="{D88BF821-F8F5-40D4-8E31-AC3C2649C4FE}"/>
                  </a:ext>
                </a:extLst>
              </p:cNvPr>
              <p:cNvCxnSpPr/>
              <p:nvPr/>
            </p:nvCxnSpPr>
            <p:spPr>
              <a:xfrm>
                <a:off x="4793208" y="2028333"/>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8" name="Straight Connector 1547">
                <a:extLst>
                  <a:ext uri="{FF2B5EF4-FFF2-40B4-BE49-F238E27FC236}">
                    <a16:creationId xmlns:a16="http://schemas.microsoft.com/office/drawing/2014/main" id="{3FCF2174-878E-4356-A039-F23EE9139310}"/>
                  </a:ext>
                </a:extLst>
              </p:cNvPr>
              <p:cNvCxnSpPr/>
              <p:nvPr/>
            </p:nvCxnSpPr>
            <p:spPr>
              <a:xfrm>
                <a:off x="5052888" y="2028333"/>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9" name="Straight Connector 1548">
                <a:extLst>
                  <a:ext uri="{FF2B5EF4-FFF2-40B4-BE49-F238E27FC236}">
                    <a16:creationId xmlns:a16="http://schemas.microsoft.com/office/drawing/2014/main" id="{E7998889-042A-4C87-8ECB-E1BF24281B41}"/>
                  </a:ext>
                </a:extLst>
              </p:cNvPr>
              <p:cNvCxnSpPr/>
              <p:nvPr/>
            </p:nvCxnSpPr>
            <p:spPr>
              <a:xfrm>
                <a:off x="5322112" y="20230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50" name="Straight Connector 1549">
                <a:extLst>
                  <a:ext uri="{FF2B5EF4-FFF2-40B4-BE49-F238E27FC236}">
                    <a16:creationId xmlns:a16="http://schemas.microsoft.com/office/drawing/2014/main" id="{F54D46AD-E240-4038-BD1D-DDCFB9D97E23}"/>
                  </a:ext>
                </a:extLst>
              </p:cNvPr>
              <p:cNvCxnSpPr/>
              <p:nvPr/>
            </p:nvCxnSpPr>
            <p:spPr>
              <a:xfrm>
                <a:off x="5597488" y="20230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51" name="Straight Connector 1550">
                <a:extLst>
                  <a:ext uri="{FF2B5EF4-FFF2-40B4-BE49-F238E27FC236}">
                    <a16:creationId xmlns:a16="http://schemas.microsoft.com/office/drawing/2014/main" id="{902560F2-F96F-4222-AE9B-BBC9D5DB6434}"/>
                  </a:ext>
                </a:extLst>
              </p:cNvPr>
              <p:cNvCxnSpPr/>
              <p:nvPr/>
            </p:nvCxnSpPr>
            <p:spPr>
              <a:xfrm>
                <a:off x="5869894" y="20230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52" name="Straight Connector 1551">
                <a:extLst>
                  <a:ext uri="{FF2B5EF4-FFF2-40B4-BE49-F238E27FC236}">
                    <a16:creationId xmlns:a16="http://schemas.microsoft.com/office/drawing/2014/main" id="{AE35A3A8-001A-47BF-BA15-276C7E4CBFC5}"/>
                  </a:ext>
                </a:extLst>
              </p:cNvPr>
              <p:cNvCxnSpPr/>
              <p:nvPr/>
            </p:nvCxnSpPr>
            <p:spPr>
              <a:xfrm>
                <a:off x="6135902" y="20230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53" name="Straight Connector 1552">
                <a:extLst>
                  <a:ext uri="{FF2B5EF4-FFF2-40B4-BE49-F238E27FC236}">
                    <a16:creationId xmlns:a16="http://schemas.microsoft.com/office/drawing/2014/main" id="{72267AB0-BF08-4E05-8CD8-9C3F25BB8DD4}"/>
                  </a:ext>
                </a:extLst>
              </p:cNvPr>
              <p:cNvCxnSpPr/>
              <p:nvPr/>
            </p:nvCxnSpPr>
            <p:spPr>
              <a:xfrm>
                <a:off x="6412622" y="20230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54" name="Straight Connector 1553">
                <a:extLst>
                  <a:ext uri="{FF2B5EF4-FFF2-40B4-BE49-F238E27FC236}">
                    <a16:creationId xmlns:a16="http://schemas.microsoft.com/office/drawing/2014/main" id="{C328ADB5-1D18-46F3-803E-4D9FEF23E08B}"/>
                  </a:ext>
                </a:extLst>
              </p:cNvPr>
              <p:cNvCxnSpPr/>
              <p:nvPr/>
            </p:nvCxnSpPr>
            <p:spPr>
              <a:xfrm>
                <a:off x="6688295" y="20230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55" name="Straight Connector 1554">
                <a:extLst>
                  <a:ext uri="{FF2B5EF4-FFF2-40B4-BE49-F238E27FC236}">
                    <a16:creationId xmlns:a16="http://schemas.microsoft.com/office/drawing/2014/main" id="{80195E66-D91E-410C-BC7A-22B92BFC80FC}"/>
                  </a:ext>
                </a:extLst>
              </p:cNvPr>
              <p:cNvCxnSpPr/>
              <p:nvPr/>
            </p:nvCxnSpPr>
            <p:spPr>
              <a:xfrm>
                <a:off x="6962467" y="2029259"/>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1535" name="Group 1534">
              <a:extLst>
                <a:ext uri="{FF2B5EF4-FFF2-40B4-BE49-F238E27FC236}">
                  <a16:creationId xmlns:a16="http://schemas.microsoft.com/office/drawing/2014/main" id="{84FD4EE9-CB9F-4E3A-A9F2-EE5D95852C81}"/>
                </a:ext>
              </a:extLst>
            </p:cNvPr>
            <p:cNvGrpSpPr/>
            <p:nvPr/>
          </p:nvGrpSpPr>
          <p:grpSpPr>
            <a:xfrm>
              <a:off x="4288685" y="1867906"/>
              <a:ext cx="2524678" cy="2567478"/>
              <a:chOff x="4288685" y="1870642"/>
              <a:chExt cx="2524678" cy="2575271"/>
            </a:xfrm>
          </p:grpSpPr>
          <p:cxnSp>
            <p:nvCxnSpPr>
              <p:cNvPr id="1536" name="Straight Connector 1535">
                <a:extLst>
                  <a:ext uri="{FF2B5EF4-FFF2-40B4-BE49-F238E27FC236}">
                    <a16:creationId xmlns:a16="http://schemas.microsoft.com/office/drawing/2014/main" id="{1B67808C-41CF-4473-8691-F642C6E5C321}"/>
                  </a:ext>
                </a:extLst>
              </p:cNvPr>
              <p:cNvCxnSpPr/>
              <p:nvPr/>
            </p:nvCxnSpPr>
            <p:spPr>
              <a:xfrm>
                <a:off x="4288685" y="1875933"/>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37" name="Straight Connector 1536">
                <a:extLst>
                  <a:ext uri="{FF2B5EF4-FFF2-40B4-BE49-F238E27FC236}">
                    <a16:creationId xmlns:a16="http://schemas.microsoft.com/office/drawing/2014/main" id="{A077259C-4578-434C-A865-4727BF923C7F}"/>
                  </a:ext>
                </a:extLst>
              </p:cNvPr>
              <p:cNvCxnSpPr/>
              <p:nvPr/>
            </p:nvCxnSpPr>
            <p:spPr>
              <a:xfrm>
                <a:off x="4574306" y="1875933"/>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38" name="Straight Connector 1537">
                <a:extLst>
                  <a:ext uri="{FF2B5EF4-FFF2-40B4-BE49-F238E27FC236}">
                    <a16:creationId xmlns:a16="http://schemas.microsoft.com/office/drawing/2014/main" id="{D5E4E5BD-B92A-4CC3-8DF6-0938D8E06523}"/>
                  </a:ext>
                </a:extLst>
              </p:cNvPr>
              <p:cNvCxnSpPr>
                <a:cxnSpLocks/>
              </p:cNvCxnSpPr>
              <p:nvPr/>
            </p:nvCxnSpPr>
            <p:spPr>
              <a:xfrm>
                <a:off x="4850004" y="1875933"/>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39" name="Straight Connector 1538">
                <a:extLst>
                  <a:ext uri="{FF2B5EF4-FFF2-40B4-BE49-F238E27FC236}">
                    <a16:creationId xmlns:a16="http://schemas.microsoft.com/office/drawing/2014/main" id="{820128C5-5F12-4B2B-9FD4-246E47A40987}"/>
                  </a:ext>
                </a:extLst>
              </p:cNvPr>
              <p:cNvCxnSpPr>
                <a:cxnSpLocks/>
              </p:cNvCxnSpPr>
              <p:nvPr/>
            </p:nvCxnSpPr>
            <p:spPr>
              <a:xfrm>
                <a:off x="5136076" y="1870642"/>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0" name="Straight Connector 1539">
                <a:extLst>
                  <a:ext uri="{FF2B5EF4-FFF2-40B4-BE49-F238E27FC236}">
                    <a16:creationId xmlns:a16="http://schemas.microsoft.com/office/drawing/2014/main" id="{7BA4E791-6178-48E0-888A-B8D4E70A83E1}"/>
                  </a:ext>
                </a:extLst>
              </p:cNvPr>
              <p:cNvCxnSpPr>
                <a:cxnSpLocks/>
              </p:cNvCxnSpPr>
              <p:nvPr/>
            </p:nvCxnSpPr>
            <p:spPr>
              <a:xfrm>
                <a:off x="5411825" y="1870642"/>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1" name="Straight Connector 1540">
                <a:extLst>
                  <a:ext uri="{FF2B5EF4-FFF2-40B4-BE49-F238E27FC236}">
                    <a16:creationId xmlns:a16="http://schemas.microsoft.com/office/drawing/2014/main" id="{4C79AD6F-C300-4224-B371-AA79A573BB47}"/>
                  </a:ext>
                </a:extLst>
              </p:cNvPr>
              <p:cNvCxnSpPr/>
              <p:nvPr/>
            </p:nvCxnSpPr>
            <p:spPr>
              <a:xfrm>
                <a:off x="5688832" y="1870642"/>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2" name="Straight Connector 1541">
                <a:extLst>
                  <a:ext uri="{FF2B5EF4-FFF2-40B4-BE49-F238E27FC236}">
                    <a16:creationId xmlns:a16="http://schemas.microsoft.com/office/drawing/2014/main" id="{770D44CA-7FEE-42F5-BFF4-A7001E58B4FE}"/>
                  </a:ext>
                </a:extLst>
              </p:cNvPr>
              <p:cNvCxnSpPr/>
              <p:nvPr/>
            </p:nvCxnSpPr>
            <p:spPr>
              <a:xfrm>
                <a:off x="5970776" y="1870642"/>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3" name="Straight Connector 1542">
                <a:extLst>
                  <a:ext uri="{FF2B5EF4-FFF2-40B4-BE49-F238E27FC236}">
                    <a16:creationId xmlns:a16="http://schemas.microsoft.com/office/drawing/2014/main" id="{5F9C32A0-8359-4199-B79C-A6D4CD6B3499}"/>
                  </a:ext>
                </a:extLst>
              </p:cNvPr>
              <p:cNvCxnSpPr/>
              <p:nvPr/>
            </p:nvCxnSpPr>
            <p:spPr>
              <a:xfrm>
                <a:off x="6257628" y="1870642"/>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4" name="Straight Connector 1543">
                <a:extLst>
                  <a:ext uri="{FF2B5EF4-FFF2-40B4-BE49-F238E27FC236}">
                    <a16:creationId xmlns:a16="http://schemas.microsoft.com/office/drawing/2014/main" id="{4DA699A4-4D2F-4268-9036-E9745F2D0647}"/>
                  </a:ext>
                </a:extLst>
              </p:cNvPr>
              <p:cNvCxnSpPr/>
              <p:nvPr/>
            </p:nvCxnSpPr>
            <p:spPr>
              <a:xfrm>
                <a:off x="6529230" y="1870642"/>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5" name="Straight Connector 1544">
                <a:extLst>
                  <a:ext uri="{FF2B5EF4-FFF2-40B4-BE49-F238E27FC236}">
                    <a16:creationId xmlns:a16="http://schemas.microsoft.com/office/drawing/2014/main" id="{CC4CAE4C-F2D1-4D3F-9A59-E472C078BC4F}"/>
                  </a:ext>
                </a:extLst>
              </p:cNvPr>
              <p:cNvCxnSpPr/>
              <p:nvPr/>
            </p:nvCxnSpPr>
            <p:spPr>
              <a:xfrm>
                <a:off x="6813361" y="1876859"/>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sp>
        <p:nvSpPr>
          <p:cNvPr id="741" name="Text Placeholder 2">
            <a:extLst>
              <a:ext uri="{FF2B5EF4-FFF2-40B4-BE49-F238E27FC236}">
                <a16:creationId xmlns:a16="http://schemas.microsoft.com/office/drawing/2014/main" id="{CDBF90E6-1BAE-48C0-91E2-4DB13464F044}"/>
              </a:ext>
            </a:extLst>
          </p:cNvPr>
          <p:cNvSpPr txBox="1">
            <a:spLocks/>
          </p:cNvSpPr>
          <p:nvPr/>
        </p:nvSpPr>
        <p:spPr>
          <a:xfrm>
            <a:off x="588262" y="4782052"/>
            <a:ext cx="5209511" cy="1705679"/>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a:gradFill>
                  <a:gsLst>
                    <a:gs pos="1250">
                      <a:schemeClr val="tx1"/>
                    </a:gs>
                    <a:gs pos="100000">
                      <a:schemeClr val="tx1"/>
                    </a:gs>
                  </a:gsLst>
                  <a:lin ang="5400000" scaled="0"/>
                </a:gradFill>
              </a:rPr>
              <a:t>Security is a challenging and under-resourced function</a:t>
            </a:r>
          </a:p>
        </p:txBody>
      </p:sp>
      <p:sp>
        <p:nvSpPr>
          <p:cNvPr id="1429" name="TextBox 1428">
            <a:extLst>
              <a:ext uri="{FF2B5EF4-FFF2-40B4-BE49-F238E27FC236}">
                <a16:creationId xmlns:a16="http://schemas.microsoft.com/office/drawing/2014/main" id="{D1862CBD-20B3-4C1E-98A1-DA56B6D4949D}"/>
              </a:ext>
            </a:extLst>
          </p:cNvPr>
          <p:cNvSpPr txBox="1"/>
          <p:nvPr/>
        </p:nvSpPr>
        <p:spPr>
          <a:xfrm>
            <a:off x="3317003" y="5607014"/>
            <a:ext cx="2433605" cy="783849"/>
          </a:xfrm>
          <a:prstGeom prst="rect">
            <a:avLst/>
          </a:prstGeom>
          <a:noFill/>
        </p:spPr>
        <p:txBody>
          <a:bodyPr wrap="square" lIns="182854" tIns="9144" rIns="182854" bIns="146284" rtlCol="0">
            <a:spAutoFit/>
          </a:bodyPr>
          <a:lstStyle/>
          <a:p>
            <a:pPr marL="284109" lvl="1" defTabSz="914225">
              <a:lnSpc>
                <a:spcPct val="97000"/>
              </a:lnSpc>
              <a:spcAft>
                <a:spcPts val="800"/>
              </a:spcAft>
              <a:defRPr/>
            </a:pPr>
            <a:r>
              <a:rPr lang="en-US" sz="1400">
                <a:gradFill>
                  <a:gsLst>
                    <a:gs pos="1250">
                      <a:schemeClr val="accent1"/>
                    </a:gs>
                    <a:gs pos="100000">
                      <a:schemeClr val="accent1"/>
                    </a:gs>
                  </a:gsLst>
                  <a:lin ang="5400000" scaled="0"/>
                </a:gradFill>
                <a:cs typeface="Segoe UI" pitchFamily="34" charset="0"/>
              </a:rPr>
              <a:t>Cloud Provider </a:t>
            </a:r>
            <a:br>
              <a:rPr lang="en-US" sz="1400">
                <a:gradFill>
                  <a:gsLst>
                    <a:gs pos="1250">
                      <a:schemeClr val="accent1"/>
                    </a:gs>
                    <a:gs pos="100000">
                      <a:schemeClr val="accent1"/>
                    </a:gs>
                  </a:gsLst>
                  <a:lin ang="5400000" scaled="0"/>
                </a:gradFill>
                <a:cs typeface="Segoe UI" pitchFamily="34" charset="0"/>
              </a:rPr>
            </a:br>
            <a:r>
              <a:rPr lang="en-US" sz="1400">
                <a:gradFill>
                  <a:gsLst>
                    <a:gs pos="1250">
                      <a:schemeClr val="accent1"/>
                    </a:gs>
                    <a:gs pos="100000">
                      <a:schemeClr val="accent1"/>
                    </a:gs>
                  </a:gsLst>
                  <a:lin ang="5400000" scaled="0"/>
                </a:gradFill>
                <a:cs typeface="Segoe UI" pitchFamily="34" charset="0"/>
              </a:rPr>
              <a:t>responsibility </a:t>
            </a:r>
            <a:br>
              <a:rPr lang="en-US" sz="1400">
                <a:gradFill>
                  <a:gsLst>
                    <a:gs pos="1250">
                      <a:schemeClr val="accent1"/>
                    </a:gs>
                    <a:gs pos="100000">
                      <a:schemeClr val="accent1"/>
                    </a:gs>
                  </a:gsLst>
                  <a:lin ang="5400000" scaled="0"/>
                </a:gradFill>
                <a:cs typeface="Segoe UI" pitchFamily="34" charset="0"/>
              </a:rPr>
            </a:br>
            <a:r>
              <a:rPr lang="en-US" sz="1400">
                <a:gradFill>
                  <a:gsLst>
                    <a:gs pos="1250">
                      <a:schemeClr val="accent1"/>
                    </a:gs>
                    <a:gs pos="100000">
                      <a:schemeClr val="accent1"/>
                    </a:gs>
                  </a:gsLst>
                  <a:lin ang="5400000" scaled="0"/>
                </a:gradFill>
                <a:cs typeface="Segoe UI" pitchFamily="34" charset="0"/>
              </a:rPr>
              <a:t>(Trust but verify)</a:t>
            </a:r>
          </a:p>
        </p:txBody>
      </p:sp>
      <p:sp>
        <p:nvSpPr>
          <p:cNvPr id="745" name="TextBox 744">
            <a:extLst>
              <a:ext uri="{FF2B5EF4-FFF2-40B4-BE49-F238E27FC236}">
                <a16:creationId xmlns:a16="http://schemas.microsoft.com/office/drawing/2014/main" id="{DF7947EF-7614-4547-9BC7-FD5B94C9D6C4}"/>
              </a:ext>
            </a:extLst>
          </p:cNvPr>
          <p:cNvSpPr txBox="1"/>
          <p:nvPr/>
        </p:nvSpPr>
        <p:spPr>
          <a:xfrm>
            <a:off x="632225" y="5302008"/>
            <a:ext cx="3251629" cy="677473"/>
          </a:xfrm>
          <a:prstGeom prst="rect">
            <a:avLst/>
          </a:prstGeom>
          <a:noFill/>
        </p:spPr>
        <p:txBody>
          <a:bodyPr wrap="square" lIns="182854" tIns="9144" rIns="182854" bIns="146284" rtlCol="0">
            <a:spAutoFit/>
          </a:bodyPr>
          <a:lstStyle/>
          <a:p>
            <a:pPr marL="284109" marR="0" lvl="1" indent="0" defTabSz="914225" eaLnBrk="1" fontAlgn="auto" latinLnBrk="0" hangingPunct="1">
              <a:lnSpc>
                <a:spcPct val="97000"/>
              </a:lnSpc>
              <a:spcBef>
                <a:spcPts val="0"/>
              </a:spcBef>
              <a:spcAft>
                <a:spcPts val="800"/>
              </a:spcAft>
              <a:buClrTx/>
              <a:buSzTx/>
              <a:buFontTx/>
              <a:buNone/>
              <a:tabLst/>
              <a:defRPr/>
            </a:pPr>
            <a:r>
              <a:rPr lang="en-US" sz="1400">
                <a:gradFill>
                  <a:gsLst>
                    <a:gs pos="1250">
                      <a:schemeClr val="accent1"/>
                    </a:gs>
                    <a:gs pos="100000">
                      <a:schemeClr val="accent1"/>
                    </a:gs>
                  </a:gsLst>
                  <a:lin ang="5400000" scaled="0"/>
                </a:gradFill>
                <a:cs typeface="Segoe UI" pitchFamily="34" charset="0"/>
              </a:rPr>
              <a:t>Satisfied responsibility</a:t>
            </a:r>
          </a:p>
          <a:p>
            <a:pPr marL="284109" marR="0" lvl="1" indent="0" defTabSz="914225" eaLnBrk="1" fontAlgn="auto" latinLnBrk="0" hangingPunct="1">
              <a:lnSpc>
                <a:spcPct val="97000"/>
              </a:lnSpc>
              <a:spcBef>
                <a:spcPts val="0"/>
              </a:spcBef>
              <a:spcAft>
                <a:spcPts val="800"/>
              </a:spcAft>
              <a:buClrTx/>
              <a:buSzTx/>
              <a:buFontTx/>
              <a:buNone/>
              <a:tabLst/>
              <a:defRPr/>
            </a:pPr>
            <a:r>
              <a:rPr lang="en-US" sz="1400">
                <a:gradFill>
                  <a:gsLst>
                    <a:gs pos="1250">
                      <a:schemeClr val="accent1"/>
                    </a:gs>
                    <a:gs pos="100000">
                      <a:schemeClr val="accent1"/>
                    </a:gs>
                  </a:gsLst>
                  <a:lin ang="5400000" scaled="0"/>
                </a:gradFill>
                <a:cs typeface="Segoe UI" pitchFamily="34" charset="0"/>
              </a:rPr>
              <a:t>Partially met responsibility</a:t>
            </a:r>
          </a:p>
        </p:txBody>
      </p:sp>
      <p:sp>
        <p:nvSpPr>
          <p:cNvPr id="749" name="TextBox 748">
            <a:extLst>
              <a:ext uri="{FF2B5EF4-FFF2-40B4-BE49-F238E27FC236}">
                <a16:creationId xmlns:a16="http://schemas.microsoft.com/office/drawing/2014/main" id="{BFE2CC04-BAB1-4B34-AD50-B28209ECC1BA}"/>
              </a:ext>
            </a:extLst>
          </p:cNvPr>
          <p:cNvSpPr txBox="1"/>
          <p:nvPr/>
        </p:nvSpPr>
        <p:spPr>
          <a:xfrm>
            <a:off x="3317003" y="5302008"/>
            <a:ext cx="2433605" cy="365914"/>
          </a:xfrm>
          <a:prstGeom prst="rect">
            <a:avLst/>
          </a:prstGeom>
          <a:noFill/>
        </p:spPr>
        <p:txBody>
          <a:bodyPr wrap="square" lIns="182854" tIns="9144" rIns="182854" bIns="146284" rtlCol="0">
            <a:spAutoFit/>
          </a:bodyPr>
          <a:lstStyle/>
          <a:p>
            <a:pPr marL="284109" lvl="1" defTabSz="914225">
              <a:lnSpc>
                <a:spcPct val="97000"/>
              </a:lnSpc>
              <a:spcAft>
                <a:spcPts val="800"/>
              </a:spcAft>
              <a:defRPr/>
            </a:pPr>
            <a:r>
              <a:rPr lang="en-US" sz="1400">
                <a:gradFill>
                  <a:gsLst>
                    <a:gs pos="1250">
                      <a:schemeClr val="accent1"/>
                    </a:gs>
                    <a:gs pos="100000">
                      <a:schemeClr val="accent1"/>
                    </a:gs>
                  </a:gsLst>
                  <a:lin ang="5400000" scaled="0"/>
                </a:gradFill>
                <a:cs typeface="Segoe UI" pitchFamily="34" charset="0"/>
              </a:rPr>
              <a:t>Unmet responsibility</a:t>
            </a:r>
          </a:p>
        </p:txBody>
      </p:sp>
      <p:sp>
        <p:nvSpPr>
          <p:cNvPr id="2" name="Title 1"/>
          <p:cNvSpPr>
            <a:spLocks noGrp="1"/>
          </p:cNvSpPr>
          <p:nvPr>
            <p:ph type="title"/>
          </p:nvPr>
        </p:nvSpPr>
        <p:spPr>
          <a:xfrm>
            <a:off x="588262" y="457201"/>
            <a:ext cx="11018520" cy="553999"/>
          </a:xfrm>
        </p:spPr>
        <p:txBody>
          <a:bodyPr/>
          <a:lstStyle/>
          <a:p>
            <a:r>
              <a:rPr lang="en-US" sz="3600">
                <a:gradFill>
                  <a:gsLst>
                    <a:gs pos="1250">
                      <a:schemeClr val="tx1"/>
                    </a:gs>
                    <a:gs pos="100000">
                      <a:schemeClr val="tx1"/>
                    </a:gs>
                  </a:gsLst>
                  <a:lin ang="5400000" scaled="0"/>
                </a:gradFill>
                <a:cs typeface="Segoe UI" pitchFamily="34" charset="0"/>
              </a:rPr>
              <a:t>Security Advantages of Cloud Era</a:t>
            </a:r>
          </a:p>
        </p:txBody>
      </p:sp>
      <p:sp>
        <p:nvSpPr>
          <p:cNvPr id="739" name="Rectangle 738">
            <a:extLst>
              <a:ext uri="{FF2B5EF4-FFF2-40B4-BE49-F238E27FC236}">
                <a16:creationId xmlns:a16="http://schemas.microsoft.com/office/drawing/2014/main" id="{4FC5D8F7-9781-4CED-90DB-387EE37A7FD7}"/>
              </a:ext>
            </a:extLst>
          </p:cNvPr>
          <p:cNvSpPr/>
          <p:nvPr/>
        </p:nvSpPr>
        <p:spPr>
          <a:xfrm>
            <a:off x="1738379" y="1345123"/>
            <a:ext cx="2923429" cy="369332"/>
          </a:xfrm>
          <a:prstGeom prst="rect">
            <a:avLst/>
          </a:prstGeom>
        </p:spPr>
        <p:txBody>
          <a:bodyPr wrap="none">
            <a:spAutoFit/>
          </a:bodyPr>
          <a:lstStyle/>
          <a:p>
            <a:pPr algn="ctr" defTabSz="895049" fontAlgn="base">
              <a:lnSpc>
                <a:spcPct val="100000"/>
              </a:lnSpc>
              <a:spcBef>
                <a:spcPct val="0"/>
              </a:spcBef>
              <a:spcAft>
                <a:spcPts val="1200"/>
              </a:spcAft>
              <a:defRPr/>
            </a:pPr>
            <a:r>
              <a:rPr lang="en-US">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TRADITIONAL APPROACH</a:t>
            </a:r>
          </a:p>
        </p:txBody>
      </p:sp>
      <p:sp>
        <p:nvSpPr>
          <p:cNvPr id="740" name="Rectangle 739">
            <a:extLst>
              <a:ext uri="{FF2B5EF4-FFF2-40B4-BE49-F238E27FC236}">
                <a16:creationId xmlns:a16="http://schemas.microsoft.com/office/drawing/2014/main" id="{F47A74C0-05D9-43A5-9A5A-1F5F53DE6DBF}"/>
              </a:ext>
            </a:extLst>
          </p:cNvPr>
          <p:cNvSpPr/>
          <p:nvPr/>
        </p:nvSpPr>
        <p:spPr>
          <a:xfrm>
            <a:off x="7185204" y="1345123"/>
            <a:ext cx="3105530" cy="369332"/>
          </a:xfrm>
          <a:prstGeom prst="rect">
            <a:avLst/>
          </a:prstGeom>
        </p:spPr>
        <p:txBody>
          <a:bodyPr wrap="none">
            <a:spAutoFit/>
          </a:bodyPr>
          <a:lstStyle/>
          <a:p>
            <a:pPr algn="ctr" defTabSz="895049" fontAlgn="base">
              <a:lnSpc>
                <a:spcPct val="100000"/>
              </a:lnSpc>
              <a:spcBef>
                <a:spcPct val="0"/>
              </a:spcBef>
              <a:spcAft>
                <a:spcPts val="1200"/>
              </a:spcAft>
              <a:defRPr/>
            </a:pPr>
            <a:r>
              <a:rPr lang="en-US">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CLOUD-ENABLED SECURITY</a:t>
            </a:r>
          </a:p>
        </p:txBody>
      </p:sp>
      <p:sp>
        <p:nvSpPr>
          <p:cNvPr id="746" name="Rectangle 745">
            <a:extLst>
              <a:ext uri="{FF2B5EF4-FFF2-40B4-BE49-F238E27FC236}">
                <a16:creationId xmlns:a16="http://schemas.microsoft.com/office/drawing/2014/main" id="{B0AE1915-DBB7-4A0C-B61A-534B4BD0FDC7}"/>
              </a:ext>
            </a:extLst>
          </p:cNvPr>
          <p:cNvSpPr/>
          <p:nvPr/>
        </p:nvSpPr>
        <p:spPr bwMode="auto">
          <a:xfrm>
            <a:off x="784259" y="5321909"/>
            <a:ext cx="190316" cy="190316"/>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747" name="Rectangle 746">
            <a:extLst>
              <a:ext uri="{FF2B5EF4-FFF2-40B4-BE49-F238E27FC236}">
                <a16:creationId xmlns:a16="http://schemas.microsoft.com/office/drawing/2014/main" id="{B1F8156A-DDEB-4533-846F-C80D69D31DD7}"/>
              </a:ext>
            </a:extLst>
          </p:cNvPr>
          <p:cNvSpPr/>
          <p:nvPr/>
        </p:nvSpPr>
        <p:spPr bwMode="auto">
          <a:xfrm>
            <a:off x="3464607" y="5321909"/>
            <a:ext cx="182493" cy="182493"/>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750" name="Group 749">
            <a:extLst>
              <a:ext uri="{FF2B5EF4-FFF2-40B4-BE49-F238E27FC236}">
                <a16:creationId xmlns:a16="http://schemas.microsoft.com/office/drawing/2014/main" id="{171CDC92-B9EE-49B0-B25A-4E9D29E08FE8}"/>
              </a:ext>
            </a:extLst>
          </p:cNvPr>
          <p:cNvGrpSpPr/>
          <p:nvPr/>
        </p:nvGrpSpPr>
        <p:grpSpPr>
          <a:xfrm>
            <a:off x="776732" y="5628451"/>
            <a:ext cx="189820" cy="196607"/>
            <a:chOff x="4237122" y="5343703"/>
            <a:chExt cx="189820" cy="196607"/>
          </a:xfrm>
        </p:grpSpPr>
        <p:sp>
          <p:nvSpPr>
            <p:cNvPr id="751" name="Rectangle 750">
              <a:extLst>
                <a:ext uri="{FF2B5EF4-FFF2-40B4-BE49-F238E27FC236}">
                  <a16:creationId xmlns:a16="http://schemas.microsoft.com/office/drawing/2014/main" id="{C26D4B1A-12E0-4619-A240-AD4AE90B9E68}"/>
                </a:ext>
              </a:extLst>
            </p:cNvPr>
            <p:cNvSpPr/>
            <p:nvPr/>
          </p:nvSpPr>
          <p:spPr bwMode="auto">
            <a:xfrm>
              <a:off x="4244649" y="5348627"/>
              <a:ext cx="182293" cy="191683"/>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52" name="Rectangle 751">
              <a:extLst>
                <a:ext uri="{FF2B5EF4-FFF2-40B4-BE49-F238E27FC236}">
                  <a16:creationId xmlns:a16="http://schemas.microsoft.com/office/drawing/2014/main" id="{A72A2601-0026-4654-BBB7-365695C60AE0}"/>
                </a:ext>
              </a:extLst>
            </p:cNvPr>
            <p:cNvSpPr/>
            <p:nvPr/>
          </p:nvSpPr>
          <p:spPr bwMode="auto">
            <a:xfrm>
              <a:off x="4237122" y="5343703"/>
              <a:ext cx="182293" cy="191682"/>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grpSp>
      <p:sp>
        <p:nvSpPr>
          <p:cNvPr id="753" name="Rectangle 752">
            <a:extLst>
              <a:ext uri="{FF2B5EF4-FFF2-40B4-BE49-F238E27FC236}">
                <a16:creationId xmlns:a16="http://schemas.microsoft.com/office/drawing/2014/main" id="{0A0BA125-3274-4316-A33F-57698593C7A8}"/>
              </a:ext>
            </a:extLst>
          </p:cNvPr>
          <p:cNvSpPr/>
          <p:nvPr/>
        </p:nvSpPr>
        <p:spPr bwMode="auto">
          <a:xfrm>
            <a:off x="3464607" y="5650871"/>
            <a:ext cx="182493" cy="191816"/>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54" name="Text Placeholder 2">
            <a:extLst>
              <a:ext uri="{FF2B5EF4-FFF2-40B4-BE49-F238E27FC236}">
                <a16:creationId xmlns:a16="http://schemas.microsoft.com/office/drawing/2014/main" id="{12B1AD91-9C0C-41E9-9AC9-093B021C2B01}"/>
              </a:ext>
            </a:extLst>
          </p:cNvPr>
          <p:cNvSpPr txBox="1">
            <a:spLocks/>
          </p:cNvSpPr>
          <p:nvPr/>
        </p:nvSpPr>
        <p:spPr>
          <a:xfrm>
            <a:off x="6019895" y="4782052"/>
            <a:ext cx="6162122" cy="1705679"/>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a:gradFill>
                  <a:gsLst>
                    <a:gs pos="1250">
                      <a:schemeClr val="tx1"/>
                    </a:gs>
                    <a:gs pos="100000">
                      <a:schemeClr val="tx1"/>
                    </a:gs>
                  </a:gsLst>
                  <a:lin ang="5400000" scaled="0"/>
                </a:gradFill>
              </a:rPr>
              <a:t>Cloud Technology enables security to:</a:t>
            </a:r>
          </a:p>
        </p:txBody>
      </p:sp>
      <p:sp>
        <p:nvSpPr>
          <p:cNvPr id="755" name="TextBox 754">
            <a:extLst>
              <a:ext uri="{FF2B5EF4-FFF2-40B4-BE49-F238E27FC236}">
                <a16:creationId xmlns:a16="http://schemas.microsoft.com/office/drawing/2014/main" id="{BAABE9F3-43F8-4AA1-9788-67EFF73EF85F}"/>
              </a:ext>
            </a:extLst>
          </p:cNvPr>
          <p:cNvSpPr txBox="1"/>
          <p:nvPr/>
        </p:nvSpPr>
        <p:spPr>
          <a:xfrm>
            <a:off x="6063857" y="5302008"/>
            <a:ext cx="6340282" cy="1198000"/>
          </a:xfrm>
          <a:prstGeom prst="rect">
            <a:avLst/>
          </a:prstGeom>
          <a:noFill/>
        </p:spPr>
        <p:txBody>
          <a:bodyPr wrap="square" lIns="182854" tIns="9144" rIns="182854" bIns="146284" rtlCol="0">
            <a:spAutoFit/>
          </a:bodyPr>
          <a:lstStyle/>
          <a:p>
            <a:pPr marL="284109" lvl="1" defTabSz="914225">
              <a:lnSpc>
                <a:spcPct val="97000"/>
              </a:lnSpc>
              <a:spcAft>
                <a:spcPts val="800"/>
              </a:spcAft>
              <a:defRPr/>
            </a:pPr>
            <a:r>
              <a:rPr lang="en-US" sz="1400" dirty="0">
                <a:gradFill>
                  <a:gsLst>
                    <a:gs pos="1250">
                      <a:schemeClr val="accent1"/>
                    </a:gs>
                    <a:gs pos="100000">
                      <a:schemeClr val="accent1"/>
                    </a:gs>
                  </a:gsLst>
                  <a:lin ang="5400000" scaled="0"/>
                </a:gradFill>
                <a:cs typeface="Segoe UI" pitchFamily="34" charset="0"/>
              </a:rPr>
              <a:t>Shift commodity responsibilities to provider and re-allocate </a:t>
            </a:r>
            <a:br>
              <a:rPr lang="en-US" sz="1400" dirty="0">
                <a:gradFill>
                  <a:gsLst>
                    <a:gs pos="1250">
                      <a:schemeClr val="accent1"/>
                    </a:gs>
                    <a:gs pos="100000">
                      <a:schemeClr val="accent1"/>
                    </a:gs>
                  </a:gsLst>
                  <a:lin ang="5400000" scaled="0"/>
                </a:gradFill>
                <a:cs typeface="Segoe UI" pitchFamily="34" charset="0"/>
              </a:rPr>
            </a:br>
            <a:r>
              <a:rPr lang="en-US" sz="1400" dirty="0">
                <a:gradFill>
                  <a:gsLst>
                    <a:gs pos="1250">
                      <a:schemeClr val="accent1"/>
                    </a:gs>
                    <a:gs pos="100000">
                      <a:schemeClr val="accent1"/>
                    </a:gs>
                  </a:gsLst>
                  <a:lin ang="5400000" scaled="0"/>
                </a:gradFill>
                <a:cs typeface="Segoe UI" pitchFamily="34" charset="0"/>
              </a:rPr>
              <a:t>your resources</a:t>
            </a:r>
          </a:p>
          <a:p>
            <a:pPr marL="284109" lvl="1" defTabSz="914225">
              <a:lnSpc>
                <a:spcPct val="97000"/>
              </a:lnSpc>
              <a:spcAft>
                <a:spcPts val="800"/>
              </a:spcAft>
              <a:defRPr/>
            </a:pPr>
            <a:r>
              <a:rPr lang="en-US" sz="1400" dirty="0">
                <a:gradFill>
                  <a:gsLst>
                    <a:gs pos="1250">
                      <a:schemeClr val="accent1"/>
                    </a:gs>
                    <a:gs pos="100000">
                      <a:schemeClr val="accent1"/>
                    </a:gs>
                  </a:gsLst>
                  <a:lin ang="5400000" scaled="0"/>
                </a:gradFill>
                <a:cs typeface="Segoe UI" pitchFamily="34" charset="0"/>
              </a:rPr>
              <a:t>Leverage cloud-based security capabilities for more effectiveness</a:t>
            </a:r>
          </a:p>
          <a:p>
            <a:pPr marL="284109" lvl="1" defTabSz="914225">
              <a:lnSpc>
                <a:spcPct val="97000"/>
              </a:lnSpc>
              <a:spcAft>
                <a:spcPts val="800"/>
              </a:spcAft>
              <a:defRPr/>
            </a:pPr>
            <a:r>
              <a:rPr lang="en-US" sz="1400" dirty="0">
                <a:gradFill>
                  <a:gsLst>
                    <a:gs pos="1250">
                      <a:srgbClr val="0078D4"/>
                    </a:gs>
                    <a:gs pos="100000">
                      <a:srgbClr val="0078D4"/>
                    </a:gs>
                  </a:gsLst>
                  <a:lin ang="5400000" scaled="0"/>
                </a:gradFill>
                <a:cs typeface="Segoe UI" pitchFamily="34" charset="0"/>
              </a:rPr>
              <a:t>Use Cloud intelligence to improve detection/response time </a:t>
            </a:r>
          </a:p>
        </p:txBody>
      </p:sp>
      <p:sp>
        <p:nvSpPr>
          <p:cNvPr id="757" name="Rectangle 756">
            <a:extLst>
              <a:ext uri="{FF2B5EF4-FFF2-40B4-BE49-F238E27FC236}">
                <a16:creationId xmlns:a16="http://schemas.microsoft.com/office/drawing/2014/main" id="{846A91A1-63EE-43F7-8D62-811A9936EA5C}"/>
              </a:ext>
            </a:extLst>
          </p:cNvPr>
          <p:cNvSpPr/>
          <p:nvPr/>
        </p:nvSpPr>
        <p:spPr bwMode="auto">
          <a:xfrm>
            <a:off x="6215891" y="5342005"/>
            <a:ext cx="190316" cy="190316"/>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grpSp>
        <p:nvGrpSpPr>
          <p:cNvPr id="759" name="Group 758">
            <a:extLst>
              <a:ext uri="{FF2B5EF4-FFF2-40B4-BE49-F238E27FC236}">
                <a16:creationId xmlns:a16="http://schemas.microsoft.com/office/drawing/2014/main" id="{1ECCB1C7-2356-48F4-A877-175EF7BE8549}"/>
              </a:ext>
            </a:extLst>
          </p:cNvPr>
          <p:cNvGrpSpPr/>
          <p:nvPr/>
        </p:nvGrpSpPr>
        <p:grpSpPr>
          <a:xfrm>
            <a:off x="6208364" y="5831091"/>
            <a:ext cx="189820" cy="196607"/>
            <a:chOff x="4237122" y="5343703"/>
            <a:chExt cx="189820" cy="196607"/>
          </a:xfrm>
        </p:grpSpPr>
        <p:sp>
          <p:nvSpPr>
            <p:cNvPr id="760" name="Rectangle 759">
              <a:extLst>
                <a:ext uri="{FF2B5EF4-FFF2-40B4-BE49-F238E27FC236}">
                  <a16:creationId xmlns:a16="http://schemas.microsoft.com/office/drawing/2014/main" id="{38D380BC-49A7-4D10-A589-2E497E89C1F8}"/>
                </a:ext>
              </a:extLst>
            </p:cNvPr>
            <p:cNvSpPr/>
            <p:nvPr/>
          </p:nvSpPr>
          <p:spPr bwMode="auto">
            <a:xfrm>
              <a:off x="4244649" y="5348627"/>
              <a:ext cx="182293" cy="191683"/>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61" name="Rectangle 760">
              <a:extLst>
                <a:ext uri="{FF2B5EF4-FFF2-40B4-BE49-F238E27FC236}">
                  <a16:creationId xmlns:a16="http://schemas.microsoft.com/office/drawing/2014/main" id="{3DB501A2-EA67-4E02-A24A-23EBEEEC19AB}"/>
                </a:ext>
              </a:extLst>
            </p:cNvPr>
            <p:cNvSpPr/>
            <p:nvPr/>
          </p:nvSpPr>
          <p:spPr bwMode="auto">
            <a:xfrm>
              <a:off x="4237122" y="5343703"/>
              <a:ext cx="182293" cy="191682"/>
            </a:xfrm>
            <a:prstGeom prst="rect">
              <a:avLst/>
            </a:prstGeom>
            <a:solidFill>
              <a:schemeClr val="accent1">
                <a:lumMod val="40000"/>
                <a:lumOff val="6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grpSp>
      <p:sp>
        <p:nvSpPr>
          <p:cNvPr id="766" name="Rectangle 765">
            <a:extLst>
              <a:ext uri="{FF2B5EF4-FFF2-40B4-BE49-F238E27FC236}">
                <a16:creationId xmlns:a16="http://schemas.microsoft.com/office/drawing/2014/main" id="{D95062C3-4825-4862-A6D8-D1133113E501}"/>
              </a:ext>
            </a:extLst>
          </p:cNvPr>
          <p:cNvSpPr/>
          <p:nvPr/>
        </p:nvSpPr>
        <p:spPr>
          <a:xfrm>
            <a:off x="5258964" y="4189993"/>
            <a:ext cx="1307721" cy="24622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lvl="1" defTabSz="914225"/>
            <a:r>
              <a:rPr lang="en-US" sz="1000" i="1" kern="0">
                <a:gradFill>
                  <a:gsLst>
                    <a:gs pos="0">
                      <a:schemeClr val="tx1"/>
                    </a:gs>
                    <a:gs pos="100000">
                      <a:schemeClr val="tx1"/>
                    </a:gs>
                  </a:gsLst>
                  <a:lin ang="5400000" scaled="1"/>
                </a:gradFill>
              </a:rPr>
              <a:t>Commodity Resources</a:t>
            </a:r>
          </a:p>
        </p:txBody>
      </p:sp>
      <p:grpSp>
        <p:nvGrpSpPr>
          <p:cNvPr id="100" name="Group 99">
            <a:extLst>
              <a:ext uri="{FF2B5EF4-FFF2-40B4-BE49-F238E27FC236}">
                <a16:creationId xmlns:a16="http://schemas.microsoft.com/office/drawing/2014/main" id="{4C8E7B0B-3454-4EC0-853F-B8086E01CA19}"/>
              </a:ext>
            </a:extLst>
          </p:cNvPr>
          <p:cNvGrpSpPr/>
          <p:nvPr/>
        </p:nvGrpSpPr>
        <p:grpSpPr>
          <a:xfrm>
            <a:off x="5492604" y="1878735"/>
            <a:ext cx="963875" cy="2487769"/>
            <a:chOff x="5492604" y="1878735"/>
            <a:chExt cx="963875" cy="2487769"/>
          </a:xfrm>
        </p:grpSpPr>
        <p:sp>
          <p:nvSpPr>
            <p:cNvPr id="763" name="Rectangle 762">
              <a:extLst>
                <a:ext uri="{FF2B5EF4-FFF2-40B4-BE49-F238E27FC236}">
                  <a16:creationId xmlns:a16="http://schemas.microsoft.com/office/drawing/2014/main" id="{2353BE08-9204-40B7-B9B7-2686F927F5E4}"/>
                </a:ext>
              </a:extLst>
            </p:cNvPr>
            <p:cNvSpPr/>
            <p:nvPr/>
          </p:nvSpPr>
          <p:spPr bwMode="auto">
            <a:xfrm>
              <a:off x="5492604" y="1878735"/>
              <a:ext cx="840441" cy="2487769"/>
            </a:xfrm>
            <a:prstGeom prst="rect">
              <a:avLst/>
            </a:prstGeom>
            <a:gradFill flip="none" rotWithShape="1">
              <a:gsLst>
                <a:gs pos="39000">
                  <a:schemeClr val="accent1">
                    <a:alpha val="59000"/>
                  </a:schemeClr>
                </a:gs>
                <a:gs pos="0">
                  <a:schemeClr val="accent1"/>
                </a:gs>
                <a:gs pos="92000">
                  <a:schemeClr val="accent1">
                    <a:alpha val="0"/>
                  </a:schemeClr>
                </a:gs>
              </a:gsLst>
              <a:lin ang="54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99"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a:ln>
                  <a:noFill/>
                </a:ln>
                <a:gradFill>
                  <a:gsLst>
                    <a:gs pos="1250">
                      <a:schemeClr val="bg1"/>
                    </a:gs>
                    <a:gs pos="10417">
                      <a:schemeClr val="bg1"/>
                    </a:gs>
                  </a:gsLst>
                  <a:lin ang="5400000" scaled="0"/>
                </a:gradFill>
                <a:effectLst/>
                <a:uLnTx/>
                <a:uFillTx/>
              </a:endParaRPr>
            </a:p>
          </p:txBody>
        </p:sp>
        <p:sp>
          <p:nvSpPr>
            <p:cNvPr id="765" name="Arrow: Down 764">
              <a:extLst>
                <a:ext uri="{FF2B5EF4-FFF2-40B4-BE49-F238E27FC236}">
                  <a16:creationId xmlns:a16="http://schemas.microsoft.com/office/drawing/2014/main" id="{F5948086-9016-45E6-867B-B4FF1C144A2F}"/>
                </a:ext>
              </a:extLst>
            </p:cNvPr>
            <p:cNvSpPr/>
            <p:nvPr/>
          </p:nvSpPr>
          <p:spPr bwMode="auto">
            <a:xfrm flipV="1">
              <a:off x="6214171" y="2289040"/>
              <a:ext cx="242308" cy="1408213"/>
            </a:xfrm>
            <a:prstGeom prst="downArrow">
              <a:avLst>
                <a:gd name="adj1" fmla="val 10000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0" tIns="91440" rIns="0" bIns="0" numCol="1" spcCol="0" rtlCol="0" fromWordArt="0" anchor="ctr" anchorCtr="0" forceAA="0" compatLnSpc="1">
              <a:prstTxWarp prst="textNoShape">
                <a:avLst/>
              </a:prstTxWarp>
              <a:noAutofit/>
            </a:bodyPr>
            <a:lstStyle/>
            <a:p>
              <a:pPr marL="0" lvl="1" defTabSz="914225">
                <a:defRPr/>
              </a:pPr>
              <a:r>
                <a:rPr lang="en-US" sz="950" i="1" kern="0">
                  <a:gradFill>
                    <a:gsLst>
                      <a:gs pos="0">
                        <a:schemeClr val="tx1"/>
                      </a:gs>
                      <a:gs pos="100000">
                        <a:schemeClr val="tx1"/>
                      </a:gs>
                    </a:gsLst>
                    <a:lin ang="5400000" scaled="1"/>
                  </a:gradFill>
                </a:rPr>
                <a:t>Unique Business Value</a:t>
              </a:r>
            </a:p>
          </p:txBody>
        </p:sp>
        <p:sp>
          <p:nvSpPr>
            <p:cNvPr id="767" name="server">
              <a:extLst>
                <a:ext uri="{FF2B5EF4-FFF2-40B4-BE49-F238E27FC236}">
                  <a16:creationId xmlns:a16="http://schemas.microsoft.com/office/drawing/2014/main" id="{8E8E12B8-0F56-486D-8A68-D973C303AFE5}"/>
                </a:ext>
              </a:extLst>
            </p:cNvPr>
            <p:cNvSpPr>
              <a:spLocks noChangeAspect="1" noEditPoints="1"/>
            </p:cNvSpPr>
            <p:nvPr/>
          </p:nvSpPr>
          <p:spPr bwMode="auto">
            <a:xfrm>
              <a:off x="5586974" y="3785508"/>
              <a:ext cx="189851" cy="36059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chemeClr val="bg1"/>
            </a:solidFill>
            <a:ln w="12700"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68" name="server">
              <a:extLst>
                <a:ext uri="{FF2B5EF4-FFF2-40B4-BE49-F238E27FC236}">
                  <a16:creationId xmlns:a16="http://schemas.microsoft.com/office/drawing/2014/main" id="{E81B45EC-7C15-4D3B-9C82-B25BC8718DED}"/>
                </a:ext>
              </a:extLst>
            </p:cNvPr>
            <p:cNvSpPr>
              <a:spLocks noChangeAspect="1" noEditPoints="1"/>
            </p:cNvSpPr>
            <p:nvPr/>
          </p:nvSpPr>
          <p:spPr bwMode="auto">
            <a:xfrm>
              <a:off x="6022390" y="3785508"/>
              <a:ext cx="189851" cy="36059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chemeClr val="bg1"/>
            </a:solidFill>
            <a:ln w="12700"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69" name="server">
              <a:extLst>
                <a:ext uri="{FF2B5EF4-FFF2-40B4-BE49-F238E27FC236}">
                  <a16:creationId xmlns:a16="http://schemas.microsoft.com/office/drawing/2014/main" id="{B7AD4B10-41A7-4A4E-87FB-1B05D7EF2680}"/>
                </a:ext>
              </a:extLst>
            </p:cNvPr>
            <p:cNvSpPr>
              <a:spLocks noChangeAspect="1" noEditPoints="1"/>
            </p:cNvSpPr>
            <p:nvPr/>
          </p:nvSpPr>
          <p:spPr bwMode="auto">
            <a:xfrm>
              <a:off x="5808339" y="3785508"/>
              <a:ext cx="189851" cy="36059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chemeClr val="bg1"/>
            </a:solidFill>
            <a:ln w="12700"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70" name="desktop">
              <a:extLst>
                <a:ext uri="{FF2B5EF4-FFF2-40B4-BE49-F238E27FC236}">
                  <a16:creationId xmlns:a16="http://schemas.microsoft.com/office/drawing/2014/main" id="{380CE3D8-23AC-4041-A6E8-09B524470082}"/>
                </a:ext>
              </a:extLst>
            </p:cNvPr>
            <p:cNvSpPr>
              <a:spLocks noChangeAspect="1" noEditPoints="1"/>
            </p:cNvSpPr>
            <p:nvPr/>
          </p:nvSpPr>
          <p:spPr bwMode="auto">
            <a:xfrm>
              <a:off x="5813077" y="2300810"/>
              <a:ext cx="284363" cy="27972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solidFill>
              <a:schemeClr val="bg1"/>
            </a:solidFill>
            <a:ln w="95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71" name="Laptop_E770">
              <a:extLst>
                <a:ext uri="{FF2B5EF4-FFF2-40B4-BE49-F238E27FC236}">
                  <a16:creationId xmlns:a16="http://schemas.microsoft.com/office/drawing/2014/main" id="{40A9A769-DA48-407E-B544-762F7AD60320}"/>
                </a:ext>
              </a:extLst>
            </p:cNvPr>
            <p:cNvSpPr>
              <a:spLocks noChangeAspect="1" noEditPoints="1"/>
            </p:cNvSpPr>
            <p:nvPr/>
          </p:nvSpPr>
          <p:spPr bwMode="auto">
            <a:xfrm>
              <a:off x="5516850" y="2420918"/>
              <a:ext cx="285558" cy="190547"/>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chemeClr val="bg1"/>
            </a:solidFill>
            <a:ln w="95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74" name="people_12">
              <a:extLst>
                <a:ext uri="{FF2B5EF4-FFF2-40B4-BE49-F238E27FC236}">
                  <a16:creationId xmlns:a16="http://schemas.microsoft.com/office/drawing/2014/main" id="{A2E06FFF-7D5E-4865-BD7E-430D8D476525}"/>
                </a:ext>
              </a:extLst>
            </p:cNvPr>
            <p:cNvSpPr>
              <a:spLocks noChangeAspect="1" noEditPoints="1"/>
            </p:cNvSpPr>
            <p:nvPr/>
          </p:nvSpPr>
          <p:spPr bwMode="auto">
            <a:xfrm>
              <a:off x="5546484" y="2002443"/>
              <a:ext cx="328091" cy="279919"/>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solidFill>
              <a:schemeClr val="bg1"/>
            </a:solidFill>
            <a:ln w="95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5" name="Group 4">
              <a:extLst>
                <a:ext uri="{FF2B5EF4-FFF2-40B4-BE49-F238E27FC236}">
                  <a16:creationId xmlns:a16="http://schemas.microsoft.com/office/drawing/2014/main" id="{8DCC9BE0-6754-43F6-99BC-DA520EB4ECC4}"/>
                </a:ext>
              </a:extLst>
            </p:cNvPr>
            <p:cNvGrpSpPr/>
            <p:nvPr/>
          </p:nvGrpSpPr>
          <p:grpSpPr>
            <a:xfrm>
              <a:off x="6101336" y="2072348"/>
              <a:ext cx="172504" cy="199129"/>
              <a:chOff x="5907508" y="2684278"/>
              <a:chExt cx="224335" cy="258959"/>
            </a:xfrm>
          </p:grpSpPr>
          <p:sp>
            <p:nvSpPr>
              <p:cNvPr id="4" name="Rectangle 3">
                <a:extLst>
                  <a:ext uri="{FF2B5EF4-FFF2-40B4-BE49-F238E27FC236}">
                    <a16:creationId xmlns:a16="http://schemas.microsoft.com/office/drawing/2014/main" id="{EB175BFE-E486-4278-9D5B-1EED39D388F6}"/>
                  </a:ext>
                </a:extLst>
              </p:cNvPr>
              <p:cNvSpPr/>
              <p:nvPr/>
            </p:nvSpPr>
            <p:spPr bwMode="auto">
              <a:xfrm>
                <a:off x="5920940" y="2711410"/>
                <a:ext cx="201257" cy="201247"/>
              </a:xfrm>
              <a:custGeom>
                <a:avLst/>
                <a:gdLst>
                  <a:gd name="connsiteX0" fmla="*/ 0 w 166107"/>
                  <a:gd name="connsiteY0" fmla="*/ 0 h 201247"/>
                  <a:gd name="connsiteX1" fmla="*/ 166107 w 166107"/>
                  <a:gd name="connsiteY1" fmla="*/ 0 h 201247"/>
                  <a:gd name="connsiteX2" fmla="*/ 166107 w 166107"/>
                  <a:gd name="connsiteY2" fmla="*/ 201247 h 201247"/>
                  <a:gd name="connsiteX3" fmla="*/ 0 w 166107"/>
                  <a:gd name="connsiteY3" fmla="*/ 201247 h 201247"/>
                  <a:gd name="connsiteX4" fmla="*/ 0 w 166107"/>
                  <a:gd name="connsiteY4" fmla="*/ 0 h 201247"/>
                  <a:gd name="connsiteX0" fmla="*/ 0 w 167918"/>
                  <a:gd name="connsiteY0" fmla="*/ 0 h 201247"/>
                  <a:gd name="connsiteX1" fmla="*/ 166107 w 167918"/>
                  <a:gd name="connsiteY1" fmla="*/ 0 h 201247"/>
                  <a:gd name="connsiteX2" fmla="*/ 167918 w 167918"/>
                  <a:gd name="connsiteY2" fmla="*/ 57984 h 201247"/>
                  <a:gd name="connsiteX3" fmla="*/ 166107 w 167918"/>
                  <a:gd name="connsiteY3" fmla="*/ 201247 h 201247"/>
                  <a:gd name="connsiteX4" fmla="*/ 0 w 167918"/>
                  <a:gd name="connsiteY4" fmla="*/ 201247 h 201247"/>
                  <a:gd name="connsiteX5" fmla="*/ 0 w 167918"/>
                  <a:gd name="connsiteY5" fmla="*/ 0 h 201247"/>
                  <a:gd name="connsiteX0" fmla="*/ 0 w 178961"/>
                  <a:gd name="connsiteY0" fmla="*/ 0 h 201247"/>
                  <a:gd name="connsiteX1" fmla="*/ 166107 w 178961"/>
                  <a:gd name="connsiteY1" fmla="*/ 0 h 201247"/>
                  <a:gd name="connsiteX2" fmla="*/ 167918 w 178961"/>
                  <a:gd name="connsiteY2" fmla="*/ 57984 h 201247"/>
                  <a:gd name="connsiteX3" fmla="*/ 167917 w 178961"/>
                  <a:gd name="connsiteY3" fmla="*/ 79415 h 201247"/>
                  <a:gd name="connsiteX4" fmla="*/ 166107 w 178961"/>
                  <a:gd name="connsiteY4" fmla="*/ 201247 h 201247"/>
                  <a:gd name="connsiteX5" fmla="*/ 0 w 178961"/>
                  <a:gd name="connsiteY5" fmla="*/ 201247 h 201247"/>
                  <a:gd name="connsiteX6" fmla="*/ 0 w 178961"/>
                  <a:gd name="connsiteY6" fmla="*/ 0 h 201247"/>
                  <a:gd name="connsiteX0" fmla="*/ 0 w 201256"/>
                  <a:gd name="connsiteY0" fmla="*/ 0 h 201247"/>
                  <a:gd name="connsiteX1" fmla="*/ 166107 w 201256"/>
                  <a:gd name="connsiteY1" fmla="*/ 0 h 201247"/>
                  <a:gd name="connsiteX2" fmla="*/ 167918 w 201256"/>
                  <a:gd name="connsiteY2" fmla="*/ 57984 h 201247"/>
                  <a:gd name="connsiteX3" fmla="*/ 201254 w 201256"/>
                  <a:gd name="connsiteY3" fmla="*/ 96084 h 201247"/>
                  <a:gd name="connsiteX4" fmla="*/ 166107 w 201256"/>
                  <a:gd name="connsiteY4" fmla="*/ 201247 h 201247"/>
                  <a:gd name="connsiteX5" fmla="*/ 0 w 201256"/>
                  <a:gd name="connsiteY5" fmla="*/ 201247 h 201247"/>
                  <a:gd name="connsiteX6" fmla="*/ 0 w 201256"/>
                  <a:gd name="connsiteY6" fmla="*/ 0 h 201247"/>
                  <a:gd name="connsiteX0" fmla="*/ 0 w 201257"/>
                  <a:gd name="connsiteY0" fmla="*/ 0 h 201247"/>
                  <a:gd name="connsiteX1" fmla="*/ 166107 w 201257"/>
                  <a:gd name="connsiteY1" fmla="*/ 0 h 201247"/>
                  <a:gd name="connsiteX2" fmla="*/ 179824 w 201257"/>
                  <a:gd name="connsiteY2" fmla="*/ 50840 h 201247"/>
                  <a:gd name="connsiteX3" fmla="*/ 201254 w 201257"/>
                  <a:gd name="connsiteY3" fmla="*/ 96084 h 201247"/>
                  <a:gd name="connsiteX4" fmla="*/ 166107 w 201257"/>
                  <a:gd name="connsiteY4" fmla="*/ 201247 h 201247"/>
                  <a:gd name="connsiteX5" fmla="*/ 0 w 201257"/>
                  <a:gd name="connsiteY5" fmla="*/ 201247 h 201247"/>
                  <a:gd name="connsiteX6" fmla="*/ 0 w 201257"/>
                  <a:gd name="connsiteY6" fmla="*/ 0 h 201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257" h="201247">
                    <a:moveTo>
                      <a:pt x="0" y="0"/>
                    </a:moveTo>
                    <a:lnTo>
                      <a:pt x="166107" y="0"/>
                    </a:lnTo>
                    <a:cubicBezTo>
                      <a:pt x="166711" y="19328"/>
                      <a:pt x="179220" y="31512"/>
                      <a:pt x="179824" y="50840"/>
                    </a:cubicBezTo>
                    <a:cubicBezTo>
                      <a:pt x="180126" y="64076"/>
                      <a:pt x="201556" y="72207"/>
                      <a:pt x="201254" y="96084"/>
                    </a:cubicBezTo>
                    <a:cubicBezTo>
                      <a:pt x="200952" y="119961"/>
                      <a:pt x="194093" y="180942"/>
                      <a:pt x="166107" y="201247"/>
                    </a:cubicBezTo>
                    <a:lnTo>
                      <a:pt x="0" y="201247"/>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75" name="CRMArticles_EFF5" title="Icon of two documents stacked together with writing on them">
                <a:extLst>
                  <a:ext uri="{FF2B5EF4-FFF2-40B4-BE49-F238E27FC236}">
                    <a16:creationId xmlns:a16="http://schemas.microsoft.com/office/drawing/2014/main" id="{A20F57C7-CC30-4559-B04E-6903B78AC82F}"/>
                  </a:ext>
                </a:extLst>
              </p:cNvPr>
              <p:cNvSpPr>
                <a:spLocks noChangeAspect="1" noEditPoints="1"/>
              </p:cNvSpPr>
              <p:nvPr/>
            </p:nvSpPr>
            <p:spPr bwMode="auto">
              <a:xfrm>
                <a:off x="5907508" y="2684278"/>
                <a:ext cx="224335" cy="25895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solidFill>
                <a:schemeClr val="bg1"/>
              </a:solidFill>
              <a:ln w="6350"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6" name="Group 5">
              <a:extLst>
                <a:ext uri="{FF2B5EF4-FFF2-40B4-BE49-F238E27FC236}">
                  <a16:creationId xmlns:a16="http://schemas.microsoft.com/office/drawing/2014/main" id="{FA67B4E2-DCA0-41A3-86C4-87495EA59976}"/>
                </a:ext>
              </a:extLst>
            </p:cNvPr>
            <p:cNvGrpSpPr/>
            <p:nvPr/>
          </p:nvGrpSpPr>
          <p:grpSpPr>
            <a:xfrm>
              <a:off x="5934075" y="1916197"/>
              <a:ext cx="225690" cy="159523"/>
              <a:chOff x="5899756" y="2117496"/>
              <a:chExt cx="324554" cy="229402"/>
            </a:xfrm>
          </p:grpSpPr>
          <p:sp>
            <p:nvSpPr>
              <p:cNvPr id="776" name="Database_EFC7" title="Icon of a cylinder">
                <a:extLst>
                  <a:ext uri="{FF2B5EF4-FFF2-40B4-BE49-F238E27FC236}">
                    <a16:creationId xmlns:a16="http://schemas.microsoft.com/office/drawing/2014/main" id="{BE64B87C-14C7-4184-8F8D-92211117F077}"/>
                  </a:ext>
                </a:extLst>
              </p:cNvPr>
              <p:cNvSpPr>
                <a:spLocks noChangeAspect="1" noEditPoints="1"/>
              </p:cNvSpPr>
              <p:nvPr/>
            </p:nvSpPr>
            <p:spPr bwMode="auto">
              <a:xfrm>
                <a:off x="5899756" y="2117496"/>
                <a:ext cx="176484" cy="22940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solidFill>
              <a:ln w="6350"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77" name="Database_EFC7" title="Icon of a cylinder">
                <a:extLst>
                  <a:ext uri="{FF2B5EF4-FFF2-40B4-BE49-F238E27FC236}">
                    <a16:creationId xmlns:a16="http://schemas.microsoft.com/office/drawing/2014/main" id="{BEAA67F5-1F9D-4EDC-8EC1-B4322D59027B}"/>
                  </a:ext>
                </a:extLst>
              </p:cNvPr>
              <p:cNvSpPr>
                <a:spLocks noChangeAspect="1" noEditPoints="1"/>
              </p:cNvSpPr>
              <p:nvPr/>
            </p:nvSpPr>
            <p:spPr bwMode="auto">
              <a:xfrm>
                <a:off x="6129013" y="2170261"/>
                <a:ext cx="95297" cy="12387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solidFill>
              <a:ln w="6350"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1032" name="Group 1031">
            <a:extLst>
              <a:ext uri="{FF2B5EF4-FFF2-40B4-BE49-F238E27FC236}">
                <a16:creationId xmlns:a16="http://schemas.microsoft.com/office/drawing/2014/main" id="{33FC3F44-79FA-4F55-9623-8C96247DB337}"/>
              </a:ext>
            </a:extLst>
          </p:cNvPr>
          <p:cNvGrpSpPr/>
          <p:nvPr/>
        </p:nvGrpSpPr>
        <p:grpSpPr>
          <a:xfrm>
            <a:off x="7403621" y="1860060"/>
            <a:ext cx="2681141" cy="2557480"/>
            <a:chOff x="7609152" y="1473500"/>
            <a:chExt cx="2681141" cy="4603450"/>
          </a:xfrm>
        </p:grpSpPr>
        <p:grpSp>
          <p:nvGrpSpPr>
            <p:cNvPr id="1033" name="Group 1032">
              <a:extLst>
                <a:ext uri="{FF2B5EF4-FFF2-40B4-BE49-F238E27FC236}">
                  <a16:creationId xmlns:a16="http://schemas.microsoft.com/office/drawing/2014/main" id="{D6D0CC4A-01E2-4734-8164-5D8553915E72}"/>
                </a:ext>
              </a:extLst>
            </p:cNvPr>
            <p:cNvGrpSpPr/>
            <p:nvPr/>
          </p:nvGrpSpPr>
          <p:grpSpPr>
            <a:xfrm>
              <a:off x="7609152" y="1473500"/>
              <a:ext cx="2681141" cy="4603450"/>
              <a:chOff x="7609152" y="1473500"/>
              <a:chExt cx="2681141" cy="4603450"/>
            </a:xfrm>
          </p:grpSpPr>
          <p:sp>
            <p:nvSpPr>
              <p:cNvPr id="1036" name="Rectangle 1035">
                <a:extLst>
                  <a:ext uri="{FF2B5EF4-FFF2-40B4-BE49-F238E27FC236}">
                    <a16:creationId xmlns:a16="http://schemas.microsoft.com/office/drawing/2014/main" id="{09CA51E4-2520-4EAD-B486-8D5E93EF43F4}"/>
                  </a:ext>
                </a:extLst>
              </p:cNvPr>
              <p:cNvSpPr/>
              <p:nvPr/>
            </p:nvSpPr>
            <p:spPr bwMode="auto">
              <a:xfrm>
                <a:off x="10107204" y="289773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7" name="Rectangle 1036">
                <a:extLst>
                  <a:ext uri="{FF2B5EF4-FFF2-40B4-BE49-F238E27FC236}">
                    <a16:creationId xmlns:a16="http://schemas.microsoft.com/office/drawing/2014/main" id="{DFFFB042-8A15-48A5-BA9F-027D49475CC7}"/>
                  </a:ext>
                </a:extLst>
              </p:cNvPr>
              <p:cNvSpPr/>
              <p:nvPr/>
            </p:nvSpPr>
            <p:spPr bwMode="auto">
              <a:xfrm>
                <a:off x="9552077" y="242313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8" name="Rectangle 1037">
                <a:extLst>
                  <a:ext uri="{FF2B5EF4-FFF2-40B4-BE49-F238E27FC236}">
                    <a16:creationId xmlns:a16="http://schemas.microsoft.com/office/drawing/2014/main" id="{AA18D0A8-4FF5-4C68-BC12-7921B4237249}"/>
                  </a:ext>
                </a:extLst>
              </p:cNvPr>
              <p:cNvSpPr/>
              <p:nvPr/>
            </p:nvSpPr>
            <p:spPr bwMode="auto">
              <a:xfrm>
                <a:off x="9552077"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9" name="Rectangle 1038">
                <a:extLst>
                  <a:ext uri="{FF2B5EF4-FFF2-40B4-BE49-F238E27FC236}">
                    <a16:creationId xmlns:a16="http://schemas.microsoft.com/office/drawing/2014/main" id="{1B482A07-02C2-47F0-BC13-DA872D2C1366}"/>
                  </a:ext>
                </a:extLst>
              </p:cNvPr>
              <p:cNvSpPr/>
              <p:nvPr/>
            </p:nvSpPr>
            <p:spPr bwMode="auto">
              <a:xfrm>
                <a:off x="9829636"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0" name="Rectangle 1039">
                <a:extLst>
                  <a:ext uri="{FF2B5EF4-FFF2-40B4-BE49-F238E27FC236}">
                    <a16:creationId xmlns:a16="http://schemas.microsoft.com/office/drawing/2014/main" id="{1A88B113-79D1-42D7-A08B-50D29DF2368B}"/>
                  </a:ext>
                </a:extLst>
              </p:cNvPr>
              <p:cNvSpPr/>
              <p:nvPr/>
            </p:nvSpPr>
            <p:spPr bwMode="auto">
              <a:xfrm>
                <a:off x="10107204"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1" name="Rectangle 1040">
                <a:extLst>
                  <a:ext uri="{FF2B5EF4-FFF2-40B4-BE49-F238E27FC236}">
                    <a16:creationId xmlns:a16="http://schemas.microsoft.com/office/drawing/2014/main" id="{75D9D5F2-A0A3-46BF-93F7-C99BC10110E3}"/>
                  </a:ext>
                </a:extLst>
              </p:cNvPr>
              <p:cNvSpPr/>
              <p:nvPr/>
            </p:nvSpPr>
            <p:spPr bwMode="auto">
              <a:xfrm>
                <a:off x="9552077" y="384694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2" name="Rectangle 1041">
                <a:extLst>
                  <a:ext uri="{FF2B5EF4-FFF2-40B4-BE49-F238E27FC236}">
                    <a16:creationId xmlns:a16="http://schemas.microsoft.com/office/drawing/2014/main" id="{EFF3E538-4533-4940-8D14-FBEC67141A15}"/>
                  </a:ext>
                </a:extLst>
              </p:cNvPr>
              <p:cNvSpPr/>
              <p:nvPr/>
            </p:nvSpPr>
            <p:spPr bwMode="auto">
              <a:xfrm>
                <a:off x="8996956"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3" name="Rectangle 1042">
                <a:extLst>
                  <a:ext uri="{FF2B5EF4-FFF2-40B4-BE49-F238E27FC236}">
                    <a16:creationId xmlns:a16="http://schemas.microsoft.com/office/drawing/2014/main" id="{A0EC1412-8764-4942-96F5-B6162CD583A6}"/>
                  </a:ext>
                </a:extLst>
              </p:cNvPr>
              <p:cNvSpPr/>
              <p:nvPr/>
            </p:nvSpPr>
            <p:spPr bwMode="auto">
              <a:xfrm>
                <a:off x="8996956" y="3372340"/>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4" name="Rectangle 1043">
                <a:extLst>
                  <a:ext uri="{FF2B5EF4-FFF2-40B4-BE49-F238E27FC236}">
                    <a16:creationId xmlns:a16="http://schemas.microsoft.com/office/drawing/2014/main" id="{EB9A0CB2-C9DA-4046-B7BD-B1757C3F6184}"/>
                  </a:ext>
                </a:extLst>
              </p:cNvPr>
              <p:cNvSpPr/>
              <p:nvPr/>
            </p:nvSpPr>
            <p:spPr bwMode="auto">
              <a:xfrm>
                <a:off x="8719395" y="289773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5" name="Rectangle 1044">
                <a:extLst>
                  <a:ext uri="{FF2B5EF4-FFF2-40B4-BE49-F238E27FC236}">
                    <a16:creationId xmlns:a16="http://schemas.microsoft.com/office/drawing/2014/main" id="{F5ADC5EE-0563-4E75-8853-9DCCAB4EEE40}"/>
                  </a:ext>
                </a:extLst>
              </p:cNvPr>
              <p:cNvSpPr/>
              <p:nvPr/>
            </p:nvSpPr>
            <p:spPr bwMode="auto">
              <a:xfrm>
                <a:off x="7609152"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6" name="Rectangle 1045">
                <a:extLst>
                  <a:ext uri="{FF2B5EF4-FFF2-40B4-BE49-F238E27FC236}">
                    <a16:creationId xmlns:a16="http://schemas.microsoft.com/office/drawing/2014/main" id="{C96BE48B-2E80-4B00-9C1A-E09AA213830B}"/>
                  </a:ext>
                </a:extLst>
              </p:cNvPr>
              <p:cNvSpPr/>
              <p:nvPr/>
            </p:nvSpPr>
            <p:spPr bwMode="auto">
              <a:xfrm>
                <a:off x="8164274"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7" name="Rectangle 1046">
                <a:extLst>
                  <a:ext uri="{FF2B5EF4-FFF2-40B4-BE49-F238E27FC236}">
                    <a16:creationId xmlns:a16="http://schemas.microsoft.com/office/drawing/2014/main" id="{119914CF-FA64-40A4-BE27-CE64B0A7CC8B}"/>
                  </a:ext>
                </a:extLst>
              </p:cNvPr>
              <p:cNvSpPr/>
              <p:nvPr/>
            </p:nvSpPr>
            <p:spPr bwMode="auto">
              <a:xfrm>
                <a:off x="7886712"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8" name="Rectangle 1047">
                <a:extLst>
                  <a:ext uri="{FF2B5EF4-FFF2-40B4-BE49-F238E27FC236}">
                    <a16:creationId xmlns:a16="http://schemas.microsoft.com/office/drawing/2014/main" id="{C24F5709-1226-4011-B19E-E4B169EED92A}"/>
                  </a:ext>
                </a:extLst>
              </p:cNvPr>
              <p:cNvSpPr/>
              <p:nvPr/>
            </p:nvSpPr>
            <p:spPr bwMode="auto">
              <a:xfrm>
                <a:off x="8164274" y="3372340"/>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9" name="Rectangle 1048">
                <a:extLst>
                  <a:ext uri="{FF2B5EF4-FFF2-40B4-BE49-F238E27FC236}">
                    <a16:creationId xmlns:a16="http://schemas.microsoft.com/office/drawing/2014/main" id="{40D485E8-AF21-4795-ADE8-8F2CD9E3C422}"/>
                  </a:ext>
                </a:extLst>
              </p:cNvPr>
              <p:cNvSpPr/>
              <p:nvPr/>
            </p:nvSpPr>
            <p:spPr bwMode="auto">
              <a:xfrm>
                <a:off x="7609152" y="289773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0" name="Rectangle 1049">
                <a:extLst>
                  <a:ext uri="{FF2B5EF4-FFF2-40B4-BE49-F238E27FC236}">
                    <a16:creationId xmlns:a16="http://schemas.microsoft.com/office/drawing/2014/main" id="{A31F243C-5E7A-4332-A10E-BC6DFC1F5FE1}"/>
                  </a:ext>
                </a:extLst>
              </p:cNvPr>
              <p:cNvSpPr/>
              <p:nvPr/>
            </p:nvSpPr>
            <p:spPr bwMode="auto">
              <a:xfrm>
                <a:off x="7886712" y="242313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1" name="Rectangle 1050">
                <a:extLst>
                  <a:ext uri="{FF2B5EF4-FFF2-40B4-BE49-F238E27FC236}">
                    <a16:creationId xmlns:a16="http://schemas.microsoft.com/office/drawing/2014/main" id="{A71138BC-5F2A-43A6-A617-793436E1E1D7}"/>
                  </a:ext>
                </a:extLst>
              </p:cNvPr>
              <p:cNvSpPr/>
              <p:nvPr/>
            </p:nvSpPr>
            <p:spPr bwMode="auto">
              <a:xfrm>
                <a:off x="8164274" y="242313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2" name="Rectangle 1051">
                <a:extLst>
                  <a:ext uri="{FF2B5EF4-FFF2-40B4-BE49-F238E27FC236}">
                    <a16:creationId xmlns:a16="http://schemas.microsoft.com/office/drawing/2014/main" id="{BF53D6BA-4182-4CD8-BF68-03F7ED55BA73}"/>
                  </a:ext>
                </a:extLst>
              </p:cNvPr>
              <p:cNvSpPr/>
              <p:nvPr/>
            </p:nvSpPr>
            <p:spPr bwMode="auto">
              <a:xfrm>
                <a:off x="9274516"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3" name="Rectangle 1052">
                <a:extLst>
                  <a:ext uri="{FF2B5EF4-FFF2-40B4-BE49-F238E27FC236}">
                    <a16:creationId xmlns:a16="http://schemas.microsoft.com/office/drawing/2014/main" id="{17004B4B-7C93-455D-9FAE-90F18997E99A}"/>
                  </a:ext>
                </a:extLst>
              </p:cNvPr>
              <p:cNvSpPr/>
              <p:nvPr/>
            </p:nvSpPr>
            <p:spPr bwMode="auto">
              <a:xfrm>
                <a:off x="8441834" y="242313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4" name="Rectangle 1053">
                <a:extLst>
                  <a:ext uri="{FF2B5EF4-FFF2-40B4-BE49-F238E27FC236}">
                    <a16:creationId xmlns:a16="http://schemas.microsoft.com/office/drawing/2014/main" id="{C9891047-EA05-4E48-B1C2-E89E2B3DAA11}"/>
                  </a:ext>
                </a:extLst>
              </p:cNvPr>
              <p:cNvSpPr/>
              <p:nvPr/>
            </p:nvSpPr>
            <p:spPr bwMode="auto">
              <a:xfrm>
                <a:off x="8719394" y="243069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5" name="Rectangle 1054">
                <a:extLst>
                  <a:ext uri="{FF2B5EF4-FFF2-40B4-BE49-F238E27FC236}">
                    <a16:creationId xmlns:a16="http://schemas.microsoft.com/office/drawing/2014/main" id="{A307B0A4-96C7-4E6D-B04C-4B29DA20FCF7}"/>
                  </a:ext>
                </a:extLst>
              </p:cNvPr>
              <p:cNvSpPr/>
              <p:nvPr/>
            </p:nvSpPr>
            <p:spPr bwMode="auto">
              <a:xfrm>
                <a:off x="8164264" y="1948517"/>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6" name="Rectangle 1055">
                <a:extLst>
                  <a:ext uri="{FF2B5EF4-FFF2-40B4-BE49-F238E27FC236}">
                    <a16:creationId xmlns:a16="http://schemas.microsoft.com/office/drawing/2014/main" id="{90E4A43C-AEF9-454C-95CC-64C46AAB7DD5}"/>
                  </a:ext>
                </a:extLst>
              </p:cNvPr>
              <p:cNvSpPr/>
              <p:nvPr/>
            </p:nvSpPr>
            <p:spPr bwMode="auto">
              <a:xfrm>
                <a:off x="8164272" y="147407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7" name="Rectangle 1056">
                <a:extLst>
                  <a:ext uri="{FF2B5EF4-FFF2-40B4-BE49-F238E27FC236}">
                    <a16:creationId xmlns:a16="http://schemas.microsoft.com/office/drawing/2014/main" id="{2C2A7CE2-25F1-44C5-A61D-7B62E4C4A7B4}"/>
                  </a:ext>
                </a:extLst>
              </p:cNvPr>
              <p:cNvSpPr/>
              <p:nvPr/>
            </p:nvSpPr>
            <p:spPr bwMode="auto">
              <a:xfrm>
                <a:off x="7886712"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8" name="Rectangle 1057">
                <a:extLst>
                  <a:ext uri="{FF2B5EF4-FFF2-40B4-BE49-F238E27FC236}">
                    <a16:creationId xmlns:a16="http://schemas.microsoft.com/office/drawing/2014/main" id="{BEE4A9F9-8B2C-40A2-9B93-34CE20EE41A3}"/>
                  </a:ext>
                </a:extLst>
              </p:cNvPr>
              <p:cNvSpPr/>
              <p:nvPr/>
            </p:nvSpPr>
            <p:spPr bwMode="auto">
              <a:xfrm>
                <a:off x="8441834"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9" name="Rectangle 1058">
                <a:extLst>
                  <a:ext uri="{FF2B5EF4-FFF2-40B4-BE49-F238E27FC236}">
                    <a16:creationId xmlns:a16="http://schemas.microsoft.com/office/drawing/2014/main" id="{7882F370-4673-4A18-A912-0A6C08BBD015}"/>
                  </a:ext>
                </a:extLst>
              </p:cNvPr>
              <p:cNvSpPr/>
              <p:nvPr/>
            </p:nvSpPr>
            <p:spPr bwMode="auto">
              <a:xfrm>
                <a:off x="8719395"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0" name="Rectangle 1059">
                <a:extLst>
                  <a:ext uri="{FF2B5EF4-FFF2-40B4-BE49-F238E27FC236}">
                    <a16:creationId xmlns:a16="http://schemas.microsoft.com/office/drawing/2014/main" id="{21A86F32-EDAE-4B2E-B27F-AC5CDCFEBF02}"/>
                  </a:ext>
                </a:extLst>
              </p:cNvPr>
              <p:cNvSpPr/>
              <p:nvPr/>
            </p:nvSpPr>
            <p:spPr bwMode="auto">
              <a:xfrm>
                <a:off x="8164274"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1" name="Rectangle 1060">
                <a:extLst>
                  <a:ext uri="{FF2B5EF4-FFF2-40B4-BE49-F238E27FC236}">
                    <a16:creationId xmlns:a16="http://schemas.microsoft.com/office/drawing/2014/main" id="{C897BB90-C779-4E59-992A-C65D1035DEAE}"/>
                  </a:ext>
                </a:extLst>
              </p:cNvPr>
              <p:cNvSpPr/>
              <p:nvPr/>
            </p:nvSpPr>
            <p:spPr bwMode="auto">
              <a:xfrm>
                <a:off x="8719395"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2" name="Rectangle 1061">
                <a:extLst>
                  <a:ext uri="{FF2B5EF4-FFF2-40B4-BE49-F238E27FC236}">
                    <a16:creationId xmlns:a16="http://schemas.microsoft.com/office/drawing/2014/main" id="{4133AB9C-6850-4CB8-91F0-7EB81EE9C6A8}"/>
                  </a:ext>
                </a:extLst>
              </p:cNvPr>
              <p:cNvSpPr/>
              <p:nvPr/>
            </p:nvSpPr>
            <p:spPr bwMode="auto">
              <a:xfrm>
                <a:off x="8996956"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3" name="Rectangle 1062">
                <a:extLst>
                  <a:ext uri="{FF2B5EF4-FFF2-40B4-BE49-F238E27FC236}">
                    <a16:creationId xmlns:a16="http://schemas.microsoft.com/office/drawing/2014/main" id="{5B036828-92FD-44F9-892A-9E7806B1DC59}"/>
                  </a:ext>
                </a:extLst>
              </p:cNvPr>
              <p:cNvSpPr/>
              <p:nvPr/>
            </p:nvSpPr>
            <p:spPr bwMode="auto">
              <a:xfrm>
                <a:off x="9552077"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4" name="Rectangle 1063">
                <a:extLst>
                  <a:ext uri="{FF2B5EF4-FFF2-40B4-BE49-F238E27FC236}">
                    <a16:creationId xmlns:a16="http://schemas.microsoft.com/office/drawing/2014/main" id="{F2946E30-3379-4EFF-BB2B-A92E7A9875F2}"/>
                  </a:ext>
                </a:extLst>
              </p:cNvPr>
              <p:cNvSpPr/>
              <p:nvPr/>
            </p:nvSpPr>
            <p:spPr bwMode="auto">
              <a:xfrm>
                <a:off x="8164274" y="384694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5" name="Rectangle 1064">
                <a:extLst>
                  <a:ext uri="{FF2B5EF4-FFF2-40B4-BE49-F238E27FC236}">
                    <a16:creationId xmlns:a16="http://schemas.microsoft.com/office/drawing/2014/main" id="{8F3BCDC0-96A7-42CB-8541-B8A60057518A}"/>
                  </a:ext>
                </a:extLst>
              </p:cNvPr>
              <p:cNvSpPr/>
              <p:nvPr/>
            </p:nvSpPr>
            <p:spPr bwMode="auto">
              <a:xfrm>
                <a:off x="8996956" y="384694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6" name="Rectangle 1065">
                <a:extLst>
                  <a:ext uri="{FF2B5EF4-FFF2-40B4-BE49-F238E27FC236}">
                    <a16:creationId xmlns:a16="http://schemas.microsoft.com/office/drawing/2014/main" id="{B4505367-CC65-4ECD-94C4-6FF33A3CCFE5}"/>
                  </a:ext>
                </a:extLst>
              </p:cNvPr>
              <p:cNvSpPr/>
              <p:nvPr/>
            </p:nvSpPr>
            <p:spPr bwMode="auto">
              <a:xfrm>
                <a:off x="9552077" y="3372340"/>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7" name="Rectangle 1066">
                <a:extLst>
                  <a:ext uri="{FF2B5EF4-FFF2-40B4-BE49-F238E27FC236}">
                    <a16:creationId xmlns:a16="http://schemas.microsoft.com/office/drawing/2014/main" id="{9AE8674D-0241-45B7-B0A0-4CFFEDBDE427}"/>
                  </a:ext>
                </a:extLst>
              </p:cNvPr>
              <p:cNvSpPr/>
              <p:nvPr/>
            </p:nvSpPr>
            <p:spPr bwMode="auto">
              <a:xfrm>
                <a:off x="8164274" y="289773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7" name="Rectangle 1126">
                <a:extLst>
                  <a:ext uri="{FF2B5EF4-FFF2-40B4-BE49-F238E27FC236}">
                    <a16:creationId xmlns:a16="http://schemas.microsoft.com/office/drawing/2014/main" id="{3E943C94-0928-4CA1-B5C4-4925CBAF429D}"/>
                  </a:ext>
                </a:extLst>
              </p:cNvPr>
              <p:cNvSpPr/>
              <p:nvPr/>
            </p:nvSpPr>
            <p:spPr bwMode="auto">
              <a:xfrm>
                <a:off x="7609948"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8" name="Rectangle 1127">
                <a:extLst>
                  <a:ext uri="{FF2B5EF4-FFF2-40B4-BE49-F238E27FC236}">
                    <a16:creationId xmlns:a16="http://schemas.microsoft.com/office/drawing/2014/main" id="{3524B224-D560-4C28-9343-ABCBC6C45A30}"/>
                  </a:ext>
                </a:extLst>
              </p:cNvPr>
              <p:cNvSpPr/>
              <p:nvPr/>
            </p:nvSpPr>
            <p:spPr bwMode="auto">
              <a:xfrm>
                <a:off x="7887508"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9" name="Rectangle 1128">
                <a:extLst>
                  <a:ext uri="{FF2B5EF4-FFF2-40B4-BE49-F238E27FC236}">
                    <a16:creationId xmlns:a16="http://schemas.microsoft.com/office/drawing/2014/main" id="{511BAC8A-17F9-4AE0-8DA7-94008D7F4A60}"/>
                  </a:ext>
                </a:extLst>
              </p:cNvPr>
              <p:cNvSpPr/>
              <p:nvPr/>
            </p:nvSpPr>
            <p:spPr bwMode="auto">
              <a:xfrm>
                <a:off x="8165070"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0" name="Rectangle 1129">
                <a:extLst>
                  <a:ext uri="{FF2B5EF4-FFF2-40B4-BE49-F238E27FC236}">
                    <a16:creationId xmlns:a16="http://schemas.microsoft.com/office/drawing/2014/main" id="{D4A1C1B2-4F8F-4B5A-9CB5-933F83F2450E}"/>
                  </a:ext>
                </a:extLst>
              </p:cNvPr>
              <p:cNvSpPr/>
              <p:nvPr/>
            </p:nvSpPr>
            <p:spPr bwMode="auto">
              <a:xfrm>
                <a:off x="8442630"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1" name="Rectangle 1130">
                <a:extLst>
                  <a:ext uri="{FF2B5EF4-FFF2-40B4-BE49-F238E27FC236}">
                    <a16:creationId xmlns:a16="http://schemas.microsoft.com/office/drawing/2014/main" id="{FC872084-AFA5-4409-ACF9-EEAEC7CD9055}"/>
                  </a:ext>
                </a:extLst>
              </p:cNvPr>
              <p:cNvSpPr/>
              <p:nvPr/>
            </p:nvSpPr>
            <p:spPr bwMode="auto">
              <a:xfrm>
                <a:off x="8720191"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2" name="Rectangle 1131">
                <a:extLst>
                  <a:ext uri="{FF2B5EF4-FFF2-40B4-BE49-F238E27FC236}">
                    <a16:creationId xmlns:a16="http://schemas.microsoft.com/office/drawing/2014/main" id="{88F70F54-10C6-4C1D-A8A8-A8502AD32E39}"/>
                  </a:ext>
                </a:extLst>
              </p:cNvPr>
              <p:cNvSpPr/>
              <p:nvPr/>
            </p:nvSpPr>
            <p:spPr bwMode="auto">
              <a:xfrm>
                <a:off x="8997752"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3" name="Rectangle 1132">
                <a:extLst>
                  <a:ext uri="{FF2B5EF4-FFF2-40B4-BE49-F238E27FC236}">
                    <a16:creationId xmlns:a16="http://schemas.microsoft.com/office/drawing/2014/main" id="{E1C9874D-D533-4554-9E55-20AEF4A40C42}"/>
                  </a:ext>
                </a:extLst>
              </p:cNvPr>
              <p:cNvSpPr/>
              <p:nvPr/>
            </p:nvSpPr>
            <p:spPr bwMode="auto">
              <a:xfrm>
                <a:off x="9275312"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4" name="Rectangle 1133">
                <a:extLst>
                  <a:ext uri="{FF2B5EF4-FFF2-40B4-BE49-F238E27FC236}">
                    <a16:creationId xmlns:a16="http://schemas.microsoft.com/office/drawing/2014/main" id="{82935A6C-8933-411B-8288-77C07889C63B}"/>
                  </a:ext>
                </a:extLst>
              </p:cNvPr>
              <p:cNvSpPr/>
              <p:nvPr/>
            </p:nvSpPr>
            <p:spPr bwMode="auto">
              <a:xfrm>
                <a:off x="9552873"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5" name="Rectangle 1134">
                <a:extLst>
                  <a:ext uri="{FF2B5EF4-FFF2-40B4-BE49-F238E27FC236}">
                    <a16:creationId xmlns:a16="http://schemas.microsoft.com/office/drawing/2014/main" id="{3D6EB947-5696-4B6C-A42E-18C6C8E97A49}"/>
                  </a:ext>
                </a:extLst>
              </p:cNvPr>
              <p:cNvSpPr/>
              <p:nvPr/>
            </p:nvSpPr>
            <p:spPr bwMode="auto">
              <a:xfrm>
                <a:off x="9830432"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6" name="Rectangle 1135">
                <a:extLst>
                  <a:ext uri="{FF2B5EF4-FFF2-40B4-BE49-F238E27FC236}">
                    <a16:creationId xmlns:a16="http://schemas.microsoft.com/office/drawing/2014/main" id="{E7389B14-0AA9-4063-A5F3-777344934DDB}"/>
                  </a:ext>
                </a:extLst>
              </p:cNvPr>
              <p:cNvSpPr/>
              <p:nvPr/>
            </p:nvSpPr>
            <p:spPr bwMode="auto">
              <a:xfrm>
                <a:off x="10108000"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7" name="Rectangle 1136">
                <a:extLst>
                  <a:ext uri="{FF2B5EF4-FFF2-40B4-BE49-F238E27FC236}">
                    <a16:creationId xmlns:a16="http://schemas.microsoft.com/office/drawing/2014/main" id="{7D1E851F-FE0C-48C2-BE8B-449087C6EA5C}"/>
                  </a:ext>
                </a:extLst>
              </p:cNvPr>
              <p:cNvSpPr/>
              <p:nvPr/>
            </p:nvSpPr>
            <p:spPr bwMode="auto">
              <a:xfrm>
                <a:off x="7609948"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8" name="Rectangle 1137">
                <a:extLst>
                  <a:ext uri="{FF2B5EF4-FFF2-40B4-BE49-F238E27FC236}">
                    <a16:creationId xmlns:a16="http://schemas.microsoft.com/office/drawing/2014/main" id="{9142DC47-A0E7-45B5-AB1E-6C02DD915FA4}"/>
                  </a:ext>
                </a:extLst>
              </p:cNvPr>
              <p:cNvSpPr/>
              <p:nvPr/>
            </p:nvSpPr>
            <p:spPr bwMode="auto">
              <a:xfrm>
                <a:off x="7887508"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9" name="Rectangle 1138">
                <a:extLst>
                  <a:ext uri="{FF2B5EF4-FFF2-40B4-BE49-F238E27FC236}">
                    <a16:creationId xmlns:a16="http://schemas.microsoft.com/office/drawing/2014/main" id="{9E2972A3-4386-484E-99B4-FDE8C8AF45E1}"/>
                  </a:ext>
                </a:extLst>
              </p:cNvPr>
              <p:cNvSpPr/>
              <p:nvPr/>
            </p:nvSpPr>
            <p:spPr bwMode="auto">
              <a:xfrm>
                <a:off x="8165070"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0" name="Rectangle 1139">
                <a:extLst>
                  <a:ext uri="{FF2B5EF4-FFF2-40B4-BE49-F238E27FC236}">
                    <a16:creationId xmlns:a16="http://schemas.microsoft.com/office/drawing/2014/main" id="{66371927-7504-4748-AAA1-3812D2EE246B}"/>
                  </a:ext>
                </a:extLst>
              </p:cNvPr>
              <p:cNvSpPr/>
              <p:nvPr/>
            </p:nvSpPr>
            <p:spPr bwMode="auto">
              <a:xfrm>
                <a:off x="8442630"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1" name="Rectangle 1140">
                <a:extLst>
                  <a:ext uri="{FF2B5EF4-FFF2-40B4-BE49-F238E27FC236}">
                    <a16:creationId xmlns:a16="http://schemas.microsoft.com/office/drawing/2014/main" id="{0FA30E18-6333-484A-BF5F-95F910E96B5C}"/>
                  </a:ext>
                </a:extLst>
              </p:cNvPr>
              <p:cNvSpPr/>
              <p:nvPr/>
            </p:nvSpPr>
            <p:spPr bwMode="auto">
              <a:xfrm>
                <a:off x="8720191"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2" name="Rectangle 1141">
                <a:extLst>
                  <a:ext uri="{FF2B5EF4-FFF2-40B4-BE49-F238E27FC236}">
                    <a16:creationId xmlns:a16="http://schemas.microsoft.com/office/drawing/2014/main" id="{82A9FAEE-B894-4917-9839-694AB17B3C4B}"/>
                  </a:ext>
                </a:extLst>
              </p:cNvPr>
              <p:cNvSpPr/>
              <p:nvPr/>
            </p:nvSpPr>
            <p:spPr bwMode="auto">
              <a:xfrm>
                <a:off x="8997752"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3" name="Rectangle 1142">
                <a:extLst>
                  <a:ext uri="{FF2B5EF4-FFF2-40B4-BE49-F238E27FC236}">
                    <a16:creationId xmlns:a16="http://schemas.microsoft.com/office/drawing/2014/main" id="{D99785A7-F5B0-4913-9E4F-C67E95EC7A5C}"/>
                  </a:ext>
                </a:extLst>
              </p:cNvPr>
              <p:cNvSpPr/>
              <p:nvPr/>
            </p:nvSpPr>
            <p:spPr bwMode="auto">
              <a:xfrm>
                <a:off x="9275312"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4" name="Rectangle 1143">
                <a:extLst>
                  <a:ext uri="{FF2B5EF4-FFF2-40B4-BE49-F238E27FC236}">
                    <a16:creationId xmlns:a16="http://schemas.microsoft.com/office/drawing/2014/main" id="{75388206-8AB5-464F-9857-BCFF7B6341B0}"/>
                  </a:ext>
                </a:extLst>
              </p:cNvPr>
              <p:cNvSpPr/>
              <p:nvPr/>
            </p:nvSpPr>
            <p:spPr bwMode="auto">
              <a:xfrm>
                <a:off x="9552873"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5" name="Rectangle 1144">
                <a:extLst>
                  <a:ext uri="{FF2B5EF4-FFF2-40B4-BE49-F238E27FC236}">
                    <a16:creationId xmlns:a16="http://schemas.microsoft.com/office/drawing/2014/main" id="{C49A6768-0225-4753-9EA4-2F5F8F8C341B}"/>
                  </a:ext>
                </a:extLst>
              </p:cNvPr>
              <p:cNvSpPr/>
              <p:nvPr/>
            </p:nvSpPr>
            <p:spPr bwMode="auto">
              <a:xfrm>
                <a:off x="9830432"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6" name="Rectangle 1145">
                <a:extLst>
                  <a:ext uri="{FF2B5EF4-FFF2-40B4-BE49-F238E27FC236}">
                    <a16:creationId xmlns:a16="http://schemas.microsoft.com/office/drawing/2014/main" id="{980D8AAE-353E-4828-9557-8A2850933BC5}"/>
                  </a:ext>
                </a:extLst>
              </p:cNvPr>
              <p:cNvSpPr/>
              <p:nvPr/>
            </p:nvSpPr>
            <p:spPr bwMode="auto">
              <a:xfrm>
                <a:off x="10108000"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7" name="Rectangle 1146">
                <a:extLst>
                  <a:ext uri="{FF2B5EF4-FFF2-40B4-BE49-F238E27FC236}">
                    <a16:creationId xmlns:a16="http://schemas.microsoft.com/office/drawing/2014/main" id="{DE26E811-3149-4E78-AE0A-505318BA7B85}"/>
                  </a:ext>
                </a:extLst>
              </p:cNvPr>
              <p:cNvSpPr/>
              <p:nvPr/>
            </p:nvSpPr>
            <p:spPr bwMode="auto">
              <a:xfrm>
                <a:off x="7609948"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8" name="Rectangle 1147">
                <a:extLst>
                  <a:ext uri="{FF2B5EF4-FFF2-40B4-BE49-F238E27FC236}">
                    <a16:creationId xmlns:a16="http://schemas.microsoft.com/office/drawing/2014/main" id="{CA06AF67-9694-4C97-989B-898149F6771B}"/>
                  </a:ext>
                </a:extLst>
              </p:cNvPr>
              <p:cNvSpPr/>
              <p:nvPr/>
            </p:nvSpPr>
            <p:spPr bwMode="auto">
              <a:xfrm>
                <a:off x="9275312"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9" name="Rectangle 1148">
                <a:extLst>
                  <a:ext uri="{FF2B5EF4-FFF2-40B4-BE49-F238E27FC236}">
                    <a16:creationId xmlns:a16="http://schemas.microsoft.com/office/drawing/2014/main" id="{E8858E56-6B26-4B7E-8634-1136C07B1A4D}"/>
                  </a:ext>
                </a:extLst>
              </p:cNvPr>
              <p:cNvSpPr/>
              <p:nvPr/>
            </p:nvSpPr>
            <p:spPr bwMode="auto">
              <a:xfrm>
                <a:off x="9830432"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0" name="Rectangle 1149">
                <a:extLst>
                  <a:ext uri="{FF2B5EF4-FFF2-40B4-BE49-F238E27FC236}">
                    <a16:creationId xmlns:a16="http://schemas.microsoft.com/office/drawing/2014/main" id="{9DB23C1D-C8BA-4996-A353-283336D7AD0A}"/>
                  </a:ext>
                </a:extLst>
              </p:cNvPr>
              <p:cNvSpPr/>
              <p:nvPr/>
            </p:nvSpPr>
            <p:spPr bwMode="auto">
              <a:xfrm>
                <a:off x="10108000"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1" name="Rectangle 1150">
                <a:extLst>
                  <a:ext uri="{FF2B5EF4-FFF2-40B4-BE49-F238E27FC236}">
                    <a16:creationId xmlns:a16="http://schemas.microsoft.com/office/drawing/2014/main" id="{6864D0B6-04CD-4593-A1FF-597158DE62ED}"/>
                  </a:ext>
                </a:extLst>
              </p:cNvPr>
              <p:cNvSpPr/>
              <p:nvPr/>
            </p:nvSpPr>
            <p:spPr bwMode="auto">
              <a:xfrm>
                <a:off x="7609948"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2" name="Rectangle 1151">
                <a:extLst>
                  <a:ext uri="{FF2B5EF4-FFF2-40B4-BE49-F238E27FC236}">
                    <a16:creationId xmlns:a16="http://schemas.microsoft.com/office/drawing/2014/main" id="{6059E0CF-B518-49A5-9707-E188493851B1}"/>
                  </a:ext>
                </a:extLst>
              </p:cNvPr>
              <p:cNvSpPr/>
              <p:nvPr/>
            </p:nvSpPr>
            <p:spPr bwMode="auto">
              <a:xfrm>
                <a:off x="7887508"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3" name="Rectangle 1152">
                <a:extLst>
                  <a:ext uri="{FF2B5EF4-FFF2-40B4-BE49-F238E27FC236}">
                    <a16:creationId xmlns:a16="http://schemas.microsoft.com/office/drawing/2014/main" id="{7242ABB3-36EC-4FFB-996B-98265C38E0A0}"/>
                  </a:ext>
                </a:extLst>
              </p:cNvPr>
              <p:cNvSpPr/>
              <p:nvPr/>
            </p:nvSpPr>
            <p:spPr bwMode="auto">
              <a:xfrm>
                <a:off x="8442630" y="384652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4" name="Rectangle 1153">
                <a:extLst>
                  <a:ext uri="{FF2B5EF4-FFF2-40B4-BE49-F238E27FC236}">
                    <a16:creationId xmlns:a16="http://schemas.microsoft.com/office/drawing/2014/main" id="{9288A409-D920-4BD1-B81A-B1AD8D38FD26}"/>
                  </a:ext>
                </a:extLst>
              </p:cNvPr>
              <p:cNvSpPr/>
              <p:nvPr/>
            </p:nvSpPr>
            <p:spPr bwMode="auto">
              <a:xfrm>
                <a:off x="8720191"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5" name="Rectangle 1154">
                <a:extLst>
                  <a:ext uri="{FF2B5EF4-FFF2-40B4-BE49-F238E27FC236}">
                    <a16:creationId xmlns:a16="http://schemas.microsoft.com/office/drawing/2014/main" id="{ED4363A2-933D-41CB-8EF2-F2A42B163C54}"/>
                  </a:ext>
                </a:extLst>
              </p:cNvPr>
              <p:cNvSpPr/>
              <p:nvPr/>
            </p:nvSpPr>
            <p:spPr bwMode="auto">
              <a:xfrm>
                <a:off x="9275312"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6" name="Rectangle 1155">
                <a:extLst>
                  <a:ext uri="{FF2B5EF4-FFF2-40B4-BE49-F238E27FC236}">
                    <a16:creationId xmlns:a16="http://schemas.microsoft.com/office/drawing/2014/main" id="{2F828760-6F74-48EC-B0FA-633F3EE401BB}"/>
                  </a:ext>
                </a:extLst>
              </p:cNvPr>
              <p:cNvSpPr/>
              <p:nvPr/>
            </p:nvSpPr>
            <p:spPr bwMode="auto">
              <a:xfrm>
                <a:off x="9830432"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7" name="Rectangle 1156">
                <a:extLst>
                  <a:ext uri="{FF2B5EF4-FFF2-40B4-BE49-F238E27FC236}">
                    <a16:creationId xmlns:a16="http://schemas.microsoft.com/office/drawing/2014/main" id="{323CB80B-A008-4810-82C3-72A296DDE35C}"/>
                  </a:ext>
                </a:extLst>
              </p:cNvPr>
              <p:cNvSpPr/>
              <p:nvPr/>
            </p:nvSpPr>
            <p:spPr bwMode="auto">
              <a:xfrm>
                <a:off x="10108000"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8" name="Rectangle 1157">
                <a:extLst>
                  <a:ext uri="{FF2B5EF4-FFF2-40B4-BE49-F238E27FC236}">
                    <a16:creationId xmlns:a16="http://schemas.microsoft.com/office/drawing/2014/main" id="{B95026E7-1EF9-4CD3-AAF0-0F8B748BE0D3}"/>
                  </a:ext>
                </a:extLst>
              </p:cNvPr>
              <p:cNvSpPr/>
              <p:nvPr/>
            </p:nvSpPr>
            <p:spPr bwMode="auto">
              <a:xfrm>
                <a:off x="7609948"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9" name="Rectangle 1158">
                <a:extLst>
                  <a:ext uri="{FF2B5EF4-FFF2-40B4-BE49-F238E27FC236}">
                    <a16:creationId xmlns:a16="http://schemas.microsoft.com/office/drawing/2014/main" id="{5B022A6D-FBFE-4446-AA13-F42947F50CF6}"/>
                  </a:ext>
                </a:extLst>
              </p:cNvPr>
              <p:cNvSpPr/>
              <p:nvPr/>
            </p:nvSpPr>
            <p:spPr bwMode="auto">
              <a:xfrm>
                <a:off x="7887508"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0" name="Rectangle 1159">
                <a:extLst>
                  <a:ext uri="{FF2B5EF4-FFF2-40B4-BE49-F238E27FC236}">
                    <a16:creationId xmlns:a16="http://schemas.microsoft.com/office/drawing/2014/main" id="{CF9F1EDF-80A4-4F8F-8C5A-CFCA2DBF7378}"/>
                  </a:ext>
                </a:extLst>
              </p:cNvPr>
              <p:cNvSpPr/>
              <p:nvPr/>
            </p:nvSpPr>
            <p:spPr bwMode="auto">
              <a:xfrm>
                <a:off x="8442630"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1" name="Rectangle 1160">
                <a:extLst>
                  <a:ext uri="{FF2B5EF4-FFF2-40B4-BE49-F238E27FC236}">
                    <a16:creationId xmlns:a16="http://schemas.microsoft.com/office/drawing/2014/main" id="{3D183AB1-B036-4D0D-82ED-8B56DFF025F5}"/>
                  </a:ext>
                </a:extLst>
              </p:cNvPr>
              <p:cNvSpPr/>
              <p:nvPr/>
            </p:nvSpPr>
            <p:spPr bwMode="auto">
              <a:xfrm>
                <a:off x="8720191"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2" name="Rectangle 1161">
                <a:extLst>
                  <a:ext uri="{FF2B5EF4-FFF2-40B4-BE49-F238E27FC236}">
                    <a16:creationId xmlns:a16="http://schemas.microsoft.com/office/drawing/2014/main" id="{D738CDFD-8B4B-403B-A118-1557119E07B2}"/>
                  </a:ext>
                </a:extLst>
              </p:cNvPr>
              <p:cNvSpPr/>
              <p:nvPr/>
            </p:nvSpPr>
            <p:spPr bwMode="auto">
              <a:xfrm>
                <a:off x="9275312"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3" name="Rectangle 1162">
                <a:extLst>
                  <a:ext uri="{FF2B5EF4-FFF2-40B4-BE49-F238E27FC236}">
                    <a16:creationId xmlns:a16="http://schemas.microsoft.com/office/drawing/2014/main" id="{FE68C469-DA8D-4C96-872B-A2A3745907E0}"/>
                  </a:ext>
                </a:extLst>
              </p:cNvPr>
              <p:cNvSpPr/>
              <p:nvPr/>
            </p:nvSpPr>
            <p:spPr bwMode="auto">
              <a:xfrm>
                <a:off x="9830432"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4" name="Rectangle 1163">
                <a:extLst>
                  <a:ext uri="{FF2B5EF4-FFF2-40B4-BE49-F238E27FC236}">
                    <a16:creationId xmlns:a16="http://schemas.microsoft.com/office/drawing/2014/main" id="{30121750-8D93-430E-8B99-F76DBD6D2DC8}"/>
                  </a:ext>
                </a:extLst>
              </p:cNvPr>
              <p:cNvSpPr/>
              <p:nvPr/>
            </p:nvSpPr>
            <p:spPr bwMode="auto">
              <a:xfrm>
                <a:off x="10108000"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5" name="Rectangle 1164">
                <a:extLst>
                  <a:ext uri="{FF2B5EF4-FFF2-40B4-BE49-F238E27FC236}">
                    <a16:creationId xmlns:a16="http://schemas.microsoft.com/office/drawing/2014/main" id="{4AF05999-B859-45A6-8204-F0617C02D028}"/>
                  </a:ext>
                </a:extLst>
              </p:cNvPr>
              <p:cNvSpPr/>
              <p:nvPr/>
            </p:nvSpPr>
            <p:spPr bwMode="auto">
              <a:xfrm>
                <a:off x="7887508"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6" name="Rectangle 1165">
                <a:extLst>
                  <a:ext uri="{FF2B5EF4-FFF2-40B4-BE49-F238E27FC236}">
                    <a16:creationId xmlns:a16="http://schemas.microsoft.com/office/drawing/2014/main" id="{E3959EA7-D83B-494D-9A57-92CF3C1D3A33}"/>
                  </a:ext>
                </a:extLst>
              </p:cNvPr>
              <p:cNvSpPr/>
              <p:nvPr/>
            </p:nvSpPr>
            <p:spPr bwMode="auto">
              <a:xfrm>
                <a:off x="8442630"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7" name="Rectangle 1166">
                <a:extLst>
                  <a:ext uri="{FF2B5EF4-FFF2-40B4-BE49-F238E27FC236}">
                    <a16:creationId xmlns:a16="http://schemas.microsoft.com/office/drawing/2014/main" id="{4E30F601-D624-4490-9169-99BC0B1499C0}"/>
                  </a:ext>
                </a:extLst>
              </p:cNvPr>
              <p:cNvSpPr/>
              <p:nvPr/>
            </p:nvSpPr>
            <p:spPr bwMode="auto">
              <a:xfrm>
                <a:off x="8997752"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8" name="Rectangle 1167">
                <a:extLst>
                  <a:ext uri="{FF2B5EF4-FFF2-40B4-BE49-F238E27FC236}">
                    <a16:creationId xmlns:a16="http://schemas.microsoft.com/office/drawing/2014/main" id="{15A09EDA-A70A-4757-850A-2CFFA25BECA9}"/>
                  </a:ext>
                </a:extLst>
              </p:cNvPr>
              <p:cNvSpPr/>
              <p:nvPr/>
            </p:nvSpPr>
            <p:spPr bwMode="auto">
              <a:xfrm>
                <a:off x="9275312"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9" name="Rectangle 1168">
                <a:extLst>
                  <a:ext uri="{FF2B5EF4-FFF2-40B4-BE49-F238E27FC236}">
                    <a16:creationId xmlns:a16="http://schemas.microsoft.com/office/drawing/2014/main" id="{0C016285-0BDC-4B3C-A8A5-F656E2215C6F}"/>
                  </a:ext>
                </a:extLst>
              </p:cNvPr>
              <p:cNvSpPr/>
              <p:nvPr/>
            </p:nvSpPr>
            <p:spPr bwMode="auto">
              <a:xfrm>
                <a:off x="9552873"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0" name="Rectangle 1169">
                <a:extLst>
                  <a:ext uri="{FF2B5EF4-FFF2-40B4-BE49-F238E27FC236}">
                    <a16:creationId xmlns:a16="http://schemas.microsoft.com/office/drawing/2014/main" id="{491BAAC7-906E-4DA1-AE51-37B83D5300EC}"/>
                  </a:ext>
                </a:extLst>
              </p:cNvPr>
              <p:cNvSpPr/>
              <p:nvPr/>
            </p:nvSpPr>
            <p:spPr bwMode="auto">
              <a:xfrm>
                <a:off x="9830432"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1" name="Rectangle 1170">
                <a:extLst>
                  <a:ext uri="{FF2B5EF4-FFF2-40B4-BE49-F238E27FC236}">
                    <a16:creationId xmlns:a16="http://schemas.microsoft.com/office/drawing/2014/main" id="{EC59CDD9-EF7A-4ED7-93D7-A3C71DD988E2}"/>
                  </a:ext>
                </a:extLst>
              </p:cNvPr>
              <p:cNvSpPr/>
              <p:nvPr/>
            </p:nvSpPr>
            <p:spPr bwMode="auto">
              <a:xfrm>
                <a:off x="7609948"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2" name="Rectangle 1171">
                <a:extLst>
                  <a:ext uri="{FF2B5EF4-FFF2-40B4-BE49-F238E27FC236}">
                    <a16:creationId xmlns:a16="http://schemas.microsoft.com/office/drawing/2014/main" id="{66AE3782-D016-4F6E-ACCE-08B7C16C2CCD}"/>
                  </a:ext>
                </a:extLst>
              </p:cNvPr>
              <p:cNvSpPr/>
              <p:nvPr/>
            </p:nvSpPr>
            <p:spPr bwMode="auto">
              <a:xfrm>
                <a:off x="8997752"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3" name="Rectangle 1172">
                <a:extLst>
                  <a:ext uri="{FF2B5EF4-FFF2-40B4-BE49-F238E27FC236}">
                    <a16:creationId xmlns:a16="http://schemas.microsoft.com/office/drawing/2014/main" id="{7B6FC555-D014-4292-A4FB-A0420E513916}"/>
                  </a:ext>
                </a:extLst>
              </p:cNvPr>
              <p:cNvSpPr/>
              <p:nvPr/>
            </p:nvSpPr>
            <p:spPr bwMode="auto">
              <a:xfrm>
                <a:off x="9275312"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4" name="Rectangle 1173">
                <a:extLst>
                  <a:ext uri="{FF2B5EF4-FFF2-40B4-BE49-F238E27FC236}">
                    <a16:creationId xmlns:a16="http://schemas.microsoft.com/office/drawing/2014/main" id="{B9925B67-D4FA-486F-847B-E911262255E4}"/>
                  </a:ext>
                </a:extLst>
              </p:cNvPr>
              <p:cNvSpPr/>
              <p:nvPr/>
            </p:nvSpPr>
            <p:spPr bwMode="auto">
              <a:xfrm>
                <a:off x="9830432"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5" name="Rectangle 1174">
                <a:extLst>
                  <a:ext uri="{FF2B5EF4-FFF2-40B4-BE49-F238E27FC236}">
                    <a16:creationId xmlns:a16="http://schemas.microsoft.com/office/drawing/2014/main" id="{F06F55C2-E140-4D88-B2F7-6F1EB6F634BF}"/>
                  </a:ext>
                </a:extLst>
              </p:cNvPr>
              <p:cNvSpPr/>
              <p:nvPr/>
            </p:nvSpPr>
            <p:spPr bwMode="auto">
              <a:xfrm>
                <a:off x="10108000"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6" name="Rectangle 1175">
                <a:extLst>
                  <a:ext uri="{FF2B5EF4-FFF2-40B4-BE49-F238E27FC236}">
                    <a16:creationId xmlns:a16="http://schemas.microsoft.com/office/drawing/2014/main" id="{BCC635B4-BAF0-40B0-8C1F-1BF3B788EC04}"/>
                  </a:ext>
                </a:extLst>
              </p:cNvPr>
              <p:cNvSpPr/>
              <p:nvPr/>
            </p:nvSpPr>
            <p:spPr bwMode="auto">
              <a:xfrm>
                <a:off x="7609947"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7" name="Rectangle 1176">
                <a:extLst>
                  <a:ext uri="{FF2B5EF4-FFF2-40B4-BE49-F238E27FC236}">
                    <a16:creationId xmlns:a16="http://schemas.microsoft.com/office/drawing/2014/main" id="{3B54E34E-BAF5-48AF-A975-DA765ACA1579}"/>
                  </a:ext>
                </a:extLst>
              </p:cNvPr>
              <p:cNvSpPr/>
              <p:nvPr/>
            </p:nvSpPr>
            <p:spPr bwMode="auto">
              <a:xfrm>
                <a:off x="7887508"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8" name="Rectangle 1177">
                <a:extLst>
                  <a:ext uri="{FF2B5EF4-FFF2-40B4-BE49-F238E27FC236}">
                    <a16:creationId xmlns:a16="http://schemas.microsoft.com/office/drawing/2014/main" id="{46412613-784E-431E-867D-9D59876C0FA6}"/>
                  </a:ext>
                </a:extLst>
              </p:cNvPr>
              <p:cNvSpPr/>
              <p:nvPr/>
            </p:nvSpPr>
            <p:spPr bwMode="auto">
              <a:xfrm>
                <a:off x="8442629"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9" name="Rectangle 1178">
                <a:extLst>
                  <a:ext uri="{FF2B5EF4-FFF2-40B4-BE49-F238E27FC236}">
                    <a16:creationId xmlns:a16="http://schemas.microsoft.com/office/drawing/2014/main" id="{BA6AEB2D-AB65-4EF3-BB1E-6D0D82B51FD2}"/>
                  </a:ext>
                </a:extLst>
              </p:cNvPr>
              <p:cNvSpPr/>
              <p:nvPr/>
            </p:nvSpPr>
            <p:spPr bwMode="auto">
              <a:xfrm>
                <a:off x="8997750"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0" name="Rectangle 1179">
                <a:extLst>
                  <a:ext uri="{FF2B5EF4-FFF2-40B4-BE49-F238E27FC236}">
                    <a16:creationId xmlns:a16="http://schemas.microsoft.com/office/drawing/2014/main" id="{C029EA5C-9A63-4F2B-9301-81B74AE883F9}"/>
                  </a:ext>
                </a:extLst>
              </p:cNvPr>
              <p:cNvSpPr/>
              <p:nvPr/>
            </p:nvSpPr>
            <p:spPr bwMode="auto">
              <a:xfrm>
                <a:off x="9275311"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1" name="Rectangle 1180">
                <a:extLst>
                  <a:ext uri="{FF2B5EF4-FFF2-40B4-BE49-F238E27FC236}">
                    <a16:creationId xmlns:a16="http://schemas.microsoft.com/office/drawing/2014/main" id="{7570BE8B-89BC-482E-923C-3D5CC12AF237}"/>
                  </a:ext>
                </a:extLst>
              </p:cNvPr>
              <p:cNvSpPr/>
              <p:nvPr/>
            </p:nvSpPr>
            <p:spPr bwMode="auto">
              <a:xfrm>
                <a:off x="9552872"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2" name="Rectangle 1181">
                <a:extLst>
                  <a:ext uri="{FF2B5EF4-FFF2-40B4-BE49-F238E27FC236}">
                    <a16:creationId xmlns:a16="http://schemas.microsoft.com/office/drawing/2014/main" id="{B44B604C-B707-431D-865A-8B873BBBC4F6}"/>
                  </a:ext>
                </a:extLst>
              </p:cNvPr>
              <p:cNvSpPr/>
              <p:nvPr/>
            </p:nvSpPr>
            <p:spPr bwMode="auto">
              <a:xfrm>
                <a:off x="9830431"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3" name="Rectangle 1182">
                <a:extLst>
                  <a:ext uri="{FF2B5EF4-FFF2-40B4-BE49-F238E27FC236}">
                    <a16:creationId xmlns:a16="http://schemas.microsoft.com/office/drawing/2014/main" id="{60EF6E8F-6DC3-4A52-9545-8BFCB83F63B1}"/>
                  </a:ext>
                </a:extLst>
              </p:cNvPr>
              <p:cNvSpPr/>
              <p:nvPr/>
            </p:nvSpPr>
            <p:spPr bwMode="auto">
              <a:xfrm>
                <a:off x="10108000" y="1948105"/>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4" name="Rectangle 1183">
                <a:extLst>
                  <a:ext uri="{FF2B5EF4-FFF2-40B4-BE49-F238E27FC236}">
                    <a16:creationId xmlns:a16="http://schemas.microsoft.com/office/drawing/2014/main" id="{E1B06714-9BA6-4437-83A6-785B3FDD6FAF}"/>
                  </a:ext>
                </a:extLst>
              </p:cNvPr>
              <p:cNvSpPr/>
              <p:nvPr/>
            </p:nvSpPr>
            <p:spPr bwMode="auto">
              <a:xfrm>
                <a:off x="7609947"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5" name="Rectangle 1184">
                <a:extLst>
                  <a:ext uri="{FF2B5EF4-FFF2-40B4-BE49-F238E27FC236}">
                    <a16:creationId xmlns:a16="http://schemas.microsoft.com/office/drawing/2014/main" id="{A3F8F3B7-E1AB-4957-B9E1-14BDBA6A403F}"/>
                  </a:ext>
                </a:extLst>
              </p:cNvPr>
              <p:cNvSpPr/>
              <p:nvPr/>
            </p:nvSpPr>
            <p:spPr bwMode="auto">
              <a:xfrm>
                <a:off x="8442629"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6" name="Rectangle 1185">
                <a:extLst>
                  <a:ext uri="{FF2B5EF4-FFF2-40B4-BE49-F238E27FC236}">
                    <a16:creationId xmlns:a16="http://schemas.microsoft.com/office/drawing/2014/main" id="{DAACD560-B040-40AB-B0F9-6D4872593252}"/>
                  </a:ext>
                </a:extLst>
              </p:cNvPr>
              <p:cNvSpPr/>
              <p:nvPr/>
            </p:nvSpPr>
            <p:spPr bwMode="auto">
              <a:xfrm>
                <a:off x="8720190"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7" name="Rectangle 1186">
                <a:extLst>
                  <a:ext uri="{FF2B5EF4-FFF2-40B4-BE49-F238E27FC236}">
                    <a16:creationId xmlns:a16="http://schemas.microsoft.com/office/drawing/2014/main" id="{7F9593FF-EE00-47C2-A8F9-946857BD4DAD}"/>
                  </a:ext>
                </a:extLst>
              </p:cNvPr>
              <p:cNvSpPr/>
              <p:nvPr/>
            </p:nvSpPr>
            <p:spPr bwMode="auto">
              <a:xfrm>
                <a:off x="8997750"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8" name="Rectangle 1187">
                <a:extLst>
                  <a:ext uri="{FF2B5EF4-FFF2-40B4-BE49-F238E27FC236}">
                    <a16:creationId xmlns:a16="http://schemas.microsoft.com/office/drawing/2014/main" id="{E0647C60-0051-4E46-AB7D-1C2BD395A15D}"/>
                  </a:ext>
                </a:extLst>
              </p:cNvPr>
              <p:cNvSpPr/>
              <p:nvPr/>
            </p:nvSpPr>
            <p:spPr bwMode="auto">
              <a:xfrm>
                <a:off x="9275311"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9" name="Rectangle 1188">
                <a:extLst>
                  <a:ext uri="{FF2B5EF4-FFF2-40B4-BE49-F238E27FC236}">
                    <a16:creationId xmlns:a16="http://schemas.microsoft.com/office/drawing/2014/main" id="{1EC7D9FB-6A7E-4596-A3EB-135ED6BCC19A}"/>
                  </a:ext>
                </a:extLst>
              </p:cNvPr>
              <p:cNvSpPr/>
              <p:nvPr/>
            </p:nvSpPr>
            <p:spPr bwMode="auto">
              <a:xfrm>
                <a:off x="9552872"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0" name="Rectangle 1189">
                <a:extLst>
                  <a:ext uri="{FF2B5EF4-FFF2-40B4-BE49-F238E27FC236}">
                    <a16:creationId xmlns:a16="http://schemas.microsoft.com/office/drawing/2014/main" id="{454DE83C-9538-4A8C-8E90-FAEBD47302DE}"/>
                  </a:ext>
                </a:extLst>
              </p:cNvPr>
              <p:cNvSpPr/>
              <p:nvPr/>
            </p:nvSpPr>
            <p:spPr bwMode="auto">
              <a:xfrm>
                <a:off x="9830431"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1" name="Rectangle 1190">
                <a:extLst>
                  <a:ext uri="{FF2B5EF4-FFF2-40B4-BE49-F238E27FC236}">
                    <a16:creationId xmlns:a16="http://schemas.microsoft.com/office/drawing/2014/main" id="{BA41731D-1E73-4A39-9201-54A030E3E8FC}"/>
                  </a:ext>
                </a:extLst>
              </p:cNvPr>
              <p:cNvSpPr/>
              <p:nvPr/>
            </p:nvSpPr>
            <p:spPr bwMode="auto">
              <a:xfrm>
                <a:off x="10108000"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2" name="Rectangle 1191">
                <a:extLst>
                  <a:ext uri="{FF2B5EF4-FFF2-40B4-BE49-F238E27FC236}">
                    <a16:creationId xmlns:a16="http://schemas.microsoft.com/office/drawing/2014/main" id="{64EBC6FA-3929-4BD7-9F25-A3DDA0950260}"/>
                  </a:ext>
                </a:extLst>
              </p:cNvPr>
              <p:cNvSpPr/>
              <p:nvPr/>
            </p:nvSpPr>
            <p:spPr bwMode="auto">
              <a:xfrm>
                <a:off x="7884149"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3" name="Rectangle 1192">
                <a:extLst>
                  <a:ext uri="{FF2B5EF4-FFF2-40B4-BE49-F238E27FC236}">
                    <a16:creationId xmlns:a16="http://schemas.microsoft.com/office/drawing/2014/main" id="{BA066368-3967-44F2-94DD-48415C1BBC98}"/>
                  </a:ext>
                </a:extLst>
              </p:cNvPr>
              <p:cNvSpPr/>
              <p:nvPr/>
            </p:nvSpPr>
            <p:spPr bwMode="auto">
              <a:xfrm>
                <a:off x="8715636" y="194923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34" name="Rectangle 1033">
              <a:extLst>
                <a:ext uri="{FF2B5EF4-FFF2-40B4-BE49-F238E27FC236}">
                  <a16:creationId xmlns:a16="http://schemas.microsoft.com/office/drawing/2014/main" id="{28FFDE98-BF8F-4E79-8D74-BC120B09F97B}"/>
                </a:ext>
              </a:extLst>
            </p:cNvPr>
            <p:cNvSpPr/>
            <p:nvPr/>
          </p:nvSpPr>
          <p:spPr bwMode="auto">
            <a:xfrm>
              <a:off x="8720191" y="5270331"/>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5" name="Rectangle 1034">
              <a:extLst>
                <a:ext uri="{FF2B5EF4-FFF2-40B4-BE49-F238E27FC236}">
                  <a16:creationId xmlns:a16="http://schemas.microsoft.com/office/drawing/2014/main" id="{E4134913-66A2-4D47-8447-0A1D9D70417C}"/>
                </a:ext>
              </a:extLst>
            </p:cNvPr>
            <p:cNvSpPr/>
            <p:nvPr/>
          </p:nvSpPr>
          <p:spPr bwMode="auto">
            <a:xfrm>
              <a:off x="8442630"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94" name="Rectangle 1193">
            <a:extLst>
              <a:ext uri="{FF2B5EF4-FFF2-40B4-BE49-F238E27FC236}">
                <a16:creationId xmlns:a16="http://schemas.microsoft.com/office/drawing/2014/main" id="{2587C090-077B-4364-81E8-DDF7DEF47D10}"/>
              </a:ext>
            </a:extLst>
          </p:cNvPr>
          <p:cNvSpPr/>
          <p:nvPr/>
        </p:nvSpPr>
        <p:spPr bwMode="auto">
          <a:xfrm>
            <a:off x="9902469" y="2651412"/>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5" name="Rectangle 1194">
            <a:extLst>
              <a:ext uri="{FF2B5EF4-FFF2-40B4-BE49-F238E27FC236}">
                <a16:creationId xmlns:a16="http://schemas.microsoft.com/office/drawing/2014/main" id="{64C81457-02D9-4526-A2A0-28E99AFF90CA}"/>
              </a:ext>
            </a:extLst>
          </p:cNvPr>
          <p:cNvSpPr/>
          <p:nvPr/>
        </p:nvSpPr>
        <p:spPr bwMode="auto">
          <a:xfrm>
            <a:off x="9347342" y="2390169"/>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6" name="Rectangle 1195">
            <a:extLst>
              <a:ext uri="{FF2B5EF4-FFF2-40B4-BE49-F238E27FC236}">
                <a16:creationId xmlns:a16="http://schemas.microsoft.com/office/drawing/2014/main" id="{944CE1C4-7391-4C33-A0AA-982208F3E0E7}"/>
              </a:ext>
            </a:extLst>
          </p:cNvPr>
          <p:cNvSpPr/>
          <p:nvPr/>
        </p:nvSpPr>
        <p:spPr bwMode="auto">
          <a:xfrm>
            <a:off x="9347342"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7" name="Rectangle 1196">
            <a:extLst>
              <a:ext uri="{FF2B5EF4-FFF2-40B4-BE49-F238E27FC236}">
                <a16:creationId xmlns:a16="http://schemas.microsoft.com/office/drawing/2014/main" id="{522DE60A-6A36-4E8F-9EB2-F4F0638A5CA3}"/>
              </a:ext>
            </a:extLst>
          </p:cNvPr>
          <p:cNvSpPr/>
          <p:nvPr/>
        </p:nvSpPr>
        <p:spPr bwMode="auto">
          <a:xfrm>
            <a:off x="9624901"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8" name="Rectangle 1197">
            <a:extLst>
              <a:ext uri="{FF2B5EF4-FFF2-40B4-BE49-F238E27FC236}">
                <a16:creationId xmlns:a16="http://schemas.microsoft.com/office/drawing/2014/main" id="{5F15F9E4-C061-4112-97A2-00B2C292BBE8}"/>
              </a:ext>
            </a:extLst>
          </p:cNvPr>
          <p:cNvSpPr/>
          <p:nvPr/>
        </p:nvSpPr>
        <p:spPr bwMode="auto">
          <a:xfrm>
            <a:off x="9902469"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9" name="Rectangle 1198">
            <a:extLst>
              <a:ext uri="{FF2B5EF4-FFF2-40B4-BE49-F238E27FC236}">
                <a16:creationId xmlns:a16="http://schemas.microsoft.com/office/drawing/2014/main" id="{0F90BEA9-BFB3-43D5-B345-D99717944136}"/>
              </a:ext>
            </a:extLst>
          </p:cNvPr>
          <p:cNvSpPr/>
          <p:nvPr/>
        </p:nvSpPr>
        <p:spPr bwMode="auto">
          <a:xfrm>
            <a:off x="9347342" y="3181519"/>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0" name="Rectangle 1199">
            <a:extLst>
              <a:ext uri="{FF2B5EF4-FFF2-40B4-BE49-F238E27FC236}">
                <a16:creationId xmlns:a16="http://schemas.microsoft.com/office/drawing/2014/main" id="{31255446-E8F4-4D08-8DD2-F2D92D16C5B6}"/>
              </a:ext>
            </a:extLst>
          </p:cNvPr>
          <p:cNvSpPr/>
          <p:nvPr/>
        </p:nvSpPr>
        <p:spPr bwMode="auto">
          <a:xfrm>
            <a:off x="8792221"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1" name="Rectangle 1200">
            <a:extLst>
              <a:ext uri="{FF2B5EF4-FFF2-40B4-BE49-F238E27FC236}">
                <a16:creationId xmlns:a16="http://schemas.microsoft.com/office/drawing/2014/main" id="{166A33F8-6DD9-4573-9672-78F55CC9F7C4}"/>
              </a:ext>
            </a:extLst>
          </p:cNvPr>
          <p:cNvSpPr/>
          <p:nvPr/>
        </p:nvSpPr>
        <p:spPr bwMode="auto">
          <a:xfrm>
            <a:off x="8792221" y="2912657"/>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2" name="Rectangle 1201">
            <a:extLst>
              <a:ext uri="{FF2B5EF4-FFF2-40B4-BE49-F238E27FC236}">
                <a16:creationId xmlns:a16="http://schemas.microsoft.com/office/drawing/2014/main" id="{A0D781C2-5492-469E-B27B-8D54F66804D6}"/>
              </a:ext>
            </a:extLst>
          </p:cNvPr>
          <p:cNvSpPr/>
          <p:nvPr/>
        </p:nvSpPr>
        <p:spPr bwMode="auto">
          <a:xfrm>
            <a:off x="8514660" y="2651412"/>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3" name="Rectangle 1202">
            <a:extLst>
              <a:ext uri="{FF2B5EF4-FFF2-40B4-BE49-F238E27FC236}">
                <a16:creationId xmlns:a16="http://schemas.microsoft.com/office/drawing/2014/main" id="{275E6103-F104-4CBB-8518-B5EC838AFAC0}"/>
              </a:ext>
            </a:extLst>
          </p:cNvPr>
          <p:cNvSpPr/>
          <p:nvPr/>
        </p:nvSpPr>
        <p:spPr bwMode="auto">
          <a:xfrm>
            <a:off x="7404417"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4" name="Rectangle 1203">
            <a:extLst>
              <a:ext uri="{FF2B5EF4-FFF2-40B4-BE49-F238E27FC236}">
                <a16:creationId xmlns:a16="http://schemas.microsoft.com/office/drawing/2014/main" id="{7204017D-B1AF-4435-8963-D45CF71C1903}"/>
              </a:ext>
            </a:extLst>
          </p:cNvPr>
          <p:cNvSpPr/>
          <p:nvPr/>
        </p:nvSpPr>
        <p:spPr bwMode="auto">
          <a:xfrm>
            <a:off x="7959539"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5" name="Rectangle 1204">
            <a:extLst>
              <a:ext uri="{FF2B5EF4-FFF2-40B4-BE49-F238E27FC236}">
                <a16:creationId xmlns:a16="http://schemas.microsoft.com/office/drawing/2014/main" id="{234F2F70-257B-4109-BE97-15957584D3F7}"/>
              </a:ext>
            </a:extLst>
          </p:cNvPr>
          <p:cNvSpPr/>
          <p:nvPr/>
        </p:nvSpPr>
        <p:spPr bwMode="auto">
          <a:xfrm>
            <a:off x="7681977" y="3442763"/>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6" name="Rectangle 1205">
            <a:extLst>
              <a:ext uri="{FF2B5EF4-FFF2-40B4-BE49-F238E27FC236}">
                <a16:creationId xmlns:a16="http://schemas.microsoft.com/office/drawing/2014/main" id="{6E32C2CF-6374-4984-9DA3-653A73EF91D7}"/>
              </a:ext>
            </a:extLst>
          </p:cNvPr>
          <p:cNvSpPr/>
          <p:nvPr/>
        </p:nvSpPr>
        <p:spPr bwMode="auto">
          <a:xfrm>
            <a:off x="7959539" y="2912657"/>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7" name="Rectangle 1206">
            <a:extLst>
              <a:ext uri="{FF2B5EF4-FFF2-40B4-BE49-F238E27FC236}">
                <a16:creationId xmlns:a16="http://schemas.microsoft.com/office/drawing/2014/main" id="{8F492FF6-B0E5-410B-9B65-9BDAEF8DBE94}"/>
              </a:ext>
            </a:extLst>
          </p:cNvPr>
          <p:cNvSpPr/>
          <p:nvPr/>
        </p:nvSpPr>
        <p:spPr bwMode="auto">
          <a:xfrm>
            <a:off x="7404417" y="2651412"/>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8" name="Rectangle 1207">
            <a:extLst>
              <a:ext uri="{FF2B5EF4-FFF2-40B4-BE49-F238E27FC236}">
                <a16:creationId xmlns:a16="http://schemas.microsoft.com/office/drawing/2014/main" id="{E2FF46A5-E640-43C8-A444-62005A666E4F}"/>
              </a:ext>
            </a:extLst>
          </p:cNvPr>
          <p:cNvSpPr/>
          <p:nvPr/>
        </p:nvSpPr>
        <p:spPr bwMode="auto">
          <a:xfrm>
            <a:off x="7681977" y="2390169"/>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9" name="Rectangle 1208">
            <a:extLst>
              <a:ext uri="{FF2B5EF4-FFF2-40B4-BE49-F238E27FC236}">
                <a16:creationId xmlns:a16="http://schemas.microsoft.com/office/drawing/2014/main" id="{3BB1D822-ADDA-459E-B88B-BC74690257BF}"/>
              </a:ext>
            </a:extLst>
          </p:cNvPr>
          <p:cNvSpPr/>
          <p:nvPr/>
        </p:nvSpPr>
        <p:spPr bwMode="auto">
          <a:xfrm>
            <a:off x="7959539" y="2390169"/>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0" name="Rectangle 1209">
            <a:extLst>
              <a:ext uri="{FF2B5EF4-FFF2-40B4-BE49-F238E27FC236}">
                <a16:creationId xmlns:a16="http://schemas.microsoft.com/office/drawing/2014/main" id="{2E0BBBAD-9417-444C-B49E-270EBF53C35B}"/>
              </a:ext>
            </a:extLst>
          </p:cNvPr>
          <p:cNvSpPr/>
          <p:nvPr/>
        </p:nvSpPr>
        <p:spPr bwMode="auto">
          <a:xfrm>
            <a:off x="9069781" y="3965251"/>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1" name="Rectangle 1210">
            <a:extLst>
              <a:ext uri="{FF2B5EF4-FFF2-40B4-BE49-F238E27FC236}">
                <a16:creationId xmlns:a16="http://schemas.microsoft.com/office/drawing/2014/main" id="{D4636DEC-E30C-4D20-AA82-A687C2D61EE0}"/>
              </a:ext>
            </a:extLst>
          </p:cNvPr>
          <p:cNvSpPr/>
          <p:nvPr/>
        </p:nvSpPr>
        <p:spPr bwMode="auto">
          <a:xfrm>
            <a:off x="8237099" y="2390169"/>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2" name="Rectangle 1211">
            <a:extLst>
              <a:ext uri="{FF2B5EF4-FFF2-40B4-BE49-F238E27FC236}">
                <a16:creationId xmlns:a16="http://schemas.microsoft.com/office/drawing/2014/main" id="{01C30494-7CB2-49C5-BD8B-1FC261DDBBC0}"/>
              </a:ext>
            </a:extLst>
          </p:cNvPr>
          <p:cNvSpPr/>
          <p:nvPr/>
        </p:nvSpPr>
        <p:spPr bwMode="auto">
          <a:xfrm>
            <a:off x="8514659" y="2390169"/>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3" name="Rectangle 1212">
            <a:extLst>
              <a:ext uri="{FF2B5EF4-FFF2-40B4-BE49-F238E27FC236}">
                <a16:creationId xmlns:a16="http://schemas.microsoft.com/office/drawing/2014/main" id="{2419AFC9-467C-4EED-8515-AB5E0033D557}"/>
              </a:ext>
            </a:extLst>
          </p:cNvPr>
          <p:cNvSpPr/>
          <p:nvPr/>
        </p:nvSpPr>
        <p:spPr bwMode="auto">
          <a:xfrm>
            <a:off x="7959529" y="2128914"/>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4" name="Rectangle 1213">
            <a:extLst>
              <a:ext uri="{FF2B5EF4-FFF2-40B4-BE49-F238E27FC236}">
                <a16:creationId xmlns:a16="http://schemas.microsoft.com/office/drawing/2014/main" id="{C8B31A52-74D1-4326-BF32-3791D033B834}"/>
              </a:ext>
            </a:extLst>
          </p:cNvPr>
          <p:cNvSpPr/>
          <p:nvPr/>
        </p:nvSpPr>
        <p:spPr bwMode="auto">
          <a:xfrm>
            <a:off x="7959537" y="1860212"/>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5" name="Rectangle 1214">
            <a:extLst>
              <a:ext uri="{FF2B5EF4-FFF2-40B4-BE49-F238E27FC236}">
                <a16:creationId xmlns:a16="http://schemas.microsoft.com/office/drawing/2014/main" id="{2CCA8623-0D6F-431B-9A36-796728CA97B9}"/>
              </a:ext>
            </a:extLst>
          </p:cNvPr>
          <p:cNvSpPr/>
          <p:nvPr/>
        </p:nvSpPr>
        <p:spPr bwMode="auto">
          <a:xfrm>
            <a:off x="7681977" y="3965251"/>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6" name="Rectangle 1215">
            <a:extLst>
              <a:ext uri="{FF2B5EF4-FFF2-40B4-BE49-F238E27FC236}">
                <a16:creationId xmlns:a16="http://schemas.microsoft.com/office/drawing/2014/main" id="{149432A4-1C64-4105-9DC7-CB079789BC3B}"/>
              </a:ext>
            </a:extLst>
          </p:cNvPr>
          <p:cNvSpPr/>
          <p:nvPr/>
        </p:nvSpPr>
        <p:spPr bwMode="auto">
          <a:xfrm>
            <a:off x="8237099" y="3965251"/>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7" name="Rectangle 1216">
            <a:extLst>
              <a:ext uri="{FF2B5EF4-FFF2-40B4-BE49-F238E27FC236}">
                <a16:creationId xmlns:a16="http://schemas.microsoft.com/office/drawing/2014/main" id="{2B244D6D-A8C5-4600-88BB-196A057C5B23}"/>
              </a:ext>
            </a:extLst>
          </p:cNvPr>
          <p:cNvSpPr/>
          <p:nvPr/>
        </p:nvSpPr>
        <p:spPr bwMode="auto">
          <a:xfrm>
            <a:off x="7959539" y="3442763"/>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8" name="Rectangle 1217">
            <a:extLst>
              <a:ext uri="{FF2B5EF4-FFF2-40B4-BE49-F238E27FC236}">
                <a16:creationId xmlns:a16="http://schemas.microsoft.com/office/drawing/2014/main" id="{91A34A8F-978D-4C2A-ABB4-56A08470B93B}"/>
              </a:ext>
            </a:extLst>
          </p:cNvPr>
          <p:cNvSpPr/>
          <p:nvPr/>
        </p:nvSpPr>
        <p:spPr bwMode="auto">
          <a:xfrm>
            <a:off x="8514660" y="3442763"/>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9" name="Rectangle 1218">
            <a:extLst>
              <a:ext uri="{FF2B5EF4-FFF2-40B4-BE49-F238E27FC236}">
                <a16:creationId xmlns:a16="http://schemas.microsoft.com/office/drawing/2014/main" id="{BDB3CC08-911D-4568-993C-D1291FEC993B}"/>
              </a:ext>
            </a:extLst>
          </p:cNvPr>
          <p:cNvSpPr/>
          <p:nvPr/>
        </p:nvSpPr>
        <p:spPr bwMode="auto">
          <a:xfrm>
            <a:off x="8792221" y="3442763"/>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0" name="Rectangle 1219">
            <a:extLst>
              <a:ext uri="{FF2B5EF4-FFF2-40B4-BE49-F238E27FC236}">
                <a16:creationId xmlns:a16="http://schemas.microsoft.com/office/drawing/2014/main" id="{591B2D23-0583-45F9-96E1-CAE7B8DFA456}"/>
              </a:ext>
            </a:extLst>
          </p:cNvPr>
          <p:cNvSpPr/>
          <p:nvPr/>
        </p:nvSpPr>
        <p:spPr bwMode="auto">
          <a:xfrm>
            <a:off x="9347342" y="3442763"/>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1" name="Rectangle 1220">
            <a:extLst>
              <a:ext uri="{FF2B5EF4-FFF2-40B4-BE49-F238E27FC236}">
                <a16:creationId xmlns:a16="http://schemas.microsoft.com/office/drawing/2014/main" id="{7823B750-2EB1-4E23-A436-1742D82C3DEC}"/>
              </a:ext>
            </a:extLst>
          </p:cNvPr>
          <p:cNvSpPr/>
          <p:nvPr/>
        </p:nvSpPr>
        <p:spPr bwMode="auto">
          <a:xfrm>
            <a:off x="7959539" y="3181519"/>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2" name="Rectangle 1221">
            <a:extLst>
              <a:ext uri="{FF2B5EF4-FFF2-40B4-BE49-F238E27FC236}">
                <a16:creationId xmlns:a16="http://schemas.microsoft.com/office/drawing/2014/main" id="{6CEEDE48-8480-4043-BC4E-F3E749DBEB0B}"/>
              </a:ext>
            </a:extLst>
          </p:cNvPr>
          <p:cNvSpPr/>
          <p:nvPr/>
        </p:nvSpPr>
        <p:spPr bwMode="auto">
          <a:xfrm>
            <a:off x="8792221" y="3181519"/>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3" name="Rectangle 1222">
            <a:extLst>
              <a:ext uri="{FF2B5EF4-FFF2-40B4-BE49-F238E27FC236}">
                <a16:creationId xmlns:a16="http://schemas.microsoft.com/office/drawing/2014/main" id="{015A0093-CEF0-448A-8BBE-DF4A6320B813}"/>
              </a:ext>
            </a:extLst>
          </p:cNvPr>
          <p:cNvSpPr/>
          <p:nvPr/>
        </p:nvSpPr>
        <p:spPr bwMode="auto">
          <a:xfrm>
            <a:off x="9347342" y="2912657"/>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4" name="Rectangle 1223">
            <a:extLst>
              <a:ext uri="{FF2B5EF4-FFF2-40B4-BE49-F238E27FC236}">
                <a16:creationId xmlns:a16="http://schemas.microsoft.com/office/drawing/2014/main" id="{EEE9CC83-DE25-4A5B-B562-BAD5E36957DE}"/>
              </a:ext>
            </a:extLst>
          </p:cNvPr>
          <p:cNvSpPr/>
          <p:nvPr/>
        </p:nvSpPr>
        <p:spPr bwMode="auto">
          <a:xfrm>
            <a:off x="7959539" y="2651412"/>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7" name="Group 106">
            <a:extLst>
              <a:ext uri="{FF2B5EF4-FFF2-40B4-BE49-F238E27FC236}">
                <a16:creationId xmlns:a16="http://schemas.microsoft.com/office/drawing/2014/main" id="{E50BDD25-7234-4745-B7FE-9F1CF668EA25}"/>
              </a:ext>
            </a:extLst>
          </p:cNvPr>
          <p:cNvGrpSpPr/>
          <p:nvPr/>
        </p:nvGrpSpPr>
        <p:grpSpPr>
          <a:xfrm>
            <a:off x="6126631" y="6098381"/>
            <a:ext cx="329848" cy="299035"/>
            <a:chOff x="6126631" y="6098381"/>
            <a:chExt cx="329848" cy="299035"/>
          </a:xfrm>
        </p:grpSpPr>
        <p:sp>
          <p:nvSpPr>
            <p:cNvPr id="1232" name="Rectangle 1231">
              <a:extLst>
                <a:ext uri="{FF2B5EF4-FFF2-40B4-BE49-F238E27FC236}">
                  <a16:creationId xmlns:a16="http://schemas.microsoft.com/office/drawing/2014/main" id="{5AB88C65-91EE-483E-8E39-21155E48E7E0}"/>
                </a:ext>
              </a:extLst>
            </p:cNvPr>
            <p:cNvSpPr/>
            <p:nvPr/>
          </p:nvSpPr>
          <p:spPr bwMode="auto">
            <a:xfrm>
              <a:off x="6207697" y="6148899"/>
              <a:ext cx="182493" cy="182493"/>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582F9821-3BD6-49D5-9D63-F2AA236E9A8F}"/>
                </a:ext>
              </a:extLst>
            </p:cNvPr>
            <p:cNvCxnSpPr>
              <a:cxnSpLocks/>
            </p:cNvCxnSpPr>
            <p:nvPr/>
          </p:nvCxnSpPr>
          <p:spPr>
            <a:xfrm>
              <a:off x="6126631" y="6247003"/>
              <a:ext cx="81066" cy="0"/>
            </a:xfrm>
            <a:prstGeom prst="line">
              <a:avLst/>
            </a:prstGeom>
            <a:ln>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3" name="Straight Connector 1232">
              <a:extLst>
                <a:ext uri="{FF2B5EF4-FFF2-40B4-BE49-F238E27FC236}">
                  <a16:creationId xmlns:a16="http://schemas.microsoft.com/office/drawing/2014/main" id="{1A4A8A2D-F149-4886-8908-D9C82200BD94}"/>
                </a:ext>
              </a:extLst>
            </p:cNvPr>
            <p:cNvCxnSpPr>
              <a:cxnSpLocks/>
            </p:cNvCxnSpPr>
            <p:nvPr/>
          </p:nvCxnSpPr>
          <p:spPr>
            <a:xfrm>
              <a:off x="6390190" y="6247003"/>
              <a:ext cx="66289" cy="0"/>
            </a:xfrm>
            <a:prstGeom prst="line">
              <a:avLst/>
            </a:prstGeom>
            <a:ln>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5" name="Straight Connector 1234">
              <a:extLst>
                <a:ext uri="{FF2B5EF4-FFF2-40B4-BE49-F238E27FC236}">
                  <a16:creationId xmlns:a16="http://schemas.microsoft.com/office/drawing/2014/main" id="{83BEAA5B-6840-433C-8ECC-143A63A7FE78}"/>
                </a:ext>
              </a:extLst>
            </p:cNvPr>
            <p:cNvCxnSpPr>
              <a:cxnSpLocks/>
            </p:cNvCxnSpPr>
            <p:nvPr/>
          </p:nvCxnSpPr>
          <p:spPr>
            <a:xfrm flipV="1">
              <a:off x="6306320" y="6331393"/>
              <a:ext cx="0" cy="66023"/>
            </a:xfrm>
            <a:prstGeom prst="line">
              <a:avLst/>
            </a:prstGeom>
            <a:ln>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6" name="Straight Connector 1235">
              <a:extLst>
                <a:ext uri="{FF2B5EF4-FFF2-40B4-BE49-F238E27FC236}">
                  <a16:creationId xmlns:a16="http://schemas.microsoft.com/office/drawing/2014/main" id="{B23B3088-11D8-42E9-8DD0-4388DDCD4DA3}"/>
                </a:ext>
              </a:extLst>
            </p:cNvPr>
            <p:cNvCxnSpPr>
              <a:cxnSpLocks/>
            </p:cNvCxnSpPr>
            <p:nvPr/>
          </p:nvCxnSpPr>
          <p:spPr>
            <a:xfrm flipV="1">
              <a:off x="6306320" y="6098381"/>
              <a:ext cx="0" cy="50519"/>
            </a:xfrm>
            <a:prstGeom prst="line">
              <a:avLst/>
            </a:prstGeom>
            <a:ln>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237" name="Group 1236">
            <a:extLst>
              <a:ext uri="{FF2B5EF4-FFF2-40B4-BE49-F238E27FC236}">
                <a16:creationId xmlns:a16="http://schemas.microsoft.com/office/drawing/2014/main" id="{BFDF2706-7A15-4AFC-8102-47953F83822E}"/>
              </a:ext>
            </a:extLst>
          </p:cNvPr>
          <p:cNvGrpSpPr/>
          <p:nvPr/>
        </p:nvGrpSpPr>
        <p:grpSpPr>
          <a:xfrm>
            <a:off x="1812289" y="1860060"/>
            <a:ext cx="2681141" cy="2557480"/>
            <a:chOff x="7609152" y="1473500"/>
            <a:chExt cx="2681141" cy="4603450"/>
          </a:xfrm>
        </p:grpSpPr>
        <p:grpSp>
          <p:nvGrpSpPr>
            <p:cNvPr id="1238" name="Group 1237">
              <a:extLst>
                <a:ext uri="{FF2B5EF4-FFF2-40B4-BE49-F238E27FC236}">
                  <a16:creationId xmlns:a16="http://schemas.microsoft.com/office/drawing/2014/main" id="{DC3C0728-0BD2-4C6A-B964-C1D6C4DBF3E3}"/>
                </a:ext>
              </a:extLst>
            </p:cNvPr>
            <p:cNvGrpSpPr/>
            <p:nvPr/>
          </p:nvGrpSpPr>
          <p:grpSpPr>
            <a:xfrm>
              <a:off x="7609152" y="1473500"/>
              <a:ext cx="2681141" cy="4603450"/>
              <a:chOff x="7609152" y="1473500"/>
              <a:chExt cx="2681141" cy="4603450"/>
            </a:xfrm>
          </p:grpSpPr>
          <p:sp>
            <p:nvSpPr>
              <p:cNvPr id="1241" name="Rectangle 1240">
                <a:extLst>
                  <a:ext uri="{FF2B5EF4-FFF2-40B4-BE49-F238E27FC236}">
                    <a16:creationId xmlns:a16="http://schemas.microsoft.com/office/drawing/2014/main" id="{2C0447C1-B8C3-4270-9E54-06C2CFE360B7}"/>
                  </a:ext>
                </a:extLst>
              </p:cNvPr>
              <p:cNvSpPr/>
              <p:nvPr/>
            </p:nvSpPr>
            <p:spPr bwMode="auto">
              <a:xfrm>
                <a:off x="10107204" y="289773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2" name="Rectangle 1241">
                <a:extLst>
                  <a:ext uri="{FF2B5EF4-FFF2-40B4-BE49-F238E27FC236}">
                    <a16:creationId xmlns:a16="http://schemas.microsoft.com/office/drawing/2014/main" id="{9414ACFA-7BDF-45E6-955F-6F73A166580E}"/>
                  </a:ext>
                </a:extLst>
              </p:cNvPr>
              <p:cNvSpPr/>
              <p:nvPr/>
            </p:nvSpPr>
            <p:spPr bwMode="auto">
              <a:xfrm>
                <a:off x="9552077" y="242313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3" name="Rectangle 1242">
                <a:extLst>
                  <a:ext uri="{FF2B5EF4-FFF2-40B4-BE49-F238E27FC236}">
                    <a16:creationId xmlns:a16="http://schemas.microsoft.com/office/drawing/2014/main" id="{613FC2D0-155B-4F16-B612-7D1D4EDCDCC9}"/>
                  </a:ext>
                </a:extLst>
              </p:cNvPr>
              <p:cNvSpPr/>
              <p:nvPr/>
            </p:nvSpPr>
            <p:spPr bwMode="auto">
              <a:xfrm>
                <a:off x="9552077"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4" name="Rectangle 1243">
                <a:extLst>
                  <a:ext uri="{FF2B5EF4-FFF2-40B4-BE49-F238E27FC236}">
                    <a16:creationId xmlns:a16="http://schemas.microsoft.com/office/drawing/2014/main" id="{D7D57F4E-E727-4C29-A164-D0692139A9D3}"/>
                  </a:ext>
                </a:extLst>
              </p:cNvPr>
              <p:cNvSpPr/>
              <p:nvPr/>
            </p:nvSpPr>
            <p:spPr bwMode="auto">
              <a:xfrm>
                <a:off x="9829636"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5" name="Rectangle 1244">
                <a:extLst>
                  <a:ext uri="{FF2B5EF4-FFF2-40B4-BE49-F238E27FC236}">
                    <a16:creationId xmlns:a16="http://schemas.microsoft.com/office/drawing/2014/main" id="{80A5F3ED-5FF9-43FA-9943-D1EF8F9ABD7E}"/>
                  </a:ext>
                </a:extLst>
              </p:cNvPr>
              <p:cNvSpPr/>
              <p:nvPr/>
            </p:nvSpPr>
            <p:spPr bwMode="auto">
              <a:xfrm>
                <a:off x="10107204"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6" name="Rectangle 1245">
                <a:extLst>
                  <a:ext uri="{FF2B5EF4-FFF2-40B4-BE49-F238E27FC236}">
                    <a16:creationId xmlns:a16="http://schemas.microsoft.com/office/drawing/2014/main" id="{A9743CF2-17AD-4650-AD78-D08F56C1520A}"/>
                  </a:ext>
                </a:extLst>
              </p:cNvPr>
              <p:cNvSpPr/>
              <p:nvPr/>
            </p:nvSpPr>
            <p:spPr bwMode="auto">
              <a:xfrm>
                <a:off x="9552077" y="384694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7" name="Rectangle 1246">
                <a:extLst>
                  <a:ext uri="{FF2B5EF4-FFF2-40B4-BE49-F238E27FC236}">
                    <a16:creationId xmlns:a16="http://schemas.microsoft.com/office/drawing/2014/main" id="{21BAA24F-164E-4BF2-827F-F30DC17168EB}"/>
                  </a:ext>
                </a:extLst>
              </p:cNvPr>
              <p:cNvSpPr/>
              <p:nvPr/>
            </p:nvSpPr>
            <p:spPr bwMode="auto">
              <a:xfrm>
                <a:off x="8996956"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8" name="Rectangle 1267">
                <a:extLst>
                  <a:ext uri="{FF2B5EF4-FFF2-40B4-BE49-F238E27FC236}">
                    <a16:creationId xmlns:a16="http://schemas.microsoft.com/office/drawing/2014/main" id="{81EB5F7C-76BE-4645-B12E-9C6D18A77869}"/>
                  </a:ext>
                </a:extLst>
              </p:cNvPr>
              <p:cNvSpPr/>
              <p:nvPr/>
            </p:nvSpPr>
            <p:spPr bwMode="auto">
              <a:xfrm>
                <a:off x="8996956" y="3372340"/>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1" name="Rectangle 1270">
                <a:extLst>
                  <a:ext uri="{FF2B5EF4-FFF2-40B4-BE49-F238E27FC236}">
                    <a16:creationId xmlns:a16="http://schemas.microsoft.com/office/drawing/2014/main" id="{32122033-3A15-4BE5-879B-18C8DDA5EA27}"/>
                  </a:ext>
                </a:extLst>
              </p:cNvPr>
              <p:cNvSpPr/>
              <p:nvPr/>
            </p:nvSpPr>
            <p:spPr bwMode="auto">
              <a:xfrm>
                <a:off x="8719395" y="289773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3" name="Rectangle 1272">
                <a:extLst>
                  <a:ext uri="{FF2B5EF4-FFF2-40B4-BE49-F238E27FC236}">
                    <a16:creationId xmlns:a16="http://schemas.microsoft.com/office/drawing/2014/main" id="{60410BD9-7919-48CF-8D65-89D43D9662EC}"/>
                  </a:ext>
                </a:extLst>
              </p:cNvPr>
              <p:cNvSpPr/>
              <p:nvPr/>
            </p:nvSpPr>
            <p:spPr bwMode="auto">
              <a:xfrm>
                <a:off x="7609152"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4" name="Rectangle 1273">
                <a:extLst>
                  <a:ext uri="{FF2B5EF4-FFF2-40B4-BE49-F238E27FC236}">
                    <a16:creationId xmlns:a16="http://schemas.microsoft.com/office/drawing/2014/main" id="{7A59FDFB-B337-4882-AB18-9B8DD83141C1}"/>
                  </a:ext>
                </a:extLst>
              </p:cNvPr>
              <p:cNvSpPr/>
              <p:nvPr/>
            </p:nvSpPr>
            <p:spPr bwMode="auto">
              <a:xfrm>
                <a:off x="8164274"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6" name="Rectangle 1285">
                <a:extLst>
                  <a:ext uri="{FF2B5EF4-FFF2-40B4-BE49-F238E27FC236}">
                    <a16:creationId xmlns:a16="http://schemas.microsoft.com/office/drawing/2014/main" id="{7BC0069C-9A96-4399-AEA2-E9F7A5E95DCA}"/>
                  </a:ext>
                </a:extLst>
              </p:cNvPr>
              <p:cNvSpPr/>
              <p:nvPr/>
            </p:nvSpPr>
            <p:spPr bwMode="auto">
              <a:xfrm>
                <a:off x="7886712"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6" name="Rectangle 1295">
                <a:extLst>
                  <a:ext uri="{FF2B5EF4-FFF2-40B4-BE49-F238E27FC236}">
                    <a16:creationId xmlns:a16="http://schemas.microsoft.com/office/drawing/2014/main" id="{B0EB2329-4B7D-4F5D-9764-5247E20FB6AA}"/>
                  </a:ext>
                </a:extLst>
              </p:cNvPr>
              <p:cNvSpPr/>
              <p:nvPr/>
            </p:nvSpPr>
            <p:spPr bwMode="auto">
              <a:xfrm>
                <a:off x="8164274" y="3372340"/>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7" name="Rectangle 1296">
                <a:extLst>
                  <a:ext uri="{FF2B5EF4-FFF2-40B4-BE49-F238E27FC236}">
                    <a16:creationId xmlns:a16="http://schemas.microsoft.com/office/drawing/2014/main" id="{B7231AB8-F93F-496E-B57B-9D7AAB79A0D0}"/>
                  </a:ext>
                </a:extLst>
              </p:cNvPr>
              <p:cNvSpPr/>
              <p:nvPr/>
            </p:nvSpPr>
            <p:spPr bwMode="auto">
              <a:xfrm>
                <a:off x="7609152" y="289773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3" name="Rectangle 1312">
                <a:extLst>
                  <a:ext uri="{FF2B5EF4-FFF2-40B4-BE49-F238E27FC236}">
                    <a16:creationId xmlns:a16="http://schemas.microsoft.com/office/drawing/2014/main" id="{1F0A535C-471C-4C87-BD75-7BD51D4DC1E7}"/>
                  </a:ext>
                </a:extLst>
              </p:cNvPr>
              <p:cNvSpPr/>
              <p:nvPr/>
            </p:nvSpPr>
            <p:spPr bwMode="auto">
              <a:xfrm>
                <a:off x="7886712" y="242313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4" name="Rectangle 1313">
                <a:extLst>
                  <a:ext uri="{FF2B5EF4-FFF2-40B4-BE49-F238E27FC236}">
                    <a16:creationId xmlns:a16="http://schemas.microsoft.com/office/drawing/2014/main" id="{ACE5BD5E-5E90-48E4-9589-B58897D19299}"/>
                  </a:ext>
                </a:extLst>
              </p:cNvPr>
              <p:cNvSpPr/>
              <p:nvPr/>
            </p:nvSpPr>
            <p:spPr bwMode="auto">
              <a:xfrm>
                <a:off x="8164274" y="242313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5" name="Rectangle 1314">
                <a:extLst>
                  <a:ext uri="{FF2B5EF4-FFF2-40B4-BE49-F238E27FC236}">
                    <a16:creationId xmlns:a16="http://schemas.microsoft.com/office/drawing/2014/main" id="{58681B9A-06AF-4A19-A425-398978651D5D}"/>
                  </a:ext>
                </a:extLst>
              </p:cNvPr>
              <p:cNvSpPr/>
              <p:nvPr/>
            </p:nvSpPr>
            <p:spPr bwMode="auto">
              <a:xfrm>
                <a:off x="9274516"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6" name="Rectangle 1315">
                <a:extLst>
                  <a:ext uri="{FF2B5EF4-FFF2-40B4-BE49-F238E27FC236}">
                    <a16:creationId xmlns:a16="http://schemas.microsoft.com/office/drawing/2014/main" id="{7644E163-320E-498B-BAFF-110BE5CD5B97}"/>
                  </a:ext>
                </a:extLst>
              </p:cNvPr>
              <p:cNvSpPr/>
              <p:nvPr/>
            </p:nvSpPr>
            <p:spPr bwMode="auto">
              <a:xfrm>
                <a:off x="8441834" y="242313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7" name="Rectangle 1316">
                <a:extLst>
                  <a:ext uri="{FF2B5EF4-FFF2-40B4-BE49-F238E27FC236}">
                    <a16:creationId xmlns:a16="http://schemas.microsoft.com/office/drawing/2014/main" id="{FB1F58E2-728B-4BC9-934A-2F72DF6A6CE9}"/>
                  </a:ext>
                </a:extLst>
              </p:cNvPr>
              <p:cNvSpPr/>
              <p:nvPr/>
            </p:nvSpPr>
            <p:spPr bwMode="auto">
              <a:xfrm>
                <a:off x="8719394" y="243069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8" name="Rectangle 1317">
                <a:extLst>
                  <a:ext uri="{FF2B5EF4-FFF2-40B4-BE49-F238E27FC236}">
                    <a16:creationId xmlns:a16="http://schemas.microsoft.com/office/drawing/2014/main" id="{ED9E5B16-A2A4-4515-9F4E-40E36AB80C74}"/>
                  </a:ext>
                </a:extLst>
              </p:cNvPr>
              <p:cNvSpPr/>
              <p:nvPr/>
            </p:nvSpPr>
            <p:spPr bwMode="auto">
              <a:xfrm>
                <a:off x="8164264" y="1948517"/>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9" name="Rectangle 1318">
                <a:extLst>
                  <a:ext uri="{FF2B5EF4-FFF2-40B4-BE49-F238E27FC236}">
                    <a16:creationId xmlns:a16="http://schemas.microsoft.com/office/drawing/2014/main" id="{46047A99-E10E-46E3-BE67-A8F8A88F7B30}"/>
                  </a:ext>
                </a:extLst>
              </p:cNvPr>
              <p:cNvSpPr/>
              <p:nvPr/>
            </p:nvSpPr>
            <p:spPr bwMode="auto">
              <a:xfrm>
                <a:off x="8164272" y="147407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0" name="Rectangle 1319">
                <a:extLst>
                  <a:ext uri="{FF2B5EF4-FFF2-40B4-BE49-F238E27FC236}">
                    <a16:creationId xmlns:a16="http://schemas.microsoft.com/office/drawing/2014/main" id="{7026C32B-7C45-4B23-AA74-A92F833D92AA}"/>
                  </a:ext>
                </a:extLst>
              </p:cNvPr>
              <p:cNvSpPr/>
              <p:nvPr/>
            </p:nvSpPr>
            <p:spPr bwMode="auto">
              <a:xfrm>
                <a:off x="7886712"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1" name="Rectangle 1320">
                <a:extLst>
                  <a:ext uri="{FF2B5EF4-FFF2-40B4-BE49-F238E27FC236}">
                    <a16:creationId xmlns:a16="http://schemas.microsoft.com/office/drawing/2014/main" id="{5812FA5C-61B9-484E-BA09-057B17411E0F}"/>
                  </a:ext>
                </a:extLst>
              </p:cNvPr>
              <p:cNvSpPr/>
              <p:nvPr/>
            </p:nvSpPr>
            <p:spPr bwMode="auto">
              <a:xfrm>
                <a:off x="8441834"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2" name="Rectangle 1321">
                <a:extLst>
                  <a:ext uri="{FF2B5EF4-FFF2-40B4-BE49-F238E27FC236}">
                    <a16:creationId xmlns:a16="http://schemas.microsoft.com/office/drawing/2014/main" id="{38F80356-D2FA-4B2E-B627-494E809E213D}"/>
                  </a:ext>
                </a:extLst>
              </p:cNvPr>
              <p:cNvSpPr/>
              <p:nvPr/>
            </p:nvSpPr>
            <p:spPr bwMode="auto">
              <a:xfrm>
                <a:off x="8719395"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3" name="Rectangle 1322">
                <a:extLst>
                  <a:ext uri="{FF2B5EF4-FFF2-40B4-BE49-F238E27FC236}">
                    <a16:creationId xmlns:a16="http://schemas.microsoft.com/office/drawing/2014/main" id="{10F5ED85-6B11-491B-B07F-31DCAF7EB38C}"/>
                  </a:ext>
                </a:extLst>
              </p:cNvPr>
              <p:cNvSpPr/>
              <p:nvPr/>
            </p:nvSpPr>
            <p:spPr bwMode="auto">
              <a:xfrm>
                <a:off x="8164274"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4" name="Rectangle 1323">
                <a:extLst>
                  <a:ext uri="{FF2B5EF4-FFF2-40B4-BE49-F238E27FC236}">
                    <a16:creationId xmlns:a16="http://schemas.microsoft.com/office/drawing/2014/main" id="{2ACE9EFA-FADE-44EC-9905-810204916A29}"/>
                  </a:ext>
                </a:extLst>
              </p:cNvPr>
              <p:cNvSpPr/>
              <p:nvPr/>
            </p:nvSpPr>
            <p:spPr bwMode="auto">
              <a:xfrm>
                <a:off x="8719395"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5" name="Rectangle 1324">
                <a:extLst>
                  <a:ext uri="{FF2B5EF4-FFF2-40B4-BE49-F238E27FC236}">
                    <a16:creationId xmlns:a16="http://schemas.microsoft.com/office/drawing/2014/main" id="{760BB889-77D5-439A-8E68-4712EFF6646D}"/>
                  </a:ext>
                </a:extLst>
              </p:cNvPr>
              <p:cNvSpPr/>
              <p:nvPr/>
            </p:nvSpPr>
            <p:spPr bwMode="auto">
              <a:xfrm>
                <a:off x="8996956"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6" name="Rectangle 1325">
                <a:extLst>
                  <a:ext uri="{FF2B5EF4-FFF2-40B4-BE49-F238E27FC236}">
                    <a16:creationId xmlns:a16="http://schemas.microsoft.com/office/drawing/2014/main" id="{45248C92-06AF-45E7-BCFF-7F84E31E2C48}"/>
                  </a:ext>
                </a:extLst>
              </p:cNvPr>
              <p:cNvSpPr/>
              <p:nvPr/>
            </p:nvSpPr>
            <p:spPr bwMode="auto">
              <a:xfrm>
                <a:off x="9552077"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7" name="Rectangle 1326">
                <a:extLst>
                  <a:ext uri="{FF2B5EF4-FFF2-40B4-BE49-F238E27FC236}">
                    <a16:creationId xmlns:a16="http://schemas.microsoft.com/office/drawing/2014/main" id="{9F46E03A-1B3F-477A-8E5C-6B5BAE6CAAEF}"/>
                  </a:ext>
                </a:extLst>
              </p:cNvPr>
              <p:cNvSpPr/>
              <p:nvPr/>
            </p:nvSpPr>
            <p:spPr bwMode="auto">
              <a:xfrm>
                <a:off x="8164274" y="384694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8" name="Rectangle 1327">
                <a:extLst>
                  <a:ext uri="{FF2B5EF4-FFF2-40B4-BE49-F238E27FC236}">
                    <a16:creationId xmlns:a16="http://schemas.microsoft.com/office/drawing/2014/main" id="{B991E62B-ACA1-4C73-B93A-39F6C471A19A}"/>
                  </a:ext>
                </a:extLst>
              </p:cNvPr>
              <p:cNvSpPr/>
              <p:nvPr/>
            </p:nvSpPr>
            <p:spPr bwMode="auto">
              <a:xfrm>
                <a:off x="8996956" y="384694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9" name="Rectangle 1328">
                <a:extLst>
                  <a:ext uri="{FF2B5EF4-FFF2-40B4-BE49-F238E27FC236}">
                    <a16:creationId xmlns:a16="http://schemas.microsoft.com/office/drawing/2014/main" id="{49EACE38-8D2B-41DC-8783-618F69F27C00}"/>
                  </a:ext>
                </a:extLst>
              </p:cNvPr>
              <p:cNvSpPr/>
              <p:nvPr/>
            </p:nvSpPr>
            <p:spPr bwMode="auto">
              <a:xfrm>
                <a:off x="9552077" y="3372340"/>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0" name="Rectangle 1329">
                <a:extLst>
                  <a:ext uri="{FF2B5EF4-FFF2-40B4-BE49-F238E27FC236}">
                    <a16:creationId xmlns:a16="http://schemas.microsoft.com/office/drawing/2014/main" id="{F74AA1E6-1193-49D6-AB10-4216D259A60F}"/>
                  </a:ext>
                </a:extLst>
              </p:cNvPr>
              <p:cNvSpPr/>
              <p:nvPr/>
            </p:nvSpPr>
            <p:spPr bwMode="auto">
              <a:xfrm>
                <a:off x="8164274" y="289773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1" name="Rectangle 1330">
                <a:extLst>
                  <a:ext uri="{FF2B5EF4-FFF2-40B4-BE49-F238E27FC236}">
                    <a16:creationId xmlns:a16="http://schemas.microsoft.com/office/drawing/2014/main" id="{04D960A1-8E5C-443B-B861-E1621523E7F5}"/>
                  </a:ext>
                </a:extLst>
              </p:cNvPr>
              <p:cNvSpPr/>
              <p:nvPr/>
            </p:nvSpPr>
            <p:spPr bwMode="auto">
              <a:xfrm>
                <a:off x="7609948"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2" name="Rectangle 1331">
                <a:extLst>
                  <a:ext uri="{FF2B5EF4-FFF2-40B4-BE49-F238E27FC236}">
                    <a16:creationId xmlns:a16="http://schemas.microsoft.com/office/drawing/2014/main" id="{2E505605-DAF9-48F5-B635-6FDC00BD9730}"/>
                  </a:ext>
                </a:extLst>
              </p:cNvPr>
              <p:cNvSpPr/>
              <p:nvPr/>
            </p:nvSpPr>
            <p:spPr bwMode="auto">
              <a:xfrm>
                <a:off x="7887508"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3" name="Rectangle 1332">
                <a:extLst>
                  <a:ext uri="{FF2B5EF4-FFF2-40B4-BE49-F238E27FC236}">
                    <a16:creationId xmlns:a16="http://schemas.microsoft.com/office/drawing/2014/main" id="{E14D57AE-F45A-467F-833B-BEA368B5F9D1}"/>
                  </a:ext>
                </a:extLst>
              </p:cNvPr>
              <p:cNvSpPr/>
              <p:nvPr/>
            </p:nvSpPr>
            <p:spPr bwMode="auto">
              <a:xfrm>
                <a:off x="8165070"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4" name="Rectangle 1333">
                <a:extLst>
                  <a:ext uri="{FF2B5EF4-FFF2-40B4-BE49-F238E27FC236}">
                    <a16:creationId xmlns:a16="http://schemas.microsoft.com/office/drawing/2014/main" id="{4853E364-6E0A-4434-89C7-116D57D46DD3}"/>
                  </a:ext>
                </a:extLst>
              </p:cNvPr>
              <p:cNvSpPr/>
              <p:nvPr/>
            </p:nvSpPr>
            <p:spPr bwMode="auto">
              <a:xfrm>
                <a:off x="8442630"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5" name="Rectangle 1334">
                <a:extLst>
                  <a:ext uri="{FF2B5EF4-FFF2-40B4-BE49-F238E27FC236}">
                    <a16:creationId xmlns:a16="http://schemas.microsoft.com/office/drawing/2014/main" id="{5FBD7117-E42D-4076-9AB2-91C54AAB2A52}"/>
                  </a:ext>
                </a:extLst>
              </p:cNvPr>
              <p:cNvSpPr/>
              <p:nvPr/>
            </p:nvSpPr>
            <p:spPr bwMode="auto">
              <a:xfrm>
                <a:off x="8720191"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6" name="Rectangle 1335">
                <a:extLst>
                  <a:ext uri="{FF2B5EF4-FFF2-40B4-BE49-F238E27FC236}">
                    <a16:creationId xmlns:a16="http://schemas.microsoft.com/office/drawing/2014/main" id="{2890FDAA-F99B-4798-90AE-36C91F0F0525}"/>
                  </a:ext>
                </a:extLst>
              </p:cNvPr>
              <p:cNvSpPr/>
              <p:nvPr/>
            </p:nvSpPr>
            <p:spPr bwMode="auto">
              <a:xfrm>
                <a:off x="8997752"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7" name="Rectangle 1336">
                <a:extLst>
                  <a:ext uri="{FF2B5EF4-FFF2-40B4-BE49-F238E27FC236}">
                    <a16:creationId xmlns:a16="http://schemas.microsoft.com/office/drawing/2014/main" id="{97D414DF-862A-42FA-AE8B-5B0D22071B71}"/>
                  </a:ext>
                </a:extLst>
              </p:cNvPr>
              <p:cNvSpPr/>
              <p:nvPr/>
            </p:nvSpPr>
            <p:spPr bwMode="auto">
              <a:xfrm>
                <a:off x="9275312"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8" name="Rectangle 1337">
                <a:extLst>
                  <a:ext uri="{FF2B5EF4-FFF2-40B4-BE49-F238E27FC236}">
                    <a16:creationId xmlns:a16="http://schemas.microsoft.com/office/drawing/2014/main" id="{F4E2BC4B-5910-4D78-A27F-F472A5F2BF05}"/>
                  </a:ext>
                </a:extLst>
              </p:cNvPr>
              <p:cNvSpPr/>
              <p:nvPr/>
            </p:nvSpPr>
            <p:spPr bwMode="auto">
              <a:xfrm>
                <a:off x="9552873"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9" name="Rectangle 1338">
                <a:extLst>
                  <a:ext uri="{FF2B5EF4-FFF2-40B4-BE49-F238E27FC236}">
                    <a16:creationId xmlns:a16="http://schemas.microsoft.com/office/drawing/2014/main" id="{CAC416A5-836B-457C-B456-E220FDF029A7}"/>
                  </a:ext>
                </a:extLst>
              </p:cNvPr>
              <p:cNvSpPr/>
              <p:nvPr/>
            </p:nvSpPr>
            <p:spPr bwMode="auto">
              <a:xfrm>
                <a:off x="9830432"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0" name="Rectangle 1339">
                <a:extLst>
                  <a:ext uri="{FF2B5EF4-FFF2-40B4-BE49-F238E27FC236}">
                    <a16:creationId xmlns:a16="http://schemas.microsoft.com/office/drawing/2014/main" id="{4BCAD918-9D08-40D7-8497-7ED6D32D64C1}"/>
                  </a:ext>
                </a:extLst>
              </p:cNvPr>
              <p:cNvSpPr/>
              <p:nvPr/>
            </p:nvSpPr>
            <p:spPr bwMode="auto">
              <a:xfrm>
                <a:off x="10108000"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1" name="Rectangle 1340">
                <a:extLst>
                  <a:ext uri="{FF2B5EF4-FFF2-40B4-BE49-F238E27FC236}">
                    <a16:creationId xmlns:a16="http://schemas.microsoft.com/office/drawing/2014/main" id="{4AFF04F1-F868-474F-B6F0-D4564CBCC5C3}"/>
                  </a:ext>
                </a:extLst>
              </p:cNvPr>
              <p:cNvSpPr/>
              <p:nvPr/>
            </p:nvSpPr>
            <p:spPr bwMode="auto">
              <a:xfrm>
                <a:off x="7609948"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2" name="Rectangle 1341">
                <a:extLst>
                  <a:ext uri="{FF2B5EF4-FFF2-40B4-BE49-F238E27FC236}">
                    <a16:creationId xmlns:a16="http://schemas.microsoft.com/office/drawing/2014/main" id="{AA0339F9-E4C3-446A-83DB-CDBFA3600AD5}"/>
                  </a:ext>
                </a:extLst>
              </p:cNvPr>
              <p:cNvSpPr/>
              <p:nvPr/>
            </p:nvSpPr>
            <p:spPr bwMode="auto">
              <a:xfrm>
                <a:off x="7887508"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3" name="Rectangle 1342">
                <a:extLst>
                  <a:ext uri="{FF2B5EF4-FFF2-40B4-BE49-F238E27FC236}">
                    <a16:creationId xmlns:a16="http://schemas.microsoft.com/office/drawing/2014/main" id="{222307E3-E9C2-4243-A363-906A341BD879}"/>
                  </a:ext>
                </a:extLst>
              </p:cNvPr>
              <p:cNvSpPr/>
              <p:nvPr/>
            </p:nvSpPr>
            <p:spPr bwMode="auto">
              <a:xfrm>
                <a:off x="8165070"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4" name="Rectangle 1343">
                <a:extLst>
                  <a:ext uri="{FF2B5EF4-FFF2-40B4-BE49-F238E27FC236}">
                    <a16:creationId xmlns:a16="http://schemas.microsoft.com/office/drawing/2014/main" id="{4094CB7D-C833-43B8-A448-ABC4B8DE278B}"/>
                  </a:ext>
                </a:extLst>
              </p:cNvPr>
              <p:cNvSpPr/>
              <p:nvPr/>
            </p:nvSpPr>
            <p:spPr bwMode="auto">
              <a:xfrm>
                <a:off x="8442630"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5" name="Rectangle 1344">
                <a:extLst>
                  <a:ext uri="{FF2B5EF4-FFF2-40B4-BE49-F238E27FC236}">
                    <a16:creationId xmlns:a16="http://schemas.microsoft.com/office/drawing/2014/main" id="{1E790DD1-F321-4C36-8CD7-46A166702A77}"/>
                  </a:ext>
                </a:extLst>
              </p:cNvPr>
              <p:cNvSpPr/>
              <p:nvPr/>
            </p:nvSpPr>
            <p:spPr bwMode="auto">
              <a:xfrm>
                <a:off x="8720191"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6" name="Rectangle 1345">
                <a:extLst>
                  <a:ext uri="{FF2B5EF4-FFF2-40B4-BE49-F238E27FC236}">
                    <a16:creationId xmlns:a16="http://schemas.microsoft.com/office/drawing/2014/main" id="{C720C3C3-6B70-485A-BB7D-92AF80BFE6BE}"/>
                  </a:ext>
                </a:extLst>
              </p:cNvPr>
              <p:cNvSpPr/>
              <p:nvPr/>
            </p:nvSpPr>
            <p:spPr bwMode="auto">
              <a:xfrm>
                <a:off x="8997752"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7" name="Rectangle 1346">
                <a:extLst>
                  <a:ext uri="{FF2B5EF4-FFF2-40B4-BE49-F238E27FC236}">
                    <a16:creationId xmlns:a16="http://schemas.microsoft.com/office/drawing/2014/main" id="{20BE2674-ABE1-4A98-A36B-5FA70897DF8E}"/>
                  </a:ext>
                </a:extLst>
              </p:cNvPr>
              <p:cNvSpPr/>
              <p:nvPr/>
            </p:nvSpPr>
            <p:spPr bwMode="auto">
              <a:xfrm>
                <a:off x="9275312"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8" name="Rectangle 1347">
                <a:extLst>
                  <a:ext uri="{FF2B5EF4-FFF2-40B4-BE49-F238E27FC236}">
                    <a16:creationId xmlns:a16="http://schemas.microsoft.com/office/drawing/2014/main" id="{360E7CCD-F200-4E79-9449-DF84E8190E14}"/>
                  </a:ext>
                </a:extLst>
              </p:cNvPr>
              <p:cNvSpPr/>
              <p:nvPr/>
            </p:nvSpPr>
            <p:spPr bwMode="auto">
              <a:xfrm>
                <a:off x="9552873"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9" name="Rectangle 1348">
                <a:extLst>
                  <a:ext uri="{FF2B5EF4-FFF2-40B4-BE49-F238E27FC236}">
                    <a16:creationId xmlns:a16="http://schemas.microsoft.com/office/drawing/2014/main" id="{912683D0-4EEB-4D86-9608-F2DF792968BD}"/>
                  </a:ext>
                </a:extLst>
              </p:cNvPr>
              <p:cNvSpPr/>
              <p:nvPr/>
            </p:nvSpPr>
            <p:spPr bwMode="auto">
              <a:xfrm>
                <a:off x="9830432"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0" name="Rectangle 1349">
                <a:extLst>
                  <a:ext uri="{FF2B5EF4-FFF2-40B4-BE49-F238E27FC236}">
                    <a16:creationId xmlns:a16="http://schemas.microsoft.com/office/drawing/2014/main" id="{44368890-FF85-46EC-B0D7-F0C6C0DB73BD}"/>
                  </a:ext>
                </a:extLst>
              </p:cNvPr>
              <p:cNvSpPr/>
              <p:nvPr/>
            </p:nvSpPr>
            <p:spPr bwMode="auto">
              <a:xfrm>
                <a:off x="10108000"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1" name="Rectangle 1350">
                <a:extLst>
                  <a:ext uri="{FF2B5EF4-FFF2-40B4-BE49-F238E27FC236}">
                    <a16:creationId xmlns:a16="http://schemas.microsoft.com/office/drawing/2014/main" id="{19FDF318-C1A5-4005-9B4F-B31477EA5D73}"/>
                  </a:ext>
                </a:extLst>
              </p:cNvPr>
              <p:cNvSpPr/>
              <p:nvPr/>
            </p:nvSpPr>
            <p:spPr bwMode="auto">
              <a:xfrm>
                <a:off x="7609948"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2" name="Rectangle 1351">
                <a:extLst>
                  <a:ext uri="{FF2B5EF4-FFF2-40B4-BE49-F238E27FC236}">
                    <a16:creationId xmlns:a16="http://schemas.microsoft.com/office/drawing/2014/main" id="{233F4510-99B3-4CAC-B4ED-B03094699063}"/>
                  </a:ext>
                </a:extLst>
              </p:cNvPr>
              <p:cNvSpPr/>
              <p:nvPr/>
            </p:nvSpPr>
            <p:spPr bwMode="auto">
              <a:xfrm>
                <a:off x="9275312"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3" name="Rectangle 1352">
                <a:extLst>
                  <a:ext uri="{FF2B5EF4-FFF2-40B4-BE49-F238E27FC236}">
                    <a16:creationId xmlns:a16="http://schemas.microsoft.com/office/drawing/2014/main" id="{6A82DD67-58B9-4FE7-B169-2D790667AC6A}"/>
                  </a:ext>
                </a:extLst>
              </p:cNvPr>
              <p:cNvSpPr/>
              <p:nvPr/>
            </p:nvSpPr>
            <p:spPr bwMode="auto">
              <a:xfrm>
                <a:off x="9830432"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4" name="Rectangle 1353">
                <a:extLst>
                  <a:ext uri="{FF2B5EF4-FFF2-40B4-BE49-F238E27FC236}">
                    <a16:creationId xmlns:a16="http://schemas.microsoft.com/office/drawing/2014/main" id="{A0CF79A1-95B5-473A-B08E-B5B184D65C82}"/>
                  </a:ext>
                </a:extLst>
              </p:cNvPr>
              <p:cNvSpPr/>
              <p:nvPr/>
            </p:nvSpPr>
            <p:spPr bwMode="auto">
              <a:xfrm>
                <a:off x="10108000"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5" name="Rectangle 1354">
                <a:extLst>
                  <a:ext uri="{FF2B5EF4-FFF2-40B4-BE49-F238E27FC236}">
                    <a16:creationId xmlns:a16="http://schemas.microsoft.com/office/drawing/2014/main" id="{60956A9C-5B98-45FE-B998-7444AE53541F}"/>
                  </a:ext>
                </a:extLst>
              </p:cNvPr>
              <p:cNvSpPr/>
              <p:nvPr/>
            </p:nvSpPr>
            <p:spPr bwMode="auto">
              <a:xfrm>
                <a:off x="7609948"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6" name="Rectangle 1355">
                <a:extLst>
                  <a:ext uri="{FF2B5EF4-FFF2-40B4-BE49-F238E27FC236}">
                    <a16:creationId xmlns:a16="http://schemas.microsoft.com/office/drawing/2014/main" id="{3B860DC8-E7CA-4263-AA34-F7FCF45621E4}"/>
                  </a:ext>
                </a:extLst>
              </p:cNvPr>
              <p:cNvSpPr/>
              <p:nvPr/>
            </p:nvSpPr>
            <p:spPr bwMode="auto">
              <a:xfrm>
                <a:off x="7887508"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7" name="Rectangle 1356">
                <a:extLst>
                  <a:ext uri="{FF2B5EF4-FFF2-40B4-BE49-F238E27FC236}">
                    <a16:creationId xmlns:a16="http://schemas.microsoft.com/office/drawing/2014/main" id="{090F579B-88DA-4937-842B-F29512BF5C5C}"/>
                  </a:ext>
                </a:extLst>
              </p:cNvPr>
              <p:cNvSpPr/>
              <p:nvPr/>
            </p:nvSpPr>
            <p:spPr bwMode="auto">
              <a:xfrm>
                <a:off x="8442630" y="384652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8" name="Rectangle 1357">
                <a:extLst>
                  <a:ext uri="{FF2B5EF4-FFF2-40B4-BE49-F238E27FC236}">
                    <a16:creationId xmlns:a16="http://schemas.microsoft.com/office/drawing/2014/main" id="{C9F09759-083B-4631-921B-90BBB19E58E7}"/>
                  </a:ext>
                </a:extLst>
              </p:cNvPr>
              <p:cNvSpPr/>
              <p:nvPr/>
            </p:nvSpPr>
            <p:spPr bwMode="auto">
              <a:xfrm>
                <a:off x="8720191"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9" name="Rectangle 1358">
                <a:extLst>
                  <a:ext uri="{FF2B5EF4-FFF2-40B4-BE49-F238E27FC236}">
                    <a16:creationId xmlns:a16="http://schemas.microsoft.com/office/drawing/2014/main" id="{39E5AF9E-6479-4488-A185-3F25B6BF750F}"/>
                  </a:ext>
                </a:extLst>
              </p:cNvPr>
              <p:cNvSpPr/>
              <p:nvPr/>
            </p:nvSpPr>
            <p:spPr bwMode="auto">
              <a:xfrm>
                <a:off x="9275312"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0" name="Rectangle 1359">
                <a:extLst>
                  <a:ext uri="{FF2B5EF4-FFF2-40B4-BE49-F238E27FC236}">
                    <a16:creationId xmlns:a16="http://schemas.microsoft.com/office/drawing/2014/main" id="{6F24CA1F-EC61-43FB-A9D4-9CC1FB39F23B}"/>
                  </a:ext>
                </a:extLst>
              </p:cNvPr>
              <p:cNvSpPr/>
              <p:nvPr/>
            </p:nvSpPr>
            <p:spPr bwMode="auto">
              <a:xfrm>
                <a:off x="9830432"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1" name="Rectangle 1360">
                <a:extLst>
                  <a:ext uri="{FF2B5EF4-FFF2-40B4-BE49-F238E27FC236}">
                    <a16:creationId xmlns:a16="http://schemas.microsoft.com/office/drawing/2014/main" id="{93F38C3C-C116-4142-95D3-B6D814278C17}"/>
                  </a:ext>
                </a:extLst>
              </p:cNvPr>
              <p:cNvSpPr/>
              <p:nvPr/>
            </p:nvSpPr>
            <p:spPr bwMode="auto">
              <a:xfrm>
                <a:off x="10108000"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2" name="Rectangle 1361">
                <a:extLst>
                  <a:ext uri="{FF2B5EF4-FFF2-40B4-BE49-F238E27FC236}">
                    <a16:creationId xmlns:a16="http://schemas.microsoft.com/office/drawing/2014/main" id="{48EA5730-D00B-4F52-A0F2-C8D1290FE1C7}"/>
                  </a:ext>
                </a:extLst>
              </p:cNvPr>
              <p:cNvSpPr/>
              <p:nvPr/>
            </p:nvSpPr>
            <p:spPr bwMode="auto">
              <a:xfrm>
                <a:off x="7609948"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3" name="Rectangle 1362">
                <a:extLst>
                  <a:ext uri="{FF2B5EF4-FFF2-40B4-BE49-F238E27FC236}">
                    <a16:creationId xmlns:a16="http://schemas.microsoft.com/office/drawing/2014/main" id="{B1E60253-9DFC-4684-999D-664637157FC2}"/>
                  </a:ext>
                </a:extLst>
              </p:cNvPr>
              <p:cNvSpPr/>
              <p:nvPr/>
            </p:nvSpPr>
            <p:spPr bwMode="auto">
              <a:xfrm>
                <a:off x="7887508"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4" name="Rectangle 1363">
                <a:extLst>
                  <a:ext uri="{FF2B5EF4-FFF2-40B4-BE49-F238E27FC236}">
                    <a16:creationId xmlns:a16="http://schemas.microsoft.com/office/drawing/2014/main" id="{782CE6D3-BE91-4C0F-9FB2-C160EFA378DD}"/>
                  </a:ext>
                </a:extLst>
              </p:cNvPr>
              <p:cNvSpPr/>
              <p:nvPr/>
            </p:nvSpPr>
            <p:spPr bwMode="auto">
              <a:xfrm>
                <a:off x="8442630"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5" name="Rectangle 1364">
                <a:extLst>
                  <a:ext uri="{FF2B5EF4-FFF2-40B4-BE49-F238E27FC236}">
                    <a16:creationId xmlns:a16="http://schemas.microsoft.com/office/drawing/2014/main" id="{E92A63B3-0DD9-4810-A00B-AE0D9D5C7C92}"/>
                  </a:ext>
                </a:extLst>
              </p:cNvPr>
              <p:cNvSpPr/>
              <p:nvPr/>
            </p:nvSpPr>
            <p:spPr bwMode="auto">
              <a:xfrm>
                <a:off x="8720191"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6" name="Rectangle 1365">
                <a:extLst>
                  <a:ext uri="{FF2B5EF4-FFF2-40B4-BE49-F238E27FC236}">
                    <a16:creationId xmlns:a16="http://schemas.microsoft.com/office/drawing/2014/main" id="{11F45838-B54F-463C-812F-F1229E04CF67}"/>
                  </a:ext>
                </a:extLst>
              </p:cNvPr>
              <p:cNvSpPr/>
              <p:nvPr/>
            </p:nvSpPr>
            <p:spPr bwMode="auto">
              <a:xfrm>
                <a:off x="9275312"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7" name="Rectangle 1366">
                <a:extLst>
                  <a:ext uri="{FF2B5EF4-FFF2-40B4-BE49-F238E27FC236}">
                    <a16:creationId xmlns:a16="http://schemas.microsoft.com/office/drawing/2014/main" id="{23224A49-0A5F-49E1-8A11-8C48AEB7EBA3}"/>
                  </a:ext>
                </a:extLst>
              </p:cNvPr>
              <p:cNvSpPr/>
              <p:nvPr/>
            </p:nvSpPr>
            <p:spPr bwMode="auto">
              <a:xfrm>
                <a:off x="9830432"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8" name="Rectangle 1367">
                <a:extLst>
                  <a:ext uri="{FF2B5EF4-FFF2-40B4-BE49-F238E27FC236}">
                    <a16:creationId xmlns:a16="http://schemas.microsoft.com/office/drawing/2014/main" id="{7CFF2971-F118-4E97-85C2-FB25598B64B5}"/>
                  </a:ext>
                </a:extLst>
              </p:cNvPr>
              <p:cNvSpPr/>
              <p:nvPr/>
            </p:nvSpPr>
            <p:spPr bwMode="auto">
              <a:xfrm>
                <a:off x="10108000"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9" name="Rectangle 1368">
                <a:extLst>
                  <a:ext uri="{FF2B5EF4-FFF2-40B4-BE49-F238E27FC236}">
                    <a16:creationId xmlns:a16="http://schemas.microsoft.com/office/drawing/2014/main" id="{C44B34A5-B580-49E1-A22F-1136ECC386DA}"/>
                  </a:ext>
                </a:extLst>
              </p:cNvPr>
              <p:cNvSpPr/>
              <p:nvPr/>
            </p:nvSpPr>
            <p:spPr bwMode="auto">
              <a:xfrm>
                <a:off x="7887508"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0" name="Rectangle 1369">
                <a:extLst>
                  <a:ext uri="{FF2B5EF4-FFF2-40B4-BE49-F238E27FC236}">
                    <a16:creationId xmlns:a16="http://schemas.microsoft.com/office/drawing/2014/main" id="{880FD16D-C426-41E1-8DD8-7AE55164C365}"/>
                  </a:ext>
                </a:extLst>
              </p:cNvPr>
              <p:cNvSpPr/>
              <p:nvPr/>
            </p:nvSpPr>
            <p:spPr bwMode="auto">
              <a:xfrm>
                <a:off x="8442630"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1" name="Rectangle 1370">
                <a:extLst>
                  <a:ext uri="{FF2B5EF4-FFF2-40B4-BE49-F238E27FC236}">
                    <a16:creationId xmlns:a16="http://schemas.microsoft.com/office/drawing/2014/main" id="{15DF4134-2CCA-4BD7-8DA5-FE6D5B3DD1CF}"/>
                  </a:ext>
                </a:extLst>
              </p:cNvPr>
              <p:cNvSpPr/>
              <p:nvPr/>
            </p:nvSpPr>
            <p:spPr bwMode="auto">
              <a:xfrm>
                <a:off x="8997752"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2" name="Rectangle 1371">
                <a:extLst>
                  <a:ext uri="{FF2B5EF4-FFF2-40B4-BE49-F238E27FC236}">
                    <a16:creationId xmlns:a16="http://schemas.microsoft.com/office/drawing/2014/main" id="{BE0D4465-587C-4F55-94AA-13A52FCF92E7}"/>
                  </a:ext>
                </a:extLst>
              </p:cNvPr>
              <p:cNvSpPr/>
              <p:nvPr/>
            </p:nvSpPr>
            <p:spPr bwMode="auto">
              <a:xfrm>
                <a:off x="9275312"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3" name="Rectangle 1372">
                <a:extLst>
                  <a:ext uri="{FF2B5EF4-FFF2-40B4-BE49-F238E27FC236}">
                    <a16:creationId xmlns:a16="http://schemas.microsoft.com/office/drawing/2014/main" id="{2B1676FB-FBFA-46E2-8785-0D068C781752}"/>
                  </a:ext>
                </a:extLst>
              </p:cNvPr>
              <p:cNvSpPr/>
              <p:nvPr/>
            </p:nvSpPr>
            <p:spPr bwMode="auto">
              <a:xfrm>
                <a:off x="9552873"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4" name="Rectangle 1373">
                <a:extLst>
                  <a:ext uri="{FF2B5EF4-FFF2-40B4-BE49-F238E27FC236}">
                    <a16:creationId xmlns:a16="http://schemas.microsoft.com/office/drawing/2014/main" id="{C05742C9-9C02-4813-8679-F89ABE221303}"/>
                  </a:ext>
                </a:extLst>
              </p:cNvPr>
              <p:cNvSpPr/>
              <p:nvPr/>
            </p:nvSpPr>
            <p:spPr bwMode="auto">
              <a:xfrm>
                <a:off x="9830432"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5" name="Rectangle 1374">
                <a:extLst>
                  <a:ext uri="{FF2B5EF4-FFF2-40B4-BE49-F238E27FC236}">
                    <a16:creationId xmlns:a16="http://schemas.microsoft.com/office/drawing/2014/main" id="{C2A0E87A-DCB6-4785-BB81-0FDF4287D54B}"/>
                  </a:ext>
                </a:extLst>
              </p:cNvPr>
              <p:cNvSpPr/>
              <p:nvPr/>
            </p:nvSpPr>
            <p:spPr bwMode="auto">
              <a:xfrm>
                <a:off x="7609948"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6" name="Rectangle 1375">
                <a:extLst>
                  <a:ext uri="{FF2B5EF4-FFF2-40B4-BE49-F238E27FC236}">
                    <a16:creationId xmlns:a16="http://schemas.microsoft.com/office/drawing/2014/main" id="{29CC0A19-82D6-4E52-B9EB-3F32780947AF}"/>
                  </a:ext>
                </a:extLst>
              </p:cNvPr>
              <p:cNvSpPr/>
              <p:nvPr/>
            </p:nvSpPr>
            <p:spPr bwMode="auto">
              <a:xfrm>
                <a:off x="8997752"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7" name="Rectangle 1376">
                <a:extLst>
                  <a:ext uri="{FF2B5EF4-FFF2-40B4-BE49-F238E27FC236}">
                    <a16:creationId xmlns:a16="http://schemas.microsoft.com/office/drawing/2014/main" id="{AF1FBAA5-ED11-4B8B-97CB-5E80FD909596}"/>
                  </a:ext>
                </a:extLst>
              </p:cNvPr>
              <p:cNvSpPr/>
              <p:nvPr/>
            </p:nvSpPr>
            <p:spPr bwMode="auto">
              <a:xfrm>
                <a:off x="9275312"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8" name="Rectangle 1377">
                <a:extLst>
                  <a:ext uri="{FF2B5EF4-FFF2-40B4-BE49-F238E27FC236}">
                    <a16:creationId xmlns:a16="http://schemas.microsoft.com/office/drawing/2014/main" id="{39858328-5053-4A35-800E-E58F6FE09AC8}"/>
                  </a:ext>
                </a:extLst>
              </p:cNvPr>
              <p:cNvSpPr/>
              <p:nvPr/>
            </p:nvSpPr>
            <p:spPr bwMode="auto">
              <a:xfrm>
                <a:off x="9830432"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9" name="Rectangle 1378">
                <a:extLst>
                  <a:ext uri="{FF2B5EF4-FFF2-40B4-BE49-F238E27FC236}">
                    <a16:creationId xmlns:a16="http://schemas.microsoft.com/office/drawing/2014/main" id="{0DA10985-D98B-4160-A829-16E053C7A436}"/>
                  </a:ext>
                </a:extLst>
              </p:cNvPr>
              <p:cNvSpPr/>
              <p:nvPr/>
            </p:nvSpPr>
            <p:spPr bwMode="auto">
              <a:xfrm>
                <a:off x="10108000"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0" name="Rectangle 1379">
                <a:extLst>
                  <a:ext uri="{FF2B5EF4-FFF2-40B4-BE49-F238E27FC236}">
                    <a16:creationId xmlns:a16="http://schemas.microsoft.com/office/drawing/2014/main" id="{A596CCD8-45E3-4F8E-91CE-BF283E7424A0}"/>
                  </a:ext>
                </a:extLst>
              </p:cNvPr>
              <p:cNvSpPr/>
              <p:nvPr/>
            </p:nvSpPr>
            <p:spPr bwMode="auto">
              <a:xfrm>
                <a:off x="7609947"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1" name="Rectangle 1380">
                <a:extLst>
                  <a:ext uri="{FF2B5EF4-FFF2-40B4-BE49-F238E27FC236}">
                    <a16:creationId xmlns:a16="http://schemas.microsoft.com/office/drawing/2014/main" id="{02D16DDD-1A93-4600-A901-9F972AC12CD1}"/>
                  </a:ext>
                </a:extLst>
              </p:cNvPr>
              <p:cNvSpPr/>
              <p:nvPr/>
            </p:nvSpPr>
            <p:spPr bwMode="auto">
              <a:xfrm>
                <a:off x="7887508"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2" name="Rectangle 1381">
                <a:extLst>
                  <a:ext uri="{FF2B5EF4-FFF2-40B4-BE49-F238E27FC236}">
                    <a16:creationId xmlns:a16="http://schemas.microsoft.com/office/drawing/2014/main" id="{931E8CD6-BB58-45A3-9012-03F198B4E82C}"/>
                  </a:ext>
                </a:extLst>
              </p:cNvPr>
              <p:cNvSpPr/>
              <p:nvPr/>
            </p:nvSpPr>
            <p:spPr bwMode="auto">
              <a:xfrm>
                <a:off x="8442629"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3" name="Rectangle 1382">
                <a:extLst>
                  <a:ext uri="{FF2B5EF4-FFF2-40B4-BE49-F238E27FC236}">
                    <a16:creationId xmlns:a16="http://schemas.microsoft.com/office/drawing/2014/main" id="{8F41C210-D8A9-4242-8420-FD8BCCC9730F}"/>
                  </a:ext>
                </a:extLst>
              </p:cNvPr>
              <p:cNvSpPr/>
              <p:nvPr/>
            </p:nvSpPr>
            <p:spPr bwMode="auto">
              <a:xfrm>
                <a:off x="8997750"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4" name="Rectangle 1383">
                <a:extLst>
                  <a:ext uri="{FF2B5EF4-FFF2-40B4-BE49-F238E27FC236}">
                    <a16:creationId xmlns:a16="http://schemas.microsoft.com/office/drawing/2014/main" id="{705C338F-0B6C-4A56-AF83-0A0371205201}"/>
                  </a:ext>
                </a:extLst>
              </p:cNvPr>
              <p:cNvSpPr/>
              <p:nvPr/>
            </p:nvSpPr>
            <p:spPr bwMode="auto">
              <a:xfrm>
                <a:off x="9275311"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5" name="Rectangle 1384">
                <a:extLst>
                  <a:ext uri="{FF2B5EF4-FFF2-40B4-BE49-F238E27FC236}">
                    <a16:creationId xmlns:a16="http://schemas.microsoft.com/office/drawing/2014/main" id="{4EE00A1E-245F-47CC-8CE0-55BC9B890E93}"/>
                  </a:ext>
                </a:extLst>
              </p:cNvPr>
              <p:cNvSpPr/>
              <p:nvPr/>
            </p:nvSpPr>
            <p:spPr bwMode="auto">
              <a:xfrm>
                <a:off x="9552872"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6" name="Rectangle 1385">
                <a:extLst>
                  <a:ext uri="{FF2B5EF4-FFF2-40B4-BE49-F238E27FC236}">
                    <a16:creationId xmlns:a16="http://schemas.microsoft.com/office/drawing/2014/main" id="{9AFB09D8-76A7-487F-9E77-62B98E0B5BDC}"/>
                  </a:ext>
                </a:extLst>
              </p:cNvPr>
              <p:cNvSpPr/>
              <p:nvPr/>
            </p:nvSpPr>
            <p:spPr bwMode="auto">
              <a:xfrm>
                <a:off x="9830431"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7" name="Rectangle 1386">
                <a:extLst>
                  <a:ext uri="{FF2B5EF4-FFF2-40B4-BE49-F238E27FC236}">
                    <a16:creationId xmlns:a16="http://schemas.microsoft.com/office/drawing/2014/main" id="{A1A88743-4A26-4584-8301-A2381595D51F}"/>
                  </a:ext>
                </a:extLst>
              </p:cNvPr>
              <p:cNvSpPr/>
              <p:nvPr/>
            </p:nvSpPr>
            <p:spPr bwMode="auto">
              <a:xfrm>
                <a:off x="10108000" y="1948105"/>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8" name="Rectangle 1387">
                <a:extLst>
                  <a:ext uri="{FF2B5EF4-FFF2-40B4-BE49-F238E27FC236}">
                    <a16:creationId xmlns:a16="http://schemas.microsoft.com/office/drawing/2014/main" id="{7E69B680-63B3-4539-B3C6-AD79DF79C53B}"/>
                  </a:ext>
                </a:extLst>
              </p:cNvPr>
              <p:cNvSpPr/>
              <p:nvPr/>
            </p:nvSpPr>
            <p:spPr bwMode="auto">
              <a:xfrm>
                <a:off x="7609947"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9" name="Rectangle 1388">
                <a:extLst>
                  <a:ext uri="{FF2B5EF4-FFF2-40B4-BE49-F238E27FC236}">
                    <a16:creationId xmlns:a16="http://schemas.microsoft.com/office/drawing/2014/main" id="{C6FB25C1-130E-43E2-A463-14DDD617E78D}"/>
                  </a:ext>
                </a:extLst>
              </p:cNvPr>
              <p:cNvSpPr/>
              <p:nvPr/>
            </p:nvSpPr>
            <p:spPr bwMode="auto">
              <a:xfrm>
                <a:off x="8442629"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0" name="Rectangle 1389">
                <a:extLst>
                  <a:ext uri="{FF2B5EF4-FFF2-40B4-BE49-F238E27FC236}">
                    <a16:creationId xmlns:a16="http://schemas.microsoft.com/office/drawing/2014/main" id="{87BAA807-C36E-42CA-8F8C-A5F5162842F9}"/>
                  </a:ext>
                </a:extLst>
              </p:cNvPr>
              <p:cNvSpPr/>
              <p:nvPr/>
            </p:nvSpPr>
            <p:spPr bwMode="auto">
              <a:xfrm>
                <a:off x="8720190"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1" name="Rectangle 1390">
                <a:extLst>
                  <a:ext uri="{FF2B5EF4-FFF2-40B4-BE49-F238E27FC236}">
                    <a16:creationId xmlns:a16="http://schemas.microsoft.com/office/drawing/2014/main" id="{FF06BA69-E969-4E29-9FAF-38D97F961045}"/>
                  </a:ext>
                </a:extLst>
              </p:cNvPr>
              <p:cNvSpPr/>
              <p:nvPr/>
            </p:nvSpPr>
            <p:spPr bwMode="auto">
              <a:xfrm>
                <a:off x="8997750"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2" name="Rectangle 1391">
                <a:extLst>
                  <a:ext uri="{FF2B5EF4-FFF2-40B4-BE49-F238E27FC236}">
                    <a16:creationId xmlns:a16="http://schemas.microsoft.com/office/drawing/2014/main" id="{2C98FDA5-842C-44C5-9387-007E4100197D}"/>
                  </a:ext>
                </a:extLst>
              </p:cNvPr>
              <p:cNvSpPr/>
              <p:nvPr/>
            </p:nvSpPr>
            <p:spPr bwMode="auto">
              <a:xfrm>
                <a:off x="9275311"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3" name="Rectangle 1392">
                <a:extLst>
                  <a:ext uri="{FF2B5EF4-FFF2-40B4-BE49-F238E27FC236}">
                    <a16:creationId xmlns:a16="http://schemas.microsoft.com/office/drawing/2014/main" id="{03B6AD8E-5C25-452E-B877-F528A8C62C17}"/>
                  </a:ext>
                </a:extLst>
              </p:cNvPr>
              <p:cNvSpPr/>
              <p:nvPr/>
            </p:nvSpPr>
            <p:spPr bwMode="auto">
              <a:xfrm>
                <a:off x="9552872"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4" name="Rectangle 1393">
                <a:extLst>
                  <a:ext uri="{FF2B5EF4-FFF2-40B4-BE49-F238E27FC236}">
                    <a16:creationId xmlns:a16="http://schemas.microsoft.com/office/drawing/2014/main" id="{5832A527-7338-4E3E-88BF-4F5209736EAF}"/>
                  </a:ext>
                </a:extLst>
              </p:cNvPr>
              <p:cNvSpPr/>
              <p:nvPr/>
            </p:nvSpPr>
            <p:spPr bwMode="auto">
              <a:xfrm>
                <a:off x="9830431"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5" name="Rectangle 1394">
                <a:extLst>
                  <a:ext uri="{FF2B5EF4-FFF2-40B4-BE49-F238E27FC236}">
                    <a16:creationId xmlns:a16="http://schemas.microsoft.com/office/drawing/2014/main" id="{BE9FC596-3742-4511-84C2-5507B0A669AB}"/>
                  </a:ext>
                </a:extLst>
              </p:cNvPr>
              <p:cNvSpPr/>
              <p:nvPr/>
            </p:nvSpPr>
            <p:spPr bwMode="auto">
              <a:xfrm>
                <a:off x="10108000"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6" name="Rectangle 1395">
                <a:extLst>
                  <a:ext uri="{FF2B5EF4-FFF2-40B4-BE49-F238E27FC236}">
                    <a16:creationId xmlns:a16="http://schemas.microsoft.com/office/drawing/2014/main" id="{583F7E53-ED41-40DA-AA5F-80FC57DDF7C0}"/>
                  </a:ext>
                </a:extLst>
              </p:cNvPr>
              <p:cNvSpPr/>
              <p:nvPr/>
            </p:nvSpPr>
            <p:spPr bwMode="auto">
              <a:xfrm>
                <a:off x="7884149"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7" name="Rectangle 1396">
                <a:extLst>
                  <a:ext uri="{FF2B5EF4-FFF2-40B4-BE49-F238E27FC236}">
                    <a16:creationId xmlns:a16="http://schemas.microsoft.com/office/drawing/2014/main" id="{D564A091-0395-495C-A93D-30C3490D3548}"/>
                  </a:ext>
                </a:extLst>
              </p:cNvPr>
              <p:cNvSpPr/>
              <p:nvPr/>
            </p:nvSpPr>
            <p:spPr bwMode="auto">
              <a:xfrm>
                <a:off x="8715636" y="194923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39" name="Rectangle 1238">
              <a:extLst>
                <a:ext uri="{FF2B5EF4-FFF2-40B4-BE49-F238E27FC236}">
                  <a16:creationId xmlns:a16="http://schemas.microsoft.com/office/drawing/2014/main" id="{BE838C0D-F93C-40EF-BAC1-CE97BE5BCD89}"/>
                </a:ext>
              </a:extLst>
            </p:cNvPr>
            <p:cNvSpPr/>
            <p:nvPr/>
          </p:nvSpPr>
          <p:spPr bwMode="auto">
            <a:xfrm>
              <a:off x="8720191" y="5270331"/>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0" name="Rectangle 1239">
              <a:extLst>
                <a:ext uri="{FF2B5EF4-FFF2-40B4-BE49-F238E27FC236}">
                  <a16:creationId xmlns:a16="http://schemas.microsoft.com/office/drawing/2014/main" id="{1641288F-4906-41AB-B811-F9998B206E60}"/>
                </a:ext>
              </a:extLst>
            </p:cNvPr>
            <p:cNvSpPr/>
            <p:nvPr/>
          </p:nvSpPr>
          <p:spPr bwMode="auto">
            <a:xfrm>
              <a:off x="8442630"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98" name="Rectangle 1397">
            <a:extLst>
              <a:ext uri="{FF2B5EF4-FFF2-40B4-BE49-F238E27FC236}">
                <a16:creationId xmlns:a16="http://schemas.microsoft.com/office/drawing/2014/main" id="{0B3F7D86-1F8C-485F-9B21-D2825CAFFD05}"/>
              </a:ext>
            </a:extLst>
          </p:cNvPr>
          <p:cNvSpPr/>
          <p:nvPr/>
        </p:nvSpPr>
        <p:spPr bwMode="auto">
          <a:xfrm>
            <a:off x="4311137" y="2651412"/>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9" name="Rectangle 1398">
            <a:extLst>
              <a:ext uri="{FF2B5EF4-FFF2-40B4-BE49-F238E27FC236}">
                <a16:creationId xmlns:a16="http://schemas.microsoft.com/office/drawing/2014/main" id="{F96FE92E-17AB-4821-9D52-4298520E5C3A}"/>
              </a:ext>
            </a:extLst>
          </p:cNvPr>
          <p:cNvSpPr/>
          <p:nvPr/>
        </p:nvSpPr>
        <p:spPr bwMode="auto">
          <a:xfrm>
            <a:off x="3756010" y="2390169"/>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0" name="Rectangle 1399">
            <a:extLst>
              <a:ext uri="{FF2B5EF4-FFF2-40B4-BE49-F238E27FC236}">
                <a16:creationId xmlns:a16="http://schemas.microsoft.com/office/drawing/2014/main" id="{44A4589D-B962-4035-8D06-22908896423A}"/>
              </a:ext>
            </a:extLst>
          </p:cNvPr>
          <p:cNvSpPr/>
          <p:nvPr/>
        </p:nvSpPr>
        <p:spPr bwMode="auto">
          <a:xfrm>
            <a:off x="3756010"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1" name="Rectangle 1400">
            <a:extLst>
              <a:ext uri="{FF2B5EF4-FFF2-40B4-BE49-F238E27FC236}">
                <a16:creationId xmlns:a16="http://schemas.microsoft.com/office/drawing/2014/main" id="{103CC920-2C04-41EA-9663-C7A2280F2B89}"/>
              </a:ext>
            </a:extLst>
          </p:cNvPr>
          <p:cNvSpPr/>
          <p:nvPr/>
        </p:nvSpPr>
        <p:spPr bwMode="auto">
          <a:xfrm>
            <a:off x="4033569"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2" name="Rectangle 1401">
            <a:extLst>
              <a:ext uri="{FF2B5EF4-FFF2-40B4-BE49-F238E27FC236}">
                <a16:creationId xmlns:a16="http://schemas.microsoft.com/office/drawing/2014/main" id="{4B37BA28-4FA1-4658-8420-0C5F43C8C1FB}"/>
              </a:ext>
            </a:extLst>
          </p:cNvPr>
          <p:cNvSpPr/>
          <p:nvPr/>
        </p:nvSpPr>
        <p:spPr bwMode="auto">
          <a:xfrm>
            <a:off x="4311137"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3" name="Rectangle 1402">
            <a:extLst>
              <a:ext uri="{FF2B5EF4-FFF2-40B4-BE49-F238E27FC236}">
                <a16:creationId xmlns:a16="http://schemas.microsoft.com/office/drawing/2014/main" id="{77FE049C-8F1B-46BB-ABA8-D713D153454F}"/>
              </a:ext>
            </a:extLst>
          </p:cNvPr>
          <p:cNvSpPr/>
          <p:nvPr/>
        </p:nvSpPr>
        <p:spPr bwMode="auto">
          <a:xfrm>
            <a:off x="3756010" y="3181519"/>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4" name="Rectangle 1403">
            <a:extLst>
              <a:ext uri="{FF2B5EF4-FFF2-40B4-BE49-F238E27FC236}">
                <a16:creationId xmlns:a16="http://schemas.microsoft.com/office/drawing/2014/main" id="{8F273160-7730-460E-90CB-8CD1C4C8E3A9}"/>
              </a:ext>
            </a:extLst>
          </p:cNvPr>
          <p:cNvSpPr/>
          <p:nvPr/>
        </p:nvSpPr>
        <p:spPr bwMode="auto">
          <a:xfrm>
            <a:off x="3200889"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5" name="Rectangle 1404">
            <a:extLst>
              <a:ext uri="{FF2B5EF4-FFF2-40B4-BE49-F238E27FC236}">
                <a16:creationId xmlns:a16="http://schemas.microsoft.com/office/drawing/2014/main" id="{CAC17692-02C5-4889-8E1B-9B2B26B36D6C}"/>
              </a:ext>
            </a:extLst>
          </p:cNvPr>
          <p:cNvSpPr/>
          <p:nvPr/>
        </p:nvSpPr>
        <p:spPr bwMode="auto">
          <a:xfrm>
            <a:off x="3200889" y="2912657"/>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6" name="Rectangle 1405">
            <a:extLst>
              <a:ext uri="{FF2B5EF4-FFF2-40B4-BE49-F238E27FC236}">
                <a16:creationId xmlns:a16="http://schemas.microsoft.com/office/drawing/2014/main" id="{B540D3FE-6705-40A2-B4FD-D4E9AD1F4D7C}"/>
              </a:ext>
            </a:extLst>
          </p:cNvPr>
          <p:cNvSpPr/>
          <p:nvPr/>
        </p:nvSpPr>
        <p:spPr bwMode="auto">
          <a:xfrm>
            <a:off x="2923328" y="2651412"/>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7" name="Rectangle 1406">
            <a:extLst>
              <a:ext uri="{FF2B5EF4-FFF2-40B4-BE49-F238E27FC236}">
                <a16:creationId xmlns:a16="http://schemas.microsoft.com/office/drawing/2014/main" id="{F9DAD5E2-43A8-4E9D-9610-4E50D0F951D8}"/>
              </a:ext>
            </a:extLst>
          </p:cNvPr>
          <p:cNvSpPr/>
          <p:nvPr/>
        </p:nvSpPr>
        <p:spPr bwMode="auto">
          <a:xfrm>
            <a:off x="1813085"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8" name="Rectangle 1407">
            <a:extLst>
              <a:ext uri="{FF2B5EF4-FFF2-40B4-BE49-F238E27FC236}">
                <a16:creationId xmlns:a16="http://schemas.microsoft.com/office/drawing/2014/main" id="{32D5AB1C-F123-41EB-B5BA-7B534A2F2678}"/>
              </a:ext>
            </a:extLst>
          </p:cNvPr>
          <p:cNvSpPr/>
          <p:nvPr/>
        </p:nvSpPr>
        <p:spPr bwMode="auto">
          <a:xfrm>
            <a:off x="2368207"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9" name="Rectangle 1408">
            <a:extLst>
              <a:ext uri="{FF2B5EF4-FFF2-40B4-BE49-F238E27FC236}">
                <a16:creationId xmlns:a16="http://schemas.microsoft.com/office/drawing/2014/main" id="{93C9E6DF-76F8-4324-9375-C90A01F2D7FE}"/>
              </a:ext>
            </a:extLst>
          </p:cNvPr>
          <p:cNvSpPr/>
          <p:nvPr/>
        </p:nvSpPr>
        <p:spPr bwMode="auto">
          <a:xfrm>
            <a:off x="2090645" y="3442763"/>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0" name="Rectangle 1409">
            <a:extLst>
              <a:ext uri="{FF2B5EF4-FFF2-40B4-BE49-F238E27FC236}">
                <a16:creationId xmlns:a16="http://schemas.microsoft.com/office/drawing/2014/main" id="{BD6D9C3F-393F-4979-84FC-0DF68A7E81D5}"/>
              </a:ext>
            </a:extLst>
          </p:cNvPr>
          <p:cNvSpPr/>
          <p:nvPr/>
        </p:nvSpPr>
        <p:spPr bwMode="auto">
          <a:xfrm>
            <a:off x="2368207" y="2912657"/>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1" name="Rectangle 1410">
            <a:extLst>
              <a:ext uri="{FF2B5EF4-FFF2-40B4-BE49-F238E27FC236}">
                <a16:creationId xmlns:a16="http://schemas.microsoft.com/office/drawing/2014/main" id="{86696C67-5358-4854-8CB0-B8A21032C4CB}"/>
              </a:ext>
            </a:extLst>
          </p:cNvPr>
          <p:cNvSpPr/>
          <p:nvPr/>
        </p:nvSpPr>
        <p:spPr bwMode="auto">
          <a:xfrm>
            <a:off x="1813085" y="2651412"/>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2" name="Rectangle 1411">
            <a:extLst>
              <a:ext uri="{FF2B5EF4-FFF2-40B4-BE49-F238E27FC236}">
                <a16:creationId xmlns:a16="http://schemas.microsoft.com/office/drawing/2014/main" id="{9FE18E22-202D-407F-81FB-5DA828207988}"/>
              </a:ext>
            </a:extLst>
          </p:cNvPr>
          <p:cNvSpPr/>
          <p:nvPr/>
        </p:nvSpPr>
        <p:spPr bwMode="auto">
          <a:xfrm>
            <a:off x="2090645" y="2390169"/>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3" name="Rectangle 1412">
            <a:extLst>
              <a:ext uri="{FF2B5EF4-FFF2-40B4-BE49-F238E27FC236}">
                <a16:creationId xmlns:a16="http://schemas.microsoft.com/office/drawing/2014/main" id="{1CA33CA7-2A61-4986-96DA-D7A84EE320F1}"/>
              </a:ext>
            </a:extLst>
          </p:cNvPr>
          <p:cNvSpPr/>
          <p:nvPr/>
        </p:nvSpPr>
        <p:spPr bwMode="auto">
          <a:xfrm>
            <a:off x="2368207" y="2390169"/>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4" name="Rectangle 1413">
            <a:extLst>
              <a:ext uri="{FF2B5EF4-FFF2-40B4-BE49-F238E27FC236}">
                <a16:creationId xmlns:a16="http://schemas.microsoft.com/office/drawing/2014/main" id="{02687F47-371D-4534-B02E-00C7954E3D6B}"/>
              </a:ext>
            </a:extLst>
          </p:cNvPr>
          <p:cNvSpPr/>
          <p:nvPr/>
        </p:nvSpPr>
        <p:spPr bwMode="auto">
          <a:xfrm>
            <a:off x="3478449" y="3965251"/>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5" name="Rectangle 1414">
            <a:extLst>
              <a:ext uri="{FF2B5EF4-FFF2-40B4-BE49-F238E27FC236}">
                <a16:creationId xmlns:a16="http://schemas.microsoft.com/office/drawing/2014/main" id="{848EB01E-F543-44C5-A204-82D2707A091E}"/>
              </a:ext>
            </a:extLst>
          </p:cNvPr>
          <p:cNvSpPr/>
          <p:nvPr/>
        </p:nvSpPr>
        <p:spPr bwMode="auto">
          <a:xfrm>
            <a:off x="2645767" y="2390169"/>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6" name="Rectangle 1415">
            <a:extLst>
              <a:ext uri="{FF2B5EF4-FFF2-40B4-BE49-F238E27FC236}">
                <a16:creationId xmlns:a16="http://schemas.microsoft.com/office/drawing/2014/main" id="{BF6103A0-AF7F-4D34-AAFD-FABE69737580}"/>
              </a:ext>
            </a:extLst>
          </p:cNvPr>
          <p:cNvSpPr/>
          <p:nvPr/>
        </p:nvSpPr>
        <p:spPr bwMode="auto">
          <a:xfrm>
            <a:off x="2923327" y="2390169"/>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7" name="Rectangle 1416">
            <a:extLst>
              <a:ext uri="{FF2B5EF4-FFF2-40B4-BE49-F238E27FC236}">
                <a16:creationId xmlns:a16="http://schemas.microsoft.com/office/drawing/2014/main" id="{D2E2EFFE-05DB-43EE-B6DA-33FF82DDDC56}"/>
              </a:ext>
            </a:extLst>
          </p:cNvPr>
          <p:cNvSpPr/>
          <p:nvPr/>
        </p:nvSpPr>
        <p:spPr bwMode="auto">
          <a:xfrm>
            <a:off x="2368197" y="2128914"/>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8" name="Rectangle 1417">
            <a:extLst>
              <a:ext uri="{FF2B5EF4-FFF2-40B4-BE49-F238E27FC236}">
                <a16:creationId xmlns:a16="http://schemas.microsoft.com/office/drawing/2014/main" id="{C4F1C24D-7676-4816-A01F-10A1F4CCA644}"/>
              </a:ext>
            </a:extLst>
          </p:cNvPr>
          <p:cNvSpPr/>
          <p:nvPr/>
        </p:nvSpPr>
        <p:spPr bwMode="auto">
          <a:xfrm>
            <a:off x="2368205" y="1860212"/>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9" name="Rectangle 1418">
            <a:extLst>
              <a:ext uri="{FF2B5EF4-FFF2-40B4-BE49-F238E27FC236}">
                <a16:creationId xmlns:a16="http://schemas.microsoft.com/office/drawing/2014/main" id="{5CB67F8B-A392-4244-B30E-0EA48AA3F90B}"/>
              </a:ext>
            </a:extLst>
          </p:cNvPr>
          <p:cNvSpPr/>
          <p:nvPr/>
        </p:nvSpPr>
        <p:spPr bwMode="auto">
          <a:xfrm>
            <a:off x="2090645" y="3965251"/>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0" name="Rectangle 1419">
            <a:extLst>
              <a:ext uri="{FF2B5EF4-FFF2-40B4-BE49-F238E27FC236}">
                <a16:creationId xmlns:a16="http://schemas.microsoft.com/office/drawing/2014/main" id="{9EE57A71-A6E5-4624-8405-4F872CE7A3CC}"/>
              </a:ext>
            </a:extLst>
          </p:cNvPr>
          <p:cNvSpPr/>
          <p:nvPr/>
        </p:nvSpPr>
        <p:spPr bwMode="auto">
          <a:xfrm>
            <a:off x="2645767" y="3965251"/>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1" name="Rectangle 1420">
            <a:extLst>
              <a:ext uri="{FF2B5EF4-FFF2-40B4-BE49-F238E27FC236}">
                <a16:creationId xmlns:a16="http://schemas.microsoft.com/office/drawing/2014/main" id="{D40B9006-7F97-456D-A431-044D4D4E57B2}"/>
              </a:ext>
            </a:extLst>
          </p:cNvPr>
          <p:cNvSpPr/>
          <p:nvPr/>
        </p:nvSpPr>
        <p:spPr bwMode="auto">
          <a:xfrm>
            <a:off x="2368207" y="3442763"/>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2" name="Rectangle 1421">
            <a:extLst>
              <a:ext uri="{FF2B5EF4-FFF2-40B4-BE49-F238E27FC236}">
                <a16:creationId xmlns:a16="http://schemas.microsoft.com/office/drawing/2014/main" id="{F8841648-1AD4-4CAF-BA37-9E4AF4A112F2}"/>
              </a:ext>
            </a:extLst>
          </p:cNvPr>
          <p:cNvSpPr/>
          <p:nvPr/>
        </p:nvSpPr>
        <p:spPr bwMode="auto">
          <a:xfrm>
            <a:off x="2923328" y="3442763"/>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3" name="Rectangle 1422">
            <a:extLst>
              <a:ext uri="{FF2B5EF4-FFF2-40B4-BE49-F238E27FC236}">
                <a16:creationId xmlns:a16="http://schemas.microsoft.com/office/drawing/2014/main" id="{AEA3AD13-F94F-478D-836C-31E06C31CC6A}"/>
              </a:ext>
            </a:extLst>
          </p:cNvPr>
          <p:cNvSpPr/>
          <p:nvPr/>
        </p:nvSpPr>
        <p:spPr bwMode="auto">
          <a:xfrm>
            <a:off x="3200889" y="3442763"/>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4" name="Rectangle 1423">
            <a:extLst>
              <a:ext uri="{FF2B5EF4-FFF2-40B4-BE49-F238E27FC236}">
                <a16:creationId xmlns:a16="http://schemas.microsoft.com/office/drawing/2014/main" id="{BE51FF89-1904-4740-8573-A80736FAD378}"/>
              </a:ext>
            </a:extLst>
          </p:cNvPr>
          <p:cNvSpPr/>
          <p:nvPr/>
        </p:nvSpPr>
        <p:spPr bwMode="auto">
          <a:xfrm>
            <a:off x="3756010" y="3442763"/>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5" name="Rectangle 1424">
            <a:extLst>
              <a:ext uri="{FF2B5EF4-FFF2-40B4-BE49-F238E27FC236}">
                <a16:creationId xmlns:a16="http://schemas.microsoft.com/office/drawing/2014/main" id="{65A3B2E4-70FA-4DA2-AD38-2FC533E9FBBF}"/>
              </a:ext>
            </a:extLst>
          </p:cNvPr>
          <p:cNvSpPr/>
          <p:nvPr/>
        </p:nvSpPr>
        <p:spPr bwMode="auto">
          <a:xfrm>
            <a:off x="2368207" y="3181519"/>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6" name="Rectangle 1425">
            <a:extLst>
              <a:ext uri="{FF2B5EF4-FFF2-40B4-BE49-F238E27FC236}">
                <a16:creationId xmlns:a16="http://schemas.microsoft.com/office/drawing/2014/main" id="{3A8B45BF-7EFF-4E62-A947-DEC68B8D0E53}"/>
              </a:ext>
            </a:extLst>
          </p:cNvPr>
          <p:cNvSpPr/>
          <p:nvPr/>
        </p:nvSpPr>
        <p:spPr bwMode="auto">
          <a:xfrm>
            <a:off x="3200889" y="3181519"/>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7" name="Rectangle 1426">
            <a:extLst>
              <a:ext uri="{FF2B5EF4-FFF2-40B4-BE49-F238E27FC236}">
                <a16:creationId xmlns:a16="http://schemas.microsoft.com/office/drawing/2014/main" id="{2E6BF25C-1CED-42A2-B1F3-D2BD2EF7C38C}"/>
              </a:ext>
            </a:extLst>
          </p:cNvPr>
          <p:cNvSpPr/>
          <p:nvPr/>
        </p:nvSpPr>
        <p:spPr bwMode="auto">
          <a:xfrm>
            <a:off x="3756010" y="2912657"/>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8" name="Rectangle 1427">
            <a:extLst>
              <a:ext uri="{FF2B5EF4-FFF2-40B4-BE49-F238E27FC236}">
                <a16:creationId xmlns:a16="http://schemas.microsoft.com/office/drawing/2014/main" id="{D50D2A30-1E19-469E-B650-AD0680FB5AAC}"/>
              </a:ext>
            </a:extLst>
          </p:cNvPr>
          <p:cNvSpPr/>
          <p:nvPr/>
        </p:nvSpPr>
        <p:spPr bwMode="auto">
          <a:xfrm>
            <a:off x="2368207" y="2651412"/>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7" name="Rectangle 1456">
            <a:extLst>
              <a:ext uri="{FF2B5EF4-FFF2-40B4-BE49-F238E27FC236}">
                <a16:creationId xmlns:a16="http://schemas.microsoft.com/office/drawing/2014/main" id="{E15D5E8D-803C-44DF-89BC-20137B548BFB}"/>
              </a:ext>
            </a:extLst>
          </p:cNvPr>
          <p:cNvSpPr/>
          <p:nvPr/>
        </p:nvSpPr>
        <p:spPr bwMode="auto">
          <a:xfrm>
            <a:off x="8513864" y="3969652"/>
            <a:ext cx="182293" cy="184449"/>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CBA395F2-5685-4B49-B95D-4CB904F7D5FD}"/>
              </a:ext>
            </a:extLst>
          </p:cNvPr>
          <p:cNvGrpSpPr/>
          <p:nvPr/>
        </p:nvGrpSpPr>
        <p:grpSpPr>
          <a:xfrm>
            <a:off x="9346546" y="2651069"/>
            <a:ext cx="738216" cy="975458"/>
            <a:chOff x="9346546" y="2651069"/>
            <a:chExt cx="738216" cy="975458"/>
          </a:xfrm>
          <a:solidFill>
            <a:schemeClr val="accent1">
              <a:lumMod val="40000"/>
              <a:lumOff val="60000"/>
            </a:schemeClr>
          </a:solidFill>
        </p:grpSpPr>
        <p:sp>
          <p:nvSpPr>
            <p:cNvPr id="1464" name="Rectangle 1463">
              <a:extLst>
                <a:ext uri="{FF2B5EF4-FFF2-40B4-BE49-F238E27FC236}">
                  <a16:creationId xmlns:a16="http://schemas.microsoft.com/office/drawing/2014/main" id="{3BEC8337-FB87-40B2-BA43-D92D73E069EA}"/>
                </a:ext>
              </a:extLst>
            </p:cNvPr>
            <p:cNvSpPr/>
            <p:nvPr/>
          </p:nvSpPr>
          <p:spPr bwMode="auto">
            <a:xfrm>
              <a:off x="9346546" y="2914974"/>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488" name="Rectangle 1487">
              <a:extLst>
                <a:ext uri="{FF2B5EF4-FFF2-40B4-BE49-F238E27FC236}">
                  <a16:creationId xmlns:a16="http://schemas.microsoft.com/office/drawing/2014/main" id="{AFF0F671-D4DF-4073-9865-5E2AFB88213C}"/>
                </a:ext>
              </a:extLst>
            </p:cNvPr>
            <p:cNvSpPr/>
            <p:nvPr/>
          </p:nvSpPr>
          <p:spPr bwMode="auto">
            <a:xfrm>
              <a:off x="9624901" y="3442078"/>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489" name="Rectangle 1488">
              <a:extLst>
                <a:ext uri="{FF2B5EF4-FFF2-40B4-BE49-F238E27FC236}">
                  <a16:creationId xmlns:a16="http://schemas.microsoft.com/office/drawing/2014/main" id="{636A21AB-263B-4AAB-A967-825C37226293}"/>
                </a:ext>
              </a:extLst>
            </p:cNvPr>
            <p:cNvSpPr/>
            <p:nvPr/>
          </p:nvSpPr>
          <p:spPr bwMode="auto">
            <a:xfrm>
              <a:off x="9902469" y="3442078"/>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495" name="Rectangle 1494">
              <a:extLst>
                <a:ext uri="{FF2B5EF4-FFF2-40B4-BE49-F238E27FC236}">
                  <a16:creationId xmlns:a16="http://schemas.microsoft.com/office/drawing/2014/main" id="{19A1DCE9-1FE3-4BAF-9DE6-85DA448C0D4F}"/>
                </a:ext>
              </a:extLst>
            </p:cNvPr>
            <p:cNvSpPr/>
            <p:nvPr/>
          </p:nvSpPr>
          <p:spPr bwMode="auto">
            <a:xfrm>
              <a:off x="9624901" y="3178408"/>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496" name="Rectangle 1495">
              <a:extLst>
                <a:ext uri="{FF2B5EF4-FFF2-40B4-BE49-F238E27FC236}">
                  <a16:creationId xmlns:a16="http://schemas.microsoft.com/office/drawing/2014/main" id="{092D1C77-2ED2-419B-A7FA-160A9E60407B}"/>
                </a:ext>
              </a:extLst>
            </p:cNvPr>
            <p:cNvSpPr/>
            <p:nvPr/>
          </p:nvSpPr>
          <p:spPr bwMode="auto">
            <a:xfrm>
              <a:off x="9902469" y="3178408"/>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502" name="Rectangle 1501">
              <a:extLst>
                <a:ext uri="{FF2B5EF4-FFF2-40B4-BE49-F238E27FC236}">
                  <a16:creationId xmlns:a16="http://schemas.microsoft.com/office/drawing/2014/main" id="{659D642E-8992-4817-8ABC-DBF6995D540C}"/>
                </a:ext>
              </a:extLst>
            </p:cNvPr>
            <p:cNvSpPr/>
            <p:nvPr/>
          </p:nvSpPr>
          <p:spPr bwMode="auto">
            <a:xfrm>
              <a:off x="9624901" y="2914739"/>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503" name="Rectangle 1502">
              <a:extLst>
                <a:ext uri="{FF2B5EF4-FFF2-40B4-BE49-F238E27FC236}">
                  <a16:creationId xmlns:a16="http://schemas.microsoft.com/office/drawing/2014/main" id="{222210C2-686E-46BF-BA80-C5B118FC38F8}"/>
                </a:ext>
              </a:extLst>
            </p:cNvPr>
            <p:cNvSpPr/>
            <p:nvPr/>
          </p:nvSpPr>
          <p:spPr bwMode="auto">
            <a:xfrm>
              <a:off x="9902469" y="2914739"/>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508" name="Rectangle 1507">
              <a:extLst>
                <a:ext uri="{FF2B5EF4-FFF2-40B4-BE49-F238E27FC236}">
                  <a16:creationId xmlns:a16="http://schemas.microsoft.com/office/drawing/2014/main" id="{AE57EF90-08AC-4B3B-A444-A8E9F63AAB1A}"/>
                </a:ext>
              </a:extLst>
            </p:cNvPr>
            <p:cNvSpPr/>
            <p:nvPr/>
          </p:nvSpPr>
          <p:spPr bwMode="auto">
            <a:xfrm>
              <a:off x="9347342" y="2651069"/>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509" name="Rectangle 1508">
              <a:extLst>
                <a:ext uri="{FF2B5EF4-FFF2-40B4-BE49-F238E27FC236}">
                  <a16:creationId xmlns:a16="http://schemas.microsoft.com/office/drawing/2014/main" id="{D3AED19C-6233-4DA9-A82C-A70C2E07430B}"/>
                </a:ext>
              </a:extLst>
            </p:cNvPr>
            <p:cNvSpPr/>
            <p:nvPr/>
          </p:nvSpPr>
          <p:spPr bwMode="auto">
            <a:xfrm>
              <a:off x="9624901" y="2651069"/>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grpSp>
      <p:sp>
        <p:nvSpPr>
          <p:cNvPr id="1514" name="Rectangle 1513">
            <a:extLst>
              <a:ext uri="{FF2B5EF4-FFF2-40B4-BE49-F238E27FC236}">
                <a16:creationId xmlns:a16="http://schemas.microsoft.com/office/drawing/2014/main" id="{55B479BC-AF78-41B8-95CB-2235BB2F153A}"/>
              </a:ext>
            </a:extLst>
          </p:cNvPr>
          <p:cNvSpPr/>
          <p:nvPr/>
        </p:nvSpPr>
        <p:spPr bwMode="auto">
          <a:xfrm>
            <a:off x="9902469" y="2387400"/>
            <a:ext cx="182293" cy="184449"/>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7" name="Rectangle 1516">
            <a:extLst>
              <a:ext uri="{FF2B5EF4-FFF2-40B4-BE49-F238E27FC236}">
                <a16:creationId xmlns:a16="http://schemas.microsoft.com/office/drawing/2014/main" id="{8EA5938D-09A2-481B-BE2D-D2E4E3467D96}"/>
              </a:ext>
            </a:extLst>
          </p:cNvPr>
          <p:cNvSpPr/>
          <p:nvPr/>
        </p:nvSpPr>
        <p:spPr bwMode="auto">
          <a:xfrm>
            <a:off x="8237098" y="2123813"/>
            <a:ext cx="182293" cy="184449"/>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1" name="Rectangle 1520">
            <a:extLst>
              <a:ext uri="{FF2B5EF4-FFF2-40B4-BE49-F238E27FC236}">
                <a16:creationId xmlns:a16="http://schemas.microsoft.com/office/drawing/2014/main" id="{0608F2E1-154D-4DED-B7A4-CF069B675C58}"/>
              </a:ext>
            </a:extLst>
          </p:cNvPr>
          <p:cNvSpPr/>
          <p:nvPr/>
        </p:nvSpPr>
        <p:spPr bwMode="auto">
          <a:xfrm>
            <a:off x="9624900" y="2123813"/>
            <a:ext cx="182293" cy="184449"/>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2" name="Rectangle 1521">
            <a:extLst>
              <a:ext uri="{FF2B5EF4-FFF2-40B4-BE49-F238E27FC236}">
                <a16:creationId xmlns:a16="http://schemas.microsoft.com/office/drawing/2014/main" id="{CE950803-CC75-4A47-A5C8-34A28ACC6C27}"/>
              </a:ext>
            </a:extLst>
          </p:cNvPr>
          <p:cNvSpPr/>
          <p:nvPr/>
        </p:nvSpPr>
        <p:spPr bwMode="auto">
          <a:xfrm>
            <a:off x="9902469" y="2123730"/>
            <a:ext cx="182293" cy="184449"/>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3" name="Group 102">
            <a:extLst>
              <a:ext uri="{FF2B5EF4-FFF2-40B4-BE49-F238E27FC236}">
                <a16:creationId xmlns:a16="http://schemas.microsoft.com/office/drawing/2014/main" id="{2ACF0A39-AAAA-4CCA-BABE-9E7FB2F8BE35}"/>
              </a:ext>
            </a:extLst>
          </p:cNvPr>
          <p:cNvGrpSpPr/>
          <p:nvPr/>
        </p:nvGrpSpPr>
        <p:grpSpPr>
          <a:xfrm>
            <a:off x="7958741" y="1860060"/>
            <a:ext cx="460650" cy="184768"/>
            <a:chOff x="7958741" y="1860060"/>
            <a:chExt cx="460650" cy="184768"/>
          </a:xfrm>
          <a:solidFill>
            <a:schemeClr val="accent1">
              <a:lumMod val="40000"/>
              <a:lumOff val="60000"/>
            </a:schemeClr>
          </a:solidFill>
        </p:grpSpPr>
        <p:sp>
          <p:nvSpPr>
            <p:cNvPr id="1454" name="Rectangle 1453">
              <a:extLst>
                <a:ext uri="{FF2B5EF4-FFF2-40B4-BE49-F238E27FC236}">
                  <a16:creationId xmlns:a16="http://schemas.microsoft.com/office/drawing/2014/main" id="{39E2698B-972D-42F5-9F62-37A67C2CB821}"/>
                </a:ext>
              </a:extLst>
            </p:cNvPr>
            <p:cNvSpPr/>
            <p:nvPr/>
          </p:nvSpPr>
          <p:spPr bwMode="auto">
            <a:xfrm>
              <a:off x="7958741" y="1860379"/>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524" name="Rectangle 1523">
              <a:extLst>
                <a:ext uri="{FF2B5EF4-FFF2-40B4-BE49-F238E27FC236}">
                  <a16:creationId xmlns:a16="http://schemas.microsoft.com/office/drawing/2014/main" id="{A4E2D0FD-C079-4A86-B7EE-3695B6833360}"/>
                </a:ext>
              </a:extLst>
            </p:cNvPr>
            <p:cNvSpPr/>
            <p:nvPr/>
          </p:nvSpPr>
          <p:spPr bwMode="auto">
            <a:xfrm>
              <a:off x="8237098" y="1860060"/>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grpSp>
      <p:sp>
        <p:nvSpPr>
          <p:cNvPr id="1525" name="Rectangle 1524">
            <a:extLst>
              <a:ext uri="{FF2B5EF4-FFF2-40B4-BE49-F238E27FC236}">
                <a16:creationId xmlns:a16="http://schemas.microsoft.com/office/drawing/2014/main" id="{C6F4C758-C0EC-4C91-B6AC-526359EBEACF}"/>
              </a:ext>
            </a:extLst>
          </p:cNvPr>
          <p:cNvSpPr/>
          <p:nvPr/>
        </p:nvSpPr>
        <p:spPr bwMode="auto">
          <a:xfrm>
            <a:off x="8514659" y="1860060"/>
            <a:ext cx="182293" cy="184449"/>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6" name="Rectangle 1525">
            <a:extLst>
              <a:ext uri="{FF2B5EF4-FFF2-40B4-BE49-F238E27FC236}">
                <a16:creationId xmlns:a16="http://schemas.microsoft.com/office/drawing/2014/main" id="{FEF31E2F-20A4-48AD-9806-8B9C5FB0100B}"/>
              </a:ext>
            </a:extLst>
          </p:cNvPr>
          <p:cNvSpPr/>
          <p:nvPr/>
        </p:nvSpPr>
        <p:spPr bwMode="auto">
          <a:xfrm>
            <a:off x="8792219" y="1860060"/>
            <a:ext cx="182293" cy="184449"/>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ADF8D872-BD93-4AC0-ACB8-32E4DC93DE23}"/>
              </a:ext>
            </a:extLst>
          </p:cNvPr>
          <p:cNvGrpSpPr/>
          <p:nvPr/>
        </p:nvGrpSpPr>
        <p:grpSpPr>
          <a:xfrm>
            <a:off x="9069780" y="1860060"/>
            <a:ext cx="737413" cy="184449"/>
            <a:chOff x="9069780" y="1860060"/>
            <a:chExt cx="737413" cy="184449"/>
          </a:xfrm>
          <a:solidFill>
            <a:schemeClr val="accent1">
              <a:lumMod val="40000"/>
              <a:lumOff val="60000"/>
            </a:schemeClr>
          </a:solidFill>
        </p:grpSpPr>
        <p:sp>
          <p:nvSpPr>
            <p:cNvPr id="1527" name="Rectangle 1526">
              <a:extLst>
                <a:ext uri="{FF2B5EF4-FFF2-40B4-BE49-F238E27FC236}">
                  <a16:creationId xmlns:a16="http://schemas.microsoft.com/office/drawing/2014/main" id="{A7543322-38A3-4AD4-B171-784134EFA3F6}"/>
                </a:ext>
              </a:extLst>
            </p:cNvPr>
            <p:cNvSpPr/>
            <p:nvPr/>
          </p:nvSpPr>
          <p:spPr bwMode="auto">
            <a:xfrm>
              <a:off x="9069780" y="1860060"/>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528" name="Rectangle 1527">
              <a:extLst>
                <a:ext uri="{FF2B5EF4-FFF2-40B4-BE49-F238E27FC236}">
                  <a16:creationId xmlns:a16="http://schemas.microsoft.com/office/drawing/2014/main" id="{10FC23F0-7C3C-4ADD-BDB1-E3A7D733E650}"/>
                </a:ext>
              </a:extLst>
            </p:cNvPr>
            <p:cNvSpPr/>
            <p:nvPr/>
          </p:nvSpPr>
          <p:spPr bwMode="auto">
            <a:xfrm>
              <a:off x="9347341" y="1860060"/>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529" name="Rectangle 1528">
              <a:extLst>
                <a:ext uri="{FF2B5EF4-FFF2-40B4-BE49-F238E27FC236}">
                  <a16:creationId xmlns:a16="http://schemas.microsoft.com/office/drawing/2014/main" id="{6250EB20-9FC9-44A3-BD04-BBE583AC854C}"/>
                </a:ext>
              </a:extLst>
            </p:cNvPr>
            <p:cNvSpPr/>
            <p:nvPr/>
          </p:nvSpPr>
          <p:spPr bwMode="auto">
            <a:xfrm>
              <a:off x="9624900" y="1860060"/>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grpSp>
      <p:sp>
        <p:nvSpPr>
          <p:cNvPr id="1530" name="Rectangle 1529">
            <a:extLst>
              <a:ext uri="{FF2B5EF4-FFF2-40B4-BE49-F238E27FC236}">
                <a16:creationId xmlns:a16="http://schemas.microsoft.com/office/drawing/2014/main" id="{87CBF9E9-869B-4E2C-953D-68DCA4597D64}"/>
              </a:ext>
            </a:extLst>
          </p:cNvPr>
          <p:cNvSpPr/>
          <p:nvPr/>
        </p:nvSpPr>
        <p:spPr bwMode="auto">
          <a:xfrm>
            <a:off x="9902469" y="1860060"/>
            <a:ext cx="182293" cy="184449"/>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6" name="Group 105">
            <a:extLst>
              <a:ext uri="{FF2B5EF4-FFF2-40B4-BE49-F238E27FC236}">
                <a16:creationId xmlns:a16="http://schemas.microsoft.com/office/drawing/2014/main" id="{CED52432-66E3-4A76-9BAB-319EC80E8300}"/>
              </a:ext>
            </a:extLst>
          </p:cNvPr>
          <p:cNvGrpSpPr/>
          <p:nvPr/>
        </p:nvGrpSpPr>
        <p:grpSpPr>
          <a:xfrm>
            <a:off x="7404416" y="1860060"/>
            <a:ext cx="2679550" cy="975693"/>
            <a:chOff x="7404416" y="1860060"/>
            <a:chExt cx="2679550" cy="975693"/>
          </a:xfrm>
          <a:solidFill>
            <a:srgbClr val="002050"/>
          </a:solidFill>
        </p:grpSpPr>
        <p:sp>
          <p:nvSpPr>
            <p:cNvPr id="1434" name="Rectangle 1433">
              <a:extLst>
                <a:ext uri="{FF2B5EF4-FFF2-40B4-BE49-F238E27FC236}">
                  <a16:creationId xmlns:a16="http://schemas.microsoft.com/office/drawing/2014/main" id="{F0F0CCA0-929E-4953-82A6-3B2A5D226ADE}"/>
                </a:ext>
              </a:extLst>
            </p:cNvPr>
            <p:cNvSpPr/>
            <p:nvPr/>
          </p:nvSpPr>
          <p:spPr bwMode="auto">
            <a:xfrm>
              <a:off x="9901673" y="2651304"/>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435" name="Rectangle 1434">
              <a:extLst>
                <a:ext uri="{FF2B5EF4-FFF2-40B4-BE49-F238E27FC236}">
                  <a16:creationId xmlns:a16="http://schemas.microsoft.com/office/drawing/2014/main" id="{66E74CC8-C2B7-40F2-B059-1294E130B2C2}"/>
                </a:ext>
              </a:extLst>
            </p:cNvPr>
            <p:cNvSpPr/>
            <p:nvPr/>
          </p:nvSpPr>
          <p:spPr bwMode="auto">
            <a:xfrm>
              <a:off x="9346546" y="2387635"/>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448" name="Rectangle 1447">
              <a:extLst>
                <a:ext uri="{FF2B5EF4-FFF2-40B4-BE49-F238E27FC236}">
                  <a16:creationId xmlns:a16="http://schemas.microsoft.com/office/drawing/2014/main" id="{698CC010-EF91-4C5A-A211-5EB8FC7659E8}"/>
                </a:ext>
              </a:extLst>
            </p:cNvPr>
            <p:cNvSpPr/>
            <p:nvPr/>
          </p:nvSpPr>
          <p:spPr bwMode="auto">
            <a:xfrm>
              <a:off x="7681181" y="2387635"/>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449" name="Rectangle 1448">
              <a:extLst>
                <a:ext uri="{FF2B5EF4-FFF2-40B4-BE49-F238E27FC236}">
                  <a16:creationId xmlns:a16="http://schemas.microsoft.com/office/drawing/2014/main" id="{A8B3A24D-F451-44D4-96C0-73D1B44EA323}"/>
                </a:ext>
              </a:extLst>
            </p:cNvPr>
            <p:cNvSpPr/>
            <p:nvPr/>
          </p:nvSpPr>
          <p:spPr bwMode="auto">
            <a:xfrm>
              <a:off x="7958743" y="2387635"/>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451" name="Rectangle 1450">
              <a:extLst>
                <a:ext uri="{FF2B5EF4-FFF2-40B4-BE49-F238E27FC236}">
                  <a16:creationId xmlns:a16="http://schemas.microsoft.com/office/drawing/2014/main" id="{E8A41B65-A212-401E-8FA8-675741A750F7}"/>
                </a:ext>
              </a:extLst>
            </p:cNvPr>
            <p:cNvSpPr/>
            <p:nvPr/>
          </p:nvSpPr>
          <p:spPr bwMode="auto">
            <a:xfrm>
              <a:off x="8236303" y="2387635"/>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452" name="Rectangle 1451">
              <a:extLst>
                <a:ext uri="{FF2B5EF4-FFF2-40B4-BE49-F238E27FC236}">
                  <a16:creationId xmlns:a16="http://schemas.microsoft.com/office/drawing/2014/main" id="{C85BDDD3-4FDB-4D18-95E9-C1684A3BA421}"/>
                </a:ext>
              </a:extLst>
            </p:cNvPr>
            <p:cNvSpPr/>
            <p:nvPr/>
          </p:nvSpPr>
          <p:spPr bwMode="auto">
            <a:xfrm>
              <a:off x="8513863" y="2391837"/>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453" name="Rectangle 1452">
              <a:extLst>
                <a:ext uri="{FF2B5EF4-FFF2-40B4-BE49-F238E27FC236}">
                  <a16:creationId xmlns:a16="http://schemas.microsoft.com/office/drawing/2014/main" id="{32132013-BD13-4F44-A059-F6E3F0CCEBA1}"/>
                </a:ext>
              </a:extLst>
            </p:cNvPr>
            <p:cNvSpPr/>
            <p:nvPr/>
          </p:nvSpPr>
          <p:spPr bwMode="auto">
            <a:xfrm>
              <a:off x="7958733" y="2123959"/>
              <a:ext cx="182293" cy="184449"/>
            </a:xfrm>
            <a:prstGeom prst="rect">
              <a:avLst/>
            </a:prstGeom>
            <a:solidFill>
              <a:srgbClr val="0078D4"/>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506" name="Rectangle 1505">
              <a:extLst>
                <a:ext uri="{FF2B5EF4-FFF2-40B4-BE49-F238E27FC236}">
                  <a16:creationId xmlns:a16="http://schemas.microsoft.com/office/drawing/2014/main" id="{D1F49431-0433-4C40-9978-078B232BA000}"/>
                </a:ext>
              </a:extLst>
            </p:cNvPr>
            <p:cNvSpPr/>
            <p:nvPr/>
          </p:nvSpPr>
          <p:spPr bwMode="auto">
            <a:xfrm>
              <a:off x="8792221" y="2651069"/>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507" name="Rectangle 1506">
              <a:extLst>
                <a:ext uri="{FF2B5EF4-FFF2-40B4-BE49-F238E27FC236}">
                  <a16:creationId xmlns:a16="http://schemas.microsoft.com/office/drawing/2014/main" id="{C027ECB0-8CD1-4A40-BF84-20F44B968C9F}"/>
                </a:ext>
              </a:extLst>
            </p:cNvPr>
            <p:cNvSpPr/>
            <p:nvPr/>
          </p:nvSpPr>
          <p:spPr bwMode="auto">
            <a:xfrm>
              <a:off x="9069781" y="2651069"/>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510" name="Rectangle 1509">
              <a:extLst>
                <a:ext uri="{FF2B5EF4-FFF2-40B4-BE49-F238E27FC236}">
                  <a16:creationId xmlns:a16="http://schemas.microsoft.com/office/drawing/2014/main" id="{0DA42E37-AF6B-4C63-8214-75C875A0F57C}"/>
                </a:ext>
              </a:extLst>
            </p:cNvPr>
            <p:cNvSpPr/>
            <p:nvPr/>
          </p:nvSpPr>
          <p:spPr bwMode="auto">
            <a:xfrm>
              <a:off x="7404417" y="2387400"/>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511" name="Rectangle 1510">
              <a:extLst>
                <a:ext uri="{FF2B5EF4-FFF2-40B4-BE49-F238E27FC236}">
                  <a16:creationId xmlns:a16="http://schemas.microsoft.com/office/drawing/2014/main" id="{DA5B9CB3-4DA1-46D7-8F8A-1DC2AF75941B}"/>
                </a:ext>
              </a:extLst>
            </p:cNvPr>
            <p:cNvSpPr/>
            <p:nvPr/>
          </p:nvSpPr>
          <p:spPr bwMode="auto">
            <a:xfrm>
              <a:off x="8792221" y="2387400"/>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512" name="Rectangle 1511">
              <a:extLst>
                <a:ext uri="{FF2B5EF4-FFF2-40B4-BE49-F238E27FC236}">
                  <a16:creationId xmlns:a16="http://schemas.microsoft.com/office/drawing/2014/main" id="{7E32DE5A-0A42-474D-BFC6-8CEDCAC6B52E}"/>
                </a:ext>
              </a:extLst>
            </p:cNvPr>
            <p:cNvSpPr/>
            <p:nvPr/>
          </p:nvSpPr>
          <p:spPr bwMode="auto">
            <a:xfrm>
              <a:off x="9069781" y="2387400"/>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513" name="Rectangle 1512">
              <a:extLst>
                <a:ext uri="{FF2B5EF4-FFF2-40B4-BE49-F238E27FC236}">
                  <a16:creationId xmlns:a16="http://schemas.microsoft.com/office/drawing/2014/main" id="{E429E5B8-AF37-416B-AE17-71503F861E4A}"/>
                </a:ext>
              </a:extLst>
            </p:cNvPr>
            <p:cNvSpPr/>
            <p:nvPr/>
          </p:nvSpPr>
          <p:spPr bwMode="auto">
            <a:xfrm>
              <a:off x="9624901" y="2387400"/>
              <a:ext cx="182293" cy="184449"/>
            </a:xfrm>
            <a:prstGeom prst="rect">
              <a:avLst/>
            </a:prstGeom>
            <a:solidFill>
              <a:srgbClr val="0078D4"/>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515" name="Rectangle 1514">
              <a:extLst>
                <a:ext uri="{FF2B5EF4-FFF2-40B4-BE49-F238E27FC236}">
                  <a16:creationId xmlns:a16="http://schemas.microsoft.com/office/drawing/2014/main" id="{041DC5C5-1915-41E6-A7FD-AFB8CE3163B6}"/>
                </a:ext>
              </a:extLst>
            </p:cNvPr>
            <p:cNvSpPr/>
            <p:nvPr/>
          </p:nvSpPr>
          <p:spPr bwMode="auto">
            <a:xfrm>
              <a:off x="7404416" y="2123813"/>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516" name="Rectangle 1515">
              <a:extLst>
                <a:ext uri="{FF2B5EF4-FFF2-40B4-BE49-F238E27FC236}">
                  <a16:creationId xmlns:a16="http://schemas.microsoft.com/office/drawing/2014/main" id="{39D606C3-2763-45EF-B209-291E64E27B4B}"/>
                </a:ext>
              </a:extLst>
            </p:cNvPr>
            <p:cNvSpPr/>
            <p:nvPr/>
          </p:nvSpPr>
          <p:spPr bwMode="auto">
            <a:xfrm>
              <a:off x="7681977" y="2123813"/>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518" name="Rectangle 1517">
              <a:extLst>
                <a:ext uri="{FF2B5EF4-FFF2-40B4-BE49-F238E27FC236}">
                  <a16:creationId xmlns:a16="http://schemas.microsoft.com/office/drawing/2014/main" id="{716027B9-6B0A-4780-892F-5D5229992BE2}"/>
                </a:ext>
              </a:extLst>
            </p:cNvPr>
            <p:cNvSpPr/>
            <p:nvPr/>
          </p:nvSpPr>
          <p:spPr bwMode="auto">
            <a:xfrm>
              <a:off x="8792219" y="2123813"/>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519" name="Rectangle 1518">
              <a:extLst>
                <a:ext uri="{FF2B5EF4-FFF2-40B4-BE49-F238E27FC236}">
                  <a16:creationId xmlns:a16="http://schemas.microsoft.com/office/drawing/2014/main" id="{878821AA-B700-49F4-BDEC-C270125A4FDF}"/>
                </a:ext>
              </a:extLst>
            </p:cNvPr>
            <p:cNvSpPr/>
            <p:nvPr/>
          </p:nvSpPr>
          <p:spPr bwMode="auto">
            <a:xfrm>
              <a:off x="9069780" y="2123813"/>
              <a:ext cx="182293" cy="184449"/>
            </a:xfrm>
            <a:prstGeom prst="rect">
              <a:avLst/>
            </a:prstGeom>
            <a:solidFill>
              <a:srgbClr val="0078D4"/>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520" name="Rectangle 1519">
              <a:extLst>
                <a:ext uri="{FF2B5EF4-FFF2-40B4-BE49-F238E27FC236}">
                  <a16:creationId xmlns:a16="http://schemas.microsoft.com/office/drawing/2014/main" id="{DBC9F902-B4D7-41F8-9711-BEC445E1D95F}"/>
                </a:ext>
              </a:extLst>
            </p:cNvPr>
            <p:cNvSpPr/>
            <p:nvPr/>
          </p:nvSpPr>
          <p:spPr bwMode="auto">
            <a:xfrm>
              <a:off x="9347341" y="2123813"/>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523" name="Rectangle 1522">
              <a:extLst>
                <a:ext uri="{FF2B5EF4-FFF2-40B4-BE49-F238E27FC236}">
                  <a16:creationId xmlns:a16="http://schemas.microsoft.com/office/drawing/2014/main" id="{42172DBA-BE29-40EE-A50E-08C4E5E45AE0}"/>
                </a:ext>
              </a:extLst>
            </p:cNvPr>
            <p:cNvSpPr/>
            <p:nvPr/>
          </p:nvSpPr>
          <p:spPr bwMode="auto">
            <a:xfrm>
              <a:off x="7404416" y="1860060"/>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531" name="Rectangle 1530">
              <a:extLst>
                <a:ext uri="{FF2B5EF4-FFF2-40B4-BE49-F238E27FC236}">
                  <a16:creationId xmlns:a16="http://schemas.microsoft.com/office/drawing/2014/main" id="{7D0F9F7C-4378-4F4F-816C-120D16EC601B}"/>
                </a:ext>
              </a:extLst>
            </p:cNvPr>
            <p:cNvSpPr/>
            <p:nvPr/>
          </p:nvSpPr>
          <p:spPr bwMode="auto">
            <a:xfrm>
              <a:off x="7678618" y="1860060"/>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532" name="Rectangle 1531">
              <a:extLst>
                <a:ext uri="{FF2B5EF4-FFF2-40B4-BE49-F238E27FC236}">
                  <a16:creationId xmlns:a16="http://schemas.microsoft.com/office/drawing/2014/main" id="{37C69B21-BA72-40EF-A3FE-D01A34F5024B}"/>
                </a:ext>
              </a:extLst>
            </p:cNvPr>
            <p:cNvSpPr/>
            <p:nvPr/>
          </p:nvSpPr>
          <p:spPr bwMode="auto">
            <a:xfrm>
              <a:off x="8510105" y="2124360"/>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grpSp>
      <p:grpSp>
        <p:nvGrpSpPr>
          <p:cNvPr id="102" name="Group 101">
            <a:extLst>
              <a:ext uri="{FF2B5EF4-FFF2-40B4-BE49-F238E27FC236}">
                <a16:creationId xmlns:a16="http://schemas.microsoft.com/office/drawing/2014/main" id="{280EC080-2B39-4A00-8644-E36870C90529}"/>
              </a:ext>
            </a:extLst>
          </p:cNvPr>
          <p:cNvGrpSpPr/>
          <p:nvPr/>
        </p:nvGrpSpPr>
        <p:grpSpPr>
          <a:xfrm>
            <a:off x="7403620" y="2651068"/>
            <a:ext cx="2690872" cy="1774046"/>
            <a:chOff x="7403620" y="2651068"/>
            <a:chExt cx="2690872" cy="1774046"/>
          </a:xfrm>
          <a:solidFill>
            <a:srgbClr val="BFBFBF"/>
          </a:solidFill>
        </p:grpSpPr>
        <p:sp>
          <p:nvSpPr>
            <p:cNvPr id="1436" name="Rectangle 1435">
              <a:extLst>
                <a:ext uri="{FF2B5EF4-FFF2-40B4-BE49-F238E27FC236}">
                  <a16:creationId xmlns:a16="http://schemas.microsoft.com/office/drawing/2014/main" id="{A7AF3755-7193-429A-B839-D43DFD8368D4}"/>
                </a:ext>
              </a:extLst>
            </p:cNvPr>
            <p:cNvSpPr/>
            <p:nvPr/>
          </p:nvSpPr>
          <p:spPr bwMode="auto">
            <a:xfrm>
              <a:off x="9346545"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37" name="Rectangle 1436">
              <a:extLst>
                <a:ext uri="{FF2B5EF4-FFF2-40B4-BE49-F238E27FC236}">
                  <a16:creationId xmlns:a16="http://schemas.microsoft.com/office/drawing/2014/main" id="{D123B1D5-1C5A-48E1-A3CD-1956E6D1BEAF}"/>
                </a:ext>
              </a:extLst>
            </p:cNvPr>
            <p:cNvSpPr/>
            <p:nvPr/>
          </p:nvSpPr>
          <p:spPr bwMode="auto">
            <a:xfrm>
              <a:off x="9624104"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38" name="Rectangle 1437">
              <a:extLst>
                <a:ext uri="{FF2B5EF4-FFF2-40B4-BE49-F238E27FC236}">
                  <a16:creationId xmlns:a16="http://schemas.microsoft.com/office/drawing/2014/main" id="{E78FCFD0-9DD5-4C8E-80B4-E95E5739C042}"/>
                </a:ext>
              </a:extLst>
            </p:cNvPr>
            <p:cNvSpPr/>
            <p:nvPr/>
          </p:nvSpPr>
          <p:spPr bwMode="auto">
            <a:xfrm>
              <a:off x="9901672"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39" name="Rectangle 1438">
              <a:extLst>
                <a:ext uri="{FF2B5EF4-FFF2-40B4-BE49-F238E27FC236}">
                  <a16:creationId xmlns:a16="http://schemas.microsoft.com/office/drawing/2014/main" id="{8269137C-1119-44A5-A1A8-980CF9EDD9CC}"/>
                </a:ext>
              </a:extLst>
            </p:cNvPr>
            <p:cNvSpPr/>
            <p:nvPr/>
          </p:nvSpPr>
          <p:spPr bwMode="auto">
            <a:xfrm>
              <a:off x="9346545" y="3178642"/>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40" name="Rectangle 1439">
              <a:extLst>
                <a:ext uri="{FF2B5EF4-FFF2-40B4-BE49-F238E27FC236}">
                  <a16:creationId xmlns:a16="http://schemas.microsoft.com/office/drawing/2014/main" id="{55F1D787-051B-49B9-A450-5E9977DF1657}"/>
                </a:ext>
              </a:extLst>
            </p:cNvPr>
            <p:cNvSpPr/>
            <p:nvPr/>
          </p:nvSpPr>
          <p:spPr bwMode="auto">
            <a:xfrm>
              <a:off x="8791424"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41" name="Rectangle 1440">
              <a:extLst>
                <a:ext uri="{FF2B5EF4-FFF2-40B4-BE49-F238E27FC236}">
                  <a16:creationId xmlns:a16="http://schemas.microsoft.com/office/drawing/2014/main" id="{1532B3FB-D46C-4BED-9129-D58153A5C324}"/>
                </a:ext>
              </a:extLst>
            </p:cNvPr>
            <p:cNvSpPr/>
            <p:nvPr/>
          </p:nvSpPr>
          <p:spPr bwMode="auto">
            <a:xfrm>
              <a:off x="8791424" y="2911449"/>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42" name="Rectangle 1441">
              <a:extLst>
                <a:ext uri="{FF2B5EF4-FFF2-40B4-BE49-F238E27FC236}">
                  <a16:creationId xmlns:a16="http://schemas.microsoft.com/office/drawing/2014/main" id="{C3400768-D8AD-4A0C-997A-A7E94EF32AD0}"/>
                </a:ext>
              </a:extLst>
            </p:cNvPr>
            <p:cNvSpPr/>
            <p:nvPr/>
          </p:nvSpPr>
          <p:spPr bwMode="auto">
            <a:xfrm>
              <a:off x="8513863" y="2651303"/>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43" name="Rectangle 1442">
              <a:extLst>
                <a:ext uri="{FF2B5EF4-FFF2-40B4-BE49-F238E27FC236}">
                  <a16:creationId xmlns:a16="http://schemas.microsoft.com/office/drawing/2014/main" id="{30E0121F-FB66-408B-8816-0F0F54D5773B}"/>
                </a:ext>
              </a:extLst>
            </p:cNvPr>
            <p:cNvSpPr/>
            <p:nvPr/>
          </p:nvSpPr>
          <p:spPr bwMode="auto">
            <a:xfrm>
              <a:off x="7403620"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44" name="Rectangle 1443">
              <a:extLst>
                <a:ext uri="{FF2B5EF4-FFF2-40B4-BE49-F238E27FC236}">
                  <a16:creationId xmlns:a16="http://schemas.microsoft.com/office/drawing/2014/main" id="{9F2249CF-A16B-4D2C-97C1-80DE395B9A2F}"/>
                </a:ext>
              </a:extLst>
            </p:cNvPr>
            <p:cNvSpPr/>
            <p:nvPr/>
          </p:nvSpPr>
          <p:spPr bwMode="auto">
            <a:xfrm>
              <a:off x="7958742"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45" name="Rectangle 1444">
              <a:extLst>
                <a:ext uri="{FF2B5EF4-FFF2-40B4-BE49-F238E27FC236}">
                  <a16:creationId xmlns:a16="http://schemas.microsoft.com/office/drawing/2014/main" id="{0E812803-DA73-4DE7-B985-1732F7B232D9}"/>
                </a:ext>
              </a:extLst>
            </p:cNvPr>
            <p:cNvSpPr/>
            <p:nvPr/>
          </p:nvSpPr>
          <p:spPr bwMode="auto">
            <a:xfrm>
              <a:off x="7681180" y="3442312"/>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46" name="Rectangle 1445">
              <a:extLst>
                <a:ext uri="{FF2B5EF4-FFF2-40B4-BE49-F238E27FC236}">
                  <a16:creationId xmlns:a16="http://schemas.microsoft.com/office/drawing/2014/main" id="{8BD7296A-421A-442D-98A9-5CEC86693194}"/>
                </a:ext>
              </a:extLst>
            </p:cNvPr>
            <p:cNvSpPr/>
            <p:nvPr/>
          </p:nvSpPr>
          <p:spPr bwMode="auto">
            <a:xfrm>
              <a:off x="7958742" y="2911449"/>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47" name="Rectangle 1446">
              <a:extLst>
                <a:ext uri="{FF2B5EF4-FFF2-40B4-BE49-F238E27FC236}">
                  <a16:creationId xmlns:a16="http://schemas.microsoft.com/office/drawing/2014/main" id="{745BF31F-4DFB-48CA-ABE3-0EEF2CF2F1D4}"/>
                </a:ext>
              </a:extLst>
            </p:cNvPr>
            <p:cNvSpPr/>
            <p:nvPr/>
          </p:nvSpPr>
          <p:spPr bwMode="auto">
            <a:xfrm>
              <a:off x="7403620" y="2651303"/>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50" name="Rectangle 1449">
              <a:extLst>
                <a:ext uri="{FF2B5EF4-FFF2-40B4-BE49-F238E27FC236}">
                  <a16:creationId xmlns:a16="http://schemas.microsoft.com/office/drawing/2014/main" id="{B56A6B72-B5CC-453F-A131-D7C8C54D566E}"/>
                </a:ext>
              </a:extLst>
            </p:cNvPr>
            <p:cNvSpPr/>
            <p:nvPr/>
          </p:nvSpPr>
          <p:spPr bwMode="auto">
            <a:xfrm>
              <a:off x="9068984"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55" name="Rectangle 1454">
              <a:extLst>
                <a:ext uri="{FF2B5EF4-FFF2-40B4-BE49-F238E27FC236}">
                  <a16:creationId xmlns:a16="http://schemas.microsoft.com/office/drawing/2014/main" id="{101EAE81-A27D-4CD0-BCC7-251D71A47E25}"/>
                </a:ext>
              </a:extLst>
            </p:cNvPr>
            <p:cNvSpPr/>
            <p:nvPr/>
          </p:nvSpPr>
          <p:spPr bwMode="auto">
            <a:xfrm>
              <a:off x="7681180"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56" name="Rectangle 1455">
              <a:extLst>
                <a:ext uri="{FF2B5EF4-FFF2-40B4-BE49-F238E27FC236}">
                  <a16:creationId xmlns:a16="http://schemas.microsoft.com/office/drawing/2014/main" id="{C1CDCF3C-55CD-43F5-83CA-2B91125D8846}"/>
                </a:ext>
              </a:extLst>
            </p:cNvPr>
            <p:cNvSpPr/>
            <p:nvPr/>
          </p:nvSpPr>
          <p:spPr bwMode="auto">
            <a:xfrm>
              <a:off x="8236302"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58" name="Rectangle 1457">
              <a:extLst>
                <a:ext uri="{FF2B5EF4-FFF2-40B4-BE49-F238E27FC236}">
                  <a16:creationId xmlns:a16="http://schemas.microsoft.com/office/drawing/2014/main" id="{A779BE4A-312E-494D-A3BA-00A7A4616DC0}"/>
                </a:ext>
              </a:extLst>
            </p:cNvPr>
            <p:cNvSpPr/>
            <p:nvPr/>
          </p:nvSpPr>
          <p:spPr bwMode="auto">
            <a:xfrm>
              <a:off x="7958742" y="3442312"/>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59" name="Rectangle 1458">
              <a:extLst>
                <a:ext uri="{FF2B5EF4-FFF2-40B4-BE49-F238E27FC236}">
                  <a16:creationId xmlns:a16="http://schemas.microsoft.com/office/drawing/2014/main" id="{173B770E-C980-4BE6-9AE5-0B524BE1BB9B}"/>
                </a:ext>
              </a:extLst>
            </p:cNvPr>
            <p:cNvSpPr/>
            <p:nvPr/>
          </p:nvSpPr>
          <p:spPr bwMode="auto">
            <a:xfrm>
              <a:off x="8513863" y="3442312"/>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60" name="Rectangle 1459">
              <a:extLst>
                <a:ext uri="{FF2B5EF4-FFF2-40B4-BE49-F238E27FC236}">
                  <a16:creationId xmlns:a16="http://schemas.microsoft.com/office/drawing/2014/main" id="{D082BE98-7CCB-485C-BFAE-0C20D4D9ECEE}"/>
                </a:ext>
              </a:extLst>
            </p:cNvPr>
            <p:cNvSpPr/>
            <p:nvPr/>
          </p:nvSpPr>
          <p:spPr bwMode="auto">
            <a:xfrm>
              <a:off x="8791424" y="3442312"/>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61" name="Rectangle 1460">
              <a:extLst>
                <a:ext uri="{FF2B5EF4-FFF2-40B4-BE49-F238E27FC236}">
                  <a16:creationId xmlns:a16="http://schemas.microsoft.com/office/drawing/2014/main" id="{62E9016D-76E1-457A-8E8A-FEC4AB26578B}"/>
                </a:ext>
              </a:extLst>
            </p:cNvPr>
            <p:cNvSpPr/>
            <p:nvPr/>
          </p:nvSpPr>
          <p:spPr bwMode="auto">
            <a:xfrm>
              <a:off x="9346545" y="3442312"/>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62" name="Rectangle 1461">
              <a:extLst>
                <a:ext uri="{FF2B5EF4-FFF2-40B4-BE49-F238E27FC236}">
                  <a16:creationId xmlns:a16="http://schemas.microsoft.com/office/drawing/2014/main" id="{00655B3E-8A5C-492D-9B64-458AB83E160D}"/>
                </a:ext>
              </a:extLst>
            </p:cNvPr>
            <p:cNvSpPr/>
            <p:nvPr/>
          </p:nvSpPr>
          <p:spPr bwMode="auto">
            <a:xfrm>
              <a:off x="7958742" y="3178642"/>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63" name="Rectangle 1462">
              <a:extLst>
                <a:ext uri="{FF2B5EF4-FFF2-40B4-BE49-F238E27FC236}">
                  <a16:creationId xmlns:a16="http://schemas.microsoft.com/office/drawing/2014/main" id="{7BBB4EE6-F090-402B-8B75-46F1E9239A9F}"/>
                </a:ext>
              </a:extLst>
            </p:cNvPr>
            <p:cNvSpPr/>
            <p:nvPr/>
          </p:nvSpPr>
          <p:spPr bwMode="auto">
            <a:xfrm>
              <a:off x="8791424" y="3178642"/>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65" name="Rectangle 1464">
              <a:extLst>
                <a:ext uri="{FF2B5EF4-FFF2-40B4-BE49-F238E27FC236}">
                  <a16:creationId xmlns:a16="http://schemas.microsoft.com/office/drawing/2014/main" id="{21C1C517-5446-421F-9DD3-B0A56E9CC271}"/>
                </a:ext>
              </a:extLst>
            </p:cNvPr>
            <p:cNvSpPr/>
            <p:nvPr/>
          </p:nvSpPr>
          <p:spPr bwMode="auto">
            <a:xfrm>
              <a:off x="7958742" y="2651303"/>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66" name="Rectangle 1465">
              <a:extLst>
                <a:ext uri="{FF2B5EF4-FFF2-40B4-BE49-F238E27FC236}">
                  <a16:creationId xmlns:a16="http://schemas.microsoft.com/office/drawing/2014/main" id="{05B55211-F311-4475-A755-83B38D465423}"/>
                </a:ext>
              </a:extLst>
            </p:cNvPr>
            <p:cNvSpPr/>
            <p:nvPr/>
          </p:nvSpPr>
          <p:spPr bwMode="auto">
            <a:xfrm>
              <a:off x="7404416"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67" name="Rectangle 1466">
              <a:extLst>
                <a:ext uri="{FF2B5EF4-FFF2-40B4-BE49-F238E27FC236}">
                  <a16:creationId xmlns:a16="http://schemas.microsoft.com/office/drawing/2014/main" id="{8A46466B-B343-44D9-ACE8-0FED26252E25}"/>
                </a:ext>
              </a:extLst>
            </p:cNvPr>
            <p:cNvSpPr/>
            <p:nvPr/>
          </p:nvSpPr>
          <p:spPr bwMode="auto">
            <a:xfrm>
              <a:off x="7681976"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68" name="Rectangle 1467">
              <a:extLst>
                <a:ext uri="{FF2B5EF4-FFF2-40B4-BE49-F238E27FC236}">
                  <a16:creationId xmlns:a16="http://schemas.microsoft.com/office/drawing/2014/main" id="{6094A547-10EE-4EB4-B823-72024D6CACCE}"/>
                </a:ext>
              </a:extLst>
            </p:cNvPr>
            <p:cNvSpPr/>
            <p:nvPr/>
          </p:nvSpPr>
          <p:spPr bwMode="auto">
            <a:xfrm>
              <a:off x="7959538"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69" name="Rectangle 1468">
              <a:extLst>
                <a:ext uri="{FF2B5EF4-FFF2-40B4-BE49-F238E27FC236}">
                  <a16:creationId xmlns:a16="http://schemas.microsoft.com/office/drawing/2014/main" id="{90A8DD58-B891-4081-B353-07D83342413E}"/>
                </a:ext>
              </a:extLst>
            </p:cNvPr>
            <p:cNvSpPr/>
            <p:nvPr/>
          </p:nvSpPr>
          <p:spPr bwMode="auto">
            <a:xfrm>
              <a:off x="8237098"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70" name="Rectangle 1469">
              <a:extLst>
                <a:ext uri="{FF2B5EF4-FFF2-40B4-BE49-F238E27FC236}">
                  <a16:creationId xmlns:a16="http://schemas.microsoft.com/office/drawing/2014/main" id="{6183DC9D-C6BA-4071-8022-10A30CFB2673}"/>
                </a:ext>
              </a:extLst>
            </p:cNvPr>
            <p:cNvSpPr/>
            <p:nvPr/>
          </p:nvSpPr>
          <p:spPr bwMode="auto">
            <a:xfrm>
              <a:off x="8514659"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71" name="Rectangle 1470">
              <a:extLst>
                <a:ext uri="{FF2B5EF4-FFF2-40B4-BE49-F238E27FC236}">
                  <a16:creationId xmlns:a16="http://schemas.microsoft.com/office/drawing/2014/main" id="{6E6BD733-6AEF-48DA-A75B-C445A92C5F99}"/>
                </a:ext>
              </a:extLst>
            </p:cNvPr>
            <p:cNvSpPr/>
            <p:nvPr/>
          </p:nvSpPr>
          <p:spPr bwMode="auto">
            <a:xfrm>
              <a:off x="8792220"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72" name="Rectangle 1471">
              <a:extLst>
                <a:ext uri="{FF2B5EF4-FFF2-40B4-BE49-F238E27FC236}">
                  <a16:creationId xmlns:a16="http://schemas.microsoft.com/office/drawing/2014/main" id="{AC569EB2-832E-4055-9BE5-41079F64AD46}"/>
                </a:ext>
              </a:extLst>
            </p:cNvPr>
            <p:cNvSpPr/>
            <p:nvPr/>
          </p:nvSpPr>
          <p:spPr bwMode="auto">
            <a:xfrm>
              <a:off x="9069780"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73" name="Rectangle 1472">
              <a:extLst>
                <a:ext uri="{FF2B5EF4-FFF2-40B4-BE49-F238E27FC236}">
                  <a16:creationId xmlns:a16="http://schemas.microsoft.com/office/drawing/2014/main" id="{59FAE2BB-C03E-4C1D-B1DD-EE2E0619C035}"/>
                </a:ext>
              </a:extLst>
            </p:cNvPr>
            <p:cNvSpPr/>
            <p:nvPr/>
          </p:nvSpPr>
          <p:spPr bwMode="auto">
            <a:xfrm>
              <a:off x="9347341"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74" name="Rectangle 1473">
              <a:extLst>
                <a:ext uri="{FF2B5EF4-FFF2-40B4-BE49-F238E27FC236}">
                  <a16:creationId xmlns:a16="http://schemas.microsoft.com/office/drawing/2014/main" id="{61E6EC31-F27B-425C-BFB2-F7F7726C25D1}"/>
                </a:ext>
              </a:extLst>
            </p:cNvPr>
            <p:cNvSpPr/>
            <p:nvPr/>
          </p:nvSpPr>
          <p:spPr bwMode="auto">
            <a:xfrm>
              <a:off x="9624900"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75" name="Rectangle 1474">
              <a:extLst>
                <a:ext uri="{FF2B5EF4-FFF2-40B4-BE49-F238E27FC236}">
                  <a16:creationId xmlns:a16="http://schemas.microsoft.com/office/drawing/2014/main" id="{FA4A3F5F-31B5-4EE2-84A5-857C2063CACE}"/>
                </a:ext>
              </a:extLst>
            </p:cNvPr>
            <p:cNvSpPr/>
            <p:nvPr/>
          </p:nvSpPr>
          <p:spPr bwMode="auto">
            <a:xfrm>
              <a:off x="9902468"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76" name="Rectangle 1475">
              <a:extLst>
                <a:ext uri="{FF2B5EF4-FFF2-40B4-BE49-F238E27FC236}">
                  <a16:creationId xmlns:a16="http://schemas.microsoft.com/office/drawing/2014/main" id="{597FB65E-29A2-4CB0-B3A3-4FC8AED4982E}"/>
                </a:ext>
              </a:extLst>
            </p:cNvPr>
            <p:cNvSpPr/>
            <p:nvPr/>
          </p:nvSpPr>
          <p:spPr bwMode="auto">
            <a:xfrm>
              <a:off x="7404416"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77" name="Rectangle 1476">
              <a:extLst>
                <a:ext uri="{FF2B5EF4-FFF2-40B4-BE49-F238E27FC236}">
                  <a16:creationId xmlns:a16="http://schemas.microsoft.com/office/drawing/2014/main" id="{29621A4E-D654-4E7F-B486-377E9E95F19B}"/>
                </a:ext>
              </a:extLst>
            </p:cNvPr>
            <p:cNvSpPr/>
            <p:nvPr/>
          </p:nvSpPr>
          <p:spPr bwMode="auto">
            <a:xfrm>
              <a:off x="7681976"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78" name="Rectangle 1477">
              <a:extLst>
                <a:ext uri="{FF2B5EF4-FFF2-40B4-BE49-F238E27FC236}">
                  <a16:creationId xmlns:a16="http://schemas.microsoft.com/office/drawing/2014/main" id="{E8B1FEBD-9394-4E3B-9203-29DD9BB54E37}"/>
                </a:ext>
              </a:extLst>
            </p:cNvPr>
            <p:cNvSpPr/>
            <p:nvPr/>
          </p:nvSpPr>
          <p:spPr bwMode="auto">
            <a:xfrm>
              <a:off x="7959538"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79" name="Rectangle 1478">
              <a:extLst>
                <a:ext uri="{FF2B5EF4-FFF2-40B4-BE49-F238E27FC236}">
                  <a16:creationId xmlns:a16="http://schemas.microsoft.com/office/drawing/2014/main" id="{8203344D-E749-4210-BFB9-1445872B59D7}"/>
                </a:ext>
              </a:extLst>
            </p:cNvPr>
            <p:cNvSpPr/>
            <p:nvPr/>
          </p:nvSpPr>
          <p:spPr bwMode="auto">
            <a:xfrm>
              <a:off x="8237098"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80" name="Rectangle 1479">
              <a:extLst>
                <a:ext uri="{FF2B5EF4-FFF2-40B4-BE49-F238E27FC236}">
                  <a16:creationId xmlns:a16="http://schemas.microsoft.com/office/drawing/2014/main" id="{D885627F-8B40-49CC-86C6-43BC438CFCAD}"/>
                </a:ext>
              </a:extLst>
            </p:cNvPr>
            <p:cNvSpPr/>
            <p:nvPr/>
          </p:nvSpPr>
          <p:spPr bwMode="auto">
            <a:xfrm>
              <a:off x="8514659"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81" name="Rectangle 1480">
              <a:extLst>
                <a:ext uri="{FF2B5EF4-FFF2-40B4-BE49-F238E27FC236}">
                  <a16:creationId xmlns:a16="http://schemas.microsoft.com/office/drawing/2014/main" id="{7B264986-6345-4754-B45A-C8CCAF3D24D2}"/>
                </a:ext>
              </a:extLst>
            </p:cNvPr>
            <p:cNvSpPr/>
            <p:nvPr/>
          </p:nvSpPr>
          <p:spPr bwMode="auto">
            <a:xfrm>
              <a:off x="8792220"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82" name="Rectangle 1481">
              <a:extLst>
                <a:ext uri="{FF2B5EF4-FFF2-40B4-BE49-F238E27FC236}">
                  <a16:creationId xmlns:a16="http://schemas.microsoft.com/office/drawing/2014/main" id="{906DA7B6-1598-4E55-978C-3F3200E8E8D3}"/>
                </a:ext>
              </a:extLst>
            </p:cNvPr>
            <p:cNvSpPr/>
            <p:nvPr/>
          </p:nvSpPr>
          <p:spPr bwMode="auto">
            <a:xfrm>
              <a:off x="9069780"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83" name="Rectangle 1482">
              <a:extLst>
                <a:ext uri="{FF2B5EF4-FFF2-40B4-BE49-F238E27FC236}">
                  <a16:creationId xmlns:a16="http://schemas.microsoft.com/office/drawing/2014/main" id="{E0D8CC3A-65BF-4F5D-A5BD-C691DCDEB631}"/>
                </a:ext>
              </a:extLst>
            </p:cNvPr>
            <p:cNvSpPr/>
            <p:nvPr/>
          </p:nvSpPr>
          <p:spPr bwMode="auto">
            <a:xfrm>
              <a:off x="9347341"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84" name="Rectangle 1483">
              <a:extLst>
                <a:ext uri="{FF2B5EF4-FFF2-40B4-BE49-F238E27FC236}">
                  <a16:creationId xmlns:a16="http://schemas.microsoft.com/office/drawing/2014/main" id="{22914FA1-52D0-40C0-979A-C0282299F6DD}"/>
                </a:ext>
              </a:extLst>
            </p:cNvPr>
            <p:cNvSpPr/>
            <p:nvPr/>
          </p:nvSpPr>
          <p:spPr bwMode="auto">
            <a:xfrm>
              <a:off x="9624900"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85" name="Rectangle 1484">
              <a:extLst>
                <a:ext uri="{FF2B5EF4-FFF2-40B4-BE49-F238E27FC236}">
                  <a16:creationId xmlns:a16="http://schemas.microsoft.com/office/drawing/2014/main" id="{12A1F331-723F-409A-9A6F-271B1366666A}"/>
                </a:ext>
              </a:extLst>
            </p:cNvPr>
            <p:cNvSpPr/>
            <p:nvPr/>
          </p:nvSpPr>
          <p:spPr bwMode="auto">
            <a:xfrm>
              <a:off x="9902468"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86" name="Rectangle 1485">
              <a:extLst>
                <a:ext uri="{FF2B5EF4-FFF2-40B4-BE49-F238E27FC236}">
                  <a16:creationId xmlns:a16="http://schemas.microsoft.com/office/drawing/2014/main" id="{5B827778-CF10-43B6-9A15-629DE2444E03}"/>
                </a:ext>
              </a:extLst>
            </p:cNvPr>
            <p:cNvSpPr/>
            <p:nvPr/>
          </p:nvSpPr>
          <p:spPr bwMode="auto">
            <a:xfrm>
              <a:off x="7404416" y="344207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87" name="Rectangle 1486">
              <a:extLst>
                <a:ext uri="{FF2B5EF4-FFF2-40B4-BE49-F238E27FC236}">
                  <a16:creationId xmlns:a16="http://schemas.microsoft.com/office/drawing/2014/main" id="{55E25319-913C-49BB-A446-408AEA36A13C}"/>
                </a:ext>
              </a:extLst>
            </p:cNvPr>
            <p:cNvSpPr/>
            <p:nvPr/>
          </p:nvSpPr>
          <p:spPr bwMode="auto">
            <a:xfrm>
              <a:off x="9069780" y="344207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90" name="Rectangle 1489">
              <a:extLst>
                <a:ext uri="{FF2B5EF4-FFF2-40B4-BE49-F238E27FC236}">
                  <a16:creationId xmlns:a16="http://schemas.microsoft.com/office/drawing/2014/main" id="{BB3FFC99-F30B-4E59-AE02-819DD570493E}"/>
                </a:ext>
              </a:extLst>
            </p:cNvPr>
            <p:cNvSpPr/>
            <p:nvPr/>
          </p:nvSpPr>
          <p:spPr bwMode="auto">
            <a:xfrm>
              <a:off x="7404416" y="31784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91" name="Rectangle 1490">
              <a:extLst>
                <a:ext uri="{FF2B5EF4-FFF2-40B4-BE49-F238E27FC236}">
                  <a16:creationId xmlns:a16="http://schemas.microsoft.com/office/drawing/2014/main" id="{9FA8ECEA-4C1F-49E8-BEDB-19E417A16531}"/>
                </a:ext>
              </a:extLst>
            </p:cNvPr>
            <p:cNvSpPr/>
            <p:nvPr/>
          </p:nvSpPr>
          <p:spPr bwMode="auto">
            <a:xfrm>
              <a:off x="7681976" y="31784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92" name="Rectangle 1491">
              <a:extLst>
                <a:ext uri="{FF2B5EF4-FFF2-40B4-BE49-F238E27FC236}">
                  <a16:creationId xmlns:a16="http://schemas.microsoft.com/office/drawing/2014/main" id="{C4E25794-1C27-48E0-AD11-FBC440308334}"/>
                </a:ext>
              </a:extLst>
            </p:cNvPr>
            <p:cNvSpPr/>
            <p:nvPr/>
          </p:nvSpPr>
          <p:spPr bwMode="auto">
            <a:xfrm>
              <a:off x="8237098" y="31784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93" name="Rectangle 1492">
              <a:extLst>
                <a:ext uri="{FF2B5EF4-FFF2-40B4-BE49-F238E27FC236}">
                  <a16:creationId xmlns:a16="http://schemas.microsoft.com/office/drawing/2014/main" id="{BB2C3A2C-DD97-4526-ABCD-7C809D0E109A}"/>
                </a:ext>
              </a:extLst>
            </p:cNvPr>
            <p:cNvSpPr/>
            <p:nvPr/>
          </p:nvSpPr>
          <p:spPr bwMode="auto">
            <a:xfrm>
              <a:off x="8514659" y="31784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94" name="Rectangle 1493">
              <a:extLst>
                <a:ext uri="{FF2B5EF4-FFF2-40B4-BE49-F238E27FC236}">
                  <a16:creationId xmlns:a16="http://schemas.microsoft.com/office/drawing/2014/main" id="{5D5A2BA2-F792-423C-B0C6-1B2C86547F67}"/>
                </a:ext>
              </a:extLst>
            </p:cNvPr>
            <p:cNvSpPr/>
            <p:nvPr/>
          </p:nvSpPr>
          <p:spPr bwMode="auto">
            <a:xfrm>
              <a:off x="9069780" y="31784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97" name="Rectangle 1496">
              <a:extLst>
                <a:ext uri="{FF2B5EF4-FFF2-40B4-BE49-F238E27FC236}">
                  <a16:creationId xmlns:a16="http://schemas.microsoft.com/office/drawing/2014/main" id="{E295526E-904E-41C2-9F24-8198387DEB7A}"/>
                </a:ext>
              </a:extLst>
            </p:cNvPr>
            <p:cNvSpPr/>
            <p:nvPr/>
          </p:nvSpPr>
          <p:spPr bwMode="auto">
            <a:xfrm>
              <a:off x="7404416" y="2911449"/>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98" name="Rectangle 1497">
              <a:extLst>
                <a:ext uri="{FF2B5EF4-FFF2-40B4-BE49-F238E27FC236}">
                  <a16:creationId xmlns:a16="http://schemas.microsoft.com/office/drawing/2014/main" id="{C779D4DA-569F-4AAF-A654-FBC813FD4B31}"/>
                </a:ext>
              </a:extLst>
            </p:cNvPr>
            <p:cNvSpPr/>
            <p:nvPr/>
          </p:nvSpPr>
          <p:spPr bwMode="auto">
            <a:xfrm>
              <a:off x="7681976" y="2911449"/>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99" name="Rectangle 1498">
              <a:extLst>
                <a:ext uri="{FF2B5EF4-FFF2-40B4-BE49-F238E27FC236}">
                  <a16:creationId xmlns:a16="http://schemas.microsoft.com/office/drawing/2014/main" id="{A4261DBE-F35B-4849-9F51-1E4CD511234F}"/>
                </a:ext>
              </a:extLst>
            </p:cNvPr>
            <p:cNvSpPr/>
            <p:nvPr/>
          </p:nvSpPr>
          <p:spPr bwMode="auto">
            <a:xfrm>
              <a:off x="8237098" y="2911449"/>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500" name="Rectangle 1499">
              <a:extLst>
                <a:ext uri="{FF2B5EF4-FFF2-40B4-BE49-F238E27FC236}">
                  <a16:creationId xmlns:a16="http://schemas.microsoft.com/office/drawing/2014/main" id="{4C4FA22C-7BFF-4FF2-975E-613BA9A32AD9}"/>
                </a:ext>
              </a:extLst>
            </p:cNvPr>
            <p:cNvSpPr/>
            <p:nvPr/>
          </p:nvSpPr>
          <p:spPr bwMode="auto">
            <a:xfrm>
              <a:off x="8514659" y="2911449"/>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501" name="Rectangle 1500">
              <a:extLst>
                <a:ext uri="{FF2B5EF4-FFF2-40B4-BE49-F238E27FC236}">
                  <a16:creationId xmlns:a16="http://schemas.microsoft.com/office/drawing/2014/main" id="{31DA7299-B099-4F5C-87F4-D2CD2E50294B}"/>
                </a:ext>
              </a:extLst>
            </p:cNvPr>
            <p:cNvSpPr/>
            <p:nvPr/>
          </p:nvSpPr>
          <p:spPr bwMode="auto">
            <a:xfrm>
              <a:off x="9069780" y="2911449"/>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504" name="Rectangle 1503">
              <a:extLst>
                <a:ext uri="{FF2B5EF4-FFF2-40B4-BE49-F238E27FC236}">
                  <a16:creationId xmlns:a16="http://schemas.microsoft.com/office/drawing/2014/main" id="{196D2337-0B60-402D-8F09-EA00C737FAFE}"/>
                </a:ext>
              </a:extLst>
            </p:cNvPr>
            <p:cNvSpPr/>
            <p:nvPr/>
          </p:nvSpPr>
          <p:spPr bwMode="auto">
            <a:xfrm>
              <a:off x="7681976" y="2651068"/>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505" name="Rectangle 1504">
              <a:extLst>
                <a:ext uri="{FF2B5EF4-FFF2-40B4-BE49-F238E27FC236}">
                  <a16:creationId xmlns:a16="http://schemas.microsoft.com/office/drawing/2014/main" id="{5BC178D7-D99E-4667-B07E-18AA3CECC0D4}"/>
                </a:ext>
              </a:extLst>
            </p:cNvPr>
            <p:cNvSpPr/>
            <p:nvPr/>
          </p:nvSpPr>
          <p:spPr bwMode="auto">
            <a:xfrm>
              <a:off x="8237098" y="2651068"/>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32" name="Rectangle 1431">
              <a:extLst>
                <a:ext uri="{FF2B5EF4-FFF2-40B4-BE49-F238E27FC236}">
                  <a16:creationId xmlns:a16="http://schemas.microsoft.com/office/drawing/2014/main" id="{72C04DEA-B67A-410D-8F2D-37CC80109548}"/>
                </a:ext>
              </a:extLst>
            </p:cNvPr>
            <p:cNvSpPr/>
            <p:nvPr/>
          </p:nvSpPr>
          <p:spPr bwMode="auto">
            <a:xfrm>
              <a:off x="8514659"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33" name="Rectangle 1432">
              <a:extLst>
                <a:ext uri="{FF2B5EF4-FFF2-40B4-BE49-F238E27FC236}">
                  <a16:creationId xmlns:a16="http://schemas.microsoft.com/office/drawing/2014/main" id="{4860A6E5-9EB4-4D7F-A30D-5520350363AB}"/>
                </a:ext>
              </a:extLst>
            </p:cNvPr>
            <p:cNvSpPr/>
            <p:nvPr/>
          </p:nvSpPr>
          <p:spPr bwMode="auto">
            <a:xfrm>
              <a:off x="8237098" y="3442079"/>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grpSp>
    </p:spTree>
    <p:extLst>
      <p:ext uri="{BB962C8B-B14F-4D97-AF65-F5344CB8AC3E}">
        <p14:creationId xmlns:p14="http://schemas.microsoft.com/office/powerpoint/2010/main" val="39810194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down)">
                                      <p:cBhvr>
                                        <p:cTn id="7" dur="500"/>
                                        <p:tgtEl>
                                          <p:spTgt spid="10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66"/>
                                        </p:tgtEl>
                                        <p:attrNameLst>
                                          <p:attrName>style.visibility</p:attrName>
                                        </p:attrNameLst>
                                      </p:cBhvr>
                                      <p:to>
                                        <p:strVal val="visible"/>
                                      </p:to>
                                    </p:set>
                                    <p:animEffect transition="in" filter="fade">
                                      <p:cBhvr>
                                        <p:cTn id="10" dur="500"/>
                                        <p:tgtEl>
                                          <p:spTgt spid="76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41"/>
                                        </p:tgtEl>
                                        <p:attrNameLst>
                                          <p:attrName>style.visibility</p:attrName>
                                        </p:attrNameLst>
                                      </p:cBhvr>
                                      <p:to>
                                        <p:strVal val="visible"/>
                                      </p:to>
                                    </p:set>
                                    <p:animEffect transition="in" filter="fade">
                                      <p:cBhvr>
                                        <p:cTn id="15" dur="500"/>
                                        <p:tgtEl>
                                          <p:spTgt spid="7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46"/>
                                        </p:tgtEl>
                                        <p:attrNameLst>
                                          <p:attrName>style.visibility</p:attrName>
                                        </p:attrNameLst>
                                      </p:cBhvr>
                                      <p:to>
                                        <p:strVal val="visible"/>
                                      </p:to>
                                    </p:set>
                                    <p:animEffect transition="in" filter="fade">
                                      <p:cBhvr>
                                        <p:cTn id="18" dur="500"/>
                                        <p:tgtEl>
                                          <p:spTgt spid="74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45"/>
                                        </p:tgtEl>
                                        <p:attrNameLst>
                                          <p:attrName>style.visibility</p:attrName>
                                        </p:attrNameLst>
                                      </p:cBhvr>
                                      <p:to>
                                        <p:strVal val="visible"/>
                                      </p:to>
                                    </p:set>
                                    <p:animEffect transition="in" filter="fade">
                                      <p:cBhvr>
                                        <p:cTn id="21" dur="500"/>
                                        <p:tgtEl>
                                          <p:spTgt spid="74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47"/>
                                        </p:tgtEl>
                                        <p:attrNameLst>
                                          <p:attrName>style.visibility</p:attrName>
                                        </p:attrNameLst>
                                      </p:cBhvr>
                                      <p:to>
                                        <p:strVal val="visible"/>
                                      </p:to>
                                    </p:set>
                                    <p:animEffect transition="in" filter="fade">
                                      <p:cBhvr>
                                        <p:cTn id="24" dur="500"/>
                                        <p:tgtEl>
                                          <p:spTgt spid="747"/>
                                        </p:tgtEl>
                                      </p:cBhvr>
                                    </p:animEffect>
                                  </p:childTnLst>
                                </p:cTn>
                              </p:par>
                              <p:par>
                                <p:cTn id="25" presetID="10" presetClass="entr" presetSubtype="0" fill="hold" nodeType="withEffect">
                                  <p:stCondLst>
                                    <p:cond delay="0"/>
                                  </p:stCondLst>
                                  <p:childTnLst>
                                    <p:set>
                                      <p:cBhvr>
                                        <p:cTn id="26" dur="1" fill="hold">
                                          <p:stCondLst>
                                            <p:cond delay="0"/>
                                          </p:stCondLst>
                                        </p:cTn>
                                        <p:tgtEl>
                                          <p:spTgt spid="750"/>
                                        </p:tgtEl>
                                        <p:attrNameLst>
                                          <p:attrName>style.visibility</p:attrName>
                                        </p:attrNameLst>
                                      </p:cBhvr>
                                      <p:to>
                                        <p:strVal val="visible"/>
                                      </p:to>
                                    </p:set>
                                    <p:animEffect transition="in" filter="fade">
                                      <p:cBhvr>
                                        <p:cTn id="27" dur="500"/>
                                        <p:tgtEl>
                                          <p:spTgt spid="75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49"/>
                                        </p:tgtEl>
                                        <p:attrNameLst>
                                          <p:attrName>style.visibility</p:attrName>
                                        </p:attrNameLst>
                                      </p:cBhvr>
                                      <p:to>
                                        <p:strVal val="visible"/>
                                      </p:to>
                                    </p:set>
                                    <p:animEffect transition="in" filter="fade">
                                      <p:cBhvr>
                                        <p:cTn id="30" dur="500"/>
                                        <p:tgtEl>
                                          <p:spTgt spid="749"/>
                                        </p:tgtEl>
                                      </p:cBhvr>
                                    </p:animEffect>
                                  </p:childTnLst>
                                </p:cTn>
                              </p:par>
                              <p:par>
                                <p:cTn id="31" presetID="6" presetClass="entr" presetSubtype="32" fill="hold" grpId="0" nodeType="withEffect">
                                  <p:stCondLst>
                                    <p:cond delay="0"/>
                                  </p:stCondLst>
                                  <p:childTnLst>
                                    <p:set>
                                      <p:cBhvr>
                                        <p:cTn id="32" dur="1" fill="hold">
                                          <p:stCondLst>
                                            <p:cond delay="0"/>
                                          </p:stCondLst>
                                        </p:cTn>
                                        <p:tgtEl>
                                          <p:spTgt spid="1398"/>
                                        </p:tgtEl>
                                        <p:attrNameLst>
                                          <p:attrName>style.visibility</p:attrName>
                                        </p:attrNameLst>
                                      </p:cBhvr>
                                      <p:to>
                                        <p:strVal val="visible"/>
                                      </p:to>
                                    </p:set>
                                    <p:animEffect transition="in" filter="circle(out)">
                                      <p:cBhvr>
                                        <p:cTn id="33" dur="1000"/>
                                        <p:tgtEl>
                                          <p:spTgt spid="1398"/>
                                        </p:tgtEl>
                                      </p:cBhvr>
                                    </p:animEffect>
                                  </p:childTnLst>
                                </p:cTn>
                              </p:par>
                              <p:par>
                                <p:cTn id="34" presetID="6" presetClass="entr" presetSubtype="32" fill="hold" grpId="0" nodeType="withEffect">
                                  <p:stCondLst>
                                    <p:cond delay="0"/>
                                  </p:stCondLst>
                                  <p:childTnLst>
                                    <p:set>
                                      <p:cBhvr>
                                        <p:cTn id="35" dur="1" fill="hold">
                                          <p:stCondLst>
                                            <p:cond delay="0"/>
                                          </p:stCondLst>
                                        </p:cTn>
                                        <p:tgtEl>
                                          <p:spTgt spid="1399"/>
                                        </p:tgtEl>
                                        <p:attrNameLst>
                                          <p:attrName>style.visibility</p:attrName>
                                        </p:attrNameLst>
                                      </p:cBhvr>
                                      <p:to>
                                        <p:strVal val="visible"/>
                                      </p:to>
                                    </p:set>
                                    <p:animEffect transition="in" filter="circle(out)">
                                      <p:cBhvr>
                                        <p:cTn id="36" dur="1000"/>
                                        <p:tgtEl>
                                          <p:spTgt spid="1399"/>
                                        </p:tgtEl>
                                      </p:cBhvr>
                                    </p:animEffect>
                                  </p:childTnLst>
                                </p:cTn>
                              </p:par>
                              <p:par>
                                <p:cTn id="37" presetID="6" presetClass="entr" presetSubtype="32" fill="hold" grpId="0" nodeType="withEffect">
                                  <p:stCondLst>
                                    <p:cond delay="0"/>
                                  </p:stCondLst>
                                  <p:childTnLst>
                                    <p:set>
                                      <p:cBhvr>
                                        <p:cTn id="38" dur="1" fill="hold">
                                          <p:stCondLst>
                                            <p:cond delay="0"/>
                                          </p:stCondLst>
                                        </p:cTn>
                                        <p:tgtEl>
                                          <p:spTgt spid="1418"/>
                                        </p:tgtEl>
                                        <p:attrNameLst>
                                          <p:attrName>style.visibility</p:attrName>
                                        </p:attrNameLst>
                                      </p:cBhvr>
                                      <p:to>
                                        <p:strVal val="visible"/>
                                      </p:to>
                                    </p:set>
                                    <p:animEffect transition="in" filter="circle(out)">
                                      <p:cBhvr>
                                        <p:cTn id="39" dur="1000"/>
                                        <p:tgtEl>
                                          <p:spTgt spid="1418"/>
                                        </p:tgtEl>
                                      </p:cBhvr>
                                    </p:animEffect>
                                  </p:childTnLst>
                                </p:cTn>
                              </p:par>
                              <p:par>
                                <p:cTn id="40" presetID="6" presetClass="entr" presetSubtype="32" fill="hold" grpId="0" nodeType="withEffect">
                                  <p:stCondLst>
                                    <p:cond delay="0"/>
                                  </p:stCondLst>
                                  <p:childTnLst>
                                    <p:set>
                                      <p:cBhvr>
                                        <p:cTn id="41" dur="1" fill="hold">
                                          <p:stCondLst>
                                            <p:cond delay="0"/>
                                          </p:stCondLst>
                                        </p:cTn>
                                        <p:tgtEl>
                                          <p:spTgt spid="1417"/>
                                        </p:tgtEl>
                                        <p:attrNameLst>
                                          <p:attrName>style.visibility</p:attrName>
                                        </p:attrNameLst>
                                      </p:cBhvr>
                                      <p:to>
                                        <p:strVal val="visible"/>
                                      </p:to>
                                    </p:set>
                                    <p:animEffect transition="in" filter="circle(out)">
                                      <p:cBhvr>
                                        <p:cTn id="42" dur="1000"/>
                                        <p:tgtEl>
                                          <p:spTgt spid="1417"/>
                                        </p:tgtEl>
                                      </p:cBhvr>
                                    </p:animEffect>
                                  </p:childTnLst>
                                </p:cTn>
                              </p:par>
                              <p:par>
                                <p:cTn id="43" presetID="6" presetClass="entr" presetSubtype="32" fill="hold" grpId="0" nodeType="withEffect">
                                  <p:stCondLst>
                                    <p:cond delay="0"/>
                                  </p:stCondLst>
                                  <p:childTnLst>
                                    <p:set>
                                      <p:cBhvr>
                                        <p:cTn id="44" dur="1" fill="hold">
                                          <p:stCondLst>
                                            <p:cond delay="0"/>
                                          </p:stCondLst>
                                        </p:cTn>
                                        <p:tgtEl>
                                          <p:spTgt spid="1413"/>
                                        </p:tgtEl>
                                        <p:attrNameLst>
                                          <p:attrName>style.visibility</p:attrName>
                                        </p:attrNameLst>
                                      </p:cBhvr>
                                      <p:to>
                                        <p:strVal val="visible"/>
                                      </p:to>
                                    </p:set>
                                    <p:animEffect transition="in" filter="circle(out)">
                                      <p:cBhvr>
                                        <p:cTn id="45" dur="1000"/>
                                        <p:tgtEl>
                                          <p:spTgt spid="1413"/>
                                        </p:tgtEl>
                                      </p:cBhvr>
                                    </p:animEffect>
                                  </p:childTnLst>
                                </p:cTn>
                              </p:par>
                              <p:par>
                                <p:cTn id="46" presetID="6" presetClass="entr" presetSubtype="32" fill="hold" grpId="0" nodeType="withEffect">
                                  <p:stCondLst>
                                    <p:cond delay="0"/>
                                  </p:stCondLst>
                                  <p:childTnLst>
                                    <p:set>
                                      <p:cBhvr>
                                        <p:cTn id="47" dur="1" fill="hold">
                                          <p:stCondLst>
                                            <p:cond delay="0"/>
                                          </p:stCondLst>
                                        </p:cTn>
                                        <p:tgtEl>
                                          <p:spTgt spid="1412"/>
                                        </p:tgtEl>
                                        <p:attrNameLst>
                                          <p:attrName>style.visibility</p:attrName>
                                        </p:attrNameLst>
                                      </p:cBhvr>
                                      <p:to>
                                        <p:strVal val="visible"/>
                                      </p:to>
                                    </p:set>
                                    <p:animEffect transition="in" filter="circle(out)">
                                      <p:cBhvr>
                                        <p:cTn id="48" dur="1000"/>
                                        <p:tgtEl>
                                          <p:spTgt spid="1412"/>
                                        </p:tgtEl>
                                      </p:cBhvr>
                                    </p:animEffect>
                                  </p:childTnLst>
                                </p:cTn>
                              </p:par>
                              <p:par>
                                <p:cTn id="49" presetID="6" presetClass="entr" presetSubtype="32" fill="hold" grpId="0" nodeType="withEffect">
                                  <p:stCondLst>
                                    <p:cond delay="0"/>
                                  </p:stCondLst>
                                  <p:childTnLst>
                                    <p:set>
                                      <p:cBhvr>
                                        <p:cTn id="50" dur="1" fill="hold">
                                          <p:stCondLst>
                                            <p:cond delay="0"/>
                                          </p:stCondLst>
                                        </p:cTn>
                                        <p:tgtEl>
                                          <p:spTgt spid="1411"/>
                                        </p:tgtEl>
                                        <p:attrNameLst>
                                          <p:attrName>style.visibility</p:attrName>
                                        </p:attrNameLst>
                                      </p:cBhvr>
                                      <p:to>
                                        <p:strVal val="visible"/>
                                      </p:to>
                                    </p:set>
                                    <p:animEffect transition="in" filter="circle(out)">
                                      <p:cBhvr>
                                        <p:cTn id="51" dur="1000"/>
                                        <p:tgtEl>
                                          <p:spTgt spid="1411"/>
                                        </p:tgtEl>
                                      </p:cBhvr>
                                    </p:animEffect>
                                  </p:childTnLst>
                                </p:cTn>
                              </p:par>
                              <p:par>
                                <p:cTn id="52" presetID="6" presetClass="entr" presetSubtype="32" fill="hold" grpId="0" nodeType="withEffect">
                                  <p:stCondLst>
                                    <p:cond delay="0"/>
                                  </p:stCondLst>
                                  <p:childTnLst>
                                    <p:set>
                                      <p:cBhvr>
                                        <p:cTn id="53" dur="1" fill="hold">
                                          <p:stCondLst>
                                            <p:cond delay="0"/>
                                          </p:stCondLst>
                                        </p:cTn>
                                        <p:tgtEl>
                                          <p:spTgt spid="1428"/>
                                        </p:tgtEl>
                                        <p:attrNameLst>
                                          <p:attrName>style.visibility</p:attrName>
                                        </p:attrNameLst>
                                      </p:cBhvr>
                                      <p:to>
                                        <p:strVal val="visible"/>
                                      </p:to>
                                    </p:set>
                                    <p:animEffect transition="in" filter="circle(out)">
                                      <p:cBhvr>
                                        <p:cTn id="54" dur="1000"/>
                                        <p:tgtEl>
                                          <p:spTgt spid="1428"/>
                                        </p:tgtEl>
                                      </p:cBhvr>
                                    </p:animEffect>
                                  </p:childTnLst>
                                </p:cTn>
                              </p:par>
                              <p:par>
                                <p:cTn id="55" presetID="6" presetClass="entr" presetSubtype="32" fill="hold" grpId="0" nodeType="withEffect">
                                  <p:stCondLst>
                                    <p:cond delay="0"/>
                                  </p:stCondLst>
                                  <p:childTnLst>
                                    <p:set>
                                      <p:cBhvr>
                                        <p:cTn id="56" dur="1" fill="hold">
                                          <p:stCondLst>
                                            <p:cond delay="0"/>
                                          </p:stCondLst>
                                        </p:cTn>
                                        <p:tgtEl>
                                          <p:spTgt spid="1415"/>
                                        </p:tgtEl>
                                        <p:attrNameLst>
                                          <p:attrName>style.visibility</p:attrName>
                                        </p:attrNameLst>
                                      </p:cBhvr>
                                      <p:to>
                                        <p:strVal val="visible"/>
                                      </p:to>
                                    </p:set>
                                    <p:animEffect transition="in" filter="circle(out)">
                                      <p:cBhvr>
                                        <p:cTn id="57" dur="1000"/>
                                        <p:tgtEl>
                                          <p:spTgt spid="1415"/>
                                        </p:tgtEl>
                                      </p:cBhvr>
                                    </p:animEffect>
                                  </p:childTnLst>
                                </p:cTn>
                              </p:par>
                              <p:par>
                                <p:cTn id="58" presetID="6" presetClass="entr" presetSubtype="32" fill="hold" grpId="0" nodeType="withEffect">
                                  <p:stCondLst>
                                    <p:cond delay="0"/>
                                  </p:stCondLst>
                                  <p:childTnLst>
                                    <p:set>
                                      <p:cBhvr>
                                        <p:cTn id="59" dur="1" fill="hold">
                                          <p:stCondLst>
                                            <p:cond delay="0"/>
                                          </p:stCondLst>
                                        </p:cTn>
                                        <p:tgtEl>
                                          <p:spTgt spid="1416"/>
                                        </p:tgtEl>
                                        <p:attrNameLst>
                                          <p:attrName>style.visibility</p:attrName>
                                        </p:attrNameLst>
                                      </p:cBhvr>
                                      <p:to>
                                        <p:strVal val="visible"/>
                                      </p:to>
                                    </p:set>
                                    <p:animEffect transition="in" filter="circle(out)">
                                      <p:cBhvr>
                                        <p:cTn id="60" dur="1000"/>
                                        <p:tgtEl>
                                          <p:spTgt spid="1416"/>
                                        </p:tgtEl>
                                      </p:cBhvr>
                                    </p:animEffect>
                                  </p:childTnLst>
                                </p:cTn>
                              </p:par>
                              <p:par>
                                <p:cTn id="61" presetID="6" presetClass="entr" presetSubtype="32" fill="hold" grpId="0" nodeType="withEffect">
                                  <p:stCondLst>
                                    <p:cond delay="0"/>
                                  </p:stCondLst>
                                  <p:childTnLst>
                                    <p:set>
                                      <p:cBhvr>
                                        <p:cTn id="62" dur="1" fill="hold">
                                          <p:stCondLst>
                                            <p:cond delay="0"/>
                                          </p:stCondLst>
                                        </p:cTn>
                                        <p:tgtEl>
                                          <p:spTgt spid="1406"/>
                                        </p:tgtEl>
                                        <p:attrNameLst>
                                          <p:attrName>style.visibility</p:attrName>
                                        </p:attrNameLst>
                                      </p:cBhvr>
                                      <p:to>
                                        <p:strVal val="visible"/>
                                      </p:to>
                                    </p:set>
                                    <p:animEffect transition="in" filter="circle(out)">
                                      <p:cBhvr>
                                        <p:cTn id="63" dur="1000"/>
                                        <p:tgtEl>
                                          <p:spTgt spid="1406"/>
                                        </p:tgtEl>
                                      </p:cBhvr>
                                    </p:animEffect>
                                  </p:childTnLst>
                                </p:cTn>
                              </p:par>
                              <p:par>
                                <p:cTn id="64" presetID="6" presetClass="entr" presetSubtype="32" fill="hold" grpId="0" nodeType="withEffect">
                                  <p:stCondLst>
                                    <p:cond delay="0"/>
                                  </p:stCondLst>
                                  <p:childTnLst>
                                    <p:set>
                                      <p:cBhvr>
                                        <p:cTn id="65" dur="1" fill="hold">
                                          <p:stCondLst>
                                            <p:cond delay="0"/>
                                          </p:stCondLst>
                                        </p:cTn>
                                        <p:tgtEl>
                                          <p:spTgt spid="1405"/>
                                        </p:tgtEl>
                                        <p:attrNameLst>
                                          <p:attrName>style.visibility</p:attrName>
                                        </p:attrNameLst>
                                      </p:cBhvr>
                                      <p:to>
                                        <p:strVal val="visible"/>
                                      </p:to>
                                    </p:set>
                                    <p:animEffect transition="in" filter="circle(out)">
                                      <p:cBhvr>
                                        <p:cTn id="66" dur="1000"/>
                                        <p:tgtEl>
                                          <p:spTgt spid="1405"/>
                                        </p:tgtEl>
                                      </p:cBhvr>
                                    </p:animEffect>
                                  </p:childTnLst>
                                </p:cTn>
                              </p:par>
                              <p:par>
                                <p:cTn id="67" presetID="6" presetClass="entr" presetSubtype="32" fill="hold" grpId="0" nodeType="withEffect">
                                  <p:stCondLst>
                                    <p:cond delay="0"/>
                                  </p:stCondLst>
                                  <p:childTnLst>
                                    <p:set>
                                      <p:cBhvr>
                                        <p:cTn id="68" dur="1" fill="hold">
                                          <p:stCondLst>
                                            <p:cond delay="0"/>
                                          </p:stCondLst>
                                        </p:cTn>
                                        <p:tgtEl>
                                          <p:spTgt spid="1426"/>
                                        </p:tgtEl>
                                        <p:attrNameLst>
                                          <p:attrName>style.visibility</p:attrName>
                                        </p:attrNameLst>
                                      </p:cBhvr>
                                      <p:to>
                                        <p:strVal val="visible"/>
                                      </p:to>
                                    </p:set>
                                    <p:animEffect transition="in" filter="circle(out)">
                                      <p:cBhvr>
                                        <p:cTn id="69" dur="1000"/>
                                        <p:tgtEl>
                                          <p:spTgt spid="1426"/>
                                        </p:tgtEl>
                                      </p:cBhvr>
                                    </p:animEffect>
                                  </p:childTnLst>
                                </p:cTn>
                              </p:par>
                              <p:par>
                                <p:cTn id="70" presetID="6" presetClass="entr" presetSubtype="32" fill="hold" grpId="0" nodeType="withEffect">
                                  <p:stCondLst>
                                    <p:cond delay="0"/>
                                  </p:stCondLst>
                                  <p:childTnLst>
                                    <p:set>
                                      <p:cBhvr>
                                        <p:cTn id="71" dur="1" fill="hold">
                                          <p:stCondLst>
                                            <p:cond delay="0"/>
                                          </p:stCondLst>
                                        </p:cTn>
                                        <p:tgtEl>
                                          <p:spTgt spid="1410"/>
                                        </p:tgtEl>
                                        <p:attrNameLst>
                                          <p:attrName>style.visibility</p:attrName>
                                        </p:attrNameLst>
                                      </p:cBhvr>
                                      <p:to>
                                        <p:strVal val="visible"/>
                                      </p:to>
                                    </p:set>
                                    <p:animEffect transition="in" filter="circle(out)">
                                      <p:cBhvr>
                                        <p:cTn id="72" dur="1000"/>
                                        <p:tgtEl>
                                          <p:spTgt spid="1410"/>
                                        </p:tgtEl>
                                      </p:cBhvr>
                                    </p:animEffect>
                                  </p:childTnLst>
                                </p:cTn>
                              </p:par>
                              <p:par>
                                <p:cTn id="73" presetID="6" presetClass="entr" presetSubtype="32" fill="hold" grpId="0" nodeType="withEffect">
                                  <p:stCondLst>
                                    <p:cond delay="0"/>
                                  </p:stCondLst>
                                  <p:childTnLst>
                                    <p:set>
                                      <p:cBhvr>
                                        <p:cTn id="74" dur="1" fill="hold">
                                          <p:stCondLst>
                                            <p:cond delay="0"/>
                                          </p:stCondLst>
                                        </p:cTn>
                                        <p:tgtEl>
                                          <p:spTgt spid="1425"/>
                                        </p:tgtEl>
                                        <p:attrNameLst>
                                          <p:attrName>style.visibility</p:attrName>
                                        </p:attrNameLst>
                                      </p:cBhvr>
                                      <p:to>
                                        <p:strVal val="visible"/>
                                      </p:to>
                                    </p:set>
                                    <p:animEffect transition="in" filter="circle(out)">
                                      <p:cBhvr>
                                        <p:cTn id="75" dur="1000"/>
                                        <p:tgtEl>
                                          <p:spTgt spid="1425"/>
                                        </p:tgtEl>
                                      </p:cBhvr>
                                    </p:animEffect>
                                  </p:childTnLst>
                                </p:cTn>
                              </p:par>
                              <p:par>
                                <p:cTn id="76" presetID="6" presetClass="entr" presetSubtype="32" fill="hold" grpId="0" nodeType="withEffect">
                                  <p:stCondLst>
                                    <p:cond delay="0"/>
                                  </p:stCondLst>
                                  <p:childTnLst>
                                    <p:set>
                                      <p:cBhvr>
                                        <p:cTn id="77" dur="1" fill="hold">
                                          <p:stCondLst>
                                            <p:cond delay="0"/>
                                          </p:stCondLst>
                                        </p:cTn>
                                        <p:tgtEl>
                                          <p:spTgt spid="1421"/>
                                        </p:tgtEl>
                                        <p:attrNameLst>
                                          <p:attrName>style.visibility</p:attrName>
                                        </p:attrNameLst>
                                      </p:cBhvr>
                                      <p:to>
                                        <p:strVal val="visible"/>
                                      </p:to>
                                    </p:set>
                                    <p:animEffect transition="in" filter="circle(out)">
                                      <p:cBhvr>
                                        <p:cTn id="78" dur="1000"/>
                                        <p:tgtEl>
                                          <p:spTgt spid="1421"/>
                                        </p:tgtEl>
                                      </p:cBhvr>
                                    </p:animEffect>
                                  </p:childTnLst>
                                </p:cTn>
                              </p:par>
                              <p:par>
                                <p:cTn id="79" presetID="6" presetClass="entr" presetSubtype="32" fill="hold" grpId="0" nodeType="withEffect">
                                  <p:stCondLst>
                                    <p:cond delay="0"/>
                                  </p:stCondLst>
                                  <p:childTnLst>
                                    <p:set>
                                      <p:cBhvr>
                                        <p:cTn id="80" dur="1" fill="hold">
                                          <p:stCondLst>
                                            <p:cond delay="0"/>
                                          </p:stCondLst>
                                        </p:cTn>
                                        <p:tgtEl>
                                          <p:spTgt spid="1409"/>
                                        </p:tgtEl>
                                        <p:attrNameLst>
                                          <p:attrName>style.visibility</p:attrName>
                                        </p:attrNameLst>
                                      </p:cBhvr>
                                      <p:to>
                                        <p:strVal val="visible"/>
                                      </p:to>
                                    </p:set>
                                    <p:animEffect transition="in" filter="circle(out)">
                                      <p:cBhvr>
                                        <p:cTn id="81" dur="1000"/>
                                        <p:tgtEl>
                                          <p:spTgt spid="1409"/>
                                        </p:tgtEl>
                                      </p:cBhvr>
                                    </p:animEffect>
                                  </p:childTnLst>
                                </p:cTn>
                              </p:par>
                              <p:par>
                                <p:cTn id="82" presetID="6" presetClass="entr" presetSubtype="32" fill="hold" grpId="0" nodeType="withEffect">
                                  <p:stCondLst>
                                    <p:cond delay="0"/>
                                  </p:stCondLst>
                                  <p:childTnLst>
                                    <p:set>
                                      <p:cBhvr>
                                        <p:cTn id="83" dur="1" fill="hold">
                                          <p:stCondLst>
                                            <p:cond delay="0"/>
                                          </p:stCondLst>
                                        </p:cTn>
                                        <p:tgtEl>
                                          <p:spTgt spid="1407"/>
                                        </p:tgtEl>
                                        <p:attrNameLst>
                                          <p:attrName>style.visibility</p:attrName>
                                        </p:attrNameLst>
                                      </p:cBhvr>
                                      <p:to>
                                        <p:strVal val="visible"/>
                                      </p:to>
                                    </p:set>
                                    <p:animEffect transition="in" filter="circle(out)">
                                      <p:cBhvr>
                                        <p:cTn id="84" dur="1000"/>
                                        <p:tgtEl>
                                          <p:spTgt spid="1407"/>
                                        </p:tgtEl>
                                      </p:cBhvr>
                                    </p:animEffect>
                                  </p:childTnLst>
                                </p:cTn>
                              </p:par>
                              <p:par>
                                <p:cTn id="85" presetID="6" presetClass="entr" presetSubtype="32" fill="hold" grpId="0" nodeType="withEffect">
                                  <p:stCondLst>
                                    <p:cond delay="0"/>
                                  </p:stCondLst>
                                  <p:childTnLst>
                                    <p:set>
                                      <p:cBhvr>
                                        <p:cTn id="86" dur="1" fill="hold">
                                          <p:stCondLst>
                                            <p:cond delay="0"/>
                                          </p:stCondLst>
                                        </p:cTn>
                                        <p:tgtEl>
                                          <p:spTgt spid="1419"/>
                                        </p:tgtEl>
                                        <p:attrNameLst>
                                          <p:attrName>style.visibility</p:attrName>
                                        </p:attrNameLst>
                                      </p:cBhvr>
                                      <p:to>
                                        <p:strVal val="visible"/>
                                      </p:to>
                                    </p:set>
                                    <p:animEffect transition="in" filter="circle(out)">
                                      <p:cBhvr>
                                        <p:cTn id="87" dur="1000"/>
                                        <p:tgtEl>
                                          <p:spTgt spid="1419"/>
                                        </p:tgtEl>
                                      </p:cBhvr>
                                    </p:animEffect>
                                  </p:childTnLst>
                                </p:cTn>
                              </p:par>
                              <p:par>
                                <p:cTn id="88" presetID="6" presetClass="entr" presetSubtype="32" fill="hold" grpId="0" nodeType="withEffect">
                                  <p:stCondLst>
                                    <p:cond delay="0"/>
                                  </p:stCondLst>
                                  <p:childTnLst>
                                    <p:set>
                                      <p:cBhvr>
                                        <p:cTn id="89" dur="1" fill="hold">
                                          <p:stCondLst>
                                            <p:cond delay="0"/>
                                          </p:stCondLst>
                                        </p:cTn>
                                        <p:tgtEl>
                                          <p:spTgt spid="1408"/>
                                        </p:tgtEl>
                                        <p:attrNameLst>
                                          <p:attrName>style.visibility</p:attrName>
                                        </p:attrNameLst>
                                      </p:cBhvr>
                                      <p:to>
                                        <p:strVal val="visible"/>
                                      </p:to>
                                    </p:set>
                                    <p:animEffect transition="in" filter="circle(out)">
                                      <p:cBhvr>
                                        <p:cTn id="90" dur="1000"/>
                                        <p:tgtEl>
                                          <p:spTgt spid="1408"/>
                                        </p:tgtEl>
                                      </p:cBhvr>
                                    </p:animEffect>
                                  </p:childTnLst>
                                </p:cTn>
                              </p:par>
                              <p:par>
                                <p:cTn id="91" presetID="6" presetClass="entr" presetSubtype="32" fill="hold" grpId="0" nodeType="withEffect">
                                  <p:stCondLst>
                                    <p:cond delay="0"/>
                                  </p:stCondLst>
                                  <p:childTnLst>
                                    <p:set>
                                      <p:cBhvr>
                                        <p:cTn id="92" dur="1" fill="hold">
                                          <p:stCondLst>
                                            <p:cond delay="0"/>
                                          </p:stCondLst>
                                        </p:cTn>
                                        <p:tgtEl>
                                          <p:spTgt spid="1420"/>
                                        </p:tgtEl>
                                        <p:attrNameLst>
                                          <p:attrName>style.visibility</p:attrName>
                                        </p:attrNameLst>
                                      </p:cBhvr>
                                      <p:to>
                                        <p:strVal val="visible"/>
                                      </p:to>
                                    </p:set>
                                    <p:animEffect transition="in" filter="circle(out)">
                                      <p:cBhvr>
                                        <p:cTn id="93" dur="1000"/>
                                        <p:tgtEl>
                                          <p:spTgt spid="1420"/>
                                        </p:tgtEl>
                                      </p:cBhvr>
                                    </p:animEffect>
                                  </p:childTnLst>
                                </p:cTn>
                              </p:par>
                              <p:par>
                                <p:cTn id="94" presetID="6" presetClass="entr" presetSubtype="32" fill="hold" grpId="0" nodeType="withEffect">
                                  <p:stCondLst>
                                    <p:cond delay="0"/>
                                  </p:stCondLst>
                                  <p:childTnLst>
                                    <p:set>
                                      <p:cBhvr>
                                        <p:cTn id="95" dur="1" fill="hold">
                                          <p:stCondLst>
                                            <p:cond delay="0"/>
                                          </p:stCondLst>
                                        </p:cTn>
                                        <p:tgtEl>
                                          <p:spTgt spid="1422"/>
                                        </p:tgtEl>
                                        <p:attrNameLst>
                                          <p:attrName>style.visibility</p:attrName>
                                        </p:attrNameLst>
                                      </p:cBhvr>
                                      <p:to>
                                        <p:strVal val="visible"/>
                                      </p:to>
                                    </p:set>
                                    <p:animEffect transition="in" filter="circle(out)">
                                      <p:cBhvr>
                                        <p:cTn id="96" dur="1000"/>
                                        <p:tgtEl>
                                          <p:spTgt spid="1422"/>
                                        </p:tgtEl>
                                      </p:cBhvr>
                                    </p:animEffect>
                                  </p:childTnLst>
                                </p:cTn>
                              </p:par>
                              <p:par>
                                <p:cTn id="97" presetID="6" presetClass="entr" presetSubtype="32" fill="hold" grpId="0" nodeType="withEffect">
                                  <p:stCondLst>
                                    <p:cond delay="0"/>
                                  </p:stCondLst>
                                  <p:childTnLst>
                                    <p:set>
                                      <p:cBhvr>
                                        <p:cTn id="98" dur="1" fill="hold">
                                          <p:stCondLst>
                                            <p:cond delay="0"/>
                                          </p:stCondLst>
                                        </p:cTn>
                                        <p:tgtEl>
                                          <p:spTgt spid="1423"/>
                                        </p:tgtEl>
                                        <p:attrNameLst>
                                          <p:attrName>style.visibility</p:attrName>
                                        </p:attrNameLst>
                                      </p:cBhvr>
                                      <p:to>
                                        <p:strVal val="visible"/>
                                      </p:to>
                                    </p:set>
                                    <p:animEffect transition="in" filter="circle(out)">
                                      <p:cBhvr>
                                        <p:cTn id="99" dur="1000"/>
                                        <p:tgtEl>
                                          <p:spTgt spid="1423"/>
                                        </p:tgtEl>
                                      </p:cBhvr>
                                    </p:animEffect>
                                  </p:childTnLst>
                                </p:cTn>
                              </p:par>
                              <p:par>
                                <p:cTn id="100" presetID="6" presetClass="entr" presetSubtype="32" fill="hold" grpId="0" nodeType="withEffect">
                                  <p:stCondLst>
                                    <p:cond delay="0"/>
                                  </p:stCondLst>
                                  <p:childTnLst>
                                    <p:set>
                                      <p:cBhvr>
                                        <p:cTn id="101" dur="1" fill="hold">
                                          <p:stCondLst>
                                            <p:cond delay="0"/>
                                          </p:stCondLst>
                                        </p:cTn>
                                        <p:tgtEl>
                                          <p:spTgt spid="1404"/>
                                        </p:tgtEl>
                                        <p:attrNameLst>
                                          <p:attrName>style.visibility</p:attrName>
                                        </p:attrNameLst>
                                      </p:cBhvr>
                                      <p:to>
                                        <p:strVal val="visible"/>
                                      </p:to>
                                    </p:set>
                                    <p:animEffect transition="in" filter="circle(out)">
                                      <p:cBhvr>
                                        <p:cTn id="102" dur="1000"/>
                                        <p:tgtEl>
                                          <p:spTgt spid="1404"/>
                                        </p:tgtEl>
                                      </p:cBhvr>
                                    </p:animEffect>
                                  </p:childTnLst>
                                </p:cTn>
                              </p:par>
                              <p:par>
                                <p:cTn id="103" presetID="6" presetClass="entr" presetSubtype="32" fill="hold" grpId="0" nodeType="withEffect">
                                  <p:stCondLst>
                                    <p:cond delay="0"/>
                                  </p:stCondLst>
                                  <p:childTnLst>
                                    <p:set>
                                      <p:cBhvr>
                                        <p:cTn id="104" dur="1" fill="hold">
                                          <p:stCondLst>
                                            <p:cond delay="0"/>
                                          </p:stCondLst>
                                        </p:cTn>
                                        <p:tgtEl>
                                          <p:spTgt spid="1414"/>
                                        </p:tgtEl>
                                        <p:attrNameLst>
                                          <p:attrName>style.visibility</p:attrName>
                                        </p:attrNameLst>
                                      </p:cBhvr>
                                      <p:to>
                                        <p:strVal val="visible"/>
                                      </p:to>
                                    </p:set>
                                    <p:animEffect transition="in" filter="circle(out)">
                                      <p:cBhvr>
                                        <p:cTn id="105" dur="1000"/>
                                        <p:tgtEl>
                                          <p:spTgt spid="1414"/>
                                        </p:tgtEl>
                                      </p:cBhvr>
                                    </p:animEffect>
                                  </p:childTnLst>
                                </p:cTn>
                              </p:par>
                              <p:par>
                                <p:cTn id="106" presetID="6" presetClass="entr" presetSubtype="32" fill="hold" grpId="0" nodeType="withEffect">
                                  <p:stCondLst>
                                    <p:cond delay="0"/>
                                  </p:stCondLst>
                                  <p:childTnLst>
                                    <p:set>
                                      <p:cBhvr>
                                        <p:cTn id="107" dur="1" fill="hold">
                                          <p:stCondLst>
                                            <p:cond delay="0"/>
                                          </p:stCondLst>
                                        </p:cTn>
                                        <p:tgtEl>
                                          <p:spTgt spid="1400"/>
                                        </p:tgtEl>
                                        <p:attrNameLst>
                                          <p:attrName>style.visibility</p:attrName>
                                        </p:attrNameLst>
                                      </p:cBhvr>
                                      <p:to>
                                        <p:strVal val="visible"/>
                                      </p:to>
                                    </p:set>
                                    <p:animEffect transition="in" filter="circle(out)">
                                      <p:cBhvr>
                                        <p:cTn id="108" dur="1000"/>
                                        <p:tgtEl>
                                          <p:spTgt spid="1400"/>
                                        </p:tgtEl>
                                      </p:cBhvr>
                                    </p:animEffect>
                                  </p:childTnLst>
                                </p:cTn>
                              </p:par>
                              <p:par>
                                <p:cTn id="109" presetID="6" presetClass="entr" presetSubtype="32" fill="hold" grpId="0" nodeType="withEffect">
                                  <p:stCondLst>
                                    <p:cond delay="0"/>
                                  </p:stCondLst>
                                  <p:childTnLst>
                                    <p:set>
                                      <p:cBhvr>
                                        <p:cTn id="110" dur="1" fill="hold">
                                          <p:stCondLst>
                                            <p:cond delay="0"/>
                                          </p:stCondLst>
                                        </p:cTn>
                                        <p:tgtEl>
                                          <p:spTgt spid="1401"/>
                                        </p:tgtEl>
                                        <p:attrNameLst>
                                          <p:attrName>style.visibility</p:attrName>
                                        </p:attrNameLst>
                                      </p:cBhvr>
                                      <p:to>
                                        <p:strVal val="visible"/>
                                      </p:to>
                                    </p:set>
                                    <p:animEffect transition="in" filter="circle(out)">
                                      <p:cBhvr>
                                        <p:cTn id="111" dur="1000"/>
                                        <p:tgtEl>
                                          <p:spTgt spid="1401"/>
                                        </p:tgtEl>
                                      </p:cBhvr>
                                    </p:animEffect>
                                  </p:childTnLst>
                                </p:cTn>
                              </p:par>
                              <p:par>
                                <p:cTn id="112" presetID="6" presetClass="entr" presetSubtype="32" fill="hold" grpId="0" nodeType="withEffect">
                                  <p:stCondLst>
                                    <p:cond delay="0"/>
                                  </p:stCondLst>
                                  <p:childTnLst>
                                    <p:set>
                                      <p:cBhvr>
                                        <p:cTn id="113" dur="1" fill="hold">
                                          <p:stCondLst>
                                            <p:cond delay="0"/>
                                          </p:stCondLst>
                                        </p:cTn>
                                        <p:tgtEl>
                                          <p:spTgt spid="1402"/>
                                        </p:tgtEl>
                                        <p:attrNameLst>
                                          <p:attrName>style.visibility</p:attrName>
                                        </p:attrNameLst>
                                      </p:cBhvr>
                                      <p:to>
                                        <p:strVal val="visible"/>
                                      </p:to>
                                    </p:set>
                                    <p:animEffect transition="in" filter="circle(out)">
                                      <p:cBhvr>
                                        <p:cTn id="114" dur="1000"/>
                                        <p:tgtEl>
                                          <p:spTgt spid="1402"/>
                                        </p:tgtEl>
                                      </p:cBhvr>
                                    </p:animEffect>
                                  </p:childTnLst>
                                </p:cTn>
                              </p:par>
                              <p:par>
                                <p:cTn id="115" presetID="6" presetClass="entr" presetSubtype="32" fill="hold" grpId="0" nodeType="withEffect">
                                  <p:stCondLst>
                                    <p:cond delay="0"/>
                                  </p:stCondLst>
                                  <p:childTnLst>
                                    <p:set>
                                      <p:cBhvr>
                                        <p:cTn id="116" dur="1" fill="hold">
                                          <p:stCondLst>
                                            <p:cond delay="0"/>
                                          </p:stCondLst>
                                        </p:cTn>
                                        <p:tgtEl>
                                          <p:spTgt spid="1424"/>
                                        </p:tgtEl>
                                        <p:attrNameLst>
                                          <p:attrName>style.visibility</p:attrName>
                                        </p:attrNameLst>
                                      </p:cBhvr>
                                      <p:to>
                                        <p:strVal val="visible"/>
                                      </p:to>
                                    </p:set>
                                    <p:animEffect transition="in" filter="circle(out)">
                                      <p:cBhvr>
                                        <p:cTn id="117" dur="1000"/>
                                        <p:tgtEl>
                                          <p:spTgt spid="1424"/>
                                        </p:tgtEl>
                                      </p:cBhvr>
                                    </p:animEffect>
                                  </p:childTnLst>
                                </p:cTn>
                              </p:par>
                              <p:par>
                                <p:cTn id="118" presetID="6" presetClass="entr" presetSubtype="32" fill="hold" grpId="0" nodeType="withEffect">
                                  <p:stCondLst>
                                    <p:cond delay="0"/>
                                  </p:stCondLst>
                                  <p:childTnLst>
                                    <p:set>
                                      <p:cBhvr>
                                        <p:cTn id="119" dur="1" fill="hold">
                                          <p:stCondLst>
                                            <p:cond delay="0"/>
                                          </p:stCondLst>
                                        </p:cTn>
                                        <p:tgtEl>
                                          <p:spTgt spid="1403"/>
                                        </p:tgtEl>
                                        <p:attrNameLst>
                                          <p:attrName>style.visibility</p:attrName>
                                        </p:attrNameLst>
                                      </p:cBhvr>
                                      <p:to>
                                        <p:strVal val="visible"/>
                                      </p:to>
                                    </p:set>
                                    <p:animEffect transition="in" filter="circle(out)">
                                      <p:cBhvr>
                                        <p:cTn id="120" dur="1000"/>
                                        <p:tgtEl>
                                          <p:spTgt spid="1403"/>
                                        </p:tgtEl>
                                      </p:cBhvr>
                                    </p:animEffect>
                                  </p:childTnLst>
                                </p:cTn>
                              </p:par>
                              <p:par>
                                <p:cTn id="121" presetID="6" presetClass="entr" presetSubtype="32" fill="hold" grpId="0" nodeType="withEffect">
                                  <p:stCondLst>
                                    <p:cond delay="0"/>
                                  </p:stCondLst>
                                  <p:childTnLst>
                                    <p:set>
                                      <p:cBhvr>
                                        <p:cTn id="122" dur="1" fill="hold">
                                          <p:stCondLst>
                                            <p:cond delay="0"/>
                                          </p:stCondLst>
                                        </p:cTn>
                                        <p:tgtEl>
                                          <p:spTgt spid="1427"/>
                                        </p:tgtEl>
                                        <p:attrNameLst>
                                          <p:attrName>style.visibility</p:attrName>
                                        </p:attrNameLst>
                                      </p:cBhvr>
                                      <p:to>
                                        <p:strVal val="visible"/>
                                      </p:to>
                                    </p:set>
                                    <p:animEffect transition="in" filter="circle(out)">
                                      <p:cBhvr>
                                        <p:cTn id="123" dur="1000"/>
                                        <p:tgtEl>
                                          <p:spTgt spid="1427"/>
                                        </p:tgtEl>
                                      </p:cBhvr>
                                    </p:animEffect>
                                  </p:childTnLst>
                                </p:cTn>
                              </p:par>
                              <p:par>
                                <p:cTn id="124" presetID="6" presetClass="entr" presetSubtype="32" fill="hold" grpId="0" nodeType="withEffect">
                                  <p:stCondLst>
                                    <p:cond delay="0"/>
                                  </p:stCondLst>
                                  <p:childTnLst>
                                    <p:set>
                                      <p:cBhvr>
                                        <p:cTn id="125" dur="1" fill="hold">
                                          <p:stCondLst>
                                            <p:cond delay="0"/>
                                          </p:stCondLst>
                                        </p:cTn>
                                        <p:tgtEl>
                                          <p:spTgt spid="1194"/>
                                        </p:tgtEl>
                                        <p:attrNameLst>
                                          <p:attrName>style.visibility</p:attrName>
                                        </p:attrNameLst>
                                      </p:cBhvr>
                                      <p:to>
                                        <p:strVal val="visible"/>
                                      </p:to>
                                    </p:set>
                                    <p:animEffect transition="in" filter="circle(out)">
                                      <p:cBhvr>
                                        <p:cTn id="126" dur="1000"/>
                                        <p:tgtEl>
                                          <p:spTgt spid="1194"/>
                                        </p:tgtEl>
                                      </p:cBhvr>
                                    </p:animEffect>
                                  </p:childTnLst>
                                </p:cTn>
                              </p:par>
                              <p:par>
                                <p:cTn id="127" presetID="6" presetClass="entr" presetSubtype="32" fill="hold" grpId="0" nodeType="withEffect">
                                  <p:stCondLst>
                                    <p:cond delay="0"/>
                                  </p:stCondLst>
                                  <p:childTnLst>
                                    <p:set>
                                      <p:cBhvr>
                                        <p:cTn id="128" dur="1" fill="hold">
                                          <p:stCondLst>
                                            <p:cond delay="0"/>
                                          </p:stCondLst>
                                        </p:cTn>
                                        <p:tgtEl>
                                          <p:spTgt spid="1195"/>
                                        </p:tgtEl>
                                        <p:attrNameLst>
                                          <p:attrName>style.visibility</p:attrName>
                                        </p:attrNameLst>
                                      </p:cBhvr>
                                      <p:to>
                                        <p:strVal val="visible"/>
                                      </p:to>
                                    </p:set>
                                    <p:animEffect transition="in" filter="circle(out)">
                                      <p:cBhvr>
                                        <p:cTn id="129" dur="1000"/>
                                        <p:tgtEl>
                                          <p:spTgt spid="1195"/>
                                        </p:tgtEl>
                                      </p:cBhvr>
                                    </p:animEffect>
                                  </p:childTnLst>
                                </p:cTn>
                              </p:par>
                              <p:par>
                                <p:cTn id="130" presetID="6" presetClass="entr" presetSubtype="32" fill="hold" grpId="0" nodeType="withEffect">
                                  <p:stCondLst>
                                    <p:cond delay="0"/>
                                  </p:stCondLst>
                                  <p:childTnLst>
                                    <p:set>
                                      <p:cBhvr>
                                        <p:cTn id="131" dur="1" fill="hold">
                                          <p:stCondLst>
                                            <p:cond delay="0"/>
                                          </p:stCondLst>
                                        </p:cTn>
                                        <p:tgtEl>
                                          <p:spTgt spid="1214"/>
                                        </p:tgtEl>
                                        <p:attrNameLst>
                                          <p:attrName>style.visibility</p:attrName>
                                        </p:attrNameLst>
                                      </p:cBhvr>
                                      <p:to>
                                        <p:strVal val="visible"/>
                                      </p:to>
                                    </p:set>
                                    <p:animEffect transition="in" filter="circle(out)">
                                      <p:cBhvr>
                                        <p:cTn id="132" dur="1000"/>
                                        <p:tgtEl>
                                          <p:spTgt spid="1214"/>
                                        </p:tgtEl>
                                      </p:cBhvr>
                                    </p:animEffect>
                                  </p:childTnLst>
                                </p:cTn>
                              </p:par>
                              <p:par>
                                <p:cTn id="133" presetID="6" presetClass="entr" presetSubtype="32" fill="hold" grpId="0" nodeType="withEffect">
                                  <p:stCondLst>
                                    <p:cond delay="0"/>
                                  </p:stCondLst>
                                  <p:childTnLst>
                                    <p:set>
                                      <p:cBhvr>
                                        <p:cTn id="134" dur="1" fill="hold">
                                          <p:stCondLst>
                                            <p:cond delay="0"/>
                                          </p:stCondLst>
                                        </p:cTn>
                                        <p:tgtEl>
                                          <p:spTgt spid="1213"/>
                                        </p:tgtEl>
                                        <p:attrNameLst>
                                          <p:attrName>style.visibility</p:attrName>
                                        </p:attrNameLst>
                                      </p:cBhvr>
                                      <p:to>
                                        <p:strVal val="visible"/>
                                      </p:to>
                                    </p:set>
                                    <p:animEffect transition="in" filter="circle(out)">
                                      <p:cBhvr>
                                        <p:cTn id="135" dur="1000"/>
                                        <p:tgtEl>
                                          <p:spTgt spid="1213"/>
                                        </p:tgtEl>
                                      </p:cBhvr>
                                    </p:animEffect>
                                  </p:childTnLst>
                                </p:cTn>
                              </p:par>
                              <p:par>
                                <p:cTn id="136" presetID="6" presetClass="entr" presetSubtype="32" fill="hold" grpId="0" nodeType="withEffect">
                                  <p:stCondLst>
                                    <p:cond delay="0"/>
                                  </p:stCondLst>
                                  <p:childTnLst>
                                    <p:set>
                                      <p:cBhvr>
                                        <p:cTn id="137" dur="1" fill="hold">
                                          <p:stCondLst>
                                            <p:cond delay="0"/>
                                          </p:stCondLst>
                                        </p:cTn>
                                        <p:tgtEl>
                                          <p:spTgt spid="1209"/>
                                        </p:tgtEl>
                                        <p:attrNameLst>
                                          <p:attrName>style.visibility</p:attrName>
                                        </p:attrNameLst>
                                      </p:cBhvr>
                                      <p:to>
                                        <p:strVal val="visible"/>
                                      </p:to>
                                    </p:set>
                                    <p:animEffect transition="in" filter="circle(out)">
                                      <p:cBhvr>
                                        <p:cTn id="138" dur="1000"/>
                                        <p:tgtEl>
                                          <p:spTgt spid="1209"/>
                                        </p:tgtEl>
                                      </p:cBhvr>
                                    </p:animEffect>
                                  </p:childTnLst>
                                </p:cTn>
                              </p:par>
                              <p:par>
                                <p:cTn id="139" presetID="6" presetClass="entr" presetSubtype="32" fill="hold" grpId="0" nodeType="withEffect">
                                  <p:stCondLst>
                                    <p:cond delay="0"/>
                                  </p:stCondLst>
                                  <p:childTnLst>
                                    <p:set>
                                      <p:cBhvr>
                                        <p:cTn id="140" dur="1" fill="hold">
                                          <p:stCondLst>
                                            <p:cond delay="0"/>
                                          </p:stCondLst>
                                        </p:cTn>
                                        <p:tgtEl>
                                          <p:spTgt spid="1208"/>
                                        </p:tgtEl>
                                        <p:attrNameLst>
                                          <p:attrName>style.visibility</p:attrName>
                                        </p:attrNameLst>
                                      </p:cBhvr>
                                      <p:to>
                                        <p:strVal val="visible"/>
                                      </p:to>
                                    </p:set>
                                    <p:animEffect transition="in" filter="circle(out)">
                                      <p:cBhvr>
                                        <p:cTn id="141" dur="1000"/>
                                        <p:tgtEl>
                                          <p:spTgt spid="1208"/>
                                        </p:tgtEl>
                                      </p:cBhvr>
                                    </p:animEffect>
                                  </p:childTnLst>
                                </p:cTn>
                              </p:par>
                              <p:par>
                                <p:cTn id="142" presetID="6" presetClass="entr" presetSubtype="32" fill="hold" grpId="0" nodeType="withEffect">
                                  <p:stCondLst>
                                    <p:cond delay="0"/>
                                  </p:stCondLst>
                                  <p:childTnLst>
                                    <p:set>
                                      <p:cBhvr>
                                        <p:cTn id="143" dur="1" fill="hold">
                                          <p:stCondLst>
                                            <p:cond delay="0"/>
                                          </p:stCondLst>
                                        </p:cTn>
                                        <p:tgtEl>
                                          <p:spTgt spid="1207"/>
                                        </p:tgtEl>
                                        <p:attrNameLst>
                                          <p:attrName>style.visibility</p:attrName>
                                        </p:attrNameLst>
                                      </p:cBhvr>
                                      <p:to>
                                        <p:strVal val="visible"/>
                                      </p:to>
                                    </p:set>
                                    <p:animEffect transition="in" filter="circle(out)">
                                      <p:cBhvr>
                                        <p:cTn id="144" dur="1000"/>
                                        <p:tgtEl>
                                          <p:spTgt spid="1207"/>
                                        </p:tgtEl>
                                      </p:cBhvr>
                                    </p:animEffect>
                                  </p:childTnLst>
                                </p:cTn>
                              </p:par>
                              <p:par>
                                <p:cTn id="145" presetID="6" presetClass="entr" presetSubtype="32" fill="hold" grpId="0" nodeType="withEffect">
                                  <p:stCondLst>
                                    <p:cond delay="0"/>
                                  </p:stCondLst>
                                  <p:childTnLst>
                                    <p:set>
                                      <p:cBhvr>
                                        <p:cTn id="146" dur="1" fill="hold">
                                          <p:stCondLst>
                                            <p:cond delay="0"/>
                                          </p:stCondLst>
                                        </p:cTn>
                                        <p:tgtEl>
                                          <p:spTgt spid="1224"/>
                                        </p:tgtEl>
                                        <p:attrNameLst>
                                          <p:attrName>style.visibility</p:attrName>
                                        </p:attrNameLst>
                                      </p:cBhvr>
                                      <p:to>
                                        <p:strVal val="visible"/>
                                      </p:to>
                                    </p:set>
                                    <p:animEffect transition="in" filter="circle(out)">
                                      <p:cBhvr>
                                        <p:cTn id="147" dur="1000"/>
                                        <p:tgtEl>
                                          <p:spTgt spid="1224"/>
                                        </p:tgtEl>
                                      </p:cBhvr>
                                    </p:animEffect>
                                  </p:childTnLst>
                                </p:cTn>
                              </p:par>
                              <p:par>
                                <p:cTn id="148" presetID="6" presetClass="entr" presetSubtype="32" fill="hold" grpId="0" nodeType="withEffect">
                                  <p:stCondLst>
                                    <p:cond delay="0"/>
                                  </p:stCondLst>
                                  <p:childTnLst>
                                    <p:set>
                                      <p:cBhvr>
                                        <p:cTn id="149" dur="1" fill="hold">
                                          <p:stCondLst>
                                            <p:cond delay="0"/>
                                          </p:stCondLst>
                                        </p:cTn>
                                        <p:tgtEl>
                                          <p:spTgt spid="1211"/>
                                        </p:tgtEl>
                                        <p:attrNameLst>
                                          <p:attrName>style.visibility</p:attrName>
                                        </p:attrNameLst>
                                      </p:cBhvr>
                                      <p:to>
                                        <p:strVal val="visible"/>
                                      </p:to>
                                    </p:set>
                                    <p:animEffect transition="in" filter="circle(out)">
                                      <p:cBhvr>
                                        <p:cTn id="150" dur="1000"/>
                                        <p:tgtEl>
                                          <p:spTgt spid="1211"/>
                                        </p:tgtEl>
                                      </p:cBhvr>
                                    </p:animEffect>
                                  </p:childTnLst>
                                </p:cTn>
                              </p:par>
                              <p:par>
                                <p:cTn id="151" presetID="6" presetClass="entr" presetSubtype="32" fill="hold" grpId="0" nodeType="withEffect">
                                  <p:stCondLst>
                                    <p:cond delay="0"/>
                                  </p:stCondLst>
                                  <p:childTnLst>
                                    <p:set>
                                      <p:cBhvr>
                                        <p:cTn id="152" dur="1" fill="hold">
                                          <p:stCondLst>
                                            <p:cond delay="0"/>
                                          </p:stCondLst>
                                        </p:cTn>
                                        <p:tgtEl>
                                          <p:spTgt spid="1212"/>
                                        </p:tgtEl>
                                        <p:attrNameLst>
                                          <p:attrName>style.visibility</p:attrName>
                                        </p:attrNameLst>
                                      </p:cBhvr>
                                      <p:to>
                                        <p:strVal val="visible"/>
                                      </p:to>
                                    </p:set>
                                    <p:animEffect transition="in" filter="circle(out)">
                                      <p:cBhvr>
                                        <p:cTn id="153" dur="1000"/>
                                        <p:tgtEl>
                                          <p:spTgt spid="1212"/>
                                        </p:tgtEl>
                                      </p:cBhvr>
                                    </p:animEffect>
                                  </p:childTnLst>
                                </p:cTn>
                              </p:par>
                              <p:par>
                                <p:cTn id="154" presetID="6" presetClass="entr" presetSubtype="32" fill="hold" grpId="0" nodeType="withEffect">
                                  <p:stCondLst>
                                    <p:cond delay="0"/>
                                  </p:stCondLst>
                                  <p:childTnLst>
                                    <p:set>
                                      <p:cBhvr>
                                        <p:cTn id="155" dur="1" fill="hold">
                                          <p:stCondLst>
                                            <p:cond delay="0"/>
                                          </p:stCondLst>
                                        </p:cTn>
                                        <p:tgtEl>
                                          <p:spTgt spid="1202"/>
                                        </p:tgtEl>
                                        <p:attrNameLst>
                                          <p:attrName>style.visibility</p:attrName>
                                        </p:attrNameLst>
                                      </p:cBhvr>
                                      <p:to>
                                        <p:strVal val="visible"/>
                                      </p:to>
                                    </p:set>
                                    <p:animEffect transition="in" filter="circle(out)">
                                      <p:cBhvr>
                                        <p:cTn id="156" dur="1000"/>
                                        <p:tgtEl>
                                          <p:spTgt spid="1202"/>
                                        </p:tgtEl>
                                      </p:cBhvr>
                                    </p:animEffect>
                                  </p:childTnLst>
                                </p:cTn>
                              </p:par>
                              <p:par>
                                <p:cTn id="157" presetID="6" presetClass="entr" presetSubtype="32" fill="hold" grpId="0" nodeType="withEffect">
                                  <p:stCondLst>
                                    <p:cond delay="0"/>
                                  </p:stCondLst>
                                  <p:childTnLst>
                                    <p:set>
                                      <p:cBhvr>
                                        <p:cTn id="158" dur="1" fill="hold">
                                          <p:stCondLst>
                                            <p:cond delay="0"/>
                                          </p:stCondLst>
                                        </p:cTn>
                                        <p:tgtEl>
                                          <p:spTgt spid="1201"/>
                                        </p:tgtEl>
                                        <p:attrNameLst>
                                          <p:attrName>style.visibility</p:attrName>
                                        </p:attrNameLst>
                                      </p:cBhvr>
                                      <p:to>
                                        <p:strVal val="visible"/>
                                      </p:to>
                                    </p:set>
                                    <p:animEffect transition="in" filter="circle(out)">
                                      <p:cBhvr>
                                        <p:cTn id="159" dur="1000"/>
                                        <p:tgtEl>
                                          <p:spTgt spid="1201"/>
                                        </p:tgtEl>
                                      </p:cBhvr>
                                    </p:animEffect>
                                  </p:childTnLst>
                                </p:cTn>
                              </p:par>
                              <p:par>
                                <p:cTn id="160" presetID="6" presetClass="entr" presetSubtype="32" fill="hold" grpId="0" nodeType="withEffect">
                                  <p:stCondLst>
                                    <p:cond delay="0"/>
                                  </p:stCondLst>
                                  <p:childTnLst>
                                    <p:set>
                                      <p:cBhvr>
                                        <p:cTn id="161" dur="1" fill="hold">
                                          <p:stCondLst>
                                            <p:cond delay="0"/>
                                          </p:stCondLst>
                                        </p:cTn>
                                        <p:tgtEl>
                                          <p:spTgt spid="1222"/>
                                        </p:tgtEl>
                                        <p:attrNameLst>
                                          <p:attrName>style.visibility</p:attrName>
                                        </p:attrNameLst>
                                      </p:cBhvr>
                                      <p:to>
                                        <p:strVal val="visible"/>
                                      </p:to>
                                    </p:set>
                                    <p:animEffect transition="in" filter="circle(out)">
                                      <p:cBhvr>
                                        <p:cTn id="162" dur="1000"/>
                                        <p:tgtEl>
                                          <p:spTgt spid="1222"/>
                                        </p:tgtEl>
                                      </p:cBhvr>
                                    </p:animEffect>
                                  </p:childTnLst>
                                </p:cTn>
                              </p:par>
                              <p:par>
                                <p:cTn id="163" presetID="6" presetClass="entr" presetSubtype="32" fill="hold" grpId="0" nodeType="withEffect">
                                  <p:stCondLst>
                                    <p:cond delay="0"/>
                                  </p:stCondLst>
                                  <p:childTnLst>
                                    <p:set>
                                      <p:cBhvr>
                                        <p:cTn id="164" dur="1" fill="hold">
                                          <p:stCondLst>
                                            <p:cond delay="0"/>
                                          </p:stCondLst>
                                        </p:cTn>
                                        <p:tgtEl>
                                          <p:spTgt spid="1206"/>
                                        </p:tgtEl>
                                        <p:attrNameLst>
                                          <p:attrName>style.visibility</p:attrName>
                                        </p:attrNameLst>
                                      </p:cBhvr>
                                      <p:to>
                                        <p:strVal val="visible"/>
                                      </p:to>
                                    </p:set>
                                    <p:animEffect transition="in" filter="circle(out)">
                                      <p:cBhvr>
                                        <p:cTn id="165" dur="1000"/>
                                        <p:tgtEl>
                                          <p:spTgt spid="1206"/>
                                        </p:tgtEl>
                                      </p:cBhvr>
                                    </p:animEffect>
                                  </p:childTnLst>
                                </p:cTn>
                              </p:par>
                              <p:par>
                                <p:cTn id="166" presetID="6" presetClass="entr" presetSubtype="32" fill="hold" grpId="0" nodeType="withEffect">
                                  <p:stCondLst>
                                    <p:cond delay="0"/>
                                  </p:stCondLst>
                                  <p:childTnLst>
                                    <p:set>
                                      <p:cBhvr>
                                        <p:cTn id="167" dur="1" fill="hold">
                                          <p:stCondLst>
                                            <p:cond delay="0"/>
                                          </p:stCondLst>
                                        </p:cTn>
                                        <p:tgtEl>
                                          <p:spTgt spid="1221"/>
                                        </p:tgtEl>
                                        <p:attrNameLst>
                                          <p:attrName>style.visibility</p:attrName>
                                        </p:attrNameLst>
                                      </p:cBhvr>
                                      <p:to>
                                        <p:strVal val="visible"/>
                                      </p:to>
                                    </p:set>
                                    <p:animEffect transition="in" filter="circle(out)">
                                      <p:cBhvr>
                                        <p:cTn id="168" dur="1000"/>
                                        <p:tgtEl>
                                          <p:spTgt spid="1221"/>
                                        </p:tgtEl>
                                      </p:cBhvr>
                                    </p:animEffect>
                                  </p:childTnLst>
                                </p:cTn>
                              </p:par>
                              <p:par>
                                <p:cTn id="169" presetID="6" presetClass="entr" presetSubtype="32" fill="hold" grpId="0" nodeType="withEffect">
                                  <p:stCondLst>
                                    <p:cond delay="0"/>
                                  </p:stCondLst>
                                  <p:childTnLst>
                                    <p:set>
                                      <p:cBhvr>
                                        <p:cTn id="170" dur="1" fill="hold">
                                          <p:stCondLst>
                                            <p:cond delay="0"/>
                                          </p:stCondLst>
                                        </p:cTn>
                                        <p:tgtEl>
                                          <p:spTgt spid="1217"/>
                                        </p:tgtEl>
                                        <p:attrNameLst>
                                          <p:attrName>style.visibility</p:attrName>
                                        </p:attrNameLst>
                                      </p:cBhvr>
                                      <p:to>
                                        <p:strVal val="visible"/>
                                      </p:to>
                                    </p:set>
                                    <p:animEffect transition="in" filter="circle(out)">
                                      <p:cBhvr>
                                        <p:cTn id="171" dur="1000"/>
                                        <p:tgtEl>
                                          <p:spTgt spid="1217"/>
                                        </p:tgtEl>
                                      </p:cBhvr>
                                    </p:animEffect>
                                  </p:childTnLst>
                                </p:cTn>
                              </p:par>
                              <p:par>
                                <p:cTn id="172" presetID="6" presetClass="entr" presetSubtype="32" fill="hold" grpId="0" nodeType="withEffect">
                                  <p:stCondLst>
                                    <p:cond delay="0"/>
                                  </p:stCondLst>
                                  <p:childTnLst>
                                    <p:set>
                                      <p:cBhvr>
                                        <p:cTn id="173" dur="1" fill="hold">
                                          <p:stCondLst>
                                            <p:cond delay="0"/>
                                          </p:stCondLst>
                                        </p:cTn>
                                        <p:tgtEl>
                                          <p:spTgt spid="1205"/>
                                        </p:tgtEl>
                                        <p:attrNameLst>
                                          <p:attrName>style.visibility</p:attrName>
                                        </p:attrNameLst>
                                      </p:cBhvr>
                                      <p:to>
                                        <p:strVal val="visible"/>
                                      </p:to>
                                    </p:set>
                                    <p:animEffect transition="in" filter="circle(out)">
                                      <p:cBhvr>
                                        <p:cTn id="174" dur="1000"/>
                                        <p:tgtEl>
                                          <p:spTgt spid="1205"/>
                                        </p:tgtEl>
                                      </p:cBhvr>
                                    </p:animEffect>
                                  </p:childTnLst>
                                </p:cTn>
                              </p:par>
                              <p:par>
                                <p:cTn id="175" presetID="6" presetClass="entr" presetSubtype="32" fill="hold" grpId="0" nodeType="withEffect">
                                  <p:stCondLst>
                                    <p:cond delay="0"/>
                                  </p:stCondLst>
                                  <p:childTnLst>
                                    <p:set>
                                      <p:cBhvr>
                                        <p:cTn id="176" dur="1" fill="hold">
                                          <p:stCondLst>
                                            <p:cond delay="0"/>
                                          </p:stCondLst>
                                        </p:cTn>
                                        <p:tgtEl>
                                          <p:spTgt spid="1203"/>
                                        </p:tgtEl>
                                        <p:attrNameLst>
                                          <p:attrName>style.visibility</p:attrName>
                                        </p:attrNameLst>
                                      </p:cBhvr>
                                      <p:to>
                                        <p:strVal val="visible"/>
                                      </p:to>
                                    </p:set>
                                    <p:animEffect transition="in" filter="circle(out)">
                                      <p:cBhvr>
                                        <p:cTn id="177" dur="1000"/>
                                        <p:tgtEl>
                                          <p:spTgt spid="1203"/>
                                        </p:tgtEl>
                                      </p:cBhvr>
                                    </p:animEffect>
                                  </p:childTnLst>
                                </p:cTn>
                              </p:par>
                              <p:par>
                                <p:cTn id="178" presetID="6" presetClass="entr" presetSubtype="32" fill="hold" grpId="0" nodeType="withEffect">
                                  <p:stCondLst>
                                    <p:cond delay="0"/>
                                  </p:stCondLst>
                                  <p:childTnLst>
                                    <p:set>
                                      <p:cBhvr>
                                        <p:cTn id="179" dur="1" fill="hold">
                                          <p:stCondLst>
                                            <p:cond delay="0"/>
                                          </p:stCondLst>
                                        </p:cTn>
                                        <p:tgtEl>
                                          <p:spTgt spid="1215"/>
                                        </p:tgtEl>
                                        <p:attrNameLst>
                                          <p:attrName>style.visibility</p:attrName>
                                        </p:attrNameLst>
                                      </p:cBhvr>
                                      <p:to>
                                        <p:strVal val="visible"/>
                                      </p:to>
                                    </p:set>
                                    <p:animEffect transition="in" filter="circle(out)">
                                      <p:cBhvr>
                                        <p:cTn id="180" dur="1000"/>
                                        <p:tgtEl>
                                          <p:spTgt spid="1215"/>
                                        </p:tgtEl>
                                      </p:cBhvr>
                                    </p:animEffect>
                                  </p:childTnLst>
                                </p:cTn>
                              </p:par>
                              <p:par>
                                <p:cTn id="181" presetID="6" presetClass="entr" presetSubtype="32" fill="hold" grpId="0" nodeType="withEffect">
                                  <p:stCondLst>
                                    <p:cond delay="0"/>
                                  </p:stCondLst>
                                  <p:childTnLst>
                                    <p:set>
                                      <p:cBhvr>
                                        <p:cTn id="182" dur="1" fill="hold">
                                          <p:stCondLst>
                                            <p:cond delay="0"/>
                                          </p:stCondLst>
                                        </p:cTn>
                                        <p:tgtEl>
                                          <p:spTgt spid="1204"/>
                                        </p:tgtEl>
                                        <p:attrNameLst>
                                          <p:attrName>style.visibility</p:attrName>
                                        </p:attrNameLst>
                                      </p:cBhvr>
                                      <p:to>
                                        <p:strVal val="visible"/>
                                      </p:to>
                                    </p:set>
                                    <p:animEffect transition="in" filter="circle(out)">
                                      <p:cBhvr>
                                        <p:cTn id="183" dur="1000"/>
                                        <p:tgtEl>
                                          <p:spTgt spid="1204"/>
                                        </p:tgtEl>
                                      </p:cBhvr>
                                    </p:animEffect>
                                  </p:childTnLst>
                                </p:cTn>
                              </p:par>
                              <p:par>
                                <p:cTn id="184" presetID="6" presetClass="entr" presetSubtype="32" fill="hold" grpId="0" nodeType="withEffect">
                                  <p:stCondLst>
                                    <p:cond delay="0"/>
                                  </p:stCondLst>
                                  <p:childTnLst>
                                    <p:set>
                                      <p:cBhvr>
                                        <p:cTn id="185" dur="1" fill="hold">
                                          <p:stCondLst>
                                            <p:cond delay="0"/>
                                          </p:stCondLst>
                                        </p:cTn>
                                        <p:tgtEl>
                                          <p:spTgt spid="1216"/>
                                        </p:tgtEl>
                                        <p:attrNameLst>
                                          <p:attrName>style.visibility</p:attrName>
                                        </p:attrNameLst>
                                      </p:cBhvr>
                                      <p:to>
                                        <p:strVal val="visible"/>
                                      </p:to>
                                    </p:set>
                                    <p:animEffect transition="in" filter="circle(out)">
                                      <p:cBhvr>
                                        <p:cTn id="186" dur="1000"/>
                                        <p:tgtEl>
                                          <p:spTgt spid="1216"/>
                                        </p:tgtEl>
                                      </p:cBhvr>
                                    </p:animEffect>
                                  </p:childTnLst>
                                </p:cTn>
                              </p:par>
                              <p:par>
                                <p:cTn id="187" presetID="6" presetClass="entr" presetSubtype="32" fill="hold" grpId="0" nodeType="withEffect">
                                  <p:stCondLst>
                                    <p:cond delay="0"/>
                                  </p:stCondLst>
                                  <p:childTnLst>
                                    <p:set>
                                      <p:cBhvr>
                                        <p:cTn id="188" dur="1" fill="hold">
                                          <p:stCondLst>
                                            <p:cond delay="0"/>
                                          </p:stCondLst>
                                        </p:cTn>
                                        <p:tgtEl>
                                          <p:spTgt spid="1218"/>
                                        </p:tgtEl>
                                        <p:attrNameLst>
                                          <p:attrName>style.visibility</p:attrName>
                                        </p:attrNameLst>
                                      </p:cBhvr>
                                      <p:to>
                                        <p:strVal val="visible"/>
                                      </p:to>
                                    </p:set>
                                    <p:animEffect transition="in" filter="circle(out)">
                                      <p:cBhvr>
                                        <p:cTn id="189" dur="1000"/>
                                        <p:tgtEl>
                                          <p:spTgt spid="1218"/>
                                        </p:tgtEl>
                                      </p:cBhvr>
                                    </p:animEffect>
                                  </p:childTnLst>
                                </p:cTn>
                              </p:par>
                              <p:par>
                                <p:cTn id="190" presetID="6" presetClass="entr" presetSubtype="32" fill="hold" grpId="0" nodeType="withEffect">
                                  <p:stCondLst>
                                    <p:cond delay="0"/>
                                  </p:stCondLst>
                                  <p:childTnLst>
                                    <p:set>
                                      <p:cBhvr>
                                        <p:cTn id="191" dur="1" fill="hold">
                                          <p:stCondLst>
                                            <p:cond delay="0"/>
                                          </p:stCondLst>
                                        </p:cTn>
                                        <p:tgtEl>
                                          <p:spTgt spid="1219"/>
                                        </p:tgtEl>
                                        <p:attrNameLst>
                                          <p:attrName>style.visibility</p:attrName>
                                        </p:attrNameLst>
                                      </p:cBhvr>
                                      <p:to>
                                        <p:strVal val="visible"/>
                                      </p:to>
                                    </p:set>
                                    <p:animEffect transition="in" filter="circle(out)">
                                      <p:cBhvr>
                                        <p:cTn id="192" dur="1000"/>
                                        <p:tgtEl>
                                          <p:spTgt spid="1219"/>
                                        </p:tgtEl>
                                      </p:cBhvr>
                                    </p:animEffect>
                                  </p:childTnLst>
                                </p:cTn>
                              </p:par>
                              <p:par>
                                <p:cTn id="193" presetID="6" presetClass="entr" presetSubtype="32" fill="hold" grpId="0" nodeType="withEffect">
                                  <p:stCondLst>
                                    <p:cond delay="0"/>
                                  </p:stCondLst>
                                  <p:childTnLst>
                                    <p:set>
                                      <p:cBhvr>
                                        <p:cTn id="194" dur="1" fill="hold">
                                          <p:stCondLst>
                                            <p:cond delay="0"/>
                                          </p:stCondLst>
                                        </p:cTn>
                                        <p:tgtEl>
                                          <p:spTgt spid="1200"/>
                                        </p:tgtEl>
                                        <p:attrNameLst>
                                          <p:attrName>style.visibility</p:attrName>
                                        </p:attrNameLst>
                                      </p:cBhvr>
                                      <p:to>
                                        <p:strVal val="visible"/>
                                      </p:to>
                                    </p:set>
                                    <p:animEffect transition="in" filter="circle(out)">
                                      <p:cBhvr>
                                        <p:cTn id="195" dur="1000"/>
                                        <p:tgtEl>
                                          <p:spTgt spid="1200"/>
                                        </p:tgtEl>
                                      </p:cBhvr>
                                    </p:animEffect>
                                  </p:childTnLst>
                                </p:cTn>
                              </p:par>
                              <p:par>
                                <p:cTn id="196" presetID="6" presetClass="entr" presetSubtype="32" fill="hold" grpId="0" nodeType="withEffect">
                                  <p:stCondLst>
                                    <p:cond delay="0"/>
                                  </p:stCondLst>
                                  <p:childTnLst>
                                    <p:set>
                                      <p:cBhvr>
                                        <p:cTn id="197" dur="1" fill="hold">
                                          <p:stCondLst>
                                            <p:cond delay="0"/>
                                          </p:stCondLst>
                                        </p:cTn>
                                        <p:tgtEl>
                                          <p:spTgt spid="1210"/>
                                        </p:tgtEl>
                                        <p:attrNameLst>
                                          <p:attrName>style.visibility</p:attrName>
                                        </p:attrNameLst>
                                      </p:cBhvr>
                                      <p:to>
                                        <p:strVal val="visible"/>
                                      </p:to>
                                    </p:set>
                                    <p:animEffect transition="in" filter="circle(out)">
                                      <p:cBhvr>
                                        <p:cTn id="198" dur="1000"/>
                                        <p:tgtEl>
                                          <p:spTgt spid="1210"/>
                                        </p:tgtEl>
                                      </p:cBhvr>
                                    </p:animEffect>
                                  </p:childTnLst>
                                </p:cTn>
                              </p:par>
                              <p:par>
                                <p:cTn id="199" presetID="6" presetClass="entr" presetSubtype="32" fill="hold" grpId="0" nodeType="withEffect">
                                  <p:stCondLst>
                                    <p:cond delay="0"/>
                                  </p:stCondLst>
                                  <p:childTnLst>
                                    <p:set>
                                      <p:cBhvr>
                                        <p:cTn id="200" dur="1" fill="hold">
                                          <p:stCondLst>
                                            <p:cond delay="0"/>
                                          </p:stCondLst>
                                        </p:cTn>
                                        <p:tgtEl>
                                          <p:spTgt spid="1196"/>
                                        </p:tgtEl>
                                        <p:attrNameLst>
                                          <p:attrName>style.visibility</p:attrName>
                                        </p:attrNameLst>
                                      </p:cBhvr>
                                      <p:to>
                                        <p:strVal val="visible"/>
                                      </p:to>
                                    </p:set>
                                    <p:animEffect transition="in" filter="circle(out)">
                                      <p:cBhvr>
                                        <p:cTn id="201" dur="1000"/>
                                        <p:tgtEl>
                                          <p:spTgt spid="1196"/>
                                        </p:tgtEl>
                                      </p:cBhvr>
                                    </p:animEffect>
                                  </p:childTnLst>
                                </p:cTn>
                              </p:par>
                              <p:par>
                                <p:cTn id="202" presetID="6" presetClass="entr" presetSubtype="32" fill="hold" grpId="0" nodeType="withEffect">
                                  <p:stCondLst>
                                    <p:cond delay="0"/>
                                  </p:stCondLst>
                                  <p:childTnLst>
                                    <p:set>
                                      <p:cBhvr>
                                        <p:cTn id="203" dur="1" fill="hold">
                                          <p:stCondLst>
                                            <p:cond delay="0"/>
                                          </p:stCondLst>
                                        </p:cTn>
                                        <p:tgtEl>
                                          <p:spTgt spid="1197"/>
                                        </p:tgtEl>
                                        <p:attrNameLst>
                                          <p:attrName>style.visibility</p:attrName>
                                        </p:attrNameLst>
                                      </p:cBhvr>
                                      <p:to>
                                        <p:strVal val="visible"/>
                                      </p:to>
                                    </p:set>
                                    <p:animEffect transition="in" filter="circle(out)">
                                      <p:cBhvr>
                                        <p:cTn id="204" dur="1000"/>
                                        <p:tgtEl>
                                          <p:spTgt spid="1197"/>
                                        </p:tgtEl>
                                      </p:cBhvr>
                                    </p:animEffect>
                                  </p:childTnLst>
                                </p:cTn>
                              </p:par>
                              <p:par>
                                <p:cTn id="205" presetID="6" presetClass="entr" presetSubtype="32" fill="hold" grpId="0" nodeType="withEffect">
                                  <p:stCondLst>
                                    <p:cond delay="0"/>
                                  </p:stCondLst>
                                  <p:childTnLst>
                                    <p:set>
                                      <p:cBhvr>
                                        <p:cTn id="206" dur="1" fill="hold">
                                          <p:stCondLst>
                                            <p:cond delay="0"/>
                                          </p:stCondLst>
                                        </p:cTn>
                                        <p:tgtEl>
                                          <p:spTgt spid="1198"/>
                                        </p:tgtEl>
                                        <p:attrNameLst>
                                          <p:attrName>style.visibility</p:attrName>
                                        </p:attrNameLst>
                                      </p:cBhvr>
                                      <p:to>
                                        <p:strVal val="visible"/>
                                      </p:to>
                                    </p:set>
                                    <p:animEffect transition="in" filter="circle(out)">
                                      <p:cBhvr>
                                        <p:cTn id="207" dur="1000"/>
                                        <p:tgtEl>
                                          <p:spTgt spid="1198"/>
                                        </p:tgtEl>
                                      </p:cBhvr>
                                    </p:animEffect>
                                  </p:childTnLst>
                                </p:cTn>
                              </p:par>
                              <p:par>
                                <p:cTn id="208" presetID="6" presetClass="entr" presetSubtype="32" fill="hold" grpId="0" nodeType="withEffect">
                                  <p:stCondLst>
                                    <p:cond delay="0"/>
                                  </p:stCondLst>
                                  <p:childTnLst>
                                    <p:set>
                                      <p:cBhvr>
                                        <p:cTn id="209" dur="1" fill="hold">
                                          <p:stCondLst>
                                            <p:cond delay="0"/>
                                          </p:stCondLst>
                                        </p:cTn>
                                        <p:tgtEl>
                                          <p:spTgt spid="1220"/>
                                        </p:tgtEl>
                                        <p:attrNameLst>
                                          <p:attrName>style.visibility</p:attrName>
                                        </p:attrNameLst>
                                      </p:cBhvr>
                                      <p:to>
                                        <p:strVal val="visible"/>
                                      </p:to>
                                    </p:set>
                                    <p:animEffect transition="in" filter="circle(out)">
                                      <p:cBhvr>
                                        <p:cTn id="210" dur="1000"/>
                                        <p:tgtEl>
                                          <p:spTgt spid="1220"/>
                                        </p:tgtEl>
                                      </p:cBhvr>
                                    </p:animEffect>
                                  </p:childTnLst>
                                </p:cTn>
                              </p:par>
                              <p:par>
                                <p:cTn id="211" presetID="6" presetClass="entr" presetSubtype="32" fill="hold" grpId="0" nodeType="withEffect">
                                  <p:stCondLst>
                                    <p:cond delay="0"/>
                                  </p:stCondLst>
                                  <p:childTnLst>
                                    <p:set>
                                      <p:cBhvr>
                                        <p:cTn id="212" dur="1" fill="hold">
                                          <p:stCondLst>
                                            <p:cond delay="0"/>
                                          </p:stCondLst>
                                        </p:cTn>
                                        <p:tgtEl>
                                          <p:spTgt spid="1199"/>
                                        </p:tgtEl>
                                        <p:attrNameLst>
                                          <p:attrName>style.visibility</p:attrName>
                                        </p:attrNameLst>
                                      </p:cBhvr>
                                      <p:to>
                                        <p:strVal val="visible"/>
                                      </p:to>
                                    </p:set>
                                    <p:animEffect transition="in" filter="circle(out)">
                                      <p:cBhvr>
                                        <p:cTn id="213" dur="1000"/>
                                        <p:tgtEl>
                                          <p:spTgt spid="1199"/>
                                        </p:tgtEl>
                                      </p:cBhvr>
                                    </p:animEffect>
                                  </p:childTnLst>
                                </p:cTn>
                              </p:par>
                              <p:par>
                                <p:cTn id="214" presetID="6" presetClass="entr" presetSubtype="32" fill="hold" grpId="0" nodeType="withEffect">
                                  <p:stCondLst>
                                    <p:cond delay="0"/>
                                  </p:stCondLst>
                                  <p:childTnLst>
                                    <p:set>
                                      <p:cBhvr>
                                        <p:cTn id="215" dur="1" fill="hold">
                                          <p:stCondLst>
                                            <p:cond delay="0"/>
                                          </p:stCondLst>
                                        </p:cTn>
                                        <p:tgtEl>
                                          <p:spTgt spid="1223"/>
                                        </p:tgtEl>
                                        <p:attrNameLst>
                                          <p:attrName>style.visibility</p:attrName>
                                        </p:attrNameLst>
                                      </p:cBhvr>
                                      <p:to>
                                        <p:strVal val="visible"/>
                                      </p:to>
                                    </p:set>
                                    <p:animEffect transition="in" filter="circle(out)">
                                      <p:cBhvr>
                                        <p:cTn id="216" dur="1000"/>
                                        <p:tgtEl>
                                          <p:spTgt spid="1223"/>
                                        </p:tgtEl>
                                      </p:cBhvr>
                                    </p:animEffect>
                                  </p:childTnLst>
                                </p:cTn>
                              </p:par>
                            </p:childTnLst>
                          </p:cTn>
                        </p:par>
                      </p:childTnLst>
                    </p:cTn>
                  </p:par>
                  <p:par>
                    <p:cTn id="217" fill="hold">
                      <p:stCondLst>
                        <p:cond delay="indefinite"/>
                      </p:stCondLst>
                      <p:childTnLst>
                        <p:par>
                          <p:cTn id="218" fill="hold">
                            <p:stCondLst>
                              <p:cond delay="0"/>
                            </p:stCondLst>
                            <p:childTnLst>
                              <p:par>
                                <p:cTn id="219" presetID="10" presetClass="entr" presetSubtype="0" fill="hold" grpId="0" nodeType="clickEffect">
                                  <p:stCondLst>
                                    <p:cond delay="0"/>
                                  </p:stCondLst>
                                  <p:childTnLst>
                                    <p:set>
                                      <p:cBhvr>
                                        <p:cTn id="220" dur="1" fill="hold">
                                          <p:stCondLst>
                                            <p:cond delay="0"/>
                                          </p:stCondLst>
                                        </p:cTn>
                                        <p:tgtEl>
                                          <p:spTgt spid="754"/>
                                        </p:tgtEl>
                                        <p:attrNameLst>
                                          <p:attrName>style.visibility</p:attrName>
                                        </p:attrNameLst>
                                      </p:cBhvr>
                                      <p:to>
                                        <p:strVal val="visible"/>
                                      </p:to>
                                    </p:set>
                                    <p:animEffect transition="in" filter="fade">
                                      <p:cBhvr>
                                        <p:cTn id="221" dur="500"/>
                                        <p:tgtEl>
                                          <p:spTgt spid="754"/>
                                        </p:tgtEl>
                                      </p:cBhvr>
                                    </p:animEffect>
                                  </p:childTnLst>
                                </p:cTn>
                              </p:par>
                              <p:par>
                                <p:cTn id="222" presetID="10" presetClass="entr" presetSubtype="0" fill="hold" grpId="0" nodeType="withEffect">
                                  <p:stCondLst>
                                    <p:cond delay="0"/>
                                  </p:stCondLst>
                                  <p:childTnLst>
                                    <p:set>
                                      <p:cBhvr>
                                        <p:cTn id="223" dur="1" fill="hold">
                                          <p:stCondLst>
                                            <p:cond delay="0"/>
                                          </p:stCondLst>
                                        </p:cTn>
                                        <p:tgtEl>
                                          <p:spTgt spid="1429"/>
                                        </p:tgtEl>
                                        <p:attrNameLst>
                                          <p:attrName>style.visibility</p:attrName>
                                        </p:attrNameLst>
                                      </p:cBhvr>
                                      <p:to>
                                        <p:strVal val="visible"/>
                                      </p:to>
                                    </p:set>
                                    <p:animEffect transition="in" filter="fade">
                                      <p:cBhvr>
                                        <p:cTn id="224" dur="500"/>
                                        <p:tgtEl>
                                          <p:spTgt spid="1429"/>
                                        </p:tgtEl>
                                      </p:cBhvr>
                                    </p:animEffect>
                                  </p:childTnLst>
                                </p:cTn>
                              </p:par>
                              <p:par>
                                <p:cTn id="225" presetID="10" presetClass="entr" presetSubtype="0" fill="hold" grpId="0" nodeType="withEffect">
                                  <p:stCondLst>
                                    <p:cond delay="0"/>
                                  </p:stCondLst>
                                  <p:childTnLst>
                                    <p:set>
                                      <p:cBhvr>
                                        <p:cTn id="226" dur="1" fill="hold">
                                          <p:stCondLst>
                                            <p:cond delay="0"/>
                                          </p:stCondLst>
                                        </p:cTn>
                                        <p:tgtEl>
                                          <p:spTgt spid="753"/>
                                        </p:tgtEl>
                                        <p:attrNameLst>
                                          <p:attrName>style.visibility</p:attrName>
                                        </p:attrNameLst>
                                      </p:cBhvr>
                                      <p:to>
                                        <p:strVal val="visible"/>
                                      </p:to>
                                    </p:set>
                                    <p:animEffect transition="in" filter="fade">
                                      <p:cBhvr>
                                        <p:cTn id="227" dur="500"/>
                                        <p:tgtEl>
                                          <p:spTgt spid="753"/>
                                        </p:tgtEl>
                                      </p:cBhvr>
                                    </p:animEffect>
                                  </p:childTnLst>
                                </p:cTn>
                              </p:par>
                              <p:par>
                                <p:cTn id="228" presetID="10" presetClass="entr" presetSubtype="0" fill="hold" grpId="0" nodeType="withEffect">
                                  <p:stCondLst>
                                    <p:cond delay="0"/>
                                  </p:stCondLst>
                                  <p:childTnLst>
                                    <p:set>
                                      <p:cBhvr>
                                        <p:cTn id="229" dur="1" fill="hold">
                                          <p:stCondLst>
                                            <p:cond delay="0"/>
                                          </p:stCondLst>
                                        </p:cTn>
                                        <p:tgtEl>
                                          <p:spTgt spid="755">
                                            <p:txEl>
                                              <p:pRg st="0" end="0"/>
                                            </p:txEl>
                                          </p:spTgt>
                                        </p:tgtEl>
                                        <p:attrNameLst>
                                          <p:attrName>style.visibility</p:attrName>
                                        </p:attrNameLst>
                                      </p:cBhvr>
                                      <p:to>
                                        <p:strVal val="visible"/>
                                      </p:to>
                                    </p:set>
                                    <p:animEffect transition="in" filter="fade">
                                      <p:cBhvr>
                                        <p:cTn id="230" dur="500"/>
                                        <p:tgtEl>
                                          <p:spTgt spid="755">
                                            <p:txEl>
                                              <p:pRg st="0" end="0"/>
                                            </p:txEl>
                                          </p:spTgt>
                                        </p:tgtEl>
                                      </p:cBhvr>
                                    </p:animEffect>
                                  </p:childTnLst>
                                </p:cTn>
                              </p:par>
                              <p:par>
                                <p:cTn id="231" presetID="10" presetClass="entr" presetSubtype="0" fill="hold" grpId="0" nodeType="withEffect">
                                  <p:stCondLst>
                                    <p:cond delay="0"/>
                                  </p:stCondLst>
                                  <p:childTnLst>
                                    <p:set>
                                      <p:cBhvr>
                                        <p:cTn id="232" dur="1" fill="hold">
                                          <p:stCondLst>
                                            <p:cond delay="0"/>
                                          </p:stCondLst>
                                        </p:cTn>
                                        <p:tgtEl>
                                          <p:spTgt spid="757"/>
                                        </p:tgtEl>
                                        <p:attrNameLst>
                                          <p:attrName>style.visibility</p:attrName>
                                        </p:attrNameLst>
                                      </p:cBhvr>
                                      <p:to>
                                        <p:strVal val="visible"/>
                                      </p:to>
                                    </p:set>
                                    <p:animEffect transition="in" filter="fade">
                                      <p:cBhvr>
                                        <p:cTn id="233" dur="500"/>
                                        <p:tgtEl>
                                          <p:spTgt spid="757"/>
                                        </p:tgtEl>
                                      </p:cBhvr>
                                    </p:animEffect>
                                  </p:childTnLst>
                                </p:cTn>
                              </p:par>
                              <p:par>
                                <p:cTn id="234" presetID="22" presetClass="entr" presetSubtype="4" fill="hold" nodeType="withEffect">
                                  <p:stCondLst>
                                    <p:cond delay="0"/>
                                  </p:stCondLst>
                                  <p:childTnLst>
                                    <p:set>
                                      <p:cBhvr>
                                        <p:cTn id="235" dur="1" fill="hold">
                                          <p:stCondLst>
                                            <p:cond delay="0"/>
                                          </p:stCondLst>
                                        </p:cTn>
                                        <p:tgtEl>
                                          <p:spTgt spid="102"/>
                                        </p:tgtEl>
                                        <p:attrNameLst>
                                          <p:attrName>style.visibility</p:attrName>
                                        </p:attrNameLst>
                                      </p:cBhvr>
                                      <p:to>
                                        <p:strVal val="visible"/>
                                      </p:to>
                                    </p:set>
                                    <p:animEffect transition="in" filter="wipe(down)">
                                      <p:cBhvr>
                                        <p:cTn id="236" dur="500"/>
                                        <p:tgtEl>
                                          <p:spTgt spid="102"/>
                                        </p:tgtEl>
                                      </p:cBhvr>
                                    </p:animEffect>
                                  </p:childTnLst>
                                </p:cTn>
                              </p:par>
                              <p:par>
                                <p:cTn id="237" presetID="22" presetClass="entr" presetSubtype="4" fill="hold" nodeType="withEffect">
                                  <p:stCondLst>
                                    <p:cond delay="0"/>
                                  </p:stCondLst>
                                  <p:childTnLst>
                                    <p:set>
                                      <p:cBhvr>
                                        <p:cTn id="238" dur="1" fill="hold">
                                          <p:stCondLst>
                                            <p:cond delay="0"/>
                                          </p:stCondLst>
                                        </p:cTn>
                                        <p:tgtEl>
                                          <p:spTgt spid="106"/>
                                        </p:tgtEl>
                                        <p:attrNameLst>
                                          <p:attrName>style.visibility</p:attrName>
                                        </p:attrNameLst>
                                      </p:cBhvr>
                                      <p:to>
                                        <p:strVal val="visible"/>
                                      </p:to>
                                    </p:set>
                                    <p:animEffect transition="in" filter="wipe(down)">
                                      <p:cBhvr>
                                        <p:cTn id="239" dur="500"/>
                                        <p:tgtEl>
                                          <p:spTgt spid="106"/>
                                        </p:tgtEl>
                                      </p:cBhvr>
                                    </p:animEffect>
                                  </p:childTnLst>
                                </p:cTn>
                              </p:par>
                            </p:childTnLst>
                          </p:cTn>
                        </p:par>
                      </p:childTnLst>
                    </p:cTn>
                  </p:par>
                  <p:par>
                    <p:cTn id="240" fill="hold">
                      <p:stCondLst>
                        <p:cond delay="indefinite"/>
                      </p:stCondLst>
                      <p:childTnLst>
                        <p:par>
                          <p:cTn id="241" fill="hold">
                            <p:stCondLst>
                              <p:cond delay="0"/>
                            </p:stCondLst>
                            <p:childTnLst>
                              <p:par>
                                <p:cTn id="242" presetID="10" presetClass="entr" presetSubtype="0" fill="hold" grpId="0" nodeType="clickEffect">
                                  <p:stCondLst>
                                    <p:cond delay="0"/>
                                  </p:stCondLst>
                                  <p:childTnLst>
                                    <p:set>
                                      <p:cBhvr>
                                        <p:cTn id="243" dur="1" fill="hold">
                                          <p:stCondLst>
                                            <p:cond delay="0"/>
                                          </p:stCondLst>
                                        </p:cTn>
                                        <p:tgtEl>
                                          <p:spTgt spid="755">
                                            <p:txEl>
                                              <p:pRg st="1" end="1"/>
                                            </p:txEl>
                                          </p:spTgt>
                                        </p:tgtEl>
                                        <p:attrNameLst>
                                          <p:attrName>style.visibility</p:attrName>
                                        </p:attrNameLst>
                                      </p:cBhvr>
                                      <p:to>
                                        <p:strVal val="visible"/>
                                      </p:to>
                                    </p:set>
                                    <p:animEffect transition="in" filter="fade">
                                      <p:cBhvr>
                                        <p:cTn id="244" dur="500"/>
                                        <p:tgtEl>
                                          <p:spTgt spid="755">
                                            <p:txEl>
                                              <p:pRg st="1" end="1"/>
                                            </p:txEl>
                                          </p:spTgt>
                                        </p:tgtEl>
                                      </p:cBhvr>
                                    </p:animEffect>
                                  </p:childTnLst>
                                </p:cTn>
                              </p:par>
                              <p:par>
                                <p:cTn id="245" presetID="10" presetClass="entr" presetSubtype="0" fill="hold" nodeType="withEffect">
                                  <p:stCondLst>
                                    <p:cond delay="0"/>
                                  </p:stCondLst>
                                  <p:childTnLst>
                                    <p:set>
                                      <p:cBhvr>
                                        <p:cTn id="246" dur="1" fill="hold">
                                          <p:stCondLst>
                                            <p:cond delay="0"/>
                                          </p:stCondLst>
                                        </p:cTn>
                                        <p:tgtEl>
                                          <p:spTgt spid="759"/>
                                        </p:tgtEl>
                                        <p:attrNameLst>
                                          <p:attrName>style.visibility</p:attrName>
                                        </p:attrNameLst>
                                      </p:cBhvr>
                                      <p:to>
                                        <p:strVal val="visible"/>
                                      </p:to>
                                    </p:set>
                                    <p:animEffect transition="in" filter="fade">
                                      <p:cBhvr>
                                        <p:cTn id="247" dur="500"/>
                                        <p:tgtEl>
                                          <p:spTgt spid="759"/>
                                        </p:tgtEl>
                                      </p:cBhvr>
                                    </p:animEffect>
                                  </p:childTnLst>
                                </p:cTn>
                              </p:par>
                              <p:par>
                                <p:cTn id="248" presetID="22" presetClass="entr" presetSubtype="4" fill="hold" nodeType="withEffect">
                                  <p:stCondLst>
                                    <p:cond delay="0"/>
                                  </p:stCondLst>
                                  <p:childTnLst>
                                    <p:set>
                                      <p:cBhvr>
                                        <p:cTn id="249" dur="1" fill="hold">
                                          <p:stCondLst>
                                            <p:cond delay="0"/>
                                          </p:stCondLst>
                                        </p:cTn>
                                        <p:tgtEl>
                                          <p:spTgt spid="105"/>
                                        </p:tgtEl>
                                        <p:attrNameLst>
                                          <p:attrName>style.visibility</p:attrName>
                                        </p:attrNameLst>
                                      </p:cBhvr>
                                      <p:to>
                                        <p:strVal val="visible"/>
                                      </p:to>
                                    </p:set>
                                    <p:animEffect transition="in" filter="wipe(down)">
                                      <p:cBhvr>
                                        <p:cTn id="250" dur="500"/>
                                        <p:tgtEl>
                                          <p:spTgt spid="105"/>
                                        </p:tgtEl>
                                      </p:cBhvr>
                                    </p:animEffect>
                                  </p:childTnLst>
                                </p:cTn>
                              </p:par>
                            </p:childTnLst>
                          </p:cTn>
                        </p:par>
                        <p:par>
                          <p:cTn id="251" fill="hold">
                            <p:stCondLst>
                              <p:cond delay="500"/>
                            </p:stCondLst>
                            <p:childTnLst>
                              <p:par>
                                <p:cTn id="252" presetID="22" presetClass="entr" presetSubtype="8" fill="hold" nodeType="afterEffect">
                                  <p:stCondLst>
                                    <p:cond delay="0"/>
                                  </p:stCondLst>
                                  <p:childTnLst>
                                    <p:set>
                                      <p:cBhvr>
                                        <p:cTn id="253" dur="1" fill="hold">
                                          <p:stCondLst>
                                            <p:cond delay="0"/>
                                          </p:stCondLst>
                                        </p:cTn>
                                        <p:tgtEl>
                                          <p:spTgt spid="103"/>
                                        </p:tgtEl>
                                        <p:attrNameLst>
                                          <p:attrName>style.visibility</p:attrName>
                                        </p:attrNameLst>
                                      </p:cBhvr>
                                      <p:to>
                                        <p:strVal val="visible"/>
                                      </p:to>
                                    </p:set>
                                    <p:animEffect transition="in" filter="wipe(left)">
                                      <p:cBhvr>
                                        <p:cTn id="254" dur="500"/>
                                        <p:tgtEl>
                                          <p:spTgt spid="103"/>
                                        </p:tgtEl>
                                      </p:cBhvr>
                                    </p:animEffect>
                                  </p:childTnLst>
                                </p:cTn>
                              </p:par>
                            </p:childTnLst>
                          </p:cTn>
                        </p:par>
                        <p:par>
                          <p:cTn id="255" fill="hold">
                            <p:stCondLst>
                              <p:cond delay="1000"/>
                            </p:stCondLst>
                            <p:childTnLst>
                              <p:par>
                                <p:cTn id="256" presetID="22" presetClass="entr" presetSubtype="8" fill="hold" nodeType="afterEffect">
                                  <p:stCondLst>
                                    <p:cond delay="0"/>
                                  </p:stCondLst>
                                  <p:childTnLst>
                                    <p:set>
                                      <p:cBhvr>
                                        <p:cTn id="257" dur="1" fill="hold">
                                          <p:stCondLst>
                                            <p:cond delay="0"/>
                                          </p:stCondLst>
                                        </p:cTn>
                                        <p:tgtEl>
                                          <p:spTgt spid="104"/>
                                        </p:tgtEl>
                                        <p:attrNameLst>
                                          <p:attrName>style.visibility</p:attrName>
                                        </p:attrNameLst>
                                      </p:cBhvr>
                                      <p:to>
                                        <p:strVal val="visible"/>
                                      </p:to>
                                    </p:set>
                                    <p:animEffect transition="in" filter="wipe(left)">
                                      <p:cBhvr>
                                        <p:cTn id="258" dur="500"/>
                                        <p:tgtEl>
                                          <p:spTgt spid="104"/>
                                        </p:tgtEl>
                                      </p:cBhvr>
                                    </p:animEffect>
                                  </p:childTnLst>
                                </p:cTn>
                              </p:par>
                            </p:childTnLst>
                          </p:cTn>
                        </p:par>
                      </p:childTnLst>
                    </p:cTn>
                  </p:par>
                  <p:par>
                    <p:cTn id="259" fill="hold">
                      <p:stCondLst>
                        <p:cond delay="indefinite"/>
                      </p:stCondLst>
                      <p:childTnLst>
                        <p:par>
                          <p:cTn id="260" fill="hold">
                            <p:stCondLst>
                              <p:cond delay="0"/>
                            </p:stCondLst>
                            <p:childTnLst>
                              <p:par>
                                <p:cTn id="261" presetID="10" presetClass="entr" presetSubtype="0" fill="hold" nodeType="clickEffect">
                                  <p:stCondLst>
                                    <p:cond delay="0"/>
                                  </p:stCondLst>
                                  <p:childTnLst>
                                    <p:set>
                                      <p:cBhvr>
                                        <p:cTn id="262" dur="1" fill="hold">
                                          <p:stCondLst>
                                            <p:cond delay="0"/>
                                          </p:stCondLst>
                                        </p:cTn>
                                        <p:tgtEl>
                                          <p:spTgt spid="107"/>
                                        </p:tgtEl>
                                        <p:attrNameLst>
                                          <p:attrName>style.visibility</p:attrName>
                                        </p:attrNameLst>
                                      </p:cBhvr>
                                      <p:to>
                                        <p:strVal val="visible"/>
                                      </p:to>
                                    </p:set>
                                    <p:animEffect transition="in" filter="fade">
                                      <p:cBhvr>
                                        <p:cTn id="263" dur="500"/>
                                        <p:tgtEl>
                                          <p:spTgt spid="107"/>
                                        </p:tgtEl>
                                      </p:cBhvr>
                                    </p:animEffect>
                                  </p:childTnLst>
                                </p:cTn>
                              </p:par>
                              <p:par>
                                <p:cTn id="264" presetID="8" presetClass="entr" presetSubtype="32" fill="hold" nodeType="withEffect">
                                  <p:stCondLst>
                                    <p:cond delay="0"/>
                                  </p:stCondLst>
                                  <p:childTnLst>
                                    <p:set>
                                      <p:cBhvr>
                                        <p:cTn id="265" dur="1" fill="hold">
                                          <p:stCondLst>
                                            <p:cond delay="0"/>
                                          </p:stCondLst>
                                        </p:cTn>
                                        <p:tgtEl>
                                          <p:spTgt spid="1533"/>
                                        </p:tgtEl>
                                        <p:attrNameLst>
                                          <p:attrName>style.visibility</p:attrName>
                                        </p:attrNameLst>
                                      </p:cBhvr>
                                      <p:to>
                                        <p:strVal val="visible"/>
                                      </p:to>
                                    </p:set>
                                    <p:animEffect transition="in" filter="diamond(out)">
                                      <p:cBhvr>
                                        <p:cTn id="266" dur="1500"/>
                                        <p:tgtEl>
                                          <p:spTgt spid="15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1" grpId="0" animBg="1"/>
      <p:bldP spid="1429" grpId="0"/>
      <p:bldP spid="745" grpId="0"/>
      <p:bldP spid="749" grpId="0"/>
      <p:bldP spid="746" grpId="0" animBg="1"/>
      <p:bldP spid="747" grpId="0" animBg="1"/>
      <p:bldP spid="753" grpId="0" animBg="1"/>
      <p:bldP spid="754" grpId="0" animBg="1"/>
      <p:bldP spid="755" grpId="0" uiExpand="1" build="p"/>
      <p:bldP spid="757" grpId="0" animBg="1"/>
      <p:bldP spid="766" grpId="0" animBg="1"/>
      <p:bldP spid="1194" grpId="0" animBg="1"/>
      <p:bldP spid="1195" grpId="0" animBg="1"/>
      <p:bldP spid="1196" grpId="0" animBg="1"/>
      <p:bldP spid="1197" grpId="0" animBg="1"/>
      <p:bldP spid="1198" grpId="0" animBg="1"/>
      <p:bldP spid="1199" grpId="0" animBg="1"/>
      <p:bldP spid="1200" grpId="0" animBg="1"/>
      <p:bldP spid="1201" grpId="0" animBg="1"/>
      <p:bldP spid="1202" grpId="0" animBg="1"/>
      <p:bldP spid="1203" grpId="0" animBg="1"/>
      <p:bldP spid="1204" grpId="0" animBg="1"/>
      <p:bldP spid="1205" grpId="0" animBg="1"/>
      <p:bldP spid="1206" grpId="0" animBg="1"/>
      <p:bldP spid="1207" grpId="0" animBg="1"/>
      <p:bldP spid="1208" grpId="0" animBg="1"/>
      <p:bldP spid="1209" grpId="0" animBg="1"/>
      <p:bldP spid="1210" grpId="0" animBg="1"/>
      <p:bldP spid="1211" grpId="0" animBg="1"/>
      <p:bldP spid="1212" grpId="0" animBg="1"/>
      <p:bldP spid="1213" grpId="0" animBg="1"/>
      <p:bldP spid="1214" grpId="0" animBg="1"/>
      <p:bldP spid="1215" grpId="0" animBg="1"/>
      <p:bldP spid="1216" grpId="0" animBg="1"/>
      <p:bldP spid="1217" grpId="0" animBg="1"/>
      <p:bldP spid="1218" grpId="0" animBg="1"/>
      <p:bldP spid="1219" grpId="0" animBg="1"/>
      <p:bldP spid="1220" grpId="0" animBg="1"/>
      <p:bldP spid="1221" grpId="0" animBg="1"/>
      <p:bldP spid="1222" grpId="0" animBg="1"/>
      <p:bldP spid="1223" grpId="0" animBg="1"/>
      <p:bldP spid="1224" grpId="0" animBg="1"/>
      <p:bldP spid="1398" grpId="0" animBg="1"/>
      <p:bldP spid="1399" grpId="0" animBg="1"/>
      <p:bldP spid="1400" grpId="0" animBg="1"/>
      <p:bldP spid="1401" grpId="0" animBg="1"/>
      <p:bldP spid="1402" grpId="0" animBg="1"/>
      <p:bldP spid="1403" grpId="0" animBg="1"/>
      <p:bldP spid="1404" grpId="0" animBg="1"/>
      <p:bldP spid="1405" grpId="0" animBg="1"/>
      <p:bldP spid="1406" grpId="0" animBg="1"/>
      <p:bldP spid="1407" grpId="0" animBg="1"/>
      <p:bldP spid="1408" grpId="0" animBg="1"/>
      <p:bldP spid="1409" grpId="0" animBg="1"/>
      <p:bldP spid="1410" grpId="0" animBg="1"/>
      <p:bldP spid="1411" grpId="0" animBg="1"/>
      <p:bldP spid="1412" grpId="0" animBg="1"/>
      <p:bldP spid="1413" grpId="0" animBg="1"/>
      <p:bldP spid="1414" grpId="0" animBg="1"/>
      <p:bldP spid="1415" grpId="0" animBg="1"/>
      <p:bldP spid="1416" grpId="0" animBg="1"/>
      <p:bldP spid="1417" grpId="0" animBg="1"/>
      <p:bldP spid="1418" grpId="0" animBg="1"/>
      <p:bldP spid="1419" grpId="0" animBg="1"/>
      <p:bldP spid="1420" grpId="0" animBg="1"/>
      <p:bldP spid="1421" grpId="0" animBg="1"/>
      <p:bldP spid="1422" grpId="0" animBg="1"/>
      <p:bldP spid="1423" grpId="0" animBg="1"/>
      <p:bldP spid="1424" grpId="0" animBg="1"/>
      <p:bldP spid="1425" grpId="0" animBg="1"/>
      <p:bldP spid="1426" grpId="0" animBg="1"/>
      <p:bldP spid="1427" grpId="0" animBg="1"/>
      <p:bldP spid="142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13C81F2-9330-42FD-AEB3-53E6AC738A00}"/>
              </a:ext>
            </a:extLst>
          </p:cNvPr>
          <p:cNvSpPr/>
          <p:nvPr/>
        </p:nvSpPr>
        <p:spPr bwMode="auto">
          <a:xfrm>
            <a:off x="0" y="3915784"/>
            <a:ext cx="12192000" cy="29422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6"/>
          <p:cNvSpPr>
            <a:spLocks noGrp="1"/>
          </p:cNvSpPr>
          <p:nvPr>
            <p:ph type="title"/>
          </p:nvPr>
        </p:nvSpPr>
        <p:spPr>
          <a:xfrm>
            <a:off x="588263" y="457201"/>
            <a:ext cx="11018520" cy="603370"/>
          </a:xfrm>
        </p:spPr>
        <p:txBody>
          <a:bodyPr/>
          <a:lstStyle/>
          <a:p>
            <a:r>
              <a:rPr lang="en-US" sz="3921"/>
              <a:t>Imperatives and Opportunities</a:t>
            </a:r>
          </a:p>
        </p:txBody>
      </p:sp>
      <p:grpSp>
        <p:nvGrpSpPr>
          <p:cNvPr id="4" name="Group 3">
            <a:extLst>
              <a:ext uri="{FF2B5EF4-FFF2-40B4-BE49-F238E27FC236}">
                <a16:creationId xmlns:a16="http://schemas.microsoft.com/office/drawing/2014/main" id="{28C93976-7AE4-4101-B1EC-EDCDD92E949C}"/>
              </a:ext>
            </a:extLst>
          </p:cNvPr>
          <p:cNvGrpSpPr/>
          <p:nvPr/>
        </p:nvGrpSpPr>
        <p:grpSpPr>
          <a:xfrm>
            <a:off x="436231" y="4729003"/>
            <a:ext cx="11269560" cy="1771149"/>
            <a:chOff x="436231" y="4729003"/>
            <a:chExt cx="11269560" cy="1771149"/>
          </a:xfrm>
        </p:grpSpPr>
        <p:sp>
          <p:nvSpPr>
            <p:cNvPr id="93" name="Identity Text">
              <a:extLst>
                <a:ext uri="{FF2B5EF4-FFF2-40B4-BE49-F238E27FC236}">
                  <a16:creationId xmlns:a16="http://schemas.microsoft.com/office/drawing/2014/main" id="{EC13A5A2-C518-46D9-BEE0-EAFA9BDE6BE4}"/>
                </a:ext>
              </a:extLst>
            </p:cNvPr>
            <p:cNvSpPr/>
            <p:nvPr/>
          </p:nvSpPr>
          <p:spPr>
            <a:xfrm>
              <a:off x="436232" y="4729003"/>
              <a:ext cx="2994050" cy="679633"/>
            </a:xfrm>
            <a:prstGeom prst="rect">
              <a:avLst/>
            </a:prstGeom>
          </p:spPr>
          <p:txBody>
            <a:bodyPr wrap="square" lIns="179285" tIns="89642" rIns="179285" bIns="89642">
              <a:spAutoFit/>
            </a:bodyPr>
            <a:lstStyle/>
            <a:p>
              <a:pPr marL="0" marR="0" lvl="0" indent="0" algn="l" defTabSz="896094" rtl="0" eaLnBrk="1" fontAlgn="base"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Security </a:t>
              </a:r>
              <a:b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Management</a:t>
              </a:r>
            </a:p>
          </p:txBody>
        </p:sp>
        <p:sp>
          <p:nvSpPr>
            <p:cNvPr id="95" name="Device Text">
              <a:extLst>
                <a:ext uri="{FF2B5EF4-FFF2-40B4-BE49-F238E27FC236}">
                  <a16:creationId xmlns:a16="http://schemas.microsoft.com/office/drawing/2014/main" id="{D06A8C67-3BFB-4C61-A464-1A9672D3D317}"/>
                </a:ext>
              </a:extLst>
            </p:cNvPr>
            <p:cNvSpPr/>
            <p:nvPr/>
          </p:nvSpPr>
          <p:spPr>
            <a:xfrm>
              <a:off x="6368726" y="4729003"/>
              <a:ext cx="2309195" cy="679633"/>
            </a:xfrm>
            <a:prstGeom prst="rect">
              <a:avLst/>
            </a:prstGeom>
          </p:spPr>
          <p:txBody>
            <a:bodyPr wrap="square" lIns="179285" tIns="89642" rIns="179285" bIns="89642">
              <a:spAutoFit/>
            </a:bodyPr>
            <a:lstStyle/>
            <a:p>
              <a:pPr marL="0" marR="0" lvl="0" indent="0" algn="l" defTabSz="896094" rtl="0" eaLnBrk="1" fontAlgn="base"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Information </a:t>
              </a:r>
              <a:b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Protection</a:t>
              </a:r>
            </a:p>
          </p:txBody>
        </p:sp>
        <p:sp>
          <p:nvSpPr>
            <p:cNvPr id="96" name="Apps Text">
              <a:extLst>
                <a:ext uri="{FF2B5EF4-FFF2-40B4-BE49-F238E27FC236}">
                  <a16:creationId xmlns:a16="http://schemas.microsoft.com/office/drawing/2014/main" id="{9014C76C-933D-4D28-843B-DD2F059C96B5}"/>
                </a:ext>
              </a:extLst>
            </p:cNvPr>
            <p:cNvSpPr/>
            <p:nvPr/>
          </p:nvSpPr>
          <p:spPr>
            <a:xfrm>
              <a:off x="3493597" y="4729003"/>
              <a:ext cx="2617036" cy="679633"/>
            </a:xfrm>
            <a:prstGeom prst="rect">
              <a:avLst/>
            </a:prstGeom>
          </p:spPr>
          <p:txBody>
            <a:bodyPr wrap="square" lIns="179285" tIns="89642" rIns="179285" bIns="89642">
              <a:spAutoFit/>
            </a:bodyPr>
            <a:lstStyle/>
            <a:p>
              <a:pPr marL="0" marR="0" lvl="0" indent="0" algn="l" defTabSz="896094" rtl="0" eaLnBrk="1" fontAlgn="base"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Identity and Access Management </a:t>
              </a:r>
            </a:p>
          </p:txBody>
        </p:sp>
        <p:sp>
          <p:nvSpPr>
            <p:cNvPr id="97" name="Data Text">
              <a:extLst>
                <a:ext uri="{FF2B5EF4-FFF2-40B4-BE49-F238E27FC236}">
                  <a16:creationId xmlns:a16="http://schemas.microsoft.com/office/drawing/2014/main" id="{AA160375-A337-49B2-B99C-AA923E0B7DB5}"/>
                </a:ext>
              </a:extLst>
            </p:cNvPr>
            <p:cNvSpPr/>
            <p:nvPr/>
          </p:nvSpPr>
          <p:spPr>
            <a:xfrm>
              <a:off x="9088367" y="4729003"/>
              <a:ext cx="2486235" cy="679633"/>
            </a:xfrm>
            <a:prstGeom prst="rect">
              <a:avLst/>
            </a:prstGeom>
          </p:spPr>
          <p:txBody>
            <a:bodyPr wrap="square" lIns="179285" tIns="89642" rIns="179285" bIns="89642">
              <a:spAutoFit/>
            </a:bodyPr>
            <a:lstStyle/>
            <a:p>
              <a:pPr marL="0" marR="0" lvl="0" indent="0" algn="l" defTabSz="896094" rtl="0" eaLnBrk="1" fontAlgn="base"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Threat </a:t>
              </a:r>
              <a:b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Protection</a:t>
              </a:r>
            </a:p>
          </p:txBody>
        </p:sp>
        <p:sp>
          <p:nvSpPr>
            <p:cNvPr id="94" name="TextBox 93">
              <a:extLst>
                <a:ext uri="{FF2B5EF4-FFF2-40B4-BE49-F238E27FC236}">
                  <a16:creationId xmlns:a16="http://schemas.microsoft.com/office/drawing/2014/main" id="{D421F701-55F7-4515-AB45-BBD8F65911E0}"/>
                </a:ext>
              </a:extLst>
            </p:cNvPr>
            <p:cNvSpPr txBox="1"/>
            <p:nvPr/>
          </p:nvSpPr>
          <p:spPr>
            <a:xfrm>
              <a:off x="436231" y="5395787"/>
              <a:ext cx="2897896" cy="1104365"/>
            </a:xfrm>
            <a:prstGeom prst="rect">
              <a:avLst/>
            </a:prstGeom>
          </p:spPr>
          <p:txBody>
            <a:bodyPr wrap="square" lIns="179285" tIns="89642" rIns="179285" bIns="89642"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Gain end-to-end visibility </a:t>
              </a:r>
              <a:br>
                <a:rPr kumimoji="0" lang="en-US" sz="15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sz="15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into your organization’s </a:t>
              </a:r>
              <a:br>
                <a:rPr kumimoji="0" lang="en-US" sz="15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sz="15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security and manage security policy centrally</a:t>
              </a:r>
            </a:p>
          </p:txBody>
        </p:sp>
        <p:sp>
          <p:nvSpPr>
            <p:cNvPr id="98" name="TextBox 97">
              <a:extLst>
                <a:ext uri="{FF2B5EF4-FFF2-40B4-BE49-F238E27FC236}">
                  <a16:creationId xmlns:a16="http://schemas.microsoft.com/office/drawing/2014/main" id="{938B79DE-7D03-48E0-8A68-3450A68C7A91}"/>
                </a:ext>
              </a:extLst>
            </p:cNvPr>
            <p:cNvSpPr txBox="1"/>
            <p:nvPr/>
          </p:nvSpPr>
          <p:spPr>
            <a:xfrm>
              <a:off x="3493597" y="5395787"/>
              <a:ext cx="2715659" cy="873532"/>
            </a:xfrm>
            <a:prstGeom prst="rect">
              <a:avLst/>
            </a:prstGeom>
          </p:spPr>
          <p:txBody>
            <a:bodyPr wrap="square" lIns="179285" tIns="89642" rIns="179285" bIns="89642" rtlCol="0">
              <a:spAutoFit/>
            </a:bodyPr>
            <a:lstStyle>
              <a:defPPr>
                <a:defRPr lang="en-US"/>
              </a:defPPr>
              <a:lvl1pPr defTabSz="914192">
                <a:defRPr sz="1400">
                  <a:gradFill>
                    <a:gsLst>
                      <a:gs pos="1250">
                        <a:srgbClr val="1A1A1A"/>
                      </a:gs>
                      <a:gs pos="100000">
                        <a:srgbClr val="1A1A1A"/>
                      </a:gs>
                    </a:gsLst>
                    <a:lin ang="5400000" scaled="0"/>
                  </a:gradFill>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Ensure only the right people have access to your organizational systems</a:t>
              </a:r>
            </a:p>
          </p:txBody>
        </p:sp>
        <p:sp>
          <p:nvSpPr>
            <p:cNvPr id="99" name="TextBox 98">
              <a:extLst>
                <a:ext uri="{FF2B5EF4-FFF2-40B4-BE49-F238E27FC236}">
                  <a16:creationId xmlns:a16="http://schemas.microsoft.com/office/drawing/2014/main" id="{A6A0AD28-3061-4A03-B045-9B4A59A69CEC}"/>
                </a:ext>
              </a:extLst>
            </p:cNvPr>
            <p:cNvSpPr txBox="1"/>
            <p:nvPr/>
          </p:nvSpPr>
          <p:spPr>
            <a:xfrm>
              <a:off x="6368726" y="5395787"/>
              <a:ext cx="2560171" cy="1104365"/>
            </a:xfrm>
            <a:prstGeom prst="rect">
              <a:avLst/>
            </a:prstGeom>
          </p:spPr>
          <p:txBody>
            <a:bodyPr wrap="square" lIns="179285" tIns="89642" rIns="179285" bIns="89642" rtlCol="0">
              <a:spAutoFit/>
            </a:bodyPr>
            <a:lstStyle>
              <a:defPPr>
                <a:defRPr lang="en-US"/>
              </a:defPPr>
              <a:lvl1pPr defTabSz="914192">
                <a:defRPr sz="1400">
                  <a:gradFill>
                    <a:gsLst>
                      <a:gs pos="1250">
                        <a:srgbClr val="1A1A1A"/>
                      </a:gs>
                      <a:gs pos="100000">
                        <a:srgbClr val="1A1A1A"/>
                      </a:gs>
                    </a:gsLst>
                    <a:lin ang="5400000" scaled="0"/>
                  </a:gradFill>
                </a:defRPr>
              </a:lvl1pPr>
            </a:lstStyle>
            <a:p>
              <a:pPr lvl="0">
                <a:defRPr/>
              </a:pPr>
              <a:r>
                <a:rPr lang="en-US" sz="1500">
                  <a:gradFill>
                    <a:gsLst>
                      <a:gs pos="1250">
                        <a:srgbClr val="FFFFFF"/>
                      </a:gs>
                      <a:gs pos="100000">
                        <a:srgbClr val="FFFFFF"/>
                      </a:gs>
                    </a:gsLst>
                    <a:lin ang="5400000" scaled="0"/>
                  </a:gradFill>
                </a:rPr>
                <a:t>Protect documents, databases, and emails against leaks, tampering, and destruction</a:t>
              </a:r>
            </a:p>
          </p:txBody>
        </p:sp>
        <p:sp>
          <p:nvSpPr>
            <p:cNvPr id="100" name="TextBox 99">
              <a:extLst>
                <a:ext uri="{FF2B5EF4-FFF2-40B4-BE49-F238E27FC236}">
                  <a16:creationId xmlns:a16="http://schemas.microsoft.com/office/drawing/2014/main" id="{94EEEE58-42F6-4469-861E-D7F733F8F4EF}"/>
                </a:ext>
              </a:extLst>
            </p:cNvPr>
            <p:cNvSpPr txBox="1"/>
            <p:nvPr/>
          </p:nvSpPr>
          <p:spPr>
            <a:xfrm>
              <a:off x="9088367" y="5395787"/>
              <a:ext cx="2617424" cy="642700"/>
            </a:xfrm>
            <a:prstGeom prst="rect">
              <a:avLst/>
            </a:prstGeom>
          </p:spPr>
          <p:txBody>
            <a:bodyPr wrap="square" lIns="179285" tIns="89642" rIns="179285" bIns="89642" rtlCol="0">
              <a:spAutoFit/>
            </a:bodyPr>
            <a:lstStyle>
              <a:defPPr>
                <a:defRPr lang="en-US"/>
              </a:defPPr>
              <a:lvl1pPr defTabSz="914192">
                <a:defRPr sz="1400">
                  <a:gradFill>
                    <a:gsLst>
                      <a:gs pos="1250">
                        <a:srgbClr val="1A1A1A"/>
                      </a:gs>
                      <a:gs pos="100000">
                        <a:srgbClr val="1A1A1A"/>
                      </a:gs>
                    </a:gsLst>
                    <a:lin ang="5400000" scaled="0"/>
                  </a:gradFill>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Thwart hackers and recover quickly if attacked</a:t>
              </a:r>
            </a:p>
          </p:txBody>
        </p:sp>
      </p:grpSp>
      <p:sp>
        <p:nvSpPr>
          <p:cNvPr id="2" name="Rectangle 1">
            <a:extLst>
              <a:ext uri="{FF2B5EF4-FFF2-40B4-BE49-F238E27FC236}">
                <a16:creationId xmlns:a16="http://schemas.microsoft.com/office/drawing/2014/main" id="{86CAEDDB-86F3-42A5-85DD-4EA616311A33}"/>
              </a:ext>
            </a:extLst>
          </p:cNvPr>
          <p:cNvSpPr/>
          <p:nvPr/>
        </p:nvSpPr>
        <p:spPr>
          <a:xfrm>
            <a:off x="4945728" y="4533840"/>
            <a:ext cx="362135" cy="452590"/>
          </a:xfrm>
          <a:prstGeom prst="rect">
            <a:avLst/>
          </a:prstGeom>
        </p:spPr>
        <p:txBody>
          <a:bodyPr wrap="none" lIns="179285" tIns="89642" rIns="179285" bIns="89642">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endParaRPr kumimoji="0" lang="en-US" sz="1961" b="0" i="0" u="none" strike="noStrike" kern="0" cap="none" spc="-49" normalizeH="0" baseline="0" noProof="0">
              <a:ln>
                <a:noFill/>
              </a:ln>
              <a:gradFill>
                <a:gsLst>
                  <a:gs pos="79500">
                    <a:srgbClr val="0078D7"/>
                  </a:gs>
                  <a:gs pos="60000">
                    <a:srgbClr val="0078D7"/>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9" name="Group 8"/>
          <p:cNvGrpSpPr/>
          <p:nvPr/>
        </p:nvGrpSpPr>
        <p:grpSpPr>
          <a:xfrm>
            <a:off x="3276765" y="4635534"/>
            <a:ext cx="5638471" cy="1779506"/>
            <a:chOff x="3529790" y="2309135"/>
            <a:chExt cx="5751536" cy="1538189"/>
          </a:xfrm>
        </p:grpSpPr>
        <p:cxnSp>
          <p:nvCxnSpPr>
            <p:cNvPr id="25" name="Straight Connector 24"/>
            <p:cNvCxnSpPr/>
            <p:nvPr/>
          </p:nvCxnSpPr>
          <p:spPr>
            <a:xfrm>
              <a:off x="3529790" y="2309135"/>
              <a:ext cx="0" cy="153818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434814" y="2309135"/>
              <a:ext cx="0" cy="153818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9281326" y="2309135"/>
              <a:ext cx="0" cy="153818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3F1ED046-1C6F-42D2-A416-61270FC74199}"/>
              </a:ext>
            </a:extLst>
          </p:cNvPr>
          <p:cNvSpPr txBox="1"/>
          <p:nvPr/>
        </p:nvSpPr>
        <p:spPr>
          <a:xfrm>
            <a:off x="505595" y="3009936"/>
            <a:ext cx="5720277" cy="1034129"/>
          </a:xfrm>
          <a:prstGeom prst="rect">
            <a:avLst/>
          </a:prstGeom>
        </p:spPr>
        <p:txBody>
          <a:bodyPr anchor="ctr"/>
          <a:lstStyle>
            <a:defPPr>
              <a:defRPr lang="en-US"/>
            </a:defPPr>
            <a:lvl1pPr defTabSz="932719">
              <a:lnSpc>
                <a:spcPct val="100000"/>
              </a:lnSpc>
              <a:spcBef>
                <a:spcPct val="20000"/>
              </a:spcBef>
              <a:buSzPct val="90000"/>
              <a:buNone/>
              <a:defRPr sz="2000" b="1" cap="none" spc="0" baseline="0">
                <a:ln w="3175">
                  <a:noFill/>
                </a:ln>
                <a:gradFill>
                  <a:gsLst>
                    <a:gs pos="1250">
                      <a:schemeClr val="accent1"/>
                    </a:gs>
                    <a:gs pos="100000">
                      <a:schemeClr val="accent1"/>
                    </a:gs>
                  </a:gsLst>
                  <a:lin ang="5400000" scaled="0"/>
                </a:gradFill>
                <a:effectLst/>
                <a:latin typeface="Segoe UI" panose="020B0502040204020203" pitchFamily="34" charset="0"/>
                <a:cs typeface="Segoe UI" pitchFamily="34" charset="0"/>
              </a:defRPr>
            </a:lvl1pPr>
          </a:lstStyle>
          <a:p>
            <a:pPr marL="0" marR="0" lvl="0" indent="0" algn="ctr" defTabSz="932719" rtl="0" eaLnBrk="1" fontAlgn="auto" latinLnBrk="0" hangingPunct="1">
              <a:lnSpc>
                <a:spcPct val="100000"/>
              </a:lnSpc>
              <a:spcBef>
                <a:spcPct val="20000"/>
              </a:spcBef>
              <a:spcAft>
                <a:spcPts val="0"/>
              </a:spcAft>
              <a:buClrTx/>
              <a:buSzPct val="90000"/>
              <a:buFontTx/>
              <a:buNone/>
              <a:tabLst/>
              <a:defRPr/>
            </a:pPr>
            <a:r>
              <a:rPr kumimoji="0" lang="en-US" sz="18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Recognize Fundamental Transformations</a:t>
            </a:r>
          </a:p>
        </p:txBody>
      </p:sp>
      <p:sp>
        <p:nvSpPr>
          <p:cNvPr id="21" name="TextBox 20">
            <a:extLst>
              <a:ext uri="{FF2B5EF4-FFF2-40B4-BE49-F238E27FC236}">
                <a16:creationId xmlns:a16="http://schemas.microsoft.com/office/drawing/2014/main" id="{3D181450-A924-440D-A69A-31745782971E}"/>
              </a:ext>
            </a:extLst>
          </p:cNvPr>
          <p:cNvSpPr txBox="1"/>
          <p:nvPr/>
        </p:nvSpPr>
        <p:spPr>
          <a:xfrm>
            <a:off x="6731467" y="2886825"/>
            <a:ext cx="5101631" cy="1280351"/>
          </a:xfrm>
          <a:prstGeom prst="rect">
            <a:avLst/>
          </a:prstGeom>
        </p:spPr>
        <p:txBody>
          <a:bodyPr anchor="ctr"/>
          <a:lstStyle>
            <a:defPPr>
              <a:defRPr lang="en-US"/>
            </a:defPPr>
            <a:lvl1pPr defTabSz="932719">
              <a:lnSpc>
                <a:spcPct val="100000"/>
              </a:lnSpc>
              <a:spcBef>
                <a:spcPct val="20000"/>
              </a:spcBef>
              <a:buSzPct val="90000"/>
              <a:buNone/>
              <a:defRPr sz="2000" b="1" cap="none" spc="0" baseline="0">
                <a:ln w="3175">
                  <a:noFill/>
                </a:ln>
                <a:gradFill>
                  <a:gsLst>
                    <a:gs pos="1250">
                      <a:schemeClr val="accent1"/>
                    </a:gs>
                    <a:gs pos="100000">
                      <a:schemeClr val="accent1"/>
                    </a:gs>
                  </a:gsLst>
                  <a:lin ang="5400000" scaled="0"/>
                </a:gradFill>
                <a:effectLst/>
                <a:latin typeface="Segoe UI" panose="020B0502040204020203" pitchFamily="34" charset="0"/>
                <a:cs typeface="Segoe UI" pitchFamily="34" charset="0"/>
              </a:defRPr>
            </a:lvl1pPr>
          </a:lstStyle>
          <a:p>
            <a:pPr marL="0" marR="0" lvl="0" indent="0" algn="l" defTabSz="932719" rtl="0" eaLnBrk="1" fontAlgn="auto" latinLnBrk="0" hangingPunct="1">
              <a:lnSpc>
                <a:spcPct val="100000"/>
              </a:lnSpc>
              <a:spcBef>
                <a:spcPct val="20000"/>
              </a:spcBef>
              <a:spcAft>
                <a:spcPts val="0"/>
              </a:spcAft>
              <a:buClrTx/>
              <a:buSzPct val="90000"/>
              <a:buFontTx/>
              <a:buNone/>
              <a:tabLst/>
              <a:defRPr/>
            </a:pPr>
            <a:r>
              <a:rPr kumimoji="0" lang="en-US" sz="18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Meet Challenges + </a:t>
            </a:r>
            <a:r>
              <a:rPr kumimoji="0" lang="en-US" sz="1800" b="1" i="1"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Embrace Opportunities</a:t>
            </a:r>
          </a:p>
        </p:txBody>
      </p:sp>
      <p:sp>
        <p:nvSpPr>
          <p:cNvPr id="3" name="Rectangle 2">
            <a:extLst>
              <a:ext uri="{FF2B5EF4-FFF2-40B4-BE49-F238E27FC236}">
                <a16:creationId xmlns:a16="http://schemas.microsoft.com/office/drawing/2014/main" id="{AAE32090-D821-4554-A0FF-D93B1245E025}"/>
              </a:ext>
            </a:extLst>
          </p:cNvPr>
          <p:cNvSpPr/>
          <p:nvPr/>
        </p:nvSpPr>
        <p:spPr>
          <a:xfrm>
            <a:off x="4111214" y="4036028"/>
            <a:ext cx="3969572" cy="400110"/>
          </a:xfrm>
          <a:prstGeom prst="rect">
            <a:avLst/>
          </a:prstGeom>
        </p:spPr>
        <p:txBody>
          <a:bodyPr anchor="ctr"/>
          <a:lstStyle/>
          <a:p>
            <a:pPr marL="0" marR="0" lvl="0" indent="0" algn="ctr" defTabSz="932719" rtl="0" eaLnBrk="1" fontAlgn="auto" latinLnBrk="0" hangingPunct="1">
              <a:lnSpc>
                <a:spcPct val="100000"/>
              </a:lnSpc>
              <a:spcBef>
                <a:spcPct val="20000"/>
              </a:spcBef>
              <a:spcAft>
                <a:spcPts val="0"/>
              </a:spcAft>
              <a:buClrTx/>
              <a:buSzPct val="90000"/>
              <a:buFontTx/>
              <a:buNone/>
              <a:tabLst/>
              <a:defRPr/>
            </a:pPr>
            <a:r>
              <a:rPr kumimoji="0" lang="en-US" sz="2000" b="1"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itchFamily="34" charset="0"/>
              </a:rPr>
              <a:t>DRIVE STRATEGIC OUTCOMES</a:t>
            </a:r>
          </a:p>
        </p:txBody>
      </p:sp>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5CA3FC54-08E9-4E62-B21D-49E7E6F1E40A}"/>
                  </a:ext>
                </a:extLst>
              </p:cNvPr>
              <p:cNvGraphicFramePr>
                <a:graphicFrameLocks noChangeAspect="1"/>
              </p:cNvGraphicFramePr>
              <p:nvPr>
                <p:extLst/>
              </p:nvPr>
            </p:nvGraphicFramePr>
            <p:xfrm>
              <a:off x="1810127" y="1536178"/>
              <a:ext cx="3048000" cy="1714500"/>
            </p:xfrm>
            <a:graphic>
              <a:graphicData uri="http://schemas.microsoft.com/office/powerpoint/2016/slidezoom">
                <pslz:sldZm>
                  <pslz:sldZmObj sldId="871" cId="3340500881">
                    <pslz:zmPr id="{FC71C885-B265-4BA2-86AD-2E6B69B2B726}" transitionDur="100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a:ln w="3175">
                          <a:solidFill>
                            <a:prstClr val="ltGray"/>
                          </a:solidFill>
                        </a:ln>
                        <a:effectLst>
                          <a:outerShdw blurRad="254000" dist="38100" dir="2700000" algn="tl" rotWithShape="0">
                            <a:prstClr val="black">
                              <a:alpha val="40000"/>
                            </a:prstClr>
                          </a:outerShdw>
                        </a:effectLst>
                      </p166:spPr>
                    </pslz:zmPr>
                  </pslz:sldZmObj>
                </pslz:sldZm>
              </a:graphicData>
            </a:graphic>
          </p:graphicFrame>
        </mc:Choice>
        <mc:Fallback xmlns="">
          <p:pic>
            <p:nvPicPr>
              <p:cNvPr id="10" name="Slide Zoom 9">
                <a:extLst>
                  <a:ext uri="{FF2B5EF4-FFF2-40B4-BE49-F238E27FC236}">
                    <a16:creationId xmlns:a16="http://schemas.microsoft.com/office/drawing/2014/main" id="{5CA3FC54-08E9-4E62-B21D-49E7E6F1E40A}"/>
                  </a:ext>
                </a:extLst>
              </p:cNvPr>
              <p:cNvPicPr>
                <a:picLocks noGrp="1" noRot="1" noChangeAspect="1" noMove="1" noResize="1" noEditPoints="1" noAdjustHandles="1" noChangeArrowheads="1" noChangeShapeType="1"/>
              </p:cNvPicPr>
              <p:nvPr/>
            </p:nvPicPr>
            <p:blipFill>
              <a:blip r:embed="rId4"/>
              <a:stretch>
                <a:fillRect/>
              </a:stretch>
            </p:blipFill>
            <p:spPr>
              <a:xfrm>
                <a:off x="1810127" y="1536178"/>
                <a:ext cx="3048000" cy="1714500"/>
              </a:xfrm>
              <a:prstGeom prst="rect">
                <a:avLst/>
              </a:prstGeom>
              <a:ln w="3175">
                <a:solidFill>
                  <a:prstClr val="ltGray"/>
                </a:solidFill>
              </a:ln>
              <a:effectLst>
                <a:outerShdw blurRad="254000" dist="381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2F61974B-0E53-4D27-B66B-565AD10AC174}"/>
                  </a:ext>
                </a:extLst>
              </p:cNvPr>
              <p:cNvGraphicFramePr>
                <a:graphicFrameLocks noChangeAspect="1"/>
              </p:cNvGraphicFramePr>
              <p:nvPr>
                <p:extLst/>
              </p:nvPr>
            </p:nvGraphicFramePr>
            <p:xfrm>
              <a:off x="7523323" y="1536178"/>
              <a:ext cx="3048000" cy="1714500"/>
            </p:xfrm>
            <a:graphic>
              <a:graphicData uri="http://schemas.microsoft.com/office/powerpoint/2016/slidezoom">
                <pslz:sldZm>
                  <pslz:sldZmObj sldId="872" cId="2427881713">
                    <pslz:zmPr id="{0A1D0A72-732D-453A-B520-EEF1CEE59D0D}"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w="3175">
                          <a:solidFill>
                            <a:prstClr val="ltGray"/>
                          </a:solidFill>
                        </a:ln>
                        <a:effectLst>
                          <a:outerShdw blurRad="254000" dist="38100" dir="2700000" algn="tl" rotWithShape="0">
                            <a:prstClr val="black">
                              <a:alpha val="40000"/>
                            </a:prstClr>
                          </a:outerShdw>
                        </a:effectLst>
                      </p166:spPr>
                    </pslz:zmPr>
                  </pslz:sldZmObj>
                </pslz:sldZm>
              </a:graphicData>
            </a:graphic>
          </p:graphicFrame>
        </mc:Choice>
        <mc:Fallback xmlns="">
          <p:pic>
            <p:nvPicPr>
              <p:cNvPr id="13" name="Slide Zoom 12">
                <a:extLst>
                  <a:ext uri="{FF2B5EF4-FFF2-40B4-BE49-F238E27FC236}">
                    <a16:creationId xmlns:a16="http://schemas.microsoft.com/office/drawing/2014/main" id="{2F61974B-0E53-4D27-B66B-565AD10AC174}"/>
                  </a:ext>
                </a:extLst>
              </p:cNvPr>
              <p:cNvPicPr>
                <a:picLocks noGrp="1" noRot="1" noChangeAspect="1" noMove="1" noResize="1" noEditPoints="1" noAdjustHandles="1" noChangeArrowheads="1" noChangeShapeType="1"/>
              </p:cNvPicPr>
              <p:nvPr/>
            </p:nvPicPr>
            <p:blipFill>
              <a:blip r:embed="rId6"/>
              <a:stretch>
                <a:fillRect/>
              </a:stretch>
            </p:blipFill>
            <p:spPr>
              <a:xfrm>
                <a:off x="7523323" y="1536178"/>
                <a:ext cx="3048000" cy="1714500"/>
              </a:xfrm>
              <a:prstGeom prst="rect">
                <a:avLst/>
              </a:prstGeom>
              <a:ln w="3175">
                <a:solidFill>
                  <a:prstClr val="ltGray"/>
                </a:solidFill>
              </a:ln>
              <a:effectLst>
                <a:outerShdw blurRad="254000" dist="38100" dir="2700000" algn="tl" rotWithShape="0">
                  <a:prstClr val="black">
                    <a:alpha val="40000"/>
                  </a:prstClr>
                </a:outerShdw>
              </a:effectLst>
            </p:spPr>
          </p:pic>
        </mc:Fallback>
      </mc:AlternateContent>
    </p:spTree>
    <p:extLst>
      <p:ext uri="{BB962C8B-B14F-4D97-AF65-F5344CB8AC3E}">
        <p14:creationId xmlns:p14="http://schemas.microsoft.com/office/powerpoint/2010/main" val="126692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0-#ppt_h/2"/>
                                          </p:val>
                                        </p:tav>
                                        <p:tav tm="100000">
                                          <p:val>
                                            <p:strVal val="#ppt_y"/>
                                          </p:val>
                                        </p:tav>
                                      </p:tavLst>
                                    </p:anim>
                                  </p:childTnLst>
                                </p:cTn>
                              </p:par>
                              <p:par>
                                <p:cTn id="9" presetID="10" presetClass="entr" presetSubtype="0" fill="hold" nodeType="with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700"/>
                                        <p:tgtEl>
                                          <p:spTgt spid="4"/>
                                        </p:tgtEl>
                                      </p:cBhvr>
                                    </p:animEffect>
                                  </p:childTnLst>
                                </p:cTn>
                              </p:par>
                              <p:par>
                                <p:cTn id="12" presetID="35" presetClass="path" presetSubtype="0" decel="100000" fill="hold" nodeType="withEffect">
                                  <p:stCondLst>
                                    <p:cond delay="250"/>
                                  </p:stCondLst>
                                  <p:childTnLst>
                                    <p:animMotion origin="layout" path="M 0 4.81481E-6 L 0 0.06643 " pathEditMode="relative" rAng="0" ptsTypes="AA">
                                      <p:cBhvr>
                                        <p:cTn id="13" dur="1000" spd="-100000" fill="hold"/>
                                        <p:tgtEl>
                                          <p:spTgt spid="4"/>
                                        </p:tgtEl>
                                        <p:attrNameLst>
                                          <p:attrName>ppt_x</p:attrName>
                                          <p:attrName>ppt_y</p:attrName>
                                        </p:attrNameLst>
                                      </p:cBhvr>
                                      <p:rCtr x="0" y="3310"/>
                                    </p:animMotion>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32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32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a:t>Information security is in transformation</a:t>
            </a:r>
          </a:p>
        </p:txBody>
      </p:sp>
      <p:sp>
        <p:nvSpPr>
          <p:cNvPr id="13" name="Rectangle 12"/>
          <p:cNvSpPr/>
          <p:nvPr/>
        </p:nvSpPr>
        <p:spPr>
          <a:xfrm>
            <a:off x="9248708" y="3272244"/>
            <a:ext cx="3157394" cy="31854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1" i="0" u="none" strike="noStrike" kern="1200" cap="none" spc="0" normalizeH="0" baseline="0" noProof="0">
                <a:ln w="3175">
                  <a:noFill/>
                </a:ln>
                <a:gradFill>
                  <a:gsLst>
                    <a:gs pos="1250">
                      <a:srgbClr val="E81123"/>
                    </a:gs>
                    <a:gs pos="100000">
                      <a:srgbClr val="E81123"/>
                    </a:gs>
                  </a:gsLst>
                  <a:lin ang="5400000" scaled="0"/>
                </a:gradFill>
                <a:effectLst/>
                <a:uLnTx/>
                <a:uFillTx/>
                <a:latin typeface="Segoe UI Semibold" panose="020B0702040204020203" pitchFamily="34" charset="0"/>
                <a:ea typeface="+mn-ea"/>
                <a:cs typeface="Segoe UI Semibold" panose="020B0702040204020203" pitchFamily="34" charset="0"/>
              </a:rPr>
              <a:t>Increasingly </a:t>
            </a:r>
            <a:br>
              <a:rPr kumimoji="0" lang="en-US" sz="1800" b="1" i="0" u="none" strike="noStrike" kern="1200" cap="none" spc="0" normalizeH="0" baseline="0" noProof="0">
                <a:ln w="3175">
                  <a:noFill/>
                </a:ln>
                <a:gradFill>
                  <a:gsLst>
                    <a:gs pos="1250">
                      <a:srgbClr val="E81123"/>
                    </a:gs>
                    <a:gs pos="100000">
                      <a:srgbClr val="E81123"/>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800" b="1" i="0" u="none" strike="noStrike" kern="1200" cap="none" spc="0" normalizeH="0" baseline="0" noProof="0">
                <a:ln w="3175">
                  <a:noFill/>
                </a:ln>
                <a:gradFill>
                  <a:gsLst>
                    <a:gs pos="1250">
                      <a:srgbClr val="E81123"/>
                    </a:gs>
                    <a:gs pos="100000">
                      <a:srgbClr val="E81123"/>
                    </a:gs>
                  </a:gsLst>
                  <a:lin ang="5400000" scaled="0"/>
                </a:gradFill>
                <a:effectLst/>
                <a:uLnTx/>
                <a:uFillTx/>
                <a:latin typeface="Segoe UI Semibold" panose="020B0702040204020203" pitchFamily="34" charset="0"/>
                <a:ea typeface="+mn-ea"/>
                <a:cs typeface="Segoe UI Semibold" panose="020B0702040204020203" pitchFamily="34" charset="0"/>
              </a:rPr>
              <a:t>Hostile Environment</a:t>
            </a:r>
          </a:p>
          <a:p>
            <a:pPr marL="0" marR="0" lvl="0" indent="0" algn="l" defTabSz="914367" rtl="0" eaLnBrk="1" fontAlgn="auto" latinLnBrk="0" hangingPunct="1">
              <a:lnSpc>
                <a:spcPct val="100000"/>
              </a:lnSpc>
              <a:spcBef>
                <a:spcPts val="288"/>
              </a:spcBef>
              <a:spcAft>
                <a:spcPts val="1200"/>
              </a:spcAft>
              <a:buClrTx/>
              <a:buSzTx/>
              <a:buFontTx/>
              <a:buNone/>
              <a:tabLst/>
              <a:defRPr/>
            </a:pP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Increased attack surface </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b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with new technologies </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b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creates new blind spots</a:t>
            </a:r>
          </a:p>
          <a:p>
            <a:pPr marL="0" marR="0" lvl="0" indent="0" algn="l" defTabSz="914367" rtl="0" eaLnBrk="1" fontAlgn="auto" latinLnBrk="0" hangingPunct="1">
              <a:lnSpc>
                <a:spcPct val="100000"/>
              </a:lnSpc>
              <a:spcBef>
                <a:spcPts val="288"/>
              </a:spcBef>
              <a:spcAft>
                <a:spcPts val="1200"/>
              </a:spcAft>
              <a:buClrTx/>
              <a:buSzTx/>
              <a:buFontTx/>
              <a:buNone/>
              <a:tabLst/>
              <a:defRPr/>
            </a:pP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Attacks rising in volume </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b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and sophistication to </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b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capture illicit opportunities</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b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br>
            <a:r>
              <a:rPr kumimoji="0" lang="en-US" sz="1400" b="1"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Note: </a:t>
            </a: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Attackers generally invest </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b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in </a:t>
            </a: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hlinkClick r:id="rId3"/>
              </a:rPr>
              <a:t>technical sophistication </a:t>
            </a: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only </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b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as needed</a:t>
            </a:r>
          </a:p>
        </p:txBody>
      </p:sp>
      <p:sp>
        <p:nvSpPr>
          <p:cNvPr id="14" name="Rectangle 13"/>
          <p:cNvSpPr/>
          <p:nvPr/>
        </p:nvSpPr>
        <p:spPr>
          <a:xfrm>
            <a:off x="532300" y="3272244"/>
            <a:ext cx="2702136" cy="216982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Enterprise IT is </a:t>
            </a:r>
            <a:br>
              <a:rPr kumimoji="0" lang="en-US" sz="18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8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Cloud Hybrid</a:t>
            </a:r>
          </a:p>
          <a:p>
            <a:pPr marL="0" marR="0" lvl="0" indent="0" algn="l" defTabSz="914367" rtl="0" eaLnBrk="1" fontAlgn="auto" latinLnBrk="0" hangingPunct="1">
              <a:lnSpc>
                <a:spcPct val="100000"/>
              </a:lnSpc>
              <a:spcBef>
                <a:spcPts val="288"/>
              </a:spcBef>
              <a:spcAft>
                <a:spcPts val="1200"/>
              </a:spcAft>
              <a:buClrTx/>
              <a:buSzTx/>
              <a:buFontTx/>
              <a:buNone/>
              <a:tabLst/>
              <a:defRPr/>
            </a:pP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Cloud adoption is inevitable (digital transformation + industry momentum)</a:t>
            </a:r>
          </a:p>
          <a:p>
            <a:pPr marL="0" marR="0" lvl="0" indent="0" algn="l" defTabSz="914367" rtl="0" eaLnBrk="1" fontAlgn="auto" latinLnBrk="0" hangingPunct="1">
              <a:lnSpc>
                <a:spcPct val="100000"/>
              </a:lnSpc>
              <a:spcBef>
                <a:spcPts val="288"/>
              </a:spcBef>
              <a:spcAft>
                <a:spcPts val="1200"/>
              </a:spcAft>
              <a:buClrTx/>
              <a:buSzTx/>
              <a:buFontTx/>
              <a:buNone/>
              <a:tabLst/>
              <a:defRPr/>
            </a:pP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Legacy systems will take </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b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years to migrate or retire</a:t>
            </a:r>
          </a:p>
        </p:txBody>
      </p:sp>
      <p:sp>
        <p:nvSpPr>
          <p:cNvPr id="17" name="Rectangle 16"/>
          <p:cNvSpPr/>
          <p:nvPr/>
        </p:nvSpPr>
        <p:spPr>
          <a:xfrm>
            <a:off x="3122809" y="3272244"/>
            <a:ext cx="3157394" cy="195438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Technology Mobility </a:t>
            </a:r>
            <a:br>
              <a:rPr kumimoji="0" lang="en-US" sz="18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8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and Volume is Exploding</a:t>
            </a:r>
          </a:p>
          <a:p>
            <a:pPr marL="0" marR="0" lvl="0" indent="0" algn="l" defTabSz="914367" rtl="0" eaLnBrk="1" fontAlgn="auto" latinLnBrk="0" hangingPunct="1">
              <a:lnSpc>
                <a:spcPct val="100000"/>
              </a:lnSpc>
              <a:spcBef>
                <a:spcPts val="288"/>
              </a:spcBef>
              <a:spcAft>
                <a:spcPts val="1200"/>
              </a:spcAft>
              <a:buClrTx/>
              <a:buSzTx/>
              <a:buFontTx/>
              <a:buNone/>
              <a:tabLst/>
              <a:defRPr/>
            </a:pP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Increasing demand for first class experience on mobile devices</a:t>
            </a:r>
          </a:p>
          <a:p>
            <a:pPr marL="0" marR="0" lvl="0" indent="0" algn="l" defTabSz="914367" rtl="0" eaLnBrk="1" fontAlgn="auto" latinLnBrk="0" hangingPunct="1">
              <a:lnSpc>
                <a:spcPct val="100000"/>
              </a:lnSpc>
              <a:spcBef>
                <a:spcPts val="288"/>
              </a:spcBef>
              <a:spcAft>
                <a:spcPts val="1200"/>
              </a:spcAft>
              <a:buClrTx/>
              <a:buSzTx/>
              <a:buFontTx/>
              <a:buNone/>
              <a:tabLst/>
              <a:defRPr/>
            </a:pP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Variance in trustworthiness of</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b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mobile devices</a:t>
            </a:r>
          </a:p>
        </p:txBody>
      </p:sp>
      <p:sp>
        <p:nvSpPr>
          <p:cNvPr id="46" name="Rectangle 45">
            <a:extLst>
              <a:ext uri="{FF2B5EF4-FFF2-40B4-BE49-F238E27FC236}">
                <a16:creationId xmlns:a16="http://schemas.microsoft.com/office/drawing/2014/main" id="{720138C6-7437-45C4-B985-B1DAE6C38411}"/>
              </a:ext>
            </a:extLst>
          </p:cNvPr>
          <p:cNvSpPr/>
          <p:nvPr/>
        </p:nvSpPr>
        <p:spPr>
          <a:xfrm>
            <a:off x="6237949" y="3272244"/>
            <a:ext cx="3017520" cy="216982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Pervasive Digital Transformation and IoT</a:t>
            </a:r>
          </a:p>
          <a:p>
            <a:pPr marL="0" marR="0" lvl="0" indent="0" algn="l" defTabSz="914367" rtl="0" eaLnBrk="1" fontAlgn="auto" latinLnBrk="0" hangingPunct="1">
              <a:lnSpc>
                <a:spcPct val="100000"/>
              </a:lnSpc>
              <a:spcBef>
                <a:spcPts val="288"/>
              </a:spcBef>
              <a:spcAft>
                <a:spcPts val="1200"/>
              </a:spcAft>
              <a:buClrTx/>
              <a:buSzTx/>
              <a:buFontTx/>
              <a:buNone/>
              <a:tabLst/>
              <a:defRPr/>
            </a:pP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IoT adoption driving a wave </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b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of app development and </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b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cloud usage</a:t>
            </a:r>
          </a:p>
          <a:p>
            <a:pPr marL="0" marR="0" lvl="0" indent="0" algn="l" defTabSz="914367" rtl="0" eaLnBrk="1" fontAlgn="auto" latinLnBrk="0" hangingPunct="1">
              <a:lnSpc>
                <a:spcPct val="100000"/>
              </a:lnSpc>
              <a:spcBef>
                <a:spcPts val="288"/>
              </a:spcBef>
              <a:spcAft>
                <a:spcPts val="1200"/>
              </a:spcAft>
              <a:buClrTx/>
              <a:buSzTx/>
              <a:buFontTx/>
              <a:buNone/>
              <a:tabLst/>
              <a:defRPr/>
            </a:pP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Enterprise PC security strategies applying poorly to IoT devices</a:t>
            </a:r>
          </a:p>
        </p:txBody>
      </p:sp>
      <p:grpSp>
        <p:nvGrpSpPr>
          <p:cNvPr id="21" name="Group 20">
            <a:extLst>
              <a:ext uri="{FF2B5EF4-FFF2-40B4-BE49-F238E27FC236}">
                <a16:creationId xmlns:a16="http://schemas.microsoft.com/office/drawing/2014/main" id="{564189CE-D22D-4D3D-BAED-DE2994284C7F}"/>
              </a:ext>
            </a:extLst>
          </p:cNvPr>
          <p:cNvGrpSpPr/>
          <p:nvPr/>
        </p:nvGrpSpPr>
        <p:grpSpPr>
          <a:xfrm>
            <a:off x="3252259" y="2465409"/>
            <a:ext cx="2030656" cy="412456"/>
            <a:chOff x="847477" y="3104761"/>
            <a:chExt cx="2030656" cy="412456"/>
          </a:xfrm>
        </p:grpSpPr>
        <p:sp>
          <p:nvSpPr>
            <p:cNvPr id="52" name="CellPhone_E8EA">
              <a:extLst>
                <a:ext uri="{FF2B5EF4-FFF2-40B4-BE49-F238E27FC236}">
                  <a16:creationId xmlns:a16="http://schemas.microsoft.com/office/drawing/2014/main" id="{302A7911-00A3-49EA-9050-6FB4C47F496E}"/>
                </a:ext>
              </a:extLst>
            </p:cNvPr>
            <p:cNvSpPr>
              <a:spLocks noChangeAspect="1" noEditPoints="1"/>
            </p:cNvSpPr>
            <p:nvPr/>
          </p:nvSpPr>
          <p:spPr bwMode="auto">
            <a:xfrm>
              <a:off x="1764887" y="3106758"/>
              <a:ext cx="246316" cy="41045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 name="Laptop_E770">
              <a:extLst>
                <a:ext uri="{FF2B5EF4-FFF2-40B4-BE49-F238E27FC236}">
                  <a16:creationId xmlns:a16="http://schemas.microsoft.com/office/drawing/2014/main" id="{FBB7F538-D07D-492A-B00E-EF68F940A5DA}"/>
                </a:ext>
              </a:extLst>
            </p:cNvPr>
            <p:cNvSpPr>
              <a:spLocks noChangeAspect="1" noEditPoints="1"/>
            </p:cNvSpPr>
            <p:nvPr/>
          </p:nvSpPr>
          <p:spPr bwMode="auto">
            <a:xfrm>
              <a:off x="847477" y="3125597"/>
              <a:ext cx="512246" cy="34181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 name="Tablet_E70A">
              <a:extLst>
                <a:ext uri="{FF2B5EF4-FFF2-40B4-BE49-F238E27FC236}">
                  <a16:creationId xmlns:a16="http://schemas.microsoft.com/office/drawing/2014/main" id="{893DEB38-79F6-40A6-B5E0-2AB8123B4890}"/>
                </a:ext>
              </a:extLst>
            </p:cNvPr>
            <p:cNvSpPr>
              <a:spLocks noChangeAspect="1" noEditPoints="1"/>
            </p:cNvSpPr>
            <p:nvPr/>
          </p:nvSpPr>
          <p:spPr bwMode="auto">
            <a:xfrm>
              <a:off x="2416367" y="3104761"/>
              <a:ext cx="461766" cy="33898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 name="Plus Sign 54">
              <a:extLst>
                <a:ext uri="{FF2B5EF4-FFF2-40B4-BE49-F238E27FC236}">
                  <a16:creationId xmlns:a16="http://schemas.microsoft.com/office/drawing/2014/main" id="{AB419607-082A-42C0-9913-838F35AD511B}"/>
                </a:ext>
              </a:extLst>
            </p:cNvPr>
            <p:cNvSpPr/>
            <p:nvPr/>
          </p:nvSpPr>
          <p:spPr>
            <a:xfrm>
              <a:off x="2030989" y="3125597"/>
              <a:ext cx="365592" cy="365592"/>
            </a:xfrm>
            <a:prstGeom prst="mathPlus">
              <a:avLst>
                <a:gd name="adj1" fmla="val 537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Plus Sign 55">
              <a:extLst>
                <a:ext uri="{FF2B5EF4-FFF2-40B4-BE49-F238E27FC236}">
                  <a16:creationId xmlns:a16="http://schemas.microsoft.com/office/drawing/2014/main" id="{79581119-48B3-4E22-8109-FABE5559E185}"/>
                </a:ext>
              </a:extLst>
            </p:cNvPr>
            <p:cNvSpPr/>
            <p:nvPr/>
          </p:nvSpPr>
          <p:spPr>
            <a:xfrm>
              <a:off x="1379509" y="3125597"/>
              <a:ext cx="365592" cy="365592"/>
            </a:xfrm>
            <a:prstGeom prst="mathPlus">
              <a:avLst>
                <a:gd name="adj1" fmla="val 537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7CBA8E1C-93DE-4631-B0FF-6C7DB9F9D91A}"/>
              </a:ext>
            </a:extLst>
          </p:cNvPr>
          <p:cNvGrpSpPr/>
          <p:nvPr/>
        </p:nvGrpSpPr>
        <p:grpSpPr>
          <a:xfrm>
            <a:off x="760128" y="2371640"/>
            <a:ext cx="1628688" cy="482793"/>
            <a:chOff x="992866" y="1807519"/>
            <a:chExt cx="1628688" cy="482793"/>
          </a:xfrm>
        </p:grpSpPr>
        <p:sp>
          <p:nvSpPr>
            <p:cNvPr id="57" name="Plus Sign 56">
              <a:extLst>
                <a:ext uri="{FF2B5EF4-FFF2-40B4-BE49-F238E27FC236}">
                  <a16:creationId xmlns:a16="http://schemas.microsoft.com/office/drawing/2014/main" id="{F85FBE7D-D6EE-48E9-A751-64332204D03D}"/>
                </a:ext>
              </a:extLst>
            </p:cNvPr>
            <p:cNvSpPr/>
            <p:nvPr/>
          </p:nvSpPr>
          <p:spPr>
            <a:xfrm>
              <a:off x="1562305" y="1924720"/>
              <a:ext cx="365592" cy="365592"/>
            </a:xfrm>
            <a:prstGeom prst="mathPlus">
              <a:avLst>
                <a:gd name="adj1" fmla="val 537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cloud">
              <a:extLst>
                <a:ext uri="{FF2B5EF4-FFF2-40B4-BE49-F238E27FC236}">
                  <a16:creationId xmlns:a16="http://schemas.microsoft.com/office/drawing/2014/main" id="{1866935B-6D59-49AA-9C8E-AE7B7C603C6A}"/>
                </a:ext>
              </a:extLst>
            </p:cNvPr>
            <p:cNvSpPr>
              <a:spLocks noChangeAspect="1"/>
            </p:cNvSpPr>
            <p:nvPr/>
          </p:nvSpPr>
          <p:spPr bwMode="auto">
            <a:xfrm>
              <a:off x="2061130" y="1910675"/>
              <a:ext cx="560424" cy="35704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 name="building_5">
              <a:extLst>
                <a:ext uri="{FF2B5EF4-FFF2-40B4-BE49-F238E27FC236}">
                  <a16:creationId xmlns:a16="http://schemas.microsoft.com/office/drawing/2014/main" id="{E3D2337E-CB50-4971-842A-AD7E251190EC}"/>
                </a:ext>
              </a:extLst>
            </p:cNvPr>
            <p:cNvSpPr>
              <a:spLocks noChangeAspect="1" noEditPoints="1"/>
            </p:cNvSpPr>
            <p:nvPr/>
          </p:nvSpPr>
          <p:spPr bwMode="auto">
            <a:xfrm>
              <a:off x="992866" y="1807519"/>
              <a:ext cx="439682" cy="477528"/>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CDB275E2-8A7D-4BE9-AC6A-CFEC1444177F}"/>
              </a:ext>
            </a:extLst>
          </p:cNvPr>
          <p:cNvGrpSpPr/>
          <p:nvPr/>
        </p:nvGrpSpPr>
        <p:grpSpPr>
          <a:xfrm>
            <a:off x="9366953" y="2352176"/>
            <a:ext cx="1346620" cy="565445"/>
            <a:chOff x="1111532" y="5518804"/>
            <a:chExt cx="1346620" cy="565445"/>
          </a:xfrm>
        </p:grpSpPr>
        <p:sp>
          <p:nvSpPr>
            <p:cNvPr id="60" name="Financial_E7BB">
              <a:extLst>
                <a:ext uri="{FF2B5EF4-FFF2-40B4-BE49-F238E27FC236}">
                  <a16:creationId xmlns:a16="http://schemas.microsoft.com/office/drawing/2014/main" id="{63629D43-D207-4EFB-B55B-34618BB4228F}"/>
                </a:ext>
              </a:extLst>
            </p:cNvPr>
            <p:cNvSpPr>
              <a:spLocks noChangeAspect="1" noEditPoints="1"/>
            </p:cNvSpPr>
            <p:nvPr/>
          </p:nvSpPr>
          <p:spPr bwMode="auto">
            <a:xfrm>
              <a:off x="1861409" y="5535369"/>
              <a:ext cx="596743" cy="532314"/>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31750" cap="flat">
              <a:solidFill>
                <a:srgbClr val="E8112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2" name="Group 21">
              <a:extLst>
                <a:ext uri="{FF2B5EF4-FFF2-40B4-BE49-F238E27FC236}">
                  <a16:creationId xmlns:a16="http://schemas.microsoft.com/office/drawing/2014/main" id="{2CAF27DF-17C8-428A-A5F6-DAE6A88D746D}"/>
                </a:ext>
              </a:extLst>
            </p:cNvPr>
            <p:cNvGrpSpPr/>
            <p:nvPr/>
          </p:nvGrpSpPr>
          <p:grpSpPr>
            <a:xfrm>
              <a:off x="1111532" y="5518804"/>
              <a:ext cx="552180" cy="565445"/>
              <a:chOff x="464261" y="2661173"/>
              <a:chExt cx="461233" cy="472313"/>
            </a:xfrm>
          </p:grpSpPr>
          <p:sp>
            <p:nvSpPr>
              <p:cNvPr id="62" name="Freeform 12">
                <a:extLst>
                  <a:ext uri="{FF2B5EF4-FFF2-40B4-BE49-F238E27FC236}">
                    <a16:creationId xmlns:a16="http://schemas.microsoft.com/office/drawing/2014/main" id="{971DDF24-9FA8-48AB-8993-9D54063122AD}"/>
                  </a:ext>
                </a:extLst>
              </p:cNvPr>
              <p:cNvSpPr>
                <a:spLocks noEditPoints="1"/>
              </p:cNvSpPr>
              <p:nvPr/>
            </p:nvSpPr>
            <p:spPr bwMode="auto">
              <a:xfrm>
                <a:off x="464261" y="2661173"/>
                <a:ext cx="461233" cy="472313"/>
              </a:xfrm>
              <a:custGeom>
                <a:avLst/>
                <a:gdLst>
                  <a:gd name="T0" fmla="*/ 212 w 219"/>
                  <a:gd name="T1" fmla="*/ 181 h 225"/>
                  <a:gd name="T2" fmla="*/ 196 w 219"/>
                  <a:gd name="T3" fmla="*/ 129 h 225"/>
                  <a:gd name="T4" fmla="*/ 187 w 219"/>
                  <a:gd name="T5" fmla="*/ 112 h 225"/>
                  <a:gd name="T6" fmla="*/ 160 w 219"/>
                  <a:gd name="T7" fmla="*/ 93 h 225"/>
                  <a:gd name="T8" fmla="*/ 154 w 219"/>
                  <a:gd name="T9" fmla="*/ 41 h 225"/>
                  <a:gd name="T10" fmla="*/ 133 w 219"/>
                  <a:gd name="T11" fmla="*/ 11 h 225"/>
                  <a:gd name="T12" fmla="*/ 113 w 219"/>
                  <a:gd name="T13" fmla="*/ 2 h 225"/>
                  <a:gd name="T14" fmla="*/ 82 w 219"/>
                  <a:gd name="T15" fmla="*/ 15 h 225"/>
                  <a:gd name="T16" fmla="*/ 66 w 219"/>
                  <a:gd name="T17" fmla="*/ 42 h 225"/>
                  <a:gd name="T18" fmla="*/ 61 w 219"/>
                  <a:gd name="T19" fmla="*/ 94 h 225"/>
                  <a:gd name="T20" fmla="*/ 32 w 219"/>
                  <a:gd name="T21" fmla="*/ 112 h 225"/>
                  <a:gd name="T22" fmla="*/ 23 w 219"/>
                  <a:gd name="T23" fmla="*/ 129 h 225"/>
                  <a:gd name="T24" fmla="*/ 7 w 219"/>
                  <a:gd name="T25" fmla="*/ 181 h 225"/>
                  <a:gd name="T26" fmla="*/ 39 w 219"/>
                  <a:gd name="T27" fmla="*/ 225 h 225"/>
                  <a:gd name="T28" fmla="*/ 47 w 219"/>
                  <a:gd name="T29" fmla="*/ 225 h 225"/>
                  <a:gd name="T30" fmla="*/ 46 w 219"/>
                  <a:gd name="T31" fmla="*/ 221 h 225"/>
                  <a:gd name="T32" fmla="*/ 42 w 219"/>
                  <a:gd name="T33" fmla="*/ 147 h 225"/>
                  <a:gd name="T34" fmla="*/ 56 w 219"/>
                  <a:gd name="T35" fmla="*/ 132 h 225"/>
                  <a:gd name="T36" fmla="*/ 163 w 219"/>
                  <a:gd name="T37" fmla="*/ 132 h 225"/>
                  <a:gd name="T38" fmla="*/ 177 w 219"/>
                  <a:gd name="T39" fmla="*/ 147 h 225"/>
                  <a:gd name="T40" fmla="*/ 173 w 219"/>
                  <a:gd name="T41" fmla="*/ 221 h 225"/>
                  <a:gd name="T42" fmla="*/ 172 w 219"/>
                  <a:gd name="T43" fmla="*/ 225 h 225"/>
                  <a:gd name="T44" fmla="*/ 180 w 219"/>
                  <a:gd name="T45" fmla="*/ 225 h 225"/>
                  <a:gd name="T46" fmla="*/ 212 w 219"/>
                  <a:gd name="T47" fmla="*/ 181 h 225"/>
                  <a:gd name="T48" fmla="*/ 139 w 219"/>
                  <a:gd name="T49" fmla="*/ 81 h 225"/>
                  <a:gd name="T50" fmla="*/ 130 w 219"/>
                  <a:gd name="T51" fmla="*/ 98 h 225"/>
                  <a:gd name="T52" fmla="*/ 110 w 219"/>
                  <a:gd name="T53" fmla="*/ 111 h 225"/>
                  <a:gd name="T54" fmla="*/ 88 w 219"/>
                  <a:gd name="T55" fmla="*/ 95 h 225"/>
                  <a:gd name="T56" fmla="*/ 80 w 219"/>
                  <a:gd name="T57" fmla="*/ 81 h 225"/>
                  <a:gd name="T58" fmla="*/ 78 w 219"/>
                  <a:gd name="T59" fmla="*/ 63 h 225"/>
                  <a:gd name="T60" fmla="*/ 78 w 219"/>
                  <a:gd name="T61" fmla="*/ 61 h 225"/>
                  <a:gd name="T62" fmla="*/ 78 w 219"/>
                  <a:gd name="T63" fmla="*/ 60 h 225"/>
                  <a:gd name="T64" fmla="*/ 78 w 219"/>
                  <a:gd name="T65" fmla="*/ 52 h 225"/>
                  <a:gd name="T66" fmla="*/ 88 w 219"/>
                  <a:gd name="T67" fmla="*/ 42 h 225"/>
                  <a:gd name="T68" fmla="*/ 110 w 219"/>
                  <a:gd name="T69" fmla="*/ 48 h 225"/>
                  <a:gd name="T70" fmla="*/ 130 w 219"/>
                  <a:gd name="T71" fmla="*/ 42 h 225"/>
                  <a:gd name="T72" fmla="*/ 141 w 219"/>
                  <a:gd name="T73" fmla="*/ 53 h 225"/>
                  <a:gd name="T74" fmla="*/ 142 w 219"/>
                  <a:gd name="T75" fmla="*/ 66 h 225"/>
                  <a:gd name="T76" fmla="*/ 139 w 219"/>
                  <a:gd name="T77" fmla="*/ 8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9" h="225">
                    <a:moveTo>
                      <a:pt x="212" y="181"/>
                    </a:moveTo>
                    <a:cubicBezTo>
                      <a:pt x="196" y="129"/>
                      <a:pt x="196" y="129"/>
                      <a:pt x="196" y="129"/>
                    </a:cubicBezTo>
                    <a:cubicBezTo>
                      <a:pt x="194" y="124"/>
                      <a:pt x="191" y="118"/>
                      <a:pt x="187" y="112"/>
                    </a:cubicBezTo>
                    <a:cubicBezTo>
                      <a:pt x="177" y="100"/>
                      <a:pt x="166" y="95"/>
                      <a:pt x="160" y="93"/>
                    </a:cubicBezTo>
                    <a:cubicBezTo>
                      <a:pt x="162" y="82"/>
                      <a:pt x="163" y="63"/>
                      <a:pt x="154" y="41"/>
                    </a:cubicBezTo>
                    <a:cubicBezTo>
                      <a:pt x="151" y="34"/>
                      <a:pt x="146" y="21"/>
                      <a:pt x="133" y="11"/>
                    </a:cubicBezTo>
                    <a:cubicBezTo>
                      <a:pt x="128" y="7"/>
                      <a:pt x="122" y="3"/>
                      <a:pt x="113" y="2"/>
                    </a:cubicBezTo>
                    <a:cubicBezTo>
                      <a:pt x="96" y="0"/>
                      <a:pt x="84" y="13"/>
                      <a:pt x="82" y="15"/>
                    </a:cubicBezTo>
                    <a:cubicBezTo>
                      <a:pt x="77" y="21"/>
                      <a:pt x="70" y="30"/>
                      <a:pt x="66" y="42"/>
                    </a:cubicBezTo>
                    <a:cubicBezTo>
                      <a:pt x="57" y="64"/>
                      <a:pt x="59" y="84"/>
                      <a:pt x="61" y="94"/>
                    </a:cubicBezTo>
                    <a:cubicBezTo>
                      <a:pt x="55" y="95"/>
                      <a:pt x="42" y="100"/>
                      <a:pt x="32" y="112"/>
                    </a:cubicBezTo>
                    <a:cubicBezTo>
                      <a:pt x="27" y="118"/>
                      <a:pt x="25" y="124"/>
                      <a:pt x="23" y="129"/>
                    </a:cubicBezTo>
                    <a:cubicBezTo>
                      <a:pt x="7" y="181"/>
                      <a:pt x="7" y="181"/>
                      <a:pt x="7" y="181"/>
                    </a:cubicBezTo>
                    <a:cubicBezTo>
                      <a:pt x="0" y="202"/>
                      <a:pt x="16" y="225"/>
                      <a:pt x="39" y="225"/>
                    </a:cubicBezTo>
                    <a:cubicBezTo>
                      <a:pt x="47" y="225"/>
                      <a:pt x="47" y="225"/>
                      <a:pt x="47" y="225"/>
                    </a:cubicBezTo>
                    <a:cubicBezTo>
                      <a:pt x="47" y="224"/>
                      <a:pt x="46" y="223"/>
                      <a:pt x="46" y="221"/>
                    </a:cubicBezTo>
                    <a:cubicBezTo>
                      <a:pt x="42" y="147"/>
                      <a:pt x="42" y="147"/>
                      <a:pt x="42" y="147"/>
                    </a:cubicBezTo>
                    <a:cubicBezTo>
                      <a:pt x="41" y="139"/>
                      <a:pt x="48" y="132"/>
                      <a:pt x="56" y="132"/>
                    </a:cubicBezTo>
                    <a:cubicBezTo>
                      <a:pt x="163" y="132"/>
                      <a:pt x="163" y="132"/>
                      <a:pt x="163" y="132"/>
                    </a:cubicBezTo>
                    <a:cubicBezTo>
                      <a:pt x="171" y="132"/>
                      <a:pt x="178" y="139"/>
                      <a:pt x="177" y="147"/>
                    </a:cubicBezTo>
                    <a:cubicBezTo>
                      <a:pt x="173" y="221"/>
                      <a:pt x="173" y="221"/>
                      <a:pt x="173" y="221"/>
                    </a:cubicBezTo>
                    <a:cubicBezTo>
                      <a:pt x="173" y="223"/>
                      <a:pt x="172" y="224"/>
                      <a:pt x="172" y="225"/>
                    </a:cubicBezTo>
                    <a:cubicBezTo>
                      <a:pt x="180" y="225"/>
                      <a:pt x="180" y="225"/>
                      <a:pt x="180" y="225"/>
                    </a:cubicBezTo>
                    <a:cubicBezTo>
                      <a:pt x="203" y="225"/>
                      <a:pt x="219" y="202"/>
                      <a:pt x="212" y="181"/>
                    </a:cubicBezTo>
                    <a:close/>
                    <a:moveTo>
                      <a:pt x="139" y="81"/>
                    </a:moveTo>
                    <a:cubicBezTo>
                      <a:pt x="138" y="85"/>
                      <a:pt x="136" y="92"/>
                      <a:pt x="130" y="98"/>
                    </a:cubicBezTo>
                    <a:cubicBezTo>
                      <a:pt x="126" y="103"/>
                      <a:pt x="119" y="111"/>
                      <a:pt x="110" y="111"/>
                    </a:cubicBezTo>
                    <a:cubicBezTo>
                      <a:pt x="99" y="111"/>
                      <a:pt x="92" y="101"/>
                      <a:pt x="88" y="95"/>
                    </a:cubicBezTo>
                    <a:cubicBezTo>
                      <a:pt x="84" y="90"/>
                      <a:pt x="81" y="84"/>
                      <a:pt x="80" y="81"/>
                    </a:cubicBezTo>
                    <a:cubicBezTo>
                      <a:pt x="79" y="75"/>
                      <a:pt x="78" y="69"/>
                      <a:pt x="78" y="63"/>
                    </a:cubicBezTo>
                    <a:cubicBezTo>
                      <a:pt x="78" y="62"/>
                      <a:pt x="78" y="62"/>
                      <a:pt x="78" y="61"/>
                    </a:cubicBezTo>
                    <a:cubicBezTo>
                      <a:pt x="78" y="61"/>
                      <a:pt x="78" y="61"/>
                      <a:pt x="78" y="60"/>
                    </a:cubicBezTo>
                    <a:cubicBezTo>
                      <a:pt x="78" y="52"/>
                      <a:pt x="78" y="52"/>
                      <a:pt x="78" y="52"/>
                    </a:cubicBezTo>
                    <a:cubicBezTo>
                      <a:pt x="78" y="52"/>
                      <a:pt x="79" y="42"/>
                      <a:pt x="88" y="42"/>
                    </a:cubicBezTo>
                    <a:cubicBezTo>
                      <a:pt x="88" y="42"/>
                      <a:pt x="101" y="48"/>
                      <a:pt x="110" y="48"/>
                    </a:cubicBezTo>
                    <a:cubicBezTo>
                      <a:pt x="117" y="48"/>
                      <a:pt x="124" y="46"/>
                      <a:pt x="130" y="42"/>
                    </a:cubicBezTo>
                    <a:cubicBezTo>
                      <a:pt x="133" y="42"/>
                      <a:pt x="141" y="43"/>
                      <a:pt x="141" y="53"/>
                    </a:cubicBezTo>
                    <a:cubicBezTo>
                      <a:pt x="141" y="57"/>
                      <a:pt x="142" y="61"/>
                      <a:pt x="142" y="66"/>
                    </a:cubicBezTo>
                    <a:cubicBezTo>
                      <a:pt x="141" y="72"/>
                      <a:pt x="140" y="77"/>
                      <a:pt x="139" y="8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7338B42F-C26D-4036-B3CA-B58E5212A589}"/>
                  </a:ext>
                </a:extLst>
              </p:cNvPr>
              <p:cNvSpPr/>
              <p:nvPr/>
            </p:nvSpPr>
            <p:spPr bwMode="auto">
              <a:xfrm>
                <a:off x="634656" y="2794671"/>
                <a:ext cx="117619" cy="39133"/>
              </a:xfrm>
              <a:custGeom>
                <a:avLst/>
                <a:gdLst>
                  <a:gd name="connsiteX0" fmla="*/ 44007 w 118751"/>
                  <a:gd name="connsiteY0" fmla="*/ 0 h 39510"/>
                  <a:gd name="connsiteX1" fmla="*/ 74105 w 118751"/>
                  <a:gd name="connsiteY1" fmla="*/ 0 h 39510"/>
                  <a:gd name="connsiteX2" fmla="*/ 74105 w 118751"/>
                  <a:gd name="connsiteY2" fmla="*/ 1909 h 39510"/>
                  <a:gd name="connsiteX3" fmla="*/ 82862 w 118751"/>
                  <a:gd name="connsiteY3" fmla="*/ 1089 h 39510"/>
                  <a:gd name="connsiteX4" fmla="*/ 116839 w 118751"/>
                  <a:gd name="connsiteY4" fmla="*/ 3226 h 39510"/>
                  <a:gd name="connsiteX5" fmla="*/ 114717 w 118751"/>
                  <a:gd name="connsiteY5" fmla="*/ 22433 h 39510"/>
                  <a:gd name="connsiteX6" fmla="*/ 91359 w 118751"/>
                  <a:gd name="connsiteY6" fmla="*/ 39510 h 39510"/>
                  <a:gd name="connsiteX7" fmla="*/ 68001 w 118751"/>
                  <a:gd name="connsiteY7" fmla="*/ 20300 h 39510"/>
                  <a:gd name="connsiteX8" fmla="*/ 66701 w 118751"/>
                  <a:gd name="connsiteY8" fmla="*/ 14641 h 39510"/>
                  <a:gd name="connsiteX9" fmla="*/ 52050 w 118751"/>
                  <a:gd name="connsiteY9" fmla="*/ 14641 h 39510"/>
                  <a:gd name="connsiteX10" fmla="*/ 50750 w 118751"/>
                  <a:gd name="connsiteY10" fmla="*/ 20300 h 39510"/>
                  <a:gd name="connsiteX11" fmla="*/ 27392 w 118751"/>
                  <a:gd name="connsiteY11" fmla="*/ 39510 h 39510"/>
                  <a:gd name="connsiteX12" fmla="*/ 4034 w 118751"/>
                  <a:gd name="connsiteY12" fmla="*/ 22433 h 39510"/>
                  <a:gd name="connsiteX13" fmla="*/ 1912 w 118751"/>
                  <a:gd name="connsiteY13" fmla="*/ 3226 h 39510"/>
                  <a:gd name="connsiteX14" fmla="*/ 35889 w 118751"/>
                  <a:gd name="connsiteY14" fmla="*/ 1089 h 39510"/>
                  <a:gd name="connsiteX15" fmla="*/ 44007 w 118751"/>
                  <a:gd name="connsiteY15" fmla="*/ 2256 h 3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751" h="39510">
                    <a:moveTo>
                      <a:pt x="44007" y="0"/>
                    </a:moveTo>
                    <a:lnTo>
                      <a:pt x="74105" y="0"/>
                    </a:lnTo>
                    <a:lnTo>
                      <a:pt x="74105" y="1909"/>
                    </a:lnTo>
                    <a:lnTo>
                      <a:pt x="82862" y="1089"/>
                    </a:lnTo>
                    <a:cubicBezTo>
                      <a:pt x="91004" y="1089"/>
                      <a:pt x="111530" y="-331"/>
                      <a:pt x="116839" y="3226"/>
                    </a:cubicBezTo>
                    <a:cubicBezTo>
                      <a:pt x="122148" y="6783"/>
                      <a:pt x="114717" y="22433"/>
                      <a:pt x="114717" y="22433"/>
                    </a:cubicBezTo>
                    <a:cubicBezTo>
                      <a:pt x="110469" y="33107"/>
                      <a:pt x="101978" y="39510"/>
                      <a:pt x="91359" y="39510"/>
                    </a:cubicBezTo>
                    <a:cubicBezTo>
                      <a:pt x="80741" y="37377"/>
                      <a:pt x="72244" y="30973"/>
                      <a:pt x="68001" y="20300"/>
                    </a:cubicBezTo>
                    <a:lnTo>
                      <a:pt x="66701" y="14641"/>
                    </a:lnTo>
                    <a:lnTo>
                      <a:pt x="52050" y="14641"/>
                    </a:lnTo>
                    <a:lnTo>
                      <a:pt x="50750" y="20300"/>
                    </a:lnTo>
                    <a:cubicBezTo>
                      <a:pt x="46507" y="30973"/>
                      <a:pt x="38010" y="37377"/>
                      <a:pt x="27392" y="39510"/>
                    </a:cubicBezTo>
                    <a:cubicBezTo>
                      <a:pt x="16773" y="39510"/>
                      <a:pt x="8282" y="33107"/>
                      <a:pt x="4034" y="22433"/>
                    </a:cubicBezTo>
                    <a:cubicBezTo>
                      <a:pt x="4034" y="22433"/>
                      <a:pt x="-3397" y="6783"/>
                      <a:pt x="1912" y="3226"/>
                    </a:cubicBezTo>
                    <a:cubicBezTo>
                      <a:pt x="7221" y="-331"/>
                      <a:pt x="27747" y="1089"/>
                      <a:pt x="35889" y="1089"/>
                    </a:cubicBezTo>
                    <a:lnTo>
                      <a:pt x="44007" y="2256"/>
                    </a:lnTo>
                    <a:close/>
                  </a:path>
                </a:pathLst>
              </a:cu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 name="Group 2">
            <a:extLst>
              <a:ext uri="{FF2B5EF4-FFF2-40B4-BE49-F238E27FC236}">
                <a16:creationId xmlns:a16="http://schemas.microsoft.com/office/drawing/2014/main" id="{355BFD4E-14C3-4D80-B374-6C600BE9BF01}"/>
              </a:ext>
            </a:extLst>
          </p:cNvPr>
          <p:cNvGrpSpPr/>
          <p:nvPr/>
        </p:nvGrpSpPr>
        <p:grpSpPr>
          <a:xfrm>
            <a:off x="6562193" y="2300792"/>
            <a:ext cx="1260640" cy="718716"/>
            <a:chOff x="6499563" y="2451104"/>
            <a:chExt cx="1260640" cy="718716"/>
          </a:xfrm>
        </p:grpSpPr>
        <p:sp>
          <p:nvSpPr>
            <p:cNvPr id="43" name="TextBox 42">
              <a:extLst>
                <a:ext uri="{FF2B5EF4-FFF2-40B4-BE49-F238E27FC236}">
                  <a16:creationId xmlns:a16="http://schemas.microsoft.com/office/drawing/2014/main" id="{1CFB1556-C712-4573-959E-A230012FE952}"/>
                </a:ext>
              </a:extLst>
            </p:cNvPr>
            <p:cNvSpPr txBox="1"/>
            <p:nvPr/>
          </p:nvSpPr>
          <p:spPr>
            <a:xfrm>
              <a:off x="6921632" y="2628606"/>
              <a:ext cx="54903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rgbClr val="0078D4"/>
                      </a:gs>
                      <a:gs pos="100000">
                        <a:srgbClr val="0078D4"/>
                      </a:gs>
                    </a:gsLst>
                    <a:lin ang="5400000" scaled="0"/>
                  </a:gradFill>
                  <a:effectLst/>
                  <a:uLnTx/>
                  <a:uFillTx/>
                  <a:latin typeface="Segoe UI"/>
                  <a:ea typeface="+mn-ea"/>
                  <a:cs typeface="+mn-cs"/>
                </a:rPr>
                <a:t>IoT</a:t>
              </a:r>
            </a:p>
          </p:txBody>
        </p:sp>
        <p:sp>
          <p:nvSpPr>
            <p:cNvPr id="35" name="chip">
              <a:extLst>
                <a:ext uri="{FF2B5EF4-FFF2-40B4-BE49-F238E27FC236}">
                  <a16:creationId xmlns:a16="http://schemas.microsoft.com/office/drawing/2014/main" id="{FE426E50-DBEA-426C-AEBE-1DDFBC186890}"/>
                </a:ext>
              </a:extLst>
            </p:cNvPr>
            <p:cNvSpPr>
              <a:spLocks noChangeAspect="1" noEditPoints="1"/>
            </p:cNvSpPr>
            <p:nvPr/>
          </p:nvSpPr>
          <p:spPr bwMode="auto">
            <a:xfrm>
              <a:off x="6874741" y="2510155"/>
              <a:ext cx="537083" cy="54818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285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 name="arrow_25">
              <a:extLst>
                <a:ext uri="{FF2B5EF4-FFF2-40B4-BE49-F238E27FC236}">
                  <a16:creationId xmlns:a16="http://schemas.microsoft.com/office/drawing/2014/main" id="{C07C7C00-8DED-4576-BCAC-54E6B8638EC8}"/>
                </a:ext>
              </a:extLst>
            </p:cNvPr>
            <p:cNvSpPr>
              <a:spLocks noChangeAspect="1" noEditPoints="1"/>
            </p:cNvSpPr>
            <p:nvPr/>
          </p:nvSpPr>
          <p:spPr bwMode="auto">
            <a:xfrm rot="2758017">
              <a:off x="7556391" y="2700041"/>
              <a:ext cx="194168" cy="213456"/>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254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 name="arrow_25">
              <a:extLst>
                <a:ext uri="{FF2B5EF4-FFF2-40B4-BE49-F238E27FC236}">
                  <a16:creationId xmlns:a16="http://schemas.microsoft.com/office/drawing/2014/main" id="{AA7455CA-2078-4E7A-B666-6CF4B525C0D1}"/>
                </a:ext>
              </a:extLst>
            </p:cNvPr>
            <p:cNvSpPr>
              <a:spLocks noChangeAspect="1" noEditPoints="1"/>
            </p:cNvSpPr>
            <p:nvPr/>
          </p:nvSpPr>
          <p:spPr bwMode="auto">
            <a:xfrm rot="4158217">
              <a:off x="7546331" y="2943080"/>
              <a:ext cx="194168" cy="213456"/>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254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 name="arrow_25">
              <a:extLst>
                <a:ext uri="{FF2B5EF4-FFF2-40B4-BE49-F238E27FC236}">
                  <a16:creationId xmlns:a16="http://schemas.microsoft.com/office/drawing/2014/main" id="{08B10003-F549-4B9D-880C-7B82DA270B65}"/>
                </a:ext>
              </a:extLst>
            </p:cNvPr>
            <p:cNvSpPr>
              <a:spLocks noChangeAspect="1" noEditPoints="1"/>
            </p:cNvSpPr>
            <p:nvPr/>
          </p:nvSpPr>
          <p:spPr bwMode="auto">
            <a:xfrm rot="1854286">
              <a:off x="7550297" y="2451104"/>
              <a:ext cx="194168" cy="213456"/>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254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 name="arrow_25">
              <a:extLst>
                <a:ext uri="{FF2B5EF4-FFF2-40B4-BE49-F238E27FC236}">
                  <a16:creationId xmlns:a16="http://schemas.microsoft.com/office/drawing/2014/main" id="{A6054964-1109-498C-BC51-5D31BED791D4}"/>
                </a:ext>
              </a:extLst>
            </p:cNvPr>
            <p:cNvSpPr>
              <a:spLocks noChangeAspect="1" noEditPoints="1"/>
            </p:cNvSpPr>
            <p:nvPr/>
          </p:nvSpPr>
          <p:spPr bwMode="auto">
            <a:xfrm rot="18841983" flipH="1">
              <a:off x="6519267" y="2722969"/>
              <a:ext cx="194168" cy="213456"/>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254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 name="arrow_25">
              <a:extLst>
                <a:ext uri="{FF2B5EF4-FFF2-40B4-BE49-F238E27FC236}">
                  <a16:creationId xmlns:a16="http://schemas.microsoft.com/office/drawing/2014/main" id="{4BC3F24A-2001-4CEE-8934-0D34F9106456}"/>
                </a:ext>
              </a:extLst>
            </p:cNvPr>
            <p:cNvSpPr>
              <a:spLocks noChangeAspect="1" noEditPoints="1"/>
            </p:cNvSpPr>
            <p:nvPr/>
          </p:nvSpPr>
          <p:spPr bwMode="auto">
            <a:xfrm rot="17441783" flipH="1">
              <a:off x="6509207" y="2966008"/>
              <a:ext cx="194168" cy="213456"/>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254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 name="arrow_25">
              <a:extLst>
                <a:ext uri="{FF2B5EF4-FFF2-40B4-BE49-F238E27FC236}">
                  <a16:creationId xmlns:a16="http://schemas.microsoft.com/office/drawing/2014/main" id="{206961C0-06F8-4D18-BF65-811FFCF38BCF}"/>
                </a:ext>
              </a:extLst>
            </p:cNvPr>
            <p:cNvSpPr>
              <a:spLocks noChangeAspect="1" noEditPoints="1"/>
            </p:cNvSpPr>
            <p:nvPr/>
          </p:nvSpPr>
          <p:spPr bwMode="auto">
            <a:xfrm rot="19745714" flipH="1">
              <a:off x="6513173" y="2474032"/>
              <a:ext cx="194168" cy="213456"/>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254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44" name="Group 43">
            <a:extLst>
              <a:ext uri="{FF2B5EF4-FFF2-40B4-BE49-F238E27FC236}">
                <a16:creationId xmlns:a16="http://schemas.microsoft.com/office/drawing/2014/main" id="{4C22716A-9BB8-4A8E-A11F-429B3A67F695}"/>
              </a:ext>
            </a:extLst>
          </p:cNvPr>
          <p:cNvGrpSpPr/>
          <p:nvPr/>
        </p:nvGrpSpPr>
        <p:grpSpPr>
          <a:xfrm>
            <a:off x="2983899" y="2422604"/>
            <a:ext cx="6067118" cy="3999058"/>
            <a:chOff x="3600746" y="2309135"/>
            <a:chExt cx="5727884" cy="1538189"/>
          </a:xfrm>
        </p:grpSpPr>
        <p:cxnSp>
          <p:nvCxnSpPr>
            <p:cNvPr id="45" name="Straight Connector 44">
              <a:extLst>
                <a:ext uri="{FF2B5EF4-FFF2-40B4-BE49-F238E27FC236}">
                  <a16:creationId xmlns:a16="http://schemas.microsoft.com/office/drawing/2014/main" id="{7271B8F2-A72D-4D1B-A6A6-C3BCC226254F}"/>
                </a:ext>
              </a:extLst>
            </p:cNvPr>
            <p:cNvCxnSpPr/>
            <p:nvPr/>
          </p:nvCxnSpPr>
          <p:spPr>
            <a:xfrm>
              <a:off x="3600746" y="2309135"/>
              <a:ext cx="0" cy="1538189"/>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B482CBF-5A26-422D-B496-76A54EE85ED3}"/>
                </a:ext>
              </a:extLst>
            </p:cNvPr>
            <p:cNvCxnSpPr/>
            <p:nvPr/>
          </p:nvCxnSpPr>
          <p:spPr>
            <a:xfrm>
              <a:off x="6470292" y="2309135"/>
              <a:ext cx="0" cy="1538189"/>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897E6A9-B202-47C1-BAFE-2DBB081C7C77}"/>
                </a:ext>
              </a:extLst>
            </p:cNvPr>
            <p:cNvCxnSpPr/>
            <p:nvPr/>
          </p:nvCxnSpPr>
          <p:spPr>
            <a:xfrm>
              <a:off x="9328630" y="2309135"/>
              <a:ext cx="0" cy="1538189"/>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405008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1000"/>
                                        <p:tgtEl>
                                          <p:spTgt spid="21"/>
                                        </p:tgtEl>
                                      </p:cBhvr>
                                    </p:animEffect>
                                    <p:anim calcmode="lin" valueType="num">
                                      <p:cBhvr>
                                        <p:cTn id="16" dur="1000" fill="hold"/>
                                        <p:tgtEl>
                                          <p:spTgt spid="21"/>
                                        </p:tgtEl>
                                        <p:attrNameLst>
                                          <p:attrName>ppt_x</p:attrName>
                                        </p:attrNameLst>
                                      </p:cBhvr>
                                      <p:tavLst>
                                        <p:tav tm="0">
                                          <p:val>
                                            <p:strVal val="#ppt_x"/>
                                          </p:val>
                                        </p:tav>
                                        <p:tav tm="100000">
                                          <p:val>
                                            <p:strVal val="#ppt_x"/>
                                          </p:val>
                                        </p:tav>
                                      </p:tavLst>
                                    </p:anim>
                                    <p:anim calcmode="lin" valueType="num">
                                      <p:cBhvr>
                                        <p:cTn id="17" dur="1000" fill="hold"/>
                                        <p:tgtEl>
                                          <p:spTgt spid="21"/>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1000"/>
                                        <p:tgtEl>
                                          <p:spTgt spid="17"/>
                                        </p:tgtEl>
                                      </p:cBhvr>
                                    </p:animEffect>
                                    <p:anim calcmode="lin" valueType="num">
                                      <p:cBhvr>
                                        <p:cTn id="21" dur="1000" fill="hold"/>
                                        <p:tgtEl>
                                          <p:spTgt spid="17"/>
                                        </p:tgtEl>
                                        <p:attrNameLst>
                                          <p:attrName>ppt_x</p:attrName>
                                        </p:attrNameLst>
                                      </p:cBhvr>
                                      <p:tavLst>
                                        <p:tav tm="0">
                                          <p:val>
                                            <p:strVal val="#ppt_x"/>
                                          </p:val>
                                        </p:tav>
                                        <p:tav tm="100000">
                                          <p:val>
                                            <p:strVal val="#ppt_x"/>
                                          </p:val>
                                        </p:tav>
                                      </p:tavLst>
                                    </p:anim>
                                    <p:anim calcmode="lin" valueType="num">
                                      <p:cBhvr>
                                        <p:cTn id="22"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1000"/>
                                        <p:tgtEl>
                                          <p:spTgt spid="46"/>
                                        </p:tgtEl>
                                      </p:cBhvr>
                                    </p:animEffect>
                                    <p:anim calcmode="lin" valueType="num">
                                      <p:cBhvr>
                                        <p:cTn id="33" dur="1000" fill="hold"/>
                                        <p:tgtEl>
                                          <p:spTgt spid="46"/>
                                        </p:tgtEl>
                                        <p:attrNameLst>
                                          <p:attrName>ppt_x</p:attrName>
                                        </p:attrNameLst>
                                      </p:cBhvr>
                                      <p:tavLst>
                                        <p:tav tm="0">
                                          <p:val>
                                            <p:strVal val="#ppt_x"/>
                                          </p:val>
                                        </p:tav>
                                        <p:tav tm="100000">
                                          <p:val>
                                            <p:strVal val="#ppt_x"/>
                                          </p:val>
                                        </p:tav>
                                      </p:tavLst>
                                    </p:anim>
                                    <p:anim calcmode="lin" valueType="num">
                                      <p:cBhvr>
                                        <p:cTn id="34"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1000"/>
                                        <p:tgtEl>
                                          <p:spTgt spid="24"/>
                                        </p:tgtEl>
                                      </p:cBhvr>
                                    </p:animEffect>
                                    <p:anim calcmode="lin" valueType="num">
                                      <p:cBhvr>
                                        <p:cTn id="40" dur="1000" fill="hold"/>
                                        <p:tgtEl>
                                          <p:spTgt spid="24"/>
                                        </p:tgtEl>
                                        <p:attrNameLst>
                                          <p:attrName>ppt_x</p:attrName>
                                        </p:attrNameLst>
                                      </p:cBhvr>
                                      <p:tavLst>
                                        <p:tav tm="0">
                                          <p:val>
                                            <p:strVal val="#ppt_x"/>
                                          </p:val>
                                        </p:tav>
                                        <p:tav tm="100000">
                                          <p:val>
                                            <p:strVal val="#ppt_x"/>
                                          </p:val>
                                        </p:tav>
                                      </p:tavLst>
                                    </p:anim>
                                    <p:anim calcmode="lin" valueType="num">
                                      <p:cBhvr>
                                        <p:cTn id="41" dur="1000" fill="hold"/>
                                        <p:tgtEl>
                                          <p:spTgt spid="24"/>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1000"/>
                                        <p:tgtEl>
                                          <p:spTgt spid="13"/>
                                        </p:tgtEl>
                                      </p:cBhvr>
                                    </p:animEffect>
                                    <p:anim calcmode="lin" valueType="num">
                                      <p:cBhvr>
                                        <p:cTn id="45" dur="1000" fill="hold"/>
                                        <p:tgtEl>
                                          <p:spTgt spid="13"/>
                                        </p:tgtEl>
                                        <p:attrNameLst>
                                          <p:attrName>ppt_x</p:attrName>
                                        </p:attrNameLst>
                                      </p:cBhvr>
                                      <p:tavLst>
                                        <p:tav tm="0">
                                          <p:val>
                                            <p:strVal val="#ppt_x"/>
                                          </p:val>
                                        </p:tav>
                                        <p:tav tm="100000">
                                          <p:val>
                                            <p:strVal val="#ppt_x"/>
                                          </p:val>
                                        </p:tav>
                                      </p:tavLst>
                                    </p:anim>
                                    <p:anim calcmode="lin" valueType="num">
                                      <p:cBhvr>
                                        <p:cTn id="4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7" grpId="0"/>
      <p:bldP spid="46"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1"/>
            <a:ext cx="11018520" cy="553998"/>
          </a:xfrm>
        </p:spPr>
        <p:txBody>
          <a:bodyPr/>
          <a:lstStyle/>
          <a:p>
            <a:r>
              <a:rPr lang="en-US"/>
              <a:t>Imperatives </a:t>
            </a:r>
            <a:r>
              <a:rPr lang="en-US" u="sng"/>
              <a:t>and opportunity</a:t>
            </a:r>
            <a:r>
              <a:rPr lang="en-US"/>
              <a:t> to reimagine security</a:t>
            </a:r>
            <a:endParaRPr lang="en-US" sz="2400" i="1"/>
          </a:p>
        </p:txBody>
      </p:sp>
      <p:sp>
        <p:nvSpPr>
          <p:cNvPr id="3" name="Text Placeholder 2"/>
          <p:cNvSpPr>
            <a:spLocks noGrp="1"/>
          </p:cNvSpPr>
          <p:nvPr>
            <p:ph type="body" sz="quarter" idx="4294967295"/>
          </p:nvPr>
        </p:nvSpPr>
        <p:spPr>
          <a:xfrm>
            <a:off x="628020" y="3272244"/>
            <a:ext cx="2980489" cy="1908215"/>
          </a:xfrm>
        </p:spPr>
        <p:txBody>
          <a:bodyPr tIns="45720"/>
          <a:lstStyle/>
          <a:p>
            <a:pPr marL="0" indent="0" defTabSz="914400">
              <a:spcAft>
                <a:spcPts val="1200"/>
              </a:spcAft>
              <a:buNone/>
            </a:pPr>
            <a:r>
              <a:rPr lang="en-US" sz="1800" b="1">
                <a:ln w="3175">
                  <a:noFill/>
                </a:ln>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Visibility and Control </a:t>
            </a:r>
            <a:br>
              <a:rPr lang="en-US" sz="1800" b="1">
                <a:ln w="3175">
                  <a:noFill/>
                </a:ln>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br>
            <a:r>
              <a:rPr lang="en-US" sz="1800" b="1">
                <a:ln w="3175">
                  <a:noFill/>
                </a:ln>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Over Blind Spots</a:t>
            </a:r>
          </a:p>
          <a:p>
            <a:pPr marL="0" indent="0" defTabSz="914367">
              <a:spcBef>
                <a:spcPts val="288"/>
              </a:spcBef>
              <a:spcAft>
                <a:spcPts val="1200"/>
              </a:spcAft>
              <a:buNone/>
            </a:pPr>
            <a:r>
              <a:rPr lang="en-US" sz="1400">
                <a:ln w="3175">
                  <a:noFill/>
                </a:ln>
                <a:gradFill>
                  <a:gsLst>
                    <a:gs pos="2917">
                      <a:schemeClr val="tx1"/>
                    </a:gs>
                    <a:gs pos="30000">
                      <a:schemeClr val="tx1"/>
                    </a:gs>
                  </a:gsLst>
                  <a:lin ang="5400000" scaled="0"/>
                </a:gradFill>
                <a:latin typeface="+mn-lt"/>
                <a:cs typeface="+mn-cs"/>
              </a:rPr>
              <a:t>Identity security perimeter to protect cloud, mobile, and IoT assets</a:t>
            </a:r>
          </a:p>
          <a:p>
            <a:pPr marL="0" indent="0" defTabSz="914367">
              <a:spcBef>
                <a:spcPts val="288"/>
              </a:spcBef>
              <a:spcAft>
                <a:spcPts val="1200"/>
              </a:spcAft>
              <a:buNone/>
            </a:pPr>
            <a:r>
              <a:rPr lang="en-US" sz="1400">
                <a:ln w="3175">
                  <a:noFill/>
                </a:ln>
                <a:gradFill>
                  <a:gsLst>
                    <a:gs pos="2917">
                      <a:schemeClr val="tx1"/>
                    </a:gs>
                    <a:gs pos="30000">
                      <a:schemeClr val="tx1"/>
                    </a:gs>
                  </a:gsLst>
                  <a:lin ang="5400000" scaled="0"/>
                </a:gradFill>
                <a:latin typeface="+mn-lt"/>
                <a:cs typeface="+mn-cs"/>
              </a:rPr>
              <a:t>Automated policy monitoring and enforcement for modern estate</a:t>
            </a:r>
          </a:p>
        </p:txBody>
      </p:sp>
      <p:sp>
        <p:nvSpPr>
          <p:cNvPr id="81" name="Rectangle 80"/>
          <p:cNvSpPr/>
          <p:nvPr/>
        </p:nvSpPr>
        <p:spPr>
          <a:xfrm>
            <a:off x="4259306" y="3272244"/>
            <a:ext cx="2994348" cy="2000548"/>
          </a:xfrm>
          <a:prstGeom prst="rect">
            <a:avLst/>
          </a:prstGeom>
        </p:spPr>
        <p:txBody>
          <a:bodyPr wrap="square" tIns="45720">
            <a:spAutoFit/>
          </a:bodyPr>
          <a:lstStyle/>
          <a:p>
            <a:pPr marL="0" marR="0" lvl="0" indent="0" algn="l" defTabSz="914400" rtl="0" eaLnBrk="1" fontAlgn="auto" latinLnBrk="0" hangingPunct="1">
              <a:lnSpc>
                <a:spcPct val="90000"/>
              </a:lnSpc>
              <a:spcBef>
                <a:spcPct val="20000"/>
              </a:spcBef>
              <a:spcAft>
                <a:spcPts val="1200"/>
              </a:spcAft>
              <a:buClrTx/>
              <a:buSzPct val="90000"/>
              <a:buFontTx/>
              <a:buNone/>
              <a:tabLst/>
              <a:defRPr/>
            </a:pPr>
            <a:r>
              <a:rPr kumimoji="0" lang="en-US" sz="18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Agile and Efficient </a:t>
            </a:r>
            <a:br>
              <a:rPr kumimoji="0" lang="en-US" sz="18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8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Threat Protection</a:t>
            </a:r>
          </a:p>
          <a:p>
            <a:pPr marL="0" marR="0" lvl="0" indent="0" algn="l" defTabSz="914367" rtl="0" eaLnBrk="1" fontAlgn="auto" latinLnBrk="0" hangingPunct="1">
              <a:lnSpc>
                <a:spcPct val="90000"/>
              </a:lnSpc>
              <a:spcBef>
                <a:spcPts val="288"/>
              </a:spcBef>
              <a:spcAft>
                <a:spcPts val="1200"/>
              </a:spcAft>
              <a:buClrTx/>
              <a:buSzPct val="90000"/>
              <a:buFontTx/>
              <a:buNone/>
              <a:tabLst/>
              <a:defRPr/>
            </a:pP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Automated and integrated </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b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toolsets for response efficiency </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b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and effectiveness</a:t>
            </a:r>
          </a:p>
          <a:p>
            <a:pPr marL="0" marR="0" lvl="0" indent="0" algn="l" defTabSz="914367" rtl="0" eaLnBrk="1" fontAlgn="auto" latinLnBrk="0" hangingPunct="1">
              <a:lnSpc>
                <a:spcPct val="90000"/>
              </a:lnSpc>
              <a:spcBef>
                <a:spcPts val="288"/>
              </a:spcBef>
              <a:spcAft>
                <a:spcPts val="1200"/>
              </a:spcAft>
              <a:buClrTx/>
              <a:buSzPct val="90000"/>
              <a:buFontTx/>
              <a:buNone/>
              <a:tabLst/>
              <a:defRPr/>
            </a:pP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Integrated telemetry to reduce noise and increase accuracy</a:t>
            </a:r>
          </a:p>
        </p:txBody>
      </p:sp>
      <p:sp>
        <p:nvSpPr>
          <p:cNvPr id="83" name="Rectangle 82"/>
          <p:cNvSpPr/>
          <p:nvPr/>
        </p:nvSpPr>
        <p:spPr>
          <a:xfrm>
            <a:off x="7904450" y="3272244"/>
            <a:ext cx="3531057" cy="1806648"/>
          </a:xfrm>
          <a:prstGeom prst="rect">
            <a:avLst/>
          </a:prstGeom>
        </p:spPr>
        <p:txBody>
          <a:bodyPr wrap="square" tIns="45720">
            <a:spAutoFit/>
          </a:bodyPr>
          <a:lstStyle/>
          <a:p>
            <a:pPr marL="0" marR="0" lvl="0" indent="0" algn="l" defTabSz="914400" rtl="0" eaLnBrk="1" fontAlgn="auto" latinLnBrk="0" hangingPunct="1">
              <a:lnSpc>
                <a:spcPct val="90000"/>
              </a:lnSpc>
              <a:spcBef>
                <a:spcPct val="20000"/>
              </a:spcBef>
              <a:spcAft>
                <a:spcPts val="1200"/>
              </a:spcAft>
              <a:buClrTx/>
              <a:buSzPct val="90000"/>
              <a:buFontTx/>
              <a:buNone/>
              <a:tabLst/>
              <a:defRPr/>
            </a:pPr>
            <a:r>
              <a:rPr kumimoji="0" lang="en-US" sz="18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Find and Protect Intellectual Property and Regulated data</a:t>
            </a:r>
          </a:p>
          <a:p>
            <a:pPr marL="0" marR="0" lvl="0" indent="0" algn="l" defTabSz="914367" rtl="0" eaLnBrk="1" fontAlgn="auto" latinLnBrk="0" hangingPunct="1">
              <a:lnSpc>
                <a:spcPct val="90000"/>
              </a:lnSpc>
              <a:spcBef>
                <a:spcPts val="288"/>
              </a:spcBef>
              <a:spcAft>
                <a:spcPts val="1200"/>
              </a:spcAft>
              <a:buClrTx/>
              <a:buSzPct val="90000"/>
              <a:buFontTx/>
              <a:buNone/>
              <a:tabLst/>
              <a:defRPr/>
            </a:pP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Automate classification as documents</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b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are created</a:t>
            </a:r>
          </a:p>
          <a:p>
            <a:pPr marL="0" marR="0" lvl="0" indent="0" algn="l" defTabSz="914367" rtl="0" eaLnBrk="1" fontAlgn="auto" latinLnBrk="0" hangingPunct="1">
              <a:lnSpc>
                <a:spcPct val="90000"/>
              </a:lnSpc>
              <a:spcBef>
                <a:spcPts val="288"/>
              </a:spcBef>
              <a:spcAft>
                <a:spcPts val="1200"/>
              </a:spcAft>
              <a:buClrTx/>
              <a:buSzPct val="90000"/>
              <a:buFontTx/>
              <a:buNone/>
              <a:tabLst/>
              <a:defRPr/>
            </a:pP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Persist data protection throughout</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b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its lifecycle</a:t>
            </a:r>
          </a:p>
        </p:txBody>
      </p:sp>
      <p:sp>
        <p:nvSpPr>
          <p:cNvPr id="31" name="Rectangle 30"/>
          <p:cNvSpPr/>
          <p:nvPr/>
        </p:nvSpPr>
        <p:spPr>
          <a:xfrm>
            <a:off x="537985" y="1270835"/>
            <a:ext cx="5975549" cy="424732"/>
          </a:xfrm>
          <a:prstGeom prst="rect">
            <a:avLst/>
          </a:prstGeom>
        </p:spPr>
        <p:txBody>
          <a:bodyPr wrap="square">
            <a:spAutoFit/>
          </a:bodyPr>
          <a:lstStyle/>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US" sz="2000" b="1" i="0" u="none" strike="noStrike" kern="0" cap="none" spc="0" normalizeH="0" baseline="0" noProof="0">
                <a:ln>
                  <a:noFill/>
                </a:ln>
                <a:gradFill>
                  <a:gsLst>
                    <a:gs pos="1250">
                      <a:srgbClr val="1A1A1A"/>
                    </a:gs>
                    <a:gs pos="99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Monitor and manage your hybrid cloud estate</a:t>
            </a:r>
            <a:r>
              <a:rPr kumimoji="0" lang="en-US" sz="2400" b="0" i="0" u="none" strike="noStrike" kern="0" cap="none" spc="0" normalizeH="0" baseline="0" noProof="0">
                <a:ln>
                  <a:noFill/>
                </a:ln>
                <a:gradFill>
                  <a:gsLst>
                    <a:gs pos="1250">
                      <a:srgbClr val="1A1A1A"/>
                    </a:gs>
                    <a:gs pos="99000">
                      <a:srgbClr val="1A1A1A"/>
                    </a:gs>
                  </a:gsLst>
                  <a:lin ang="5400000" scaled="0"/>
                </a:gradFill>
                <a:effectLst/>
                <a:uLnTx/>
                <a:uFillTx/>
                <a:latin typeface="Segoe UI"/>
                <a:ea typeface="+mn-ea"/>
                <a:cs typeface="+mn-cs"/>
              </a:rPr>
              <a:t>:</a:t>
            </a:r>
          </a:p>
        </p:txBody>
      </p:sp>
      <p:grpSp>
        <p:nvGrpSpPr>
          <p:cNvPr id="4" name="Group 3">
            <a:extLst>
              <a:ext uri="{FF2B5EF4-FFF2-40B4-BE49-F238E27FC236}">
                <a16:creationId xmlns:a16="http://schemas.microsoft.com/office/drawing/2014/main" id="{61613E10-4EFF-4F6A-A8AC-BFE8DC1EB02B}"/>
              </a:ext>
            </a:extLst>
          </p:cNvPr>
          <p:cNvGrpSpPr/>
          <p:nvPr/>
        </p:nvGrpSpPr>
        <p:grpSpPr>
          <a:xfrm>
            <a:off x="990818" y="2304160"/>
            <a:ext cx="1285875" cy="695325"/>
            <a:chOff x="1112325" y="2436818"/>
            <a:chExt cx="1285875" cy="695325"/>
          </a:xfrm>
        </p:grpSpPr>
        <p:sp>
          <p:nvSpPr>
            <p:cNvPr id="11" name="Rectangle: Rounded Corners 10"/>
            <p:cNvSpPr/>
            <p:nvPr/>
          </p:nvSpPr>
          <p:spPr bwMode="black">
            <a:xfrm>
              <a:off x="1433794" y="2436818"/>
              <a:ext cx="964406" cy="695325"/>
            </a:xfrm>
            <a:prstGeom prst="roundRect">
              <a:avLst>
                <a:gd name="adj" fmla="val 9298"/>
              </a:avLst>
            </a:prstGeom>
            <a:noFill/>
            <a:ln w="25400">
              <a:solidFill>
                <a:schemeClr val="tx1"/>
              </a:solidFill>
              <a:prstDash val="sysDash"/>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sp>
          <p:nvSpPr>
            <p:cNvPr id="12" name="Rectangle 11"/>
            <p:cNvSpPr/>
            <p:nvPr/>
          </p:nvSpPr>
          <p:spPr bwMode="auto">
            <a:xfrm>
              <a:off x="1112325" y="2610280"/>
              <a:ext cx="423863" cy="38396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2" name="building_5">
              <a:extLst>
                <a:ext uri="{FF2B5EF4-FFF2-40B4-BE49-F238E27FC236}">
                  <a16:creationId xmlns:a16="http://schemas.microsoft.com/office/drawing/2014/main" id="{70AC5D1B-16C9-4EB5-AAFC-FA73697FC093}"/>
                </a:ext>
              </a:extLst>
            </p:cNvPr>
            <p:cNvSpPr>
              <a:spLocks noChangeAspect="1" noEditPoints="1"/>
            </p:cNvSpPr>
            <p:nvPr/>
          </p:nvSpPr>
          <p:spPr bwMode="auto">
            <a:xfrm>
              <a:off x="1634251" y="2502763"/>
              <a:ext cx="211886" cy="230124"/>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5" name="cloud">
              <a:extLst>
                <a:ext uri="{FF2B5EF4-FFF2-40B4-BE49-F238E27FC236}">
                  <a16:creationId xmlns:a16="http://schemas.microsoft.com/office/drawing/2014/main" id="{C284477D-D52D-4CEC-BAC2-0241F483D0F3}"/>
                </a:ext>
              </a:extLst>
            </p:cNvPr>
            <p:cNvSpPr>
              <a:spLocks noChangeAspect="1"/>
            </p:cNvSpPr>
            <p:nvPr/>
          </p:nvSpPr>
          <p:spPr bwMode="auto">
            <a:xfrm>
              <a:off x="1965419" y="2527866"/>
              <a:ext cx="282404" cy="17991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5" name="CellPhone_E8EA">
              <a:extLst>
                <a:ext uri="{FF2B5EF4-FFF2-40B4-BE49-F238E27FC236}">
                  <a16:creationId xmlns:a16="http://schemas.microsoft.com/office/drawing/2014/main" id="{E0C3C915-9171-4605-974D-058D263D7C70}"/>
                </a:ext>
              </a:extLst>
            </p:cNvPr>
            <p:cNvSpPr>
              <a:spLocks noChangeAspect="1" noEditPoints="1"/>
            </p:cNvSpPr>
            <p:nvPr/>
          </p:nvSpPr>
          <p:spPr bwMode="auto">
            <a:xfrm>
              <a:off x="1674408" y="2803724"/>
              <a:ext cx="131573" cy="219252"/>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6" name="Laptop_E770">
              <a:extLst>
                <a:ext uri="{FF2B5EF4-FFF2-40B4-BE49-F238E27FC236}">
                  <a16:creationId xmlns:a16="http://schemas.microsoft.com/office/drawing/2014/main" id="{6A76D946-0A59-47B4-908D-08CF595A287D}"/>
                </a:ext>
              </a:extLst>
            </p:cNvPr>
            <p:cNvSpPr>
              <a:spLocks noChangeAspect="1" noEditPoints="1"/>
            </p:cNvSpPr>
            <p:nvPr/>
          </p:nvSpPr>
          <p:spPr bwMode="auto">
            <a:xfrm>
              <a:off x="1985033" y="2828427"/>
              <a:ext cx="254538" cy="169847"/>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7" name="people_5">
              <a:extLst>
                <a:ext uri="{FF2B5EF4-FFF2-40B4-BE49-F238E27FC236}">
                  <a16:creationId xmlns:a16="http://schemas.microsoft.com/office/drawing/2014/main" id="{E428100E-E236-4D8A-94E8-B023599900DE}"/>
                </a:ext>
              </a:extLst>
            </p:cNvPr>
            <p:cNvSpPr>
              <a:spLocks noChangeAspect="1" noEditPoints="1"/>
            </p:cNvSpPr>
            <p:nvPr/>
          </p:nvSpPr>
          <p:spPr bwMode="auto">
            <a:xfrm>
              <a:off x="1120470" y="2618372"/>
              <a:ext cx="367217" cy="365760"/>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28575">
              <a:solidFill>
                <a:schemeClr val="accent1"/>
              </a:solidFill>
              <a:prstDash val="soli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grpSp>
      <p:grpSp>
        <p:nvGrpSpPr>
          <p:cNvPr id="9" name="Group 8">
            <a:extLst>
              <a:ext uri="{FF2B5EF4-FFF2-40B4-BE49-F238E27FC236}">
                <a16:creationId xmlns:a16="http://schemas.microsoft.com/office/drawing/2014/main" id="{D44B636B-4696-4ABB-A792-EE679C1EFA51}"/>
              </a:ext>
            </a:extLst>
          </p:cNvPr>
          <p:cNvGrpSpPr/>
          <p:nvPr/>
        </p:nvGrpSpPr>
        <p:grpSpPr>
          <a:xfrm>
            <a:off x="4535292" y="2372318"/>
            <a:ext cx="1665641" cy="565805"/>
            <a:chOff x="934693" y="3717754"/>
            <a:chExt cx="1665641" cy="565805"/>
          </a:xfrm>
        </p:grpSpPr>
        <p:sp>
          <p:nvSpPr>
            <p:cNvPr id="68" name="Processing_E9F5">
              <a:extLst>
                <a:ext uri="{FF2B5EF4-FFF2-40B4-BE49-F238E27FC236}">
                  <a16:creationId xmlns:a16="http://schemas.microsoft.com/office/drawing/2014/main" id="{81F99D27-D848-4427-8025-DD102A44171A}"/>
                </a:ext>
              </a:extLst>
            </p:cNvPr>
            <p:cNvSpPr>
              <a:spLocks noChangeAspect="1" noEditPoints="1"/>
            </p:cNvSpPr>
            <p:nvPr/>
          </p:nvSpPr>
          <p:spPr bwMode="auto">
            <a:xfrm>
              <a:off x="1028747" y="3819877"/>
              <a:ext cx="450032" cy="391949"/>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31750">
              <a:solidFill>
                <a:schemeClr val="accent1"/>
              </a:solidFill>
              <a:prstDash val="soli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sp>
          <p:nvSpPr>
            <p:cNvPr id="69" name="arrow">
              <a:extLst>
                <a:ext uri="{FF2B5EF4-FFF2-40B4-BE49-F238E27FC236}">
                  <a16:creationId xmlns:a16="http://schemas.microsoft.com/office/drawing/2014/main" id="{9AEF58F7-7DD7-4309-BC72-A00D4633E279}"/>
                </a:ext>
              </a:extLst>
            </p:cNvPr>
            <p:cNvSpPr>
              <a:spLocks noChangeAspect="1" noEditPoints="1"/>
            </p:cNvSpPr>
            <p:nvPr/>
          </p:nvSpPr>
          <p:spPr bwMode="auto">
            <a:xfrm>
              <a:off x="1647607" y="3851603"/>
              <a:ext cx="285422" cy="263377"/>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31750">
              <a:solidFill>
                <a:schemeClr val="tx1"/>
              </a:solidFill>
              <a:prstDash val="soli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grpSp>
          <p:nvGrpSpPr>
            <p:cNvPr id="8" name="Group 7">
              <a:extLst>
                <a:ext uri="{FF2B5EF4-FFF2-40B4-BE49-F238E27FC236}">
                  <a16:creationId xmlns:a16="http://schemas.microsoft.com/office/drawing/2014/main" id="{91239B14-E051-4421-8A14-2E97396CEE96}"/>
                </a:ext>
              </a:extLst>
            </p:cNvPr>
            <p:cNvGrpSpPr/>
            <p:nvPr/>
          </p:nvGrpSpPr>
          <p:grpSpPr>
            <a:xfrm>
              <a:off x="2162015" y="3820702"/>
              <a:ext cx="323564" cy="331337"/>
              <a:chOff x="9446497" y="2493824"/>
              <a:chExt cx="552180" cy="565445"/>
            </a:xfrm>
          </p:grpSpPr>
          <p:sp>
            <p:nvSpPr>
              <p:cNvPr id="76" name="Freeform 12">
                <a:extLst>
                  <a:ext uri="{FF2B5EF4-FFF2-40B4-BE49-F238E27FC236}">
                    <a16:creationId xmlns:a16="http://schemas.microsoft.com/office/drawing/2014/main" id="{8CF5BC1D-AA16-4FC8-8308-5EAE7AB0B1C2}"/>
                  </a:ext>
                </a:extLst>
              </p:cNvPr>
              <p:cNvSpPr>
                <a:spLocks noEditPoints="1"/>
              </p:cNvSpPr>
              <p:nvPr/>
            </p:nvSpPr>
            <p:spPr bwMode="auto">
              <a:xfrm>
                <a:off x="9446497" y="2493824"/>
                <a:ext cx="552180" cy="565445"/>
              </a:xfrm>
              <a:custGeom>
                <a:avLst/>
                <a:gdLst>
                  <a:gd name="T0" fmla="*/ 212 w 219"/>
                  <a:gd name="T1" fmla="*/ 181 h 225"/>
                  <a:gd name="T2" fmla="*/ 196 w 219"/>
                  <a:gd name="T3" fmla="*/ 129 h 225"/>
                  <a:gd name="T4" fmla="*/ 187 w 219"/>
                  <a:gd name="T5" fmla="*/ 112 h 225"/>
                  <a:gd name="T6" fmla="*/ 160 w 219"/>
                  <a:gd name="T7" fmla="*/ 93 h 225"/>
                  <a:gd name="T8" fmla="*/ 154 w 219"/>
                  <a:gd name="T9" fmla="*/ 41 h 225"/>
                  <a:gd name="T10" fmla="*/ 133 w 219"/>
                  <a:gd name="T11" fmla="*/ 11 h 225"/>
                  <a:gd name="T12" fmla="*/ 113 w 219"/>
                  <a:gd name="T13" fmla="*/ 2 h 225"/>
                  <a:gd name="T14" fmla="*/ 82 w 219"/>
                  <a:gd name="T15" fmla="*/ 15 h 225"/>
                  <a:gd name="T16" fmla="*/ 66 w 219"/>
                  <a:gd name="T17" fmla="*/ 42 h 225"/>
                  <a:gd name="T18" fmla="*/ 61 w 219"/>
                  <a:gd name="T19" fmla="*/ 94 h 225"/>
                  <a:gd name="T20" fmla="*/ 32 w 219"/>
                  <a:gd name="T21" fmla="*/ 112 h 225"/>
                  <a:gd name="T22" fmla="*/ 23 w 219"/>
                  <a:gd name="T23" fmla="*/ 129 h 225"/>
                  <a:gd name="T24" fmla="*/ 7 w 219"/>
                  <a:gd name="T25" fmla="*/ 181 h 225"/>
                  <a:gd name="T26" fmla="*/ 39 w 219"/>
                  <a:gd name="T27" fmla="*/ 225 h 225"/>
                  <a:gd name="T28" fmla="*/ 47 w 219"/>
                  <a:gd name="T29" fmla="*/ 225 h 225"/>
                  <a:gd name="T30" fmla="*/ 46 w 219"/>
                  <a:gd name="T31" fmla="*/ 221 h 225"/>
                  <a:gd name="T32" fmla="*/ 42 w 219"/>
                  <a:gd name="T33" fmla="*/ 147 h 225"/>
                  <a:gd name="T34" fmla="*/ 56 w 219"/>
                  <a:gd name="T35" fmla="*/ 132 h 225"/>
                  <a:gd name="T36" fmla="*/ 163 w 219"/>
                  <a:gd name="T37" fmla="*/ 132 h 225"/>
                  <a:gd name="T38" fmla="*/ 177 w 219"/>
                  <a:gd name="T39" fmla="*/ 147 h 225"/>
                  <a:gd name="T40" fmla="*/ 173 w 219"/>
                  <a:gd name="T41" fmla="*/ 221 h 225"/>
                  <a:gd name="T42" fmla="*/ 172 w 219"/>
                  <a:gd name="T43" fmla="*/ 225 h 225"/>
                  <a:gd name="T44" fmla="*/ 180 w 219"/>
                  <a:gd name="T45" fmla="*/ 225 h 225"/>
                  <a:gd name="T46" fmla="*/ 212 w 219"/>
                  <a:gd name="T47" fmla="*/ 181 h 225"/>
                  <a:gd name="T48" fmla="*/ 139 w 219"/>
                  <a:gd name="T49" fmla="*/ 81 h 225"/>
                  <a:gd name="T50" fmla="*/ 130 w 219"/>
                  <a:gd name="T51" fmla="*/ 98 h 225"/>
                  <a:gd name="T52" fmla="*/ 110 w 219"/>
                  <a:gd name="T53" fmla="*/ 111 h 225"/>
                  <a:gd name="T54" fmla="*/ 88 w 219"/>
                  <a:gd name="T55" fmla="*/ 95 h 225"/>
                  <a:gd name="T56" fmla="*/ 80 w 219"/>
                  <a:gd name="T57" fmla="*/ 81 h 225"/>
                  <a:gd name="T58" fmla="*/ 78 w 219"/>
                  <a:gd name="T59" fmla="*/ 63 h 225"/>
                  <a:gd name="T60" fmla="*/ 78 w 219"/>
                  <a:gd name="T61" fmla="*/ 61 h 225"/>
                  <a:gd name="T62" fmla="*/ 78 w 219"/>
                  <a:gd name="T63" fmla="*/ 60 h 225"/>
                  <a:gd name="T64" fmla="*/ 78 w 219"/>
                  <a:gd name="T65" fmla="*/ 52 h 225"/>
                  <a:gd name="T66" fmla="*/ 88 w 219"/>
                  <a:gd name="T67" fmla="*/ 42 h 225"/>
                  <a:gd name="T68" fmla="*/ 110 w 219"/>
                  <a:gd name="T69" fmla="*/ 48 h 225"/>
                  <a:gd name="T70" fmla="*/ 130 w 219"/>
                  <a:gd name="T71" fmla="*/ 42 h 225"/>
                  <a:gd name="T72" fmla="*/ 141 w 219"/>
                  <a:gd name="T73" fmla="*/ 53 h 225"/>
                  <a:gd name="T74" fmla="*/ 142 w 219"/>
                  <a:gd name="T75" fmla="*/ 66 h 225"/>
                  <a:gd name="T76" fmla="*/ 139 w 219"/>
                  <a:gd name="T77" fmla="*/ 8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9" h="225">
                    <a:moveTo>
                      <a:pt x="212" y="181"/>
                    </a:moveTo>
                    <a:cubicBezTo>
                      <a:pt x="196" y="129"/>
                      <a:pt x="196" y="129"/>
                      <a:pt x="196" y="129"/>
                    </a:cubicBezTo>
                    <a:cubicBezTo>
                      <a:pt x="194" y="124"/>
                      <a:pt x="191" y="118"/>
                      <a:pt x="187" y="112"/>
                    </a:cubicBezTo>
                    <a:cubicBezTo>
                      <a:pt x="177" y="100"/>
                      <a:pt x="166" y="95"/>
                      <a:pt x="160" y="93"/>
                    </a:cubicBezTo>
                    <a:cubicBezTo>
                      <a:pt x="162" y="82"/>
                      <a:pt x="163" y="63"/>
                      <a:pt x="154" y="41"/>
                    </a:cubicBezTo>
                    <a:cubicBezTo>
                      <a:pt x="151" y="34"/>
                      <a:pt x="146" y="21"/>
                      <a:pt x="133" y="11"/>
                    </a:cubicBezTo>
                    <a:cubicBezTo>
                      <a:pt x="128" y="7"/>
                      <a:pt x="122" y="3"/>
                      <a:pt x="113" y="2"/>
                    </a:cubicBezTo>
                    <a:cubicBezTo>
                      <a:pt x="96" y="0"/>
                      <a:pt x="84" y="13"/>
                      <a:pt x="82" y="15"/>
                    </a:cubicBezTo>
                    <a:cubicBezTo>
                      <a:pt x="77" y="21"/>
                      <a:pt x="70" y="30"/>
                      <a:pt x="66" y="42"/>
                    </a:cubicBezTo>
                    <a:cubicBezTo>
                      <a:pt x="57" y="64"/>
                      <a:pt x="59" y="84"/>
                      <a:pt x="61" y="94"/>
                    </a:cubicBezTo>
                    <a:cubicBezTo>
                      <a:pt x="55" y="95"/>
                      <a:pt x="42" y="100"/>
                      <a:pt x="32" y="112"/>
                    </a:cubicBezTo>
                    <a:cubicBezTo>
                      <a:pt x="27" y="118"/>
                      <a:pt x="25" y="124"/>
                      <a:pt x="23" y="129"/>
                    </a:cubicBezTo>
                    <a:cubicBezTo>
                      <a:pt x="7" y="181"/>
                      <a:pt x="7" y="181"/>
                      <a:pt x="7" y="181"/>
                    </a:cubicBezTo>
                    <a:cubicBezTo>
                      <a:pt x="0" y="202"/>
                      <a:pt x="16" y="225"/>
                      <a:pt x="39" y="225"/>
                    </a:cubicBezTo>
                    <a:cubicBezTo>
                      <a:pt x="47" y="225"/>
                      <a:pt x="47" y="225"/>
                      <a:pt x="47" y="225"/>
                    </a:cubicBezTo>
                    <a:cubicBezTo>
                      <a:pt x="47" y="224"/>
                      <a:pt x="46" y="223"/>
                      <a:pt x="46" y="221"/>
                    </a:cubicBezTo>
                    <a:cubicBezTo>
                      <a:pt x="42" y="147"/>
                      <a:pt x="42" y="147"/>
                      <a:pt x="42" y="147"/>
                    </a:cubicBezTo>
                    <a:cubicBezTo>
                      <a:pt x="41" y="139"/>
                      <a:pt x="48" y="132"/>
                      <a:pt x="56" y="132"/>
                    </a:cubicBezTo>
                    <a:cubicBezTo>
                      <a:pt x="163" y="132"/>
                      <a:pt x="163" y="132"/>
                      <a:pt x="163" y="132"/>
                    </a:cubicBezTo>
                    <a:cubicBezTo>
                      <a:pt x="171" y="132"/>
                      <a:pt x="178" y="139"/>
                      <a:pt x="177" y="147"/>
                    </a:cubicBezTo>
                    <a:cubicBezTo>
                      <a:pt x="173" y="221"/>
                      <a:pt x="173" y="221"/>
                      <a:pt x="173" y="221"/>
                    </a:cubicBezTo>
                    <a:cubicBezTo>
                      <a:pt x="173" y="223"/>
                      <a:pt x="172" y="224"/>
                      <a:pt x="172" y="225"/>
                    </a:cubicBezTo>
                    <a:cubicBezTo>
                      <a:pt x="180" y="225"/>
                      <a:pt x="180" y="225"/>
                      <a:pt x="180" y="225"/>
                    </a:cubicBezTo>
                    <a:cubicBezTo>
                      <a:pt x="203" y="225"/>
                      <a:pt x="219" y="202"/>
                      <a:pt x="212" y="181"/>
                    </a:cubicBezTo>
                    <a:close/>
                    <a:moveTo>
                      <a:pt x="139" y="81"/>
                    </a:moveTo>
                    <a:cubicBezTo>
                      <a:pt x="138" y="85"/>
                      <a:pt x="136" y="92"/>
                      <a:pt x="130" y="98"/>
                    </a:cubicBezTo>
                    <a:cubicBezTo>
                      <a:pt x="126" y="103"/>
                      <a:pt x="119" y="111"/>
                      <a:pt x="110" y="111"/>
                    </a:cubicBezTo>
                    <a:cubicBezTo>
                      <a:pt x="99" y="111"/>
                      <a:pt x="92" y="101"/>
                      <a:pt x="88" y="95"/>
                    </a:cubicBezTo>
                    <a:cubicBezTo>
                      <a:pt x="84" y="90"/>
                      <a:pt x="81" y="84"/>
                      <a:pt x="80" y="81"/>
                    </a:cubicBezTo>
                    <a:cubicBezTo>
                      <a:pt x="79" y="75"/>
                      <a:pt x="78" y="69"/>
                      <a:pt x="78" y="63"/>
                    </a:cubicBezTo>
                    <a:cubicBezTo>
                      <a:pt x="78" y="62"/>
                      <a:pt x="78" y="62"/>
                      <a:pt x="78" y="61"/>
                    </a:cubicBezTo>
                    <a:cubicBezTo>
                      <a:pt x="78" y="61"/>
                      <a:pt x="78" y="61"/>
                      <a:pt x="78" y="60"/>
                    </a:cubicBezTo>
                    <a:cubicBezTo>
                      <a:pt x="78" y="52"/>
                      <a:pt x="78" y="52"/>
                      <a:pt x="78" y="52"/>
                    </a:cubicBezTo>
                    <a:cubicBezTo>
                      <a:pt x="78" y="52"/>
                      <a:pt x="79" y="42"/>
                      <a:pt x="88" y="42"/>
                    </a:cubicBezTo>
                    <a:cubicBezTo>
                      <a:pt x="88" y="42"/>
                      <a:pt x="101" y="48"/>
                      <a:pt x="110" y="48"/>
                    </a:cubicBezTo>
                    <a:cubicBezTo>
                      <a:pt x="117" y="48"/>
                      <a:pt x="124" y="46"/>
                      <a:pt x="130" y="42"/>
                    </a:cubicBezTo>
                    <a:cubicBezTo>
                      <a:pt x="133" y="42"/>
                      <a:pt x="141" y="43"/>
                      <a:pt x="141" y="53"/>
                    </a:cubicBezTo>
                    <a:cubicBezTo>
                      <a:pt x="141" y="57"/>
                      <a:pt x="142" y="61"/>
                      <a:pt x="142" y="66"/>
                    </a:cubicBezTo>
                    <a:cubicBezTo>
                      <a:pt x="141" y="72"/>
                      <a:pt x="140" y="77"/>
                      <a:pt x="139" y="8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F5073635-B6F5-4C06-8E51-5A64D5AD393F}"/>
                  </a:ext>
                </a:extLst>
              </p:cNvPr>
              <p:cNvSpPr/>
              <p:nvPr/>
            </p:nvSpPr>
            <p:spPr bwMode="auto">
              <a:xfrm>
                <a:off x="9652181" y="2639337"/>
                <a:ext cx="140811" cy="46848"/>
              </a:xfrm>
              <a:custGeom>
                <a:avLst/>
                <a:gdLst>
                  <a:gd name="connsiteX0" fmla="*/ 44007 w 118751"/>
                  <a:gd name="connsiteY0" fmla="*/ 0 h 39510"/>
                  <a:gd name="connsiteX1" fmla="*/ 74105 w 118751"/>
                  <a:gd name="connsiteY1" fmla="*/ 0 h 39510"/>
                  <a:gd name="connsiteX2" fmla="*/ 74105 w 118751"/>
                  <a:gd name="connsiteY2" fmla="*/ 1909 h 39510"/>
                  <a:gd name="connsiteX3" fmla="*/ 82862 w 118751"/>
                  <a:gd name="connsiteY3" fmla="*/ 1089 h 39510"/>
                  <a:gd name="connsiteX4" fmla="*/ 116839 w 118751"/>
                  <a:gd name="connsiteY4" fmla="*/ 3226 h 39510"/>
                  <a:gd name="connsiteX5" fmla="*/ 114717 w 118751"/>
                  <a:gd name="connsiteY5" fmla="*/ 22433 h 39510"/>
                  <a:gd name="connsiteX6" fmla="*/ 91359 w 118751"/>
                  <a:gd name="connsiteY6" fmla="*/ 39510 h 39510"/>
                  <a:gd name="connsiteX7" fmla="*/ 68001 w 118751"/>
                  <a:gd name="connsiteY7" fmla="*/ 20300 h 39510"/>
                  <a:gd name="connsiteX8" fmla="*/ 66701 w 118751"/>
                  <a:gd name="connsiteY8" fmla="*/ 14641 h 39510"/>
                  <a:gd name="connsiteX9" fmla="*/ 52050 w 118751"/>
                  <a:gd name="connsiteY9" fmla="*/ 14641 h 39510"/>
                  <a:gd name="connsiteX10" fmla="*/ 50750 w 118751"/>
                  <a:gd name="connsiteY10" fmla="*/ 20300 h 39510"/>
                  <a:gd name="connsiteX11" fmla="*/ 27392 w 118751"/>
                  <a:gd name="connsiteY11" fmla="*/ 39510 h 39510"/>
                  <a:gd name="connsiteX12" fmla="*/ 4034 w 118751"/>
                  <a:gd name="connsiteY12" fmla="*/ 22433 h 39510"/>
                  <a:gd name="connsiteX13" fmla="*/ 1912 w 118751"/>
                  <a:gd name="connsiteY13" fmla="*/ 3226 h 39510"/>
                  <a:gd name="connsiteX14" fmla="*/ 35889 w 118751"/>
                  <a:gd name="connsiteY14" fmla="*/ 1089 h 39510"/>
                  <a:gd name="connsiteX15" fmla="*/ 44007 w 118751"/>
                  <a:gd name="connsiteY15" fmla="*/ 2256 h 3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751" h="39510">
                    <a:moveTo>
                      <a:pt x="44007" y="0"/>
                    </a:moveTo>
                    <a:lnTo>
                      <a:pt x="74105" y="0"/>
                    </a:lnTo>
                    <a:lnTo>
                      <a:pt x="74105" y="1909"/>
                    </a:lnTo>
                    <a:lnTo>
                      <a:pt x="82862" y="1089"/>
                    </a:lnTo>
                    <a:cubicBezTo>
                      <a:pt x="91004" y="1089"/>
                      <a:pt x="111530" y="-331"/>
                      <a:pt x="116839" y="3226"/>
                    </a:cubicBezTo>
                    <a:cubicBezTo>
                      <a:pt x="122148" y="6783"/>
                      <a:pt x="114717" y="22433"/>
                      <a:pt x="114717" y="22433"/>
                    </a:cubicBezTo>
                    <a:cubicBezTo>
                      <a:pt x="110469" y="33107"/>
                      <a:pt x="101978" y="39510"/>
                      <a:pt x="91359" y="39510"/>
                    </a:cubicBezTo>
                    <a:cubicBezTo>
                      <a:pt x="80741" y="37377"/>
                      <a:pt x="72244" y="30973"/>
                      <a:pt x="68001" y="20300"/>
                    </a:cubicBezTo>
                    <a:lnTo>
                      <a:pt x="66701" y="14641"/>
                    </a:lnTo>
                    <a:lnTo>
                      <a:pt x="52050" y="14641"/>
                    </a:lnTo>
                    <a:lnTo>
                      <a:pt x="50750" y="20300"/>
                    </a:lnTo>
                    <a:cubicBezTo>
                      <a:pt x="46507" y="30973"/>
                      <a:pt x="38010" y="37377"/>
                      <a:pt x="27392" y="39510"/>
                    </a:cubicBezTo>
                    <a:cubicBezTo>
                      <a:pt x="16773" y="39510"/>
                      <a:pt x="8282" y="33107"/>
                      <a:pt x="4034" y="22433"/>
                    </a:cubicBezTo>
                    <a:cubicBezTo>
                      <a:pt x="4034" y="22433"/>
                      <a:pt x="-3397" y="6783"/>
                      <a:pt x="1912" y="3226"/>
                    </a:cubicBezTo>
                    <a:cubicBezTo>
                      <a:pt x="7221" y="-331"/>
                      <a:pt x="27747" y="1089"/>
                      <a:pt x="35889" y="1089"/>
                    </a:cubicBezTo>
                    <a:lnTo>
                      <a:pt x="44007" y="2256"/>
                    </a:lnTo>
                    <a:close/>
                  </a:path>
                </a:pathLst>
              </a:cu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 name="Rectangle: Rounded Corners 81">
              <a:extLst>
                <a:ext uri="{FF2B5EF4-FFF2-40B4-BE49-F238E27FC236}">
                  <a16:creationId xmlns:a16="http://schemas.microsoft.com/office/drawing/2014/main" id="{B78F0891-64A9-4C79-8DD0-01F9240EE7D1}"/>
                </a:ext>
              </a:extLst>
            </p:cNvPr>
            <p:cNvSpPr/>
            <p:nvPr/>
          </p:nvSpPr>
          <p:spPr bwMode="black">
            <a:xfrm>
              <a:off x="934693" y="3736795"/>
              <a:ext cx="610967" cy="516041"/>
            </a:xfrm>
            <a:prstGeom prst="roundRect">
              <a:avLst>
                <a:gd name="adj" fmla="val 9298"/>
              </a:avLst>
            </a:prstGeom>
            <a:noFill/>
            <a:ln w="31750">
              <a:solidFill>
                <a:schemeClr val="accent1"/>
              </a:solidFill>
              <a:prstDash val="sysDash"/>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sp>
          <p:nvSpPr>
            <p:cNvPr id="70" name="illegal">
              <a:extLst>
                <a:ext uri="{FF2B5EF4-FFF2-40B4-BE49-F238E27FC236}">
                  <a16:creationId xmlns:a16="http://schemas.microsoft.com/office/drawing/2014/main" id="{70603DD3-6397-4CE1-B8C4-EFDFAFF30DB3}"/>
                </a:ext>
              </a:extLst>
            </p:cNvPr>
            <p:cNvSpPr>
              <a:spLocks noChangeAspect="1" noEditPoints="1"/>
            </p:cNvSpPr>
            <p:nvPr/>
          </p:nvSpPr>
          <p:spPr bwMode="auto">
            <a:xfrm>
              <a:off x="2032975" y="3717754"/>
              <a:ext cx="567359" cy="565805"/>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31750">
              <a:solidFill>
                <a:schemeClr val="tx1"/>
              </a:solidFill>
              <a:prstDash val="soli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grpSp>
      <p:grpSp>
        <p:nvGrpSpPr>
          <p:cNvPr id="28" name="Group 27">
            <a:extLst>
              <a:ext uri="{FF2B5EF4-FFF2-40B4-BE49-F238E27FC236}">
                <a16:creationId xmlns:a16="http://schemas.microsoft.com/office/drawing/2014/main" id="{B06D4AF4-D909-41CA-9596-A5311D621248}"/>
              </a:ext>
            </a:extLst>
          </p:cNvPr>
          <p:cNvGrpSpPr/>
          <p:nvPr/>
        </p:nvGrpSpPr>
        <p:grpSpPr>
          <a:xfrm>
            <a:off x="8076748" y="2328138"/>
            <a:ext cx="1481387" cy="627903"/>
            <a:chOff x="988961" y="5122514"/>
            <a:chExt cx="1481387" cy="627903"/>
          </a:xfrm>
        </p:grpSpPr>
        <p:sp>
          <p:nvSpPr>
            <p:cNvPr id="85" name="Rectangle: Rounded Corners 84">
              <a:extLst>
                <a:ext uri="{FF2B5EF4-FFF2-40B4-BE49-F238E27FC236}">
                  <a16:creationId xmlns:a16="http://schemas.microsoft.com/office/drawing/2014/main" id="{BD62D815-EF01-44E3-8E57-612D1E7E9513}"/>
                </a:ext>
              </a:extLst>
            </p:cNvPr>
            <p:cNvSpPr/>
            <p:nvPr/>
          </p:nvSpPr>
          <p:spPr bwMode="black">
            <a:xfrm>
              <a:off x="1302542" y="5180806"/>
              <a:ext cx="1167806" cy="569611"/>
            </a:xfrm>
            <a:prstGeom prst="roundRect">
              <a:avLst>
                <a:gd name="adj" fmla="val 9298"/>
              </a:avLst>
            </a:prstGeom>
            <a:noFill/>
            <a:ln w="19050">
              <a:solidFill>
                <a:schemeClr val="accent1"/>
              </a:solidFill>
              <a:prstDash val="sysDash"/>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sp>
          <p:nvSpPr>
            <p:cNvPr id="86" name="binary">
              <a:extLst>
                <a:ext uri="{FF2B5EF4-FFF2-40B4-BE49-F238E27FC236}">
                  <a16:creationId xmlns:a16="http://schemas.microsoft.com/office/drawing/2014/main" id="{3C6A96C5-12A0-405A-860B-78C32619B91C}"/>
                </a:ext>
              </a:extLst>
            </p:cNvPr>
            <p:cNvSpPr>
              <a:spLocks noChangeAspect="1" noEditPoints="1"/>
            </p:cNvSpPr>
            <p:nvPr/>
          </p:nvSpPr>
          <p:spPr bwMode="auto">
            <a:xfrm>
              <a:off x="1429555" y="5308683"/>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a:solidFill>
                <a:schemeClr val="tx1"/>
              </a:solidFill>
              <a:prstDash val="soli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sp>
          <p:nvSpPr>
            <p:cNvPr id="88" name="CRMArticles_EFF5">
              <a:extLst>
                <a:ext uri="{FF2B5EF4-FFF2-40B4-BE49-F238E27FC236}">
                  <a16:creationId xmlns:a16="http://schemas.microsoft.com/office/drawing/2014/main" id="{2D5FF924-21C7-42B1-B943-721E38D6F02D}"/>
                </a:ext>
              </a:extLst>
            </p:cNvPr>
            <p:cNvSpPr>
              <a:spLocks noChangeAspect="1" noEditPoints="1"/>
            </p:cNvSpPr>
            <p:nvPr/>
          </p:nvSpPr>
          <p:spPr bwMode="auto">
            <a:xfrm>
              <a:off x="1959837" y="5308683"/>
              <a:ext cx="316856" cy="365760"/>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9050">
              <a:solidFill>
                <a:schemeClr val="tx1"/>
              </a:solidFill>
              <a:prstDash val="soli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8F9075DA-C2E9-423F-AF21-E80F0BF6FA13}"/>
                </a:ext>
              </a:extLst>
            </p:cNvPr>
            <p:cNvSpPr/>
            <p:nvPr/>
          </p:nvSpPr>
          <p:spPr bwMode="auto">
            <a:xfrm>
              <a:off x="1174257" y="5131391"/>
              <a:ext cx="316389" cy="316389"/>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magnify">
              <a:extLst>
                <a:ext uri="{FF2B5EF4-FFF2-40B4-BE49-F238E27FC236}">
                  <a16:creationId xmlns:a16="http://schemas.microsoft.com/office/drawing/2014/main" id="{D4E4B473-0E8B-4336-9C12-E8C25AE95959}"/>
                </a:ext>
              </a:extLst>
            </p:cNvPr>
            <p:cNvSpPr>
              <a:spLocks noChangeAspect="1" noEditPoints="1"/>
            </p:cNvSpPr>
            <p:nvPr/>
          </p:nvSpPr>
          <p:spPr bwMode="auto">
            <a:xfrm flipH="1">
              <a:off x="988961" y="5122514"/>
              <a:ext cx="511782" cy="50200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a:solidFill>
                <a:schemeClr val="tx1"/>
              </a:solidFill>
              <a:prstDash val="soli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grpSp>
      <p:grpSp>
        <p:nvGrpSpPr>
          <p:cNvPr id="5" name="Group 4">
            <a:extLst>
              <a:ext uri="{FF2B5EF4-FFF2-40B4-BE49-F238E27FC236}">
                <a16:creationId xmlns:a16="http://schemas.microsoft.com/office/drawing/2014/main" id="{B13057CD-2FF8-45ED-9952-4E9A68A34F09}"/>
              </a:ext>
            </a:extLst>
          </p:cNvPr>
          <p:cNvGrpSpPr/>
          <p:nvPr/>
        </p:nvGrpSpPr>
        <p:grpSpPr>
          <a:xfrm>
            <a:off x="3849123" y="2422604"/>
            <a:ext cx="3608118" cy="3477155"/>
            <a:chOff x="3849123" y="2422604"/>
            <a:chExt cx="3608118" cy="3999058"/>
          </a:xfrm>
        </p:grpSpPr>
        <p:cxnSp>
          <p:nvCxnSpPr>
            <p:cNvPr id="32" name="Straight Connector 31">
              <a:extLst>
                <a:ext uri="{FF2B5EF4-FFF2-40B4-BE49-F238E27FC236}">
                  <a16:creationId xmlns:a16="http://schemas.microsoft.com/office/drawing/2014/main" id="{E5380024-D6AE-4B0D-A572-E74D4148F734}"/>
                </a:ext>
              </a:extLst>
            </p:cNvPr>
            <p:cNvCxnSpPr/>
            <p:nvPr/>
          </p:nvCxnSpPr>
          <p:spPr>
            <a:xfrm>
              <a:off x="3849123" y="2422604"/>
              <a:ext cx="0" cy="3999058"/>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D50A1BE-56C9-4017-B183-E3D126FA1919}"/>
                </a:ext>
              </a:extLst>
            </p:cNvPr>
            <p:cNvCxnSpPr/>
            <p:nvPr/>
          </p:nvCxnSpPr>
          <p:spPr>
            <a:xfrm>
              <a:off x="7457241" y="2422604"/>
              <a:ext cx="0" cy="3999058"/>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7881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81"/>
                                        </p:tgtEl>
                                        <p:attrNameLst>
                                          <p:attrName>style.visibility</p:attrName>
                                        </p:attrNameLst>
                                      </p:cBhvr>
                                      <p:to>
                                        <p:strVal val="visible"/>
                                      </p:to>
                                    </p:set>
                                    <p:animEffect transition="in" filter="fade">
                                      <p:cBhvr>
                                        <p:cTn id="15" dur="1000"/>
                                        <p:tgtEl>
                                          <p:spTgt spid="81"/>
                                        </p:tgtEl>
                                      </p:cBhvr>
                                    </p:animEffect>
                                    <p:anim calcmode="lin" valueType="num">
                                      <p:cBhvr>
                                        <p:cTn id="16" dur="1000" fill="hold"/>
                                        <p:tgtEl>
                                          <p:spTgt spid="81"/>
                                        </p:tgtEl>
                                        <p:attrNameLst>
                                          <p:attrName>ppt_x</p:attrName>
                                        </p:attrNameLst>
                                      </p:cBhvr>
                                      <p:tavLst>
                                        <p:tav tm="0">
                                          <p:val>
                                            <p:strVal val="#ppt_x"/>
                                          </p:val>
                                        </p:tav>
                                        <p:tav tm="100000">
                                          <p:val>
                                            <p:strVal val="#ppt_x"/>
                                          </p:val>
                                        </p:tav>
                                      </p:tavLst>
                                    </p:anim>
                                    <p:anim calcmode="lin" valueType="num">
                                      <p:cBhvr>
                                        <p:cTn id="17" dur="1000" fill="hold"/>
                                        <p:tgtEl>
                                          <p:spTgt spid="81"/>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1000"/>
                                        <p:tgtEl>
                                          <p:spTgt spid="28"/>
                                        </p:tgtEl>
                                      </p:cBhvr>
                                    </p:animEffect>
                                    <p:anim calcmode="lin" valueType="num">
                                      <p:cBhvr>
                                        <p:cTn id="28" dur="1000" fill="hold"/>
                                        <p:tgtEl>
                                          <p:spTgt spid="28"/>
                                        </p:tgtEl>
                                        <p:attrNameLst>
                                          <p:attrName>ppt_x</p:attrName>
                                        </p:attrNameLst>
                                      </p:cBhvr>
                                      <p:tavLst>
                                        <p:tav tm="0">
                                          <p:val>
                                            <p:strVal val="#ppt_x"/>
                                          </p:val>
                                        </p:tav>
                                        <p:tav tm="100000">
                                          <p:val>
                                            <p:strVal val="#ppt_x"/>
                                          </p:val>
                                        </p:tav>
                                      </p:tavLst>
                                    </p:anim>
                                    <p:anim calcmode="lin" valueType="num">
                                      <p:cBhvr>
                                        <p:cTn id="29" dur="1000" fill="hold"/>
                                        <p:tgtEl>
                                          <p:spTgt spid="2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83"/>
                                        </p:tgtEl>
                                        <p:attrNameLst>
                                          <p:attrName>style.visibility</p:attrName>
                                        </p:attrNameLst>
                                      </p:cBhvr>
                                      <p:to>
                                        <p:strVal val="visible"/>
                                      </p:to>
                                    </p:set>
                                    <p:animEffect transition="in" filter="fade">
                                      <p:cBhvr>
                                        <p:cTn id="32" dur="1000"/>
                                        <p:tgtEl>
                                          <p:spTgt spid="83"/>
                                        </p:tgtEl>
                                      </p:cBhvr>
                                    </p:animEffect>
                                    <p:anim calcmode="lin" valueType="num">
                                      <p:cBhvr>
                                        <p:cTn id="33" dur="1000" fill="hold"/>
                                        <p:tgtEl>
                                          <p:spTgt spid="83"/>
                                        </p:tgtEl>
                                        <p:attrNameLst>
                                          <p:attrName>ppt_x</p:attrName>
                                        </p:attrNameLst>
                                      </p:cBhvr>
                                      <p:tavLst>
                                        <p:tav tm="0">
                                          <p:val>
                                            <p:strVal val="#ppt_x"/>
                                          </p:val>
                                        </p:tav>
                                        <p:tav tm="100000">
                                          <p:val>
                                            <p:strVal val="#ppt_x"/>
                                          </p:val>
                                        </p:tav>
                                      </p:tavLst>
                                    </p:anim>
                                    <p:anim calcmode="lin" valueType="num">
                                      <p:cBhvr>
                                        <p:cTn id="34" dur="1000" fill="hold"/>
                                        <p:tgtEl>
                                          <p:spTgt spid="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1" grpId="0"/>
      <p:bldP spid="8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AF69AAEA-4157-4B63-812A-725EE7096D06}"/>
              </a:ext>
            </a:extLst>
          </p:cNvPr>
          <p:cNvSpPr/>
          <p:nvPr/>
        </p:nvSpPr>
        <p:spPr bwMode="auto">
          <a:xfrm>
            <a:off x="1" y="4827401"/>
            <a:ext cx="12192000" cy="2030115"/>
          </a:xfrm>
          <a:prstGeom prst="rect">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0" name="Title 29">
            <a:extLst>
              <a:ext uri="{FF2B5EF4-FFF2-40B4-BE49-F238E27FC236}">
                <a16:creationId xmlns:a16="http://schemas.microsoft.com/office/drawing/2014/main" id="{728294AF-4D2A-4BC6-B322-40DF849A32AC}"/>
              </a:ext>
            </a:extLst>
          </p:cNvPr>
          <p:cNvSpPr>
            <a:spLocks noGrp="1"/>
          </p:cNvSpPr>
          <p:nvPr>
            <p:ph type="title"/>
          </p:nvPr>
        </p:nvSpPr>
        <p:spPr/>
        <p:txBody>
          <a:bodyPr vert="horz" wrap="square" lIns="0" tIns="0" rIns="0" bIns="0" rtlCol="0" anchor="t">
            <a:spAutoFit/>
          </a:bodyPr>
          <a:lstStyle/>
          <a:p>
            <a:r>
              <a:rPr lang="en-US"/>
              <a:t>SECURITY MANAGEMENT IMPERATIVES</a:t>
            </a:r>
            <a:br>
              <a:rPr lang="en-US"/>
            </a:br>
            <a:endParaRPr lang="en-US"/>
          </a:p>
        </p:txBody>
      </p:sp>
      <p:grpSp>
        <p:nvGrpSpPr>
          <p:cNvPr id="4" name="Group 3">
            <a:extLst>
              <a:ext uri="{FF2B5EF4-FFF2-40B4-BE49-F238E27FC236}">
                <a16:creationId xmlns:a16="http://schemas.microsoft.com/office/drawing/2014/main" id="{76EAC202-2FFA-4311-876C-0CA2071DD65E}"/>
              </a:ext>
            </a:extLst>
          </p:cNvPr>
          <p:cNvGrpSpPr/>
          <p:nvPr/>
        </p:nvGrpSpPr>
        <p:grpSpPr>
          <a:xfrm>
            <a:off x="475604" y="5152712"/>
            <a:ext cx="2859595" cy="1379493"/>
            <a:chOff x="485140" y="5197857"/>
            <a:chExt cx="2916936" cy="1407155"/>
          </a:xfrm>
        </p:grpSpPr>
        <p:sp>
          <p:nvSpPr>
            <p:cNvPr id="109" name="TextBox 108">
              <a:extLst>
                <a:ext uri="{FF2B5EF4-FFF2-40B4-BE49-F238E27FC236}">
                  <a16:creationId xmlns:a16="http://schemas.microsoft.com/office/drawing/2014/main" id="{60AB8456-03FA-4774-B94B-5E13650C7284}"/>
                </a:ext>
              </a:extLst>
            </p:cNvPr>
            <p:cNvSpPr txBox="1"/>
            <p:nvPr/>
          </p:nvSpPr>
          <p:spPr>
            <a:xfrm>
              <a:off x="485140" y="5197857"/>
              <a:ext cx="2916936" cy="731520"/>
            </a:xfrm>
            <a:prstGeom prst="rect">
              <a:avLst/>
            </a:prstGeom>
            <a:noFill/>
          </p:spPr>
          <p:txBody>
            <a:bodyPr wrap="square" lIns="89642" tIns="143427" rIns="89642" bIns="143427" rtlCol="0">
              <a:noAutofit/>
            </a:bodyPr>
            <a:lstStyle/>
            <a:p>
              <a:pPr algn="ctr" defTabSz="914367">
                <a:lnSpc>
                  <a:spcPct val="90000"/>
                </a:lnSpc>
                <a:spcAft>
                  <a:spcPts val="588"/>
                </a:spcAft>
                <a:defRPr/>
              </a:pPr>
              <a:r>
                <a:rPr lang="en-US" sz="2353" b="1">
                  <a:gradFill>
                    <a:gsLst>
                      <a:gs pos="0">
                        <a:schemeClr val="accent1">
                          <a:lumMod val="5000"/>
                          <a:lumOff val="95000"/>
                        </a:schemeClr>
                      </a:gs>
                      <a:gs pos="100000">
                        <a:schemeClr val="bg1"/>
                      </a:gs>
                    </a:gsLst>
                    <a:lin ang="5400000" scaled="1"/>
                  </a:gradFill>
                  <a:cs typeface="Segoe UI Semibold" panose="020B0702040204020203" pitchFamily="34" charset="0"/>
                </a:rPr>
                <a:t>VISIBILITY</a:t>
              </a:r>
            </a:p>
          </p:txBody>
        </p:sp>
        <p:sp>
          <p:nvSpPr>
            <p:cNvPr id="110" name="TextBox 109">
              <a:extLst>
                <a:ext uri="{FF2B5EF4-FFF2-40B4-BE49-F238E27FC236}">
                  <a16:creationId xmlns:a16="http://schemas.microsoft.com/office/drawing/2014/main" id="{F8A7B171-C455-47A1-AA69-CB5B41B18B10}"/>
                </a:ext>
              </a:extLst>
            </p:cNvPr>
            <p:cNvSpPr txBox="1"/>
            <p:nvPr/>
          </p:nvSpPr>
          <p:spPr>
            <a:xfrm>
              <a:off x="617728" y="5644751"/>
              <a:ext cx="2651760" cy="960261"/>
            </a:xfrm>
            <a:prstGeom prst="rect">
              <a:avLst/>
            </a:prstGeom>
            <a:noFill/>
          </p:spPr>
          <p:txBody>
            <a:bodyPr wrap="square" lIns="89642" tIns="143427" rIns="89642" bIns="143427" rtlCol="0">
              <a:spAutoFit/>
            </a:bodyPr>
            <a:lstStyle/>
            <a:p>
              <a:pPr algn="ctr" defTabSz="914367">
                <a:lnSpc>
                  <a:spcPct val="90000"/>
                </a:lnSpc>
                <a:spcAft>
                  <a:spcPts val="588"/>
                </a:spcAft>
                <a:defRPr/>
              </a:pPr>
              <a:r>
                <a:rPr lang="en-US" sz="1568">
                  <a:gradFill>
                    <a:gsLst>
                      <a:gs pos="0">
                        <a:schemeClr val="accent1">
                          <a:lumMod val="5000"/>
                          <a:lumOff val="95000"/>
                        </a:schemeClr>
                      </a:gs>
                      <a:gs pos="100000">
                        <a:schemeClr val="bg1"/>
                      </a:gs>
                    </a:gsLst>
                    <a:lin ang="5400000" scaled="1"/>
                  </a:gradFill>
                </a:rPr>
                <a:t> Understand the security state and risks across resources</a:t>
              </a:r>
              <a:endParaRPr lang="en-US" sz="1765">
                <a:gradFill>
                  <a:gsLst>
                    <a:gs pos="0">
                      <a:schemeClr val="accent1">
                        <a:lumMod val="5000"/>
                        <a:lumOff val="95000"/>
                      </a:schemeClr>
                    </a:gs>
                    <a:gs pos="100000">
                      <a:schemeClr val="bg1"/>
                    </a:gs>
                  </a:gsLst>
                  <a:lin ang="5400000" scaled="1"/>
                </a:gradFill>
              </a:endParaRPr>
            </a:p>
          </p:txBody>
        </p:sp>
      </p:grpSp>
      <p:grpSp>
        <p:nvGrpSpPr>
          <p:cNvPr id="16" name="Group 15">
            <a:extLst>
              <a:ext uri="{FF2B5EF4-FFF2-40B4-BE49-F238E27FC236}">
                <a16:creationId xmlns:a16="http://schemas.microsoft.com/office/drawing/2014/main" id="{1C2944EC-896C-40B0-9CAD-467262492D21}"/>
              </a:ext>
            </a:extLst>
          </p:cNvPr>
          <p:cNvGrpSpPr/>
          <p:nvPr/>
        </p:nvGrpSpPr>
        <p:grpSpPr>
          <a:xfrm>
            <a:off x="4666203" y="5152712"/>
            <a:ext cx="2859595" cy="1379289"/>
            <a:chOff x="4759769" y="5197857"/>
            <a:chExt cx="2916936" cy="1406947"/>
          </a:xfrm>
        </p:grpSpPr>
        <p:sp>
          <p:nvSpPr>
            <p:cNvPr id="115" name="TextBox 114">
              <a:extLst>
                <a:ext uri="{FF2B5EF4-FFF2-40B4-BE49-F238E27FC236}">
                  <a16:creationId xmlns:a16="http://schemas.microsoft.com/office/drawing/2014/main" id="{21C55DD6-20FA-4B48-84C6-77F7913EAEEE}"/>
                </a:ext>
              </a:extLst>
            </p:cNvPr>
            <p:cNvSpPr txBox="1"/>
            <p:nvPr/>
          </p:nvSpPr>
          <p:spPr>
            <a:xfrm>
              <a:off x="4759769" y="5197857"/>
              <a:ext cx="2916936" cy="731520"/>
            </a:xfrm>
            <a:prstGeom prst="rect">
              <a:avLst/>
            </a:prstGeom>
            <a:noFill/>
          </p:spPr>
          <p:txBody>
            <a:bodyPr wrap="square" lIns="89642" tIns="143427" rIns="89642" bIns="143427" rtlCol="0">
              <a:noAutofit/>
            </a:bodyPr>
            <a:lstStyle/>
            <a:p>
              <a:pPr algn="ctr" defTabSz="914367">
                <a:lnSpc>
                  <a:spcPct val="90000"/>
                </a:lnSpc>
                <a:spcAft>
                  <a:spcPts val="588"/>
                </a:spcAft>
                <a:defRPr/>
              </a:pPr>
              <a:r>
                <a:rPr lang="en-US" sz="2353" b="1">
                  <a:gradFill>
                    <a:gsLst>
                      <a:gs pos="0">
                        <a:schemeClr val="accent1">
                          <a:lumMod val="5000"/>
                          <a:lumOff val="95000"/>
                        </a:schemeClr>
                      </a:gs>
                      <a:gs pos="100000">
                        <a:schemeClr val="bg1"/>
                      </a:gs>
                    </a:gsLst>
                    <a:lin ang="5400000" scaled="1"/>
                  </a:gradFill>
                  <a:cs typeface="Segoe UI Semibold" panose="020B0702040204020203" pitchFamily="34" charset="0"/>
                </a:rPr>
                <a:t>CONTROL</a:t>
              </a:r>
            </a:p>
          </p:txBody>
        </p:sp>
        <p:sp>
          <p:nvSpPr>
            <p:cNvPr id="116" name="TextBox 115">
              <a:extLst>
                <a:ext uri="{FF2B5EF4-FFF2-40B4-BE49-F238E27FC236}">
                  <a16:creationId xmlns:a16="http://schemas.microsoft.com/office/drawing/2014/main" id="{88CAD7BE-9143-4CB8-91A8-B939AC704629}"/>
                </a:ext>
              </a:extLst>
            </p:cNvPr>
            <p:cNvSpPr txBox="1"/>
            <p:nvPr/>
          </p:nvSpPr>
          <p:spPr>
            <a:xfrm>
              <a:off x="4892357" y="5644751"/>
              <a:ext cx="2651760" cy="960053"/>
            </a:xfrm>
            <a:prstGeom prst="rect">
              <a:avLst/>
            </a:prstGeom>
            <a:noFill/>
          </p:spPr>
          <p:txBody>
            <a:bodyPr wrap="square" lIns="89642" tIns="143427" rIns="89642" bIns="143427" rtlCol="0">
              <a:spAutoFit/>
            </a:bodyPr>
            <a:lstStyle/>
            <a:p>
              <a:pPr algn="ctr" defTabSz="914367">
                <a:lnSpc>
                  <a:spcPct val="90000"/>
                </a:lnSpc>
                <a:spcAft>
                  <a:spcPts val="588"/>
                </a:spcAft>
                <a:defRPr/>
              </a:pPr>
              <a:r>
                <a:rPr lang="en-US" sz="1568">
                  <a:gradFill>
                    <a:gsLst>
                      <a:gs pos="0">
                        <a:schemeClr val="accent1">
                          <a:lumMod val="5000"/>
                          <a:lumOff val="95000"/>
                        </a:schemeClr>
                      </a:gs>
                      <a:gs pos="100000">
                        <a:schemeClr val="bg1"/>
                      </a:gs>
                    </a:gsLst>
                    <a:lin ang="5400000" scaled="1"/>
                  </a:gradFill>
                </a:rPr>
                <a:t> Define consistent security policies and enable controls</a:t>
              </a:r>
            </a:p>
          </p:txBody>
        </p:sp>
      </p:grpSp>
      <p:grpSp>
        <p:nvGrpSpPr>
          <p:cNvPr id="14" name="Group 13">
            <a:extLst>
              <a:ext uri="{FF2B5EF4-FFF2-40B4-BE49-F238E27FC236}">
                <a16:creationId xmlns:a16="http://schemas.microsoft.com/office/drawing/2014/main" id="{539A1ED0-2556-4B64-9AF8-7A7250E5B0A4}"/>
              </a:ext>
            </a:extLst>
          </p:cNvPr>
          <p:cNvGrpSpPr/>
          <p:nvPr/>
        </p:nvGrpSpPr>
        <p:grpSpPr>
          <a:xfrm>
            <a:off x="8859336" y="5152712"/>
            <a:ext cx="2859595" cy="1379493"/>
            <a:chOff x="9036984" y="5197857"/>
            <a:chExt cx="2916936" cy="1407155"/>
          </a:xfrm>
        </p:grpSpPr>
        <p:sp>
          <p:nvSpPr>
            <p:cNvPr id="121" name="TextBox 120">
              <a:extLst>
                <a:ext uri="{FF2B5EF4-FFF2-40B4-BE49-F238E27FC236}">
                  <a16:creationId xmlns:a16="http://schemas.microsoft.com/office/drawing/2014/main" id="{BBE6911F-3CFD-4B6D-8131-E2557C139AE4}"/>
                </a:ext>
              </a:extLst>
            </p:cNvPr>
            <p:cNvSpPr txBox="1"/>
            <p:nvPr/>
          </p:nvSpPr>
          <p:spPr>
            <a:xfrm>
              <a:off x="9036984" y="5197857"/>
              <a:ext cx="2916936" cy="731520"/>
            </a:xfrm>
            <a:prstGeom prst="rect">
              <a:avLst/>
            </a:prstGeom>
            <a:noFill/>
          </p:spPr>
          <p:txBody>
            <a:bodyPr wrap="square" lIns="89642" tIns="143427" rIns="89642" bIns="143427" rtlCol="0">
              <a:noAutofit/>
            </a:bodyPr>
            <a:lstStyle/>
            <a:p>
              <a:pPr algn="ctr" defTabSz="914367">
                <a:lnSpc>
                  <a:spcPct val="90000"/>
                </a:lnSpc>
                <a:spcAft>
                  <a:spcPts val="588"/>
                </a:spcAft>
                <a:defRPr/>
              </a:pPr>
              <a:r>
                <a:rPr lang="en-US" sz="2353" b="1">
                  <a:gradFill>
                    <a:gsLst>
                      <a:gs pos="0">
                        <a:schemeClr val="accent1">
                          <a:lumMod val="5000"/>
                          <a:lumOff val="95000"/>
                        </a:schemeClr>
                      </a:gs>
                      <a:gs pos="100000">
                        <a:schemeClr val="bg1"/>
                      </a:gs>
                    </a:gsLst>
                    <a:lin ang="5400000" scaled="1"/>
                  </a:gradFill>
                  <a:cs typeface="Segoe UI Semibold" panose="020B0702040204020203" pitchFamily="34" charset="0"/>
                </a:rPr>
                <a:t>GUIDANCE</a:t>
              </a:r>
            </a:p>
          </p:txBody>
        </p:sp>
        <p:sp>
          <p:nvSpPr>
            <p:cNvPr id="122" name="TextBox 121">
              <a:extLst>
                <a:ext uri="{FF2B5EF4-FFF2-40B4-BE49-F238E27FC236}">
                  <a16:creationId xmlns:a16="http://schemas.microsoft.com/office/drawing/2014/main" id="{594AC2AC-6D01-4896-8E01-00967066C78D}"/>
                </a:ext>
              </a:extLst>
            </p:cNvPr>
            <p:cNvSpPr txBox="1"/>
            <p:nvPr/>
          </p:nvSpPr>
          <p:spPr>
            <a:xfrm>
              <a:off x="9169572" y="5644751"/>
              <a:ext cx="2651760" cy="960261"/>
            </a:xfrm>
            <a:prstGeom prst="rect">
              <a:avLst/>
            </a:prstGeom>
            <a:noFill/>
          </p:spPr>
          <p:txBody>
            <a:bodyPr wrap="square" lIns="89642" tIns="143427" rIns="89642" bIns="143427" rtlCol="0">
              <a:spAutoFit/>
            </a:bodyPr>
            <a:lstStyle/>
            <a:p>
              <a:pPr algn="ctr" defTabSz="914367">
                <a:lnSpc>
                  <a:spcPct val="90000"/>
                </a:lnSpc>
                <a:spcAft>
                  <a:spcPts val="588"/>
                </a:spcAft>
                <a:defRPr/>
              </a:pPr>
              <a:r>
                <a:rPr lang="en-US" sz="1568">
                  <a:gradFill>
                    <a:gsLst>
                      <a:gs pos="0">
                        <a:schemeClr val="accent1">
                          <a:lumMod val="5000"/>
                          <a:lumOff val="95000"/>
                        </a:schemeClr>
                      </a:gs>
                      <a:gs pos="100000">
                        <a:schemeClr val="bg1"/>
                      </a:gs>
                    </a:gsLst>
                    <a:lin ang="5400000" scaled="1"/>
                  </a:gradFill>
                </a:rPr>
                <a:t> Elevate security through built-in intelligence and recommendations</a:t>
              </a:r>
            </a:p>
          </p:txBody>
        </p:sp>
      </p:grpSp>
      <p:grpSp>
        <p:nvGrpSpPr>
          <p:cNvPr id="13" name="Group 12">
            <a:extLst>
              <a:ext uri="{FF2B5EF4-FFF2-40B4-BE49-F238E27FC236}">
                <a16:creationId xmlns:a16="http://schemas.microsoft.com/office/drawing/2014/main" id="{B0DA892A-A628-4CAD-AA4D-5964E14C6EEF}"/>
              </a:ext>
            </a:extLst>
          </p:cNvPr>
          <p:cNvGrpSpPr/>
          <p:nvPr/>
        </p:nvGrpSpPr>
        <p:grpSpPr>
          <a:xfrm>
            <a:off x="1875168" y="1910601"/>
            <a:ext cx="8441664" cy="2195694"/>
            <a:chOff x="1912768" y="1948416"/>
            <a:chExt cx="8610939" cy="2239722"/>
          </a:xfrm>
        </p:grpSpPr>
        <p:sp>
          <p:nvSpPr>
            <p:cNvPr id="37" name="Rectangle: Rounded Corners 36">
              <a:extLst>
                <a:ext uri="{FF2B5EF4-FFF2-40B4-BE49-F238E27FC236}">
                  <a16:creationId xmlns:a16="http://schemas.microsoft.com/office/drawing/2014/main" id="{98391858-7576-4292-87DA-7220ACCC8CD6}"/>
                </a:ext>
              </a:extLst>
            </p:cNvPr>
            <p:cNvSpPr/>
            <p:nvPr/>
          </p:nvSpPr>
          <p:spPr bwMode="auto">
            <a:xfrm rot="10800000">
              <a:off x="2366462" y="1948416"/>
              <a:ext cx="7703550" cy="2239722"/>
            </a:xfrm>
            <a:prstGeom prst="roundRect">
              <a:avLst>
                <a:gd name="adj" fmla="val 50000"/>
              </a:avLst>
            </a:prstGeom>
            <a:noFill/>
            <a:ln w="38100"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r" defTabSz="914102" fontAlgn="base">
                <a:lnSpc>
                  <a:spcPct val="90000"/>
                </a:lnSpc>
                <a:spcBef>
                  <a:spcPct val="0"/>
                </a:spcBef>
                <a:spcAft>
                  <a:spcPct val="0"/>
                </a:spcAft>
              </a:pPr>
              <a:endParaRPr lang="en-US" sz="1765"/>
            </a:p>
          </p:txBody>
        </p:sp>
        <p:grpSp>
          <p:nvGrpSpPr>
            <p:cNvPr id="38" name="Group 37">
              <a:extLst>
                <a:ext uri="{FF2B5EF4-FFF2-40B4-BE49-F238E27FC236}">
                  <a16:creationId xmlns:a16="http://schemas.microsoft.com/office/drawing/2014/main" id="{E268000A-B23C-4741-A1B4-9A6E28929B47}"/>
                </a:ext>
              </a:extLst>
            </p:cNvPr>
            <p:cNvGrpSpPr/>
            <p:nvPr/>
          </p:nvGrpSpPr>
          <p:grpSpPr>
            <a:xfrm>
              <a:off x="7931042" y="2707871"/>
              <a:ext cx="860400" cy="766472"/>
              <a:chOff x="1457663" y="2977248"/>
              <a:chExt cx="568058" cy="506045"/>
            </a:xfrm>
          </p:grpSpPr>
          <p:grpSp>
            <p:nvGrpSpPr>
              <p:cNvPr id="5" name="Group 30">
                <a:extLst>
                  <a:ext uri="{FF2B5EF4-FFF2-40B4-BE49-F238E27FC236}">
                    <a16:creationId xmlns:a16="http://schemas.microsoft.com/office/drawing/2014/main" id="{3FAD094C-019C-4923-B6DC-8E3378640FBF}"/>
                  </a:ext>
                </a:extLst>
              </p:cNvPr>
              <p:cNvGrpSpPr>
                <a:grpSpLocks noChangeAspect="1"/>
              </p:cNvGrpSpPr>
              <p:nvPr/>
            </p:nvGrpSpPr>
            <p:grpSpPr bwMode="auto">
              <a:xfrm>
                <a:off x="1612860" y="2977248"/>
                <a:ext cx="257663" cy="255949"/>
                <a:chOff x="4976" y="3801"/>
                <a:chExt cx="320" cy="334"/>
              </a:xfrm>
            </p:grpSpPr>
            <p:sp>
              <p:nvSpPr>
                <p:cNvPr id="7" name="Freeform 31">
                  <a:extLst>
                    <a:ext uri="{FF2B5EF4-FFF2-40B4-BE49-F238E27FC236}">
                      <a16:creationId xmlns:a16="http://schemas.microsoft.com/office/drawing/2014/main" id="{F024D288-C035-4C8F-B3D4-91A4D4D873AE}"/>
                    </a:ext>
                  </a:extLst>
                </p:cNvPr>
                <p:cNvSpPr>
                  <a:spLocks/>
                </p:cNvSpPr>
                <p:nvPr/>
              </p:nvSpPr>
              <p:spPr bwMode="auto">
                <a:xfrm>
                  <a:off x="5071" y="3912"/>
                  <a:ext cx="128" cy="112"/>
                </a:xfrm>
                <a:custGeom>
                  <a:avLst/>
                  <a:gdLst>
                    <a:gd name="T0" fmla="*/ 31 w 128"/>
                    <a:gd name="T1" fmla="*/ 112 h 112"/>
                    <a:gd name="T2" fmla="*/ 0 w 128"/>
                    <a:gd name="T3" fmla="*/ 56 h 112"/>
                    <a:gd name="T4" fmla="*/ 31 w 128"/>
                    <a:gd name="T5" fmla="*/ 0 h 112"/>
                    <a:gd name="T6" fmla="*/ 97 w 128"/>
                    <a:gd name="T7" fmla="*/ 0 h 112"/>
                    <a:gd name="T8" fmla="*/ 128 w 128"/>
                    <a:gd name="T9" fmla="*/ 56 h 112"/>
                    <a:gd name="T10" fmla="*/ 97 w 128"/>
                    <a:gd name="T11" fmla="*/ 112 h 112"/>
                    <a:gd name="T12" fmla="*/ 31 w 128"/>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28" h="112">
                      <a:moveTo>
                        <a:pt x="31" y="112"/>
                      </a:moveTo>
                      <a:lnTo>
                        <a:pt x="0" y="56"/>
                      </a:lnTo>
                      <a:lnTo>
                        <a:pt x="31" y="0"/>
                      </a:lnTo>
                      <a:lnTo>
                        <a:pt x="97" y="0"/>
                      </a:lnTo>
                      <a:lnTo>
                        <a:pt x="128" y="56"/>
                      </a:lnTo>
                      <a:lnTo>
                        <a:pt x="97" y="112"/>
                      </a:lnTo>
                      <a:lnTo>
                        <a:pt x="31" y="112"/>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sp>
              <p:nvSpPr>
                <p:cNvPr id="8" name="Freeform 32">
                  <a:extLst>
                    <a:ext uri="{FF2B5EF4-FFF2-40B4-BE49-F238E27FC236}">
                      <a16:creationId xmlns:a16="http://schemas.microsoft.com/office/drawing/2014/main" id="{E66F15BC-98F7-48DF-9AF2-AAA9687CEDF8}"/>
                    </a:ext>
                  </a:extLst>
                </p:cNvPr>
                <p:cNvSpPr>
                  <a:spLocks/>
                </p:cNvSpPr>
                <p:nvPr/>
              </p:nvSpPr>
              <p:spPr bwMode="auto">
                <a:xfrm>
                  <a:off x="5170" y="3858"/>
                  <a:ext cx="126" cy="110"/>
                </a:xfrm>
                <a:custGeom>
                  <a:avLst/>
                  <a:gdLst>
                    <a:gd name="T0" fmla="*/ 31 w 126"/>
                    <a:gd name="T1" fmla="*/ 110 h 110"/>
                    <a:gd name="T2" fmla="*/ 0 w 126"/>
                    <a:gd name="T3" fmla="*/ 54 h 110"/>
                    <a:gd name="T4" fmla="*/ 31 w 126"/>
                    <a:gd name="T5" fmla="*/ 0 h 110"/>
                    <a:gd name="T6" fmla="*/ 95 w 126"/>
                    <a:gd name="T7" fmla="*/ 0 h 110"/>
                    <a:gd name="T8" fmla="*/ 126 w 126"/>
                    <a:gd name="T9" fmla="*/ 54 h 110"/>
                    <a:gd name="T10" fmla="*/ 95 w 126"/>
                    <a:gd name="T11" fmla="*/ 110 h 110"/>
                    <a:gd name="T12" fmla="*/ 31 w 126"/>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26" h="110">
                      <a:moveTo>
                        <a:pt x="31" y="110"/>
                      </a:moveTo>
                      <a:lnTo>
                        <a:pt x="0" y="54"/>
                      </a:lnTo>
                      <a:lnTo>
                        <a:pt x="31" y="0"/>
                      </a:lnTo>
                      <a:lnTo>
                        <a:pt x="95" y="0"/>
                      </a:lnTo>
                      <a:lnTo>
                        <a:pt x="126" y="54"/>
                      </a:lnTo>
                      <a:lnTo>
                        <a:pt x="95" y="110"/>
                      </a:lnTo>
                      <a:lnTo>
                        <a:pt x="31" y="110"/>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sp>
              <p:nvSpPr>
                <p:cNvPr id="9" name="Freeform 33">
                  <a:extLst>
                    <a:ext uri="{FF2B5EF4-FFF2-40B4-BE49-F238E27FC236}">
                      <a16:creationId xmlns:a16="http://schemas.microsoft.com/office/drawing/2014/main" id="{B746FF88-2A81-47A6-9223-57877BB469F3}"/>
                    </a:ext>
                  </a:extLst>
                </p:cNvPr>
                <p:cNvSpPr>
                  <a:spLocks/>
                </p:cNvSpPr>
                <p:nvPr/>
              </p:nvSpPr>
              <p:spPr bwMode="auto">
                <a:xfrm>
                  <a:off x="5170" y="3968"/>
                  <a:ext cx="126" cy="110"/>
                </a:xfrm>
                <a:custGeom>
                  <a:avLst/>
                  <a:gdLst>
                    <a:gd name="T0" fmla="*/ 31 w 126"/>
                    <a:gd name="T1" fmla="*/ 110 h 110"/>
                    <a:gd name="T2" fmla="*/ 0 w 126"/>
                    <a:gd name="T3" fmla="*/ 56 h 110"/>
                    <a:gd name="T4" fmla="*/ 31 w 126"/>
                    <a:gd name="T5" fmla="*/ 0 h 110"/>
                    <a:gd name="T6" fmla="*/ 95 w 126"/>
                    <a:gd name="T7" fmla="*/ 0 h 110"/>
                    <a:gd name="T8" fmla="*/ 126 w 126"/>
                    <a:gd name="T9" fmla="*/ 56 h 110"/>
                    <a:gd name="T10" fmla="*/ 95 w 126"/>
                    <a:gd name="T11" fmla="*/ 110 h 110"/>
                    <a:gd name="T12" fmla="*/ 31 w 126"/>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26" h="110">
                      <a:moveTo>
                        <a:pt x="31" y="110"/>
                      </a:moveTo>
                      <a:lnTo>
                        <a:pt x="0" y="56"/>
                      </a:lnTo>
                      <a:lnTo>
                        <a:pt x="31" y="0"/>
                      </a:lnTo>
                      <a:lnTo>
                        <a:pt x="95" y="0"/>
                      </a:lnTo>
                      <a:lnTo>
                        <a:pt x="126" y="56"/>
                      </a:lnTo>
                      <a:lnTo>
                        <a:pt x="95" y="110"/>
                      </a:lnTo>
                      <a:lnTo>
                        <a:pt x="31" y="110"/>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sp>
              <p:nvSpPr>
                <p:cNvPr id="10" name="Freeform 34">
                  <a:extLst>
                    <a:ext uri="{FF2B5EF4-FFF2-40B4-BE49-F238E27FC236}">
                      <a16:creationId xmlns:a16="http://schemas.microsoft.com/office/drawing/2014/main" id="{3F5A9401-9C01-458D-988F-C448455419D0}"/>
                    </a:ext>
                  </a:extLst>
                </p:cNvPr>
                <p:cNvSpPr>
                  <a:spLocks/>
                </p:cNvSpPr>
                <p:nvPr/>
              </p:nvSpPr>
              <p:spPr bwMode="auto">
                <a:xfrm>
                  <a:off x="4976" y="3858"/>
                  <a:ext cx="126" cy="110"/>
                </a:xfrm>
                <a:custGeom>
                  <a:avLst/>
                  <a:gdLst>
                    <a:gd name="T0" fmla="*/ 32 w 126"/>
                    <a:gd name="T1" fmla="*/ 110 h 110"/>
                    <a:gd name="T2" fmla="*/ 0 w 126"/>
                    <a:gd name="T3" fmla="*/ 54 h 110"/>
                    <a:gd name="T4" fmla="*/ 32 w 126"/>
                    <a:gd name="T5" fmla="*/ 0 h 110"/>
                    <a:gd name="T6" fmla="*/ 95 w 126"/>
                    <a:gd name="T7" fmla="*/ 0 h 110"/>
                    <a:gd name="T8" fmla="*/ 126 w 126"/>
                    <a:gd name="T9" fmla="*/ 54 h 110"/>
                    <a:gd name="T10" fmla="*/ 95 w 126"/>
                    <a:gd name="T11" fmla="*/ 110 h 110"/>
                    <a:gd name="T12" fmla="*/ 32 w 126"/>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26" h="110">
                      <a:moveTo>
                        <a:pt x="32" y="110"/>
                      </a:moveTo>
                      <a:lnTo>
                        <a:pt x="0" y="54"/>
                      </a:lnTo>
                      <a:lnTo>
                        <a:pt x="32" y="0"/>
                      </a:lnTo>
                      <a:lnTo>
                        <a:pt x="95" y="0"/>
                      </a:lnTo>
                      <a:lnTo>
                        <a:pt x="126" y="54"/>
                      </a:lnTo>
                      <a:lnTo>
                        <a:pt x="95" y="110"/>
                      </a:lnTo>
                      <a:lnTo>
                        <a:pt x="32" y="110"/>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sp>
              <p:nvSpPr>
                <p:cNvPr id="11" name="Freeform 35">
                  <a:extLst>
                    <a:ext uri="{FF2B5EF4-FFF2-40B4-BE49-F238E27FC236}">
                      <a16:creationId xmlns:a16="http://schemas.microsoft.com/office/drawing/2014/main" id="{BEA67E05-F68D-46B6-A659-4549EAF2D0EB}"/>
                    </a:ext>
                  </a:extLst>
                </p:cNvPr>
                <p:cNvSpPr>
                  <a:spLocks/>
                </p:cNvSpPr>
                <p:nvPr/>
              </p:nvSpPr>
              <p:spPr bwMode="auto">
                <a:xfrm>
                  <a:off x="5073" y="4024"/>
                  <a:ext cx="128" cy="111"/>
                </a:xfrm>
                <a:custGeom>
                  <a:avLst/>
                  <a:gdLst>
                    <a:gd name="T0" fmla="*/ 34 w 128"/>
                    <a:gd name="T1" fmla="*/ 111 h 111"/>
                    <a:gd name="T2" fmla="*/ 0 w 128"/>
                    <a:gd name="T3" fmla="*/ 54 h 111"/>
                    <a:gd name="T4" fmla="*/ 34 w 128"/>
                    <a:gd name="T5" fmla="*/ 0 h 111"/>
                    <a:gd name="T6" fmla="*/ 97 w 128"/>
                    <a:gd name="T7" fmla="*/ 0 h 111"/>
                    <a:gd name="T8" fmla="*/ 128 w 128"/>
                    <a:gd name="T9" fmla="*/ 54 h 111"/>
                    <a:gd name="T10" fmla="*/ 97 w 128"/>
                    <a:gd name="T11" fmla="*/ 111 h 111"/>
                    <a:gd name="T12" fmla="*/ 34 w 128"/>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128" h="111">
                      <a:moveTo>
                        <a:pt x="34" y="111"/>
                      </a:moveTo>
                      <a:lnTo>
                        <a:pt x="0" y="54"/>
                      </a:lnTo>
                      <a:lnTo>
                        <a:pt x="34" y="0"/>
                      </a:lnTo>
                      <a:lnTo>
                        <a:pt x="97" y="0"/>
                      </a:lnTo>
                      <a:lnTo>
                        <a:pt x="128" y="54"/>
                      </a:lnTo>
                      <a:lnTo>
                        <a:pt x="97" y="111"/>
                      </a:lnTo>
                      <a:lnTo>
                        <a:pt x="34" y="111"/>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sp>
              <p:nvSpPr>
                <p:cNvPr id="12" name="Freeform 36">
                  <a:extLst>
                    <a:ext uri="{FF2B5EF4-FFF2-40B4-BE49-F238E27FC236}">
                      <a16:creationId xmlns:a16="http://schemas.microsoft.com/office/drawing/2014/main" id="{862E291D-1627-4157-A1EF-0A7F795C8126}"/>
                    </a:ext>
                  </a:extLst>
                </p:cNvPr>
                <p:cNvSpPr>
                  <a:spLocks/>
                </p:cNvSpPr>
                <p:nvPr/>
              </p:nvSpPr>
              <p:spPr bwMode="auto">
                <a:xfrm>
                  <a:off x="5071" y="3801"/>
                  <a:ext cx="128" cy="111"/>
                </a:xfrm>
                <a:custGeom>
                  <a:avLst/>
                  <a:gdLst>
                    <a:gd name="T0" fmla="*/ 31 w 128"/>
                    <a:gd name="T1" fmla="*/ 111 h 111"/>
                    <a:gd name="T2" fmla="*/ 0 w 128"/>
                    <a:gd name="T3" fmla="*/ 57 h 111"/>
                    <a:gd name="T4" fmla="*/ 31 w 128"/>
                    <a:gd name="T5" fmla="*/ 0 h 111"/>
                    <a:gd name="T6" fmla="*/ 97 w 128"/>
                    <a:gd name="T7" fmla="*/ 0 h 111"/>
                    <a:gd name="T8" fmla="*/ 128 w 128"/>
                    <a:gd name="T9" fmla="*/ 57 h 111"/>
                    <a:gd name="T10" fmla="*/ 97 w 128"/>
                    <a:gd name="T11" fmla="*/ 111 h 111"/>
                    <a:gd name="T12" fmla="*/ 31 w 128"/>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128" h="111">
                      <a:moveTo>
                        <a:pt x="31" y="111"/>
                      </a:moveTo>
                      <a:lnTo>
                        <a:pt x="0" y="57"/>
                      </a:lnTo>
                      <a:lnTo>
                        <a:pt x="31" y="0"/>
                      </a:lnTo>
                      <a:lnTo>
                        <a:pt x="97" y="0"/>
                      </a:lnTo>
                      <a:lnTo>
                        <a:pt x="128" y="57"/>
                      </a:lnTo>
                      <a:lnTo>
                        <a:pt x="97" y="111"/>
                      </a:lnTo>
                      <a:lnTo>
                        <a:pt x="31" y="111"/>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grpSp>
          <p:sp>
            <p:nvSpPr>
              <p:cNvPr id="6" name="Data Text">
                <a:extLst>
                  <a:ext uri="{FF2B5EF4-FFF2-40B4-BE49-F238E27FC236}">
                    <a16:creationId xmlns:a16="http://schemas.microsoft.com/office/drawing/2014/main" id="{A0348202-4EE2-4691-94BD-751553065BE9}"/>
                  </a:ext>
                </a:extLst>
              </p:cNvPr>
              <p:cNvSpPr/>
              <p:nvPr/>
            </p:nvSpPr>
            <p:spPr>
              <a:xfrm>
                <a:off x="1457663" y="3362109"/>
                <a:ext cx="568058" cy="121184"/>
              </a:xfrm>
              <a:prstGeom prst="rect">
                <a:avLst/>
              </a:prstGeom>
            </p:spPr>
            <p:txBody>
              <a:bodyPr wrap="none" lIns="0" tIns="0" rIns="0" bIns="0">
                <a:noAutofit/>
              </a:bodyPr>
              <a:lstStyle/>
              <a:p>
                <a:pPr algn="ctr" defTabSz="878441" fontAlgn="base">
                  <a:lnSpc>
                    <a:spcPct val="90000"/>
                  </a:lnSpc>
                  <a:spcBef>
                    <a:spcPct val="0"/>
                  </a:spcBef>
                  <a:spcAft>
                    <a:spcPct val="0"/>
                  </a:spcAft>
                  <a:defRPr/>
                </a:pPr>
                <a:r>
                  <a:rPr lang="en-US" sz="1372" kern="0"/>
                  <a:t>INFRASTRUCTURE</a:t>
                </a:r>
              </a:p>
            </p:txBody>
          </p:sp>
        </p:grpSp>
        <p:grpSp>
          <p:nvGrpSpPr>
            <p:cNvPr id="39" name="Group 38">
              <a:extLst>
                <a:ext uri="{FF2B5EF4-FFF2-40B4-BE49-F238E27FC236}">
                  <a16:creationId xmlns:a16="http://schemas.microsoft.com/office/drawing/2014/main" id="{FC4BF481-E99E-4531-B43B-C38DD98D9D7C}"/>
                </a:ext>
              </a:extLst>
            </p:cNvPr>
            <p:cNvGrpSpPr/>
            <p:nvPr/>
          </p:nvGrpSpPr>
          <p:grpSpPr>
            <a:xfrm>
              <a:off x="6402071" y="2686453"/>
              <a:ext cx="732158" cy="801387"/>
              <a:chOff x="1499991" y="4160355"/>
              <a:chExt cx="483390" cy="529097"/>
            </a:xfrm>
          </p:grpSpPr>
          <p:sp>
            <p:nvSpPr>
              <p:cNvPr id="22" name="Data Text">
                <a:extLst>
                  <a:ext uri="{FF2B5EF4-FFF2-40B4-BE49-F238E27FC236}">
                    <a16:creationId xmlns:a16="http://schemas.microsoft.com/office/drawing/2014/main" id="{8C53AC09-623C-480B-B0A0-9C04196BE51F}"/>
                  </a:ext>
                </a:extLst>
              </p:cNvPr>
              <p:cNvSpPr/>
              <p:nvPr/>
            </p:nvSpPr>
            <p:spPr>
              <a:xfrm>
                <a:off x="1499991" y="4568268"/>
                <a:ext cx="483390" cy="121184"/>
              </a:xfrm>
              <a:prstGeom prst="rect">
                <a:avLst/>
              </a:prstGeom>
            </p:spPr>
            <p:txBody>
              <a:bodyPr wrap="none" lIns="0" tIns="0" rIns="0" bIns="0">
                <a:noAutofit/>
              </a:bodyPr>
              <a:lstStyle/>
              <a:p>
                <a:pPr algn="ctr" defTabSz="878441" fontAlgn="base">
                  <a:lnSpc>
                    <a:spcPct val="90000"/>
                  </a:lnSpc>
                  <a:spcBef>
                    <a:spcPct val="0"/>
                  </a:spcBef>
                  <a:spcAft>
                    <a:spcPct val="0"/>
                  </a:spcAft>
                  <a:defRPr/>
                </a:pPr>
                <a:r>
                  <a:rPr lang="en-US" sz="1372" kern="0"/>
                  <a:t>APPS / DATA</a:t>
                </a:r>
              </a:p>
            </p:txBody>
          </p:sp>
          <p:grpSp>
            <p:nvGrpSpPr>
              <p:cNvPr id="23" name="Group 14">
                <a:extLst>
                  <a:ext uri="{FF2B5EF4-FFF2-40B4-BE49-F238E27FC236}">
                    <a16:creationId xmlns:a16="http://schemas.microsoft.com/office/drawing/2014/main" id="{E6069E44-6A53-4099-9122-810C75638482}"/>
                  </a:ext>
                </a:extLst>
              </p:cNvPr>
              <p:cNvGrpSpPr>
                <a:grpSpLocks noChangeAspect="1"/>
              </p:cNvGrpSpPr>
              <p:nvPr/>
            </p:nvGrpSpPr>
            <p:grpSpPr bwMode="auto">
              <a:xfrm>
                <a:off x="1642298" y="4160355"/>
                <a:ext cx="198776" cy="264103"/>
                <a:chOff x="5564" y="2790"/>
                <a:chExt cx="198" cy="290"/>
              </a:xfrm>
              <a:solidFill>
                <a:schemeClr val="tx2"/>
              </a:solidFill>
            </p:grpSpPr>
            <p:sp>
              <p:nvSpPr>
                <p:cNvPr id="24" name="Freeform 15">
                  <a:extLst>
                    <a:ext uri="{FF2B5EF4-FFF2-40B4-BE49-F238E27FC236}">
                      <a16:creationId xmlns:a16="http://schemas.microsoft.com/office/drawing/2014/main" id="{A5EA990A-722B-4491-83FE-F09F452D2D5D}"/>
                    </a:ext>
                  </a:extLst>
                </p:cNvPr>
                <p:cNvSpPr>
                  <a:spLocks noEditPoints="1"/>
                </p:cNvSpPr>
                <p:nvPr/>
              </p:nvSpPr>
              <p:spPr bwMode="auto">
                <a:xfrm>
                  <a:off x="5564" y="2790"/>
                  <a:ext cx="89" cy="87"/>
                </a:xfrm>
                <a:custGeom>
                  <a:avLst/>
                  <a:gdLst>
                    <a:gd name="T0" fmla="*/ 89 w 89"/>
                    <a:gd name="T1" fmla="*/ 87 h 87"/>
                    <a:gd name="T2" fmla="*/ 0 w 89"/>
                    <a:gd name="T3" fmla="*/ 87 h 87"/>
                    <a:gd name="T4" fmla="*/ 0 w 89"/>
                    <a:gd name="T5" fmla="*/ 0 h 87"/>
                    <a:gd name="T6" fmla="*/ 89 w 89"/>
                    <a:gd name="T7" fmla="*/ 0 h 87"/>
                    <a:gd name="T8" fmla="*/ 89 w 89"/>
                    <a:gd name="T9" fmla="*/ 87 h 87"/>
                    <a:gd name="T10" fmla="*/ 20 w 89"/>
                    <a:gd name="T11" fmla="*/ 68 h 87"/>
                    <a:gd name="T12" fmla="*/ 69 w 89"/>
                    <a:gd name="T13" fmla="*/ 68 h 87"/>
                    <a:gd name="T14" fmla="*/ 69 w 89"/>
                    <a:gd name="T15" fmla="*/ 19 h 87"/>
                    <a:gd name="T16" fmla="*/ 20 w 89"/>
                    <a:gd name="T17" fmla="*/ 19 h 87"/>
                    <a:gd name="T18" fmla="*/ 20 w 89"/>
                    <a:gd name="T19" fmla="*/ 6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7">
                      <a:moveTo>
                        <a:pt x="89" y="87"/>
                      </a:moveTo>
                      <a:lnTo>
                        <a:pt x="0" y="87"/>
                      </a:lnTo>
                      <a:lnTo>
                        <a:pt x="0" y="0"/>
                      </a:lnTo>
                      <a:lnTo>
                        <a:pt x="89" y="0"/>
                      </a:lnTo>
                      <a:lnTo>
                        <a:pt x="89" y="87"/>
                      </a:lnTo>
                      <a:close/>
                      <a:moveTo>
                        <a:pt x="20" y="68"/>
                      </a:moveTo>
                      <a:lnTo>
                        <a:pt x="69" y="68"/>
                      </a:lnTo>
                      <a:lnTo>
                        <a:pt x="69" y="19"/>
                      </a:lnTo>
                      <a:lnTo>
                        <a:pt x="20" y="19"/>
                      </a:lnTo>
                      <a:lnTo>
                        <a:pt x="20"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784" kern="0">
                    <a:solidFill>
                      <a:sysClr val="windowText" lastClr="000000"/>
                    </a:solidFill>
                  </a:endParaRPr>
                </a:p>
              </p:txBody>
            </p:sp>
            <p:sp>
              <p:nvSpPr>
                <p:cNvPr id="25" name="Freeform 16">
                  <a:extLst>
                    <a:ext uri="{FF2B5EF4-FFF2-40B4-BE49-F238E27FC236}">
                      <a16:creationId xmlns:a16="http://schemas.microsoft.com/office/drawing/2014/main" id="{7B60769A-E52C-4950-B3B5-F136FE6EE28D}"/>
                    </a:ext>
                  </a:extLst>
                </p:cNvPr>
                <p:cNvSpPr>
                  <a:spLocks noEditPoints="1"/>
                </p:cNvSpPr>
                <p:nvPr/>
              </p:nvSpPr>
              <p:spPr bwMode="auto">
                <a:xfrm>
                  <a:off x="5564" y="3000"/>
                  <a:ext cx="89" cy="80"/>
                </a:xfrm>
                <a:custGeom>
                  <a:avLst/>
                  <a:gdLst>
                    <a:gd name="T0" fmla="*/ 89 w 89"/>
                    <a:gd name="T1" fmla="*/ 80 h 80"/>
                    <a:gd name="T2" fmla="*/ 0 w 89"/>
                    <a:gd name="T3" fmla="*/ 80 h 80"/>
                    <a:gd name="T4" fmla="*/ 0 w 89"/>
                    <a:gd name="T5" fmla="*/ 0 h 80"/>
                    <a:gd name="T6" fmla="*/ 89 w 89"/>
                    <a:gd name="T7" fmla="*/ 0 h 80"/>
                    <a:gd name="T8" fmla="*/ 89 w 89"/>
                    <a:gd name="T9" fmla="*/ 80 h 80"/>
                    <a:gd name="T10" fmla="*/ 20 w 89"/>
                    <a:gd name="T11" fmla="*/ 61 h 80"/>
                    <a:gd name="T12" fmla="*/ 69 w 89"/>
                    <a:gd name="T13" fmla="*/ 61 h 80"/>
                    <a:gd name="T14" fmla="*/ 69 w 89"/>
                    <a:gd name="T15" fmla="*/ 20 h 80"/>
                    <a:gd name="T16" fmla="*/ 20 w 89"/>
                    <a:gd name="T17" fmla="*/ 20 h 80"/>
                    <a:gd name="T18" fmla="*/ 20 w 89"/>
                    <a:gd name="T19" fmla="*/ 6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0">
                      <a:moveTo>
                        <a:pt x="89" y="80"/>
                      </a:moveTo>
                      <a:lnTo>
                        <a:pt x="0" y="80"/>
                      </a:lnTo>
                      <a:lnTo>
                        <a:pt x="0" y="0"/>
                      </a:lnTo>
                      <a:lnTo>
                        <a:pt x="89" y="0"/>
                      </a:lnTo>
                      <a:lnTo>
                        <a:pt x="89" y="80"/>
                      </a:lnTo>
                      <a:close/>
                      <a:moveTo>
                        <a:pt x="20" y="61"/>
                      </a:moveTo>
                      <a:lnTo>
                        <a:pt x="69" y="61"/>
                      </a:lnTo>
                      <a:lnTo>
                        <a:pt x="69" y="20"/>
                      </a:lnTo>
                      <a:lnTo>
                        <a:pt x="20" y="20"/>
                      </a:lnTo>
                      <a:lnTo>
                        <a:pt x="2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784" kern="0">
                    <a:solidFill>
                      <a:sysClr val="windowText" lastClr="000000"/>
                    </a:solidFill>
                  </a:endParaRPr>
                </a:p>
              </p:txBody>
            </p:sp>
            <p:sp>
              <p:nvSpPr>
                <p:cNvPr id="26" name="Freeform 17">
                  <a:extLst>
                    <a:ext uri="{FF2B5EF4-FFF2-40B4-BE49-F238E27FC236}">
                      <a16:creationId xmlns:a16="http://schemas.microsoft.com/office/drawing/2014/main" id="{1FFB0995-5076-47DC-A720-79D4FFBE8581}"/>
                    </a:ext>
                  </a:extLst>
                </p:cNvPr>
                <p:cNvSpPr>
                  <a:spLocks noEditPoints="1"/>
                </p:cNvSpPr>
                <p:nvPr/>
              </p:nvSpPr>
              <p:spPr bwMode="auto">
                <a:xfrm>
                  <a:off x="5564" y="2896"/>
                  <a:ext cx="198" cy="87"/>
                </a:xfrm>
                <a:custGeom>
                  <a:avLst/>
                  <a:gdLst>
                    <a:gd name="T0" fmla="*/ 198 w 198"/>
                    <a:gd name="T1" fmla="*/ 87 h 87"/>
                    <a:gd name="T2" fmla="*/ 0 w 198"/>
                    <a:gd name="T3" fmla="*/ 87 h 87"/>
                    <a:gd name="T4" fmla="*/ 0 w 198"/>
                    <a:gd name="T5" fmla="*/ 0 h 87"/>
                    <a:gd name="T6" fmla="*/ 198 w 198"/>
                    <a:gd name="T7" fmla="*/ 0 h 87"/>
                    <a:gd name="T8" fmla="*/ 198 w 198"/>
                    <a:gd name="T9" fmla="*/ 87 h 87"/>
                    <a:gd name="T10" fmla="*/ 20 w 198"/>
                    <a:gd name="T11" fmla="*/ 68 h 87"/>
                    <a:gd name="T12" fmla="*/ 178 w 198"/>
                    <a:gd name="T13" fmla="*/ 68 h 87"/>
                    <a:gd name="T14" fmla="*/ 178 w 198"/>
                    <a:gd name="T15" fmla="*/ 20 h 87"/>
                    <a:gd name="T16" fmla="*/ 20 w 198"/>
                    <a:gd name="T17" fmla="*/ 20 h 87"/>
                    <a:gd name="T18" fmla="*/ 20 w 198"/>
                    <a:gd name="T19" fmla="*/ 6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87">
                      <a:moveTo>
                        <a:pt x="198" y="87"/>
                      </a:moveTo>
                      <a:lnTo>
                        <a:pt x="0" y="87"/>
                      </a:lnTo>
                      <a:lnTo>
                        <a:pt x="0" y="0"/>
                      </a:lnTo>
                      <a:lnTo>
                        <a:pt x="198" y="0"/>
                      </a:lnTo>
                      <a:lnTo>
                        <a:pt x="198" y="87"/>
                      </a:lnTo>
                      <a:close/>
                      <a:moveTo>
                        <a:pt x="20" y="68"/>
                      </a:moveTo>
                      <a:lnTo>
                        <a:pt x="178" y="68"/>
                      </a:lnTo>
                      <a:lnTo>
                        <a:pt x="178" y="20"/>
                      </a:lnTo>
                      <a:lnTo>
                        <a:pt x="20" y="20"/>
                      </a:lnTo>
                      <a:lnTo>
                        <a:pt x="20"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784" kern="0">
                    <a:solidFill>
                      <a:sysClr val="windowText" lastClr="000000"/>
                    </a:solidFill>
                  </a:endParaRPr>
                </a:p>
              </p:txBody>
            </p:sp>
            <p:sp>
              <p:nvSpPr>
                <p:cNvPr id="27" name="Rectangle 18">
                  <a:extLst>
                    <a:ext uri="{FF2B5EF4-FFF2-40B4-BE49-F238E27FC236}">
                      <a16:creationId xmlns:a16="http://schemas.microsoft.com/office/drawing/2014/main" id="{27062BB7-7027-47DD-853C-E5F8258D733C}"/>
                    </a:ext>
                  </a:extLst>
                </p:cNvPr>
                <p:cNvSpPr>
                  <a:spLocks noChangeArrowheads="1"/>
                </p:cNvSpPr>
                <p:nvPr/>
              </p:nvSpPr>
              <p:spPr bwMode="auto">
                <a:xfrm>
                  <a:off x="5673" y="2790"/>
                  <a:ext cx="89" cy="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784" kern="0">
                    <a:solidFill>
                      <a:sysClr val="windowText" lastClr="000000"/>
                    </a:solidFill>
                  </a:endParaRPr>
                </a:p>
              </p:txBody>
            </p:sp>
          </p:grpSp>
        </p:grpSp>
        <p:grpSp>
          <p:nvGrpSpPr>
            <p:cNvPr id="31" name="Group 30">
              <a:extLst>
                <a:ext uri="{FF2B5EF4-FFF2-40B4-BE49-F238E27FC236}">
                  <a16:creationId xmlns:a16="http://schemas.microsoft.com/office/drawing/2014/main" id="{DC42772F-F179-4706-8E4F-40C58C59FC1D}"/>
                </a:ext>
              </a:extLst>
            </p:cNvPr>
            <p:cNvGrpSpPr/>
            <p:nvPr/>
          </p:nvGrpSpPr>
          <p:grpSpPr>
            <a:xfrm>
              <a:off x="4832723" y="2737627"/>
              <a:ext cx="833956" cy="736533"/>
              <a:chOff x="6792088" y="2186468"/>
              <a:chExt cx="692197" cy="611336"/>
            </a:xfrm>
            <a:solidFill>
              <a:schemeClr val="tx2"/>
            </a:solidFill>
          </p:grpSpPr>
          <p:sp>
            <p:nvSpPr>
              <p:cNvPr id="15" name="Data Text">
                <a:extLst>
                  <a:ext uri="{FF2B5EF4-FFF2-40B4-BE49-F238E27FC236}">
                    <a16:creationId xmlns:a16="http://schemas.microsoft.com/office/drawing/2014/main" id="{10192F72-ACAC-4840-845E-A5B45422AA93}"/>
                  </a:ext>
                </a:extLst>
              </p:cNvPr>
              <p:cNvSpPr/>
              <p:nvPr/>
            </p:nvSpPr>
            <p:spPr>
              <a:xfrm>
                <a:off x="6792088" y="2645455"/>
                <a:ext cx="692197" cy="152349"/>
              </a:xfrm>
              <a:prstGeom prst="rect">
                <a:avLst/>
              </a:prstGeom>
              <a:noFill/>
            </p:spPr>
            <p:txBody>
              <a:bodyPr wrap="none" lIns="0" tIns="0" rIns="0" bIns="0">
                <a:noAutofit/>
              </a:bodyPr>
              <a:lstStyle/>
              <a:p>
                <a:pPr algn="ctr" defTabSz="878441" fontAlgn="base">
                  <a:lnSpc>
                    <a:spcPct val="90000"/>
                  </a:lnSpc>
                  <a:spcBef>
                    <a:spcPct val="0"/>
                  </a:spcBef>
                  <a:spcAft>
                    <a:spcPct val="0"/>
                  </a:spcAft>
                  <a:defRPr/>
                </a:pPr>
                <a:r>
                  <a:rPr lang="en-US" sz="1372" kern="0"/>
                  <a:t>DEVICES</a:t>
                </a:r>
              </a:p>
            </p:txBody>
          </p:sp>
          <p:grpSp>
            <p:nvGrpSpPr>
              <p:cNvPr id="49" name="Group 48">
                <a:extLst>
                  <a:ext uri="{FF2B5EF4-FFF2-40B4-BE49-F238E27FC236}">
                    <a16:creationId xmlns:a16="http://schemas.microsoft.com/office/drawing/2014/main" id="{D2CF11BA-2FD6-45FF-8196-0FE8EFE5A1B8}"/>
                  </a:ext>
                </a:extLst>
              </p:cNvPr>
              <p:cNvGrpSpPr/>
              <p:nvPr/>
            </p:nvGrpSpPr>
            <p:grpSpPr>
              <a:xfrm>
                <a:off x="6895943" y="2186468"/>
                <a:ext cx="484590" cy="320075"/>
                <a:chOff x="9627677" y="1273017"/>
                <a:chExt cx="390357" cy="257833"/>
              </a:xfrm>
              <a:grpFill/>
            </p:grpSpPr>
            <p:sp>
              <p:nvSpPr>
                <p:cNvPr id="50" name="Rectangle 1760">
                  <a:extLst>
                    <a:ext uri="{FF2B5EF4-FFF2-40B4-BE49-F238E27FC236}">
                      <a16:creationId xmlns:a16="http://schemas.microsoft.com/office/drawing/2014/main" id="{E98CEB33-7360-464D-9484-35FDF0B69F82}"/>
                    </a:ext>
                  </a:extLst>
                </p:cNvPr>
                <p:cNvSpPr>
                  <a:spLocks noChangeArrowheads="1"/>
                </p:cNvSpPr>
                <p:nvPr/>
              </p:nvSpPr>
              <p:spPr bwMode="auto">
                <a:xfrm>
                  <a:off x="9772821" y="1438896"/>
                  <a:ext cx="17129" cy="34258"/>
                </a:xfrm>
                <a:prstGeom prst="rect">
                  <a:avLst/>
                </a:pr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51" name="Rectangle 1761">
                  <a:extLst>
                    <a:ext uri="{FF2B5EF4-FFF2-40B4-BE49-F238E27FC236}">
                      <a16:creationId xmlns:a16="http://schemas.microsoft.com/office/drawing/2014/main" id="{9452F3AA-816A-4DFB-AF09-AC0AD386A513}"/>
                    </a:ext>
                  </a:extLst>
                </p:cNvPr>
                <p:cNvSpPr>
                  <a:spLocks noChangeArrowheads="1"/>
                </p:cNvSpPr>
                <p:nvPr/>
              </p:nvSpPr>
              <p:spPr bwMode="auto">
                <a:xfrm>
                  <a:off x="9738564" y="1460532"/>
                  <a:ext cx="84742" cy="17129"/>
                </a:xfrm>
                <a:prstGeom prst="rect">
                  <a:avLst/>
                </a:pr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55" name="Freeform 1762">
                  <a:extLst>
                    <a:ext uri="{FF2B5EF4-FFF2-40B4-BE49-F238E27FC236}">
                      <a16:creationId xmlns:a16="http://schemas.microsoft.com/office/drawing/2014/main" id="{E25651AA-4D4C-4569-966D-EFBDB1016B83}"/>
                    </a:ext>
                  </a:extLst>
                </p:cNvPr>
                <p:cNvSpPr>
                  <a:spLocks/>
                </p:cNvSpPr>
                <p:nvPr/>
              </p:nvSpPr>
              <p:spPr bwMode="auto">
                <a:xfrm>
                  <a:off x="9644806" y="1273017"/>
                  <a:ext cx="272258" cy="128015"/>
                </a:xfrm>
                <a:custGeom>
                  <a:avLst/>
                  <a:gdLst>
                    <a:gd name="T0" fmla="*/ 19 w 302"/>
                    <a:gd name="T1" fmla="*/ 142 h 142"/>
                    <a:gd name="T2" fmla="*/ 0 w 302"/>
                    <a:gd name="T3" fmla="*/ 142 h 142"/>
                    <a:gd name="T4" fmla="*/ 0 w 302"/>
                    <a:gd name="T5" fmla="*/ 0 h 142"/>
                    <a:gd name="T6" fmla="*/ 302 w 302"/>
                    <a:gd name="T7" fmla="*/ 0 h 142"/>
                    <a:gd name="T8" fmla="*/ 302 w 302"/>
                    <a:gd name="T9" fmla="*/ 104 h 142"/>
                    <a:gd name="T10" fmla="*/ 284 w 302"/>
                    <a:gd name="T11" fmla="*/ 104 h 142"/>
                    <a:gd name="T12" fmla="*/ 284 w 302"/>
                    <a:gd name="T13" fmla="*/ 19 h 142"/>
                    <a:gd name="T14" fmla="*/ 19 w 302"/>
                    <a:gd name="T15" fmla="*/ 19 h 142"/>
                    <a:gd name="T16" fmla="*/ 19 w 302"/>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142">
                      <a:moveTo>
                        <a:pt x="19" y="142"/>
                      </a:moveTo>
                      <a:lnTo>
                        <a:pt x="0" y="142"/>
                      </a:lnTo>
                      <a:lnTo>
                        <a:pt x="0" y="0"/>
                      </a:lnTo>
                      <a:lnTo>
                        <a:pt x="302" y="0"/>
                      </a:lnTo>
                      <a:lnTo>
                        <a:pt x="302" y="104"/>
                      </a:lnTo>
                      <a:lnTo>
                        <a:pt x="284" y="104"/>
                      </a:lnTo>
                      <a:lnTo>
                        <a:pt x="284" y="19"/>
                      </a:lnTo>
                      <a:lnTo>
                        <a:pt x="19" y="19"/>
                      </a:lnTo>
                      <a:lnTo>
                        <a:pt x="19" y="142"/>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56" name="Rectangle 1763">
                  <a:extLst>
                    <a:ext uri="{FF2B5EF4-FFF2-40B4-BE49-F238E27FC236}">
                      <a16:creationId xmlns:a16="http://schemas.microsoft.com/office/drawing/2014/main" id="{DF7C110E-373E-47AB-8939-9A0B9009CB70}"/>
                    </a:ext>
                  </a:extLst>
                </p:cNvPr>
                <p:cNvSpPr>
                  <a:spLocks noChangeArrowheads="1"/>
                </p:cNvSpPr>
                <p:nvPr/>
              </p:nvSpPr>
              <p:spPr bwMode="auto">
                <a:xfrm>
                  <a:off x="9706109" y="1426275"/>
                  <a:ext cx="113591" cy="17129"/>
                </a:xfrm>
                <a:prstGeom prst="rect">
                  <a:avLst/>
                </a:pr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57" name="Freeform 1764">
                  <a:extLst>
                    <a:ext uri="{FF2B5EF4-FFF2-40B4-BE49-F238E27FC236}">
                      <a16:creationId xmlns:a16="http://schemas.microsoft.com/office/drawing/2014/main" id="{0D7FBFDC-CA9A-42D2-8DA1-FE974BA04BD7}"/>
                    </a:ext>
                  </a:extLst>
                </p:cNvPr>
                <p:cNvSpPr>
                  <a:spLocks noEditPoints="1"/>
                </p:cNvSpPr>
                <p:nvPr/>
              </p:nvSpPr>
              <p:spPr bwMode="auto">
                <a:xfrm>
                  <a:off x="9627677" y="1392017"/>
                  <a:ext cx="87447" cy="138833"/>
                </a:xfrm>
                <a:custGeom>
                  <a:avLst/>
                  <a:gdLst>
                    <a:gd name="T0" fmla="*/ 36 w 41"/>
                    <a:gd name="T1" fmla="*/ 65 h 65"/>
                    <a:gd name="T2" fmla="*/ 5 w 41"/>
                    <a:gd name="T3" fmla="*/ 65 h 65"/>
                    <a:gd name="T4" fmla="*/ 0 w 41"/>
                    <a:gd name="T5" fmla="*/ 60 h 65"/>
                    <a:gd name="T6" fmla="*/ 0 w 41"/>
                    <a:gd name="T7" fmla="*/ 5 h 65"/>
                    <a:gd name="T8" fmla="*/ 5 w 41"/>
                    <a:gd name="T9" fmla="*/ 0 h 65"/>
                    <a:gd name="T10" fmla="*/ 36 w 41"/>
                    <a:gd name="T11" fmla="*/ 0 h 65"/>
                    <a:gd name="T12" fmla="*/ 41 w 41"/>
                    <a:gd name="T13" fmla="*/ 5 h 65"/>
                    <a:gd name="T14" fmla="*/ 41 w 41"/>
                    <a:gd name="T15" fmla="*/ 60 h 65"/>
                    <a:gd name="T16" fmla="*/ 36 w 41"/>
                    <a:gd name="T17" fmla="*/ 65 h 65"/>
                    <a:gd name="T18" fmla="*/ 6 w 41"/>
                    <a:gd name="T19" fmla="*/ 59 h 65"/>
                    <a:gd name="T20" fmla="*/ 35 w 41"/>
                    <a:gd name="T21" fmla="*/ 59 h 65"/>
                    <a:gd name="T22" fmla="*/ 35 w 41"/>
                    <a:gd name="T23" fmla="*/ 6 h 65"/>
                    <a:gd name="T24" fmla="*/ 6 w 41"/>
                    <a:gd name="T25" fmla="*/ 6 h 65"/>
                    <a:gd name="T26" fmla="*/ 6 w 41"/>
                    <a:gd name="T27" fmla="*/ 5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65">
                      <a:moveTo>
                        <a:pt x="36" y="65"/>
                      </a:moveTo>
                      <a:cubicBezTo>
                        <a:pt x="5" y="65"/>
                        <a:pt x="5" y="65"/>
                        <a:pt x="5" y="65"/>
                      </a:cubicBezTo>
                      <a:cubicBezTo>
                        <a:pt x="3" y="65"/>
                        <a:pt x="0" y="62"/>
                        <a:pt x="0" y="60"/>
                      </a:cubicBezTo>
                      <a:cubicBezTo>
                        <a:pt x="0" y="5"/>
                        <a:pt x="0" y="5"/>
                        <a:pt x="0" y="5"/>
                      </a:cubicBezTo>
                      <a:cubicBezTo>
                        <a:pt x="0" y="2"/>
                        <a:pt x="3" y="0"/>
                        <a:pt x="5" y="0"/>
                      </a:cubicBezTo>
                      <a:cubicBezTo>
                        <a:pt x="36" y="0"/>
                        <a:pt x="36" y="0"/>
                        <a:pt x="36" y="0"/>
                      </a:cubicBezTo>
                      <a:cubicBezTo>
                        <a:pt x="39" y="0"/>
                        <a:pt x="41" y="2"/>
                        <a:pt x="41" y="5"/>
                      </a:cubicBezTo>
                      <a:cubicBezTo>
                        <a:pt x="41" y="60"/>
                        <a:pt x="41" y="60"/>
                        <a:pt x="41" y="60"/>
                      </a:cubicBezTo>
                      <a:cubicBezTo>
                        <a:pt x="41" y="62"/>
                        <a:pt x="39" y="65"/>
                        <a:pt x="36" y="65"/>
                      </a:cubicBezTo>
                      <a:close/>
                      <a:moveTo>
                        <a:pt x="6" y="59"/>
                      </a:moveTo>
                      <a:cubicBezTo>
                        <a:pt x="35" y="59"/>
                        <a:pt x="35" y="59"/>
                        <a:pt x="35" y="59"/>
                      </a:cubicBezTo>
                      <a:cubicBezTo>
                        <a:pt x="35" y="6"/>
                        <a:pt x="35" y="6"/>
                        <a:pt x="35" y="6"/>
                      </a:cubicBezTo>
                      <a:cubicBezTo>
                        <a:pt x="6" y="6"/>
                        <a:pt x="6" y="6"/>
                        <a:pt x="6" y="6"/>
                      </a:cubicBezTo>
                      <a:lnTo>
                        <a:pt x="6" y="59"/>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58" name="Rectangle 1765">
                  <a:extLst>
                    <a:ext uri="{FF2B5EF4-FFF2-40B4-BE49-F238E27FC236}">
                      <a16:creationId xmlns:a16="http://schemas.microsoft.com/office/drawing/2014/main" id="{BD1000D5-3EB1-4983-A758-0A09FAE44572}"/>
                    </a:ext>
                  </a:extLst>
                </p:cNvPr>
                <p:cNvSpPr>
                  <a:spLocks noChangeArrowheads="1"/>
                </p:cNvSpPr>
                <p:nvPr/>
              </p:nvSpPr>
              <p:spPr bwMode="auto">
                <a:xfrm>
                  <a:off x="9663738" y="1494790"/>
                  <a:ext cx="17129" cy="8114"/>
                </a:xfrm>
                <a:prstGeom prst="rect">
                  <a:avLst/>
                </a:pr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59" name="Freeform 1766">
                  <a:extLst>
                    <a:ext uri="{FF2B5EF4-FFF2-40B4-BE49-F238E27FC236}">
                      <a16:creationId xmlns:a16="http://schemas.microsoft.com/office/drawing/2014/main" id="{9C823044-8BC8-42C0-A24D-6F3F36CA4C7F}"/>
                    </a:ext>
                  </a:extLst>
                </p:cNvPr>
                <p:cNvSpPr>
                  <a:spLocks noEditPoints="1"/>
                </p:cNvSpPr>
                <p:nvPr/>
              </p:nvSpPr>
              <p:spPr bwMode="auto">
                <a:xfrm>
                  <a:off x="9813390" y="1360464"/>
                  <a:ext cx="204644" cy="155061"/>
                </a:xfrm>
                <a:custGeom>
                  <a:avLst/>
                  <a:gdLst>
                    <a:gd name="T0" fmla="*/ 87 w 96"/>
                    <a:gd name="T1" fmla="*/ 73 h 73"/>
                    <a:gd name="T2" fmla="*/ 9 w 96"/>
                    <a:gd name="T3" fmla="*/ 73 h 73"/>
                    <a:gd name="T4" fmla="*/ 0 w 96"/>
                    <a:gd name="T5" fmla="*/ 64 h 73"/>
                    <a:gd name="T6" fmla="*/ 0 w 96"/>
                    <a:gd name="T7" fmla="*/ 9 h 73"/>
                    <a:gd name="T8" fmla="*/ 9 w 96"/>
                    <a:gd name="T9" fmla="*/ 0 h 73"/>
                    <a:gd name="T10" fmla="*/ 87 w 96"/>
                    <a:gd name="T11" fmla="*/ 0 h 73"/>
                    <a:gd name="T12" fmla="*/ 96 w 96"/>
                    <a:gd name="T13" fmla="*/ 9 h 73"/>
                    <a:gd name="T14" fmla="*/ 96 w 96"/>
                    <a:gd name="T15" fmla="*/ 64 h 73"/>
                    <a:gd name="T16" fmla="*/ 87 w 96"/>
                    <a:gd name="T17" fmla="*/ 73 h 73"/>
                    <a:gd name="T18" fmla="*/ 9 w 96"/>
                    <a:gd name="T19" fmla="*/ 8 h 73"/>
                    <a:gd name="T20" fmla="*/ 8 w 96"/>
                    <a:gd name="T21" fmla="*/ 9 h 73"/>
                    <a:gd name="T22" fmla="*/ 8 w 96"/>
                    <a:gd name="T23" fmla="*/ 64 h 73"/>
                    <a:gd name="T24" fmla="*/ 9 w 96"/>
                    <a:gd name="T25" fmla="*/ 65 h 73"/>
                    <a:gd name="T26" fmla="*/ 87 w 96"/>
                    <a:gd name="T27" fmla="*/ 65 h 73"/>
                    <a:gd name="T28" fmla="*/ 88 w 96"/>
                    <a:gd name="T29" fmla="*/ 64 h 73"/>
                    <a:gd name="T30" fmla="*/ 88 w 96"/>
                    <a:gd name="T31" fmla="*/ 9 h 73"/>
                    <a:gd name="T32" fmla="*/ 87 w 96"/>
                    <a:gd name="T33" fmla="*/ 8 h 73"/>
                    <a:gd name="T34" fmla="*/ 9 w 96"/>
                    <a:gd name="T35" fmla="*/ 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73">
                      <a:moveTo>
                        <a:pt x="87" y="73"/>
                      </a:moveTo>
                      <a:cubicBezTo>
                        <a:pt x="9" y="73"/>
                        <a:pt x="9" y="73"/>
                        <a:pt x="9" y="73"/>
                      </a:cubicBezTo>
                      <a:cubicBezTo>
                        <a:pt x="4" y="73"/>
                        <a:pt x="0" y="69"/>
                        <a:pt x="0" y="64"/>
                      </a:cubicBezTo>
                      <a:cubicBezTo>
                        <a:pt x="0" y="9"/>
                        <a:pt x="0" y="9"/>
                        <a:pt x="0" y="9"/>
                      </a:cubicBezTo>
                      <a:cubicBezTo>
                        <a:pt x="0" y="4"/>
                        <a:pt x="4" y="0"/>
                        <a:pt x="9" y="0"/>
                      </a:cubicBezTo>
                      <a:cubicBezTo>
                        <a:pt x="87" y="0"/>
                        <a:pt x="87" y="0"/>
                        <a:pt x="87" y="0"/>
                      </a:cubicBezTo>
                      <a:cubicBezTo>
                        <a:pt x="92" y="0"/>
                        <a:pt x="96" y="4"/>
                        <a:pt x="96" y="9"/>
                      </a:cubicBezTo>
                      <a:cubicBezTo>
                        <a:pt x="96" y="64"/>
                        <a:pt x="96" y="64"/>
                        <a:pt x="96" y="64"/>
                      </a:cubicBezTo>
                      <a:cubicBezTo>
                        <a:pt x="96" y="69"/>
                        <a:pt x="92" y="73"/>
                        <a:pt x="87" y="73"/>
                      </a:cubicBezTo>
                      <a:close/>
                      <a:moveTo>
                        <a:pt x="9" y="8"/>
                      </a:moveTo>
                      <a:cubicBezTo>
                        <a:pt x="8" y="8"/>
                        <a:pt x="8" y="9"/>
                        <a:pt x="8" y="9"/>
                      </a:cubicBezTo>
                      <a:cubicBezTo>
                        <a:pt x="8" y="64"/>
                        <a:pt x="8" y="64"/>
                        <a:pt x="8" y="64"/>
                      </a:cubicBezTo>
                      <a:cubicBezTo>
                        <a:pt x="8" y="64"/>
                        <a:pt x="8" y="65"/>
                        <a:pt x="9" y="65"/>
                      </a:cubicBezTo>
                      <a:cubicBezTo>
                        <a:pt x="87" y="65"/>
                        <a:pt x="87" y="65"/>
                        <a:pt x="87" y="65"/>
                      </a:cubicBezTo>
                      <a:cubicBezTo>
                        <a:pt x="87" y="65"/>
                        <a:pt x="88" y="64"/>
                        <a:pt x="88" y="64"/>
                      </a:cubicBezTo>
                      <a:cubicBezTo>
                        <a:pt x="88" y="9"/>
                        <a:pt x="88" y="9"/>
                        <a:pt x="88" y="9"/>
                      </a:cubicBezTo>
                      <a:cubicBezTo>
                        <a:pt x="88" y="9"/>
                        <a:pt x="87" y="8"/>
                        <a:pt x="87" y="8"/>
                      </a:cubicBezTo>
                      <a:lnTo>
                        <a:pt x="9" y="8"/>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60" name="Rectangle 1767">
                  <a:extLst>
                    <a:ext uri="{FF2B5EF4-FFF2-40B4-BE49-F238E27FC236}">
                      <a16:creationId xmlns:a16="http://schemas.microsoft.com/office/drawing/2014/main" id="{8DBB1725-B23E-4A4C-B871-EA41D8AE1E4F}"/>
                    </a:ext>
                  </a:extLst>
                </p:cNvPr>
                <p:cNvSpPr>
                  <a:spLocks noChangeArrowheads="1"/>
                </p:cNvSpPr>
                <p:nvPr/>
              </p:nvSpPr>
              <p:spPr bwMode="auto">
                <a:xfrm>
                  <a:off x="9902639" y="1473154"/>
                  <a:ext cx="25242" cy="17129"/>
                </a:xfrm>
                <a:prstGeom prst="rect">
                  <a:avLst/>
                </a:prstGeom>
                <a:grpFill/>
                <a:ln>
                  <a:noFill/>
                </a:ln>
              </p:spPr>
              <p:txBody>
                <a:bodyPr vert="horz" wrap="square" lIns="89642" tIns="44821" rIns="89642" bIns="44821" numCol="1" anchor="t" anchorCtr="0" compatLnSpc="1">
                  <a:prstTxWarp prst="textNoShape">
                    <a:avLst/>
                  </a:prstTxWarp>
                </a:bodyPr>
                <a:lstStyle/>
                <a:p>
                  <a:endParaRPr lang="en-US" sz="1765"/>
                </a:p>
              </p:txBody>
            </p:sp>
          </p:grpSp>
        </p:grpSp>
        <p:grpSp>
          <p:nvGrpSpPr>
            <p:cNvPr id="2" name="Group 1">
              <a:extLst>
                <a:ext uri="{FF2B5EF4-FFF2-40B4-BE49-F238E27FC236}">
                  <a16:creationId xmlns:a16="http://schemas.microsoft.com/office/drawing/2014/main" id="{D896324F-FD17-4980-AF10-860D92FF03A3}"/>
                </a:ext>
              </a:extLst>
            </p:cNvPr>
            <p:cNvGrpSpPr/>
            <p:nvPr/>
          </p:nvGrpSpPr>
          <p:grpSpPr>
            <a:xfrm>
              <a:off x="1912768" y="2505126"/>
              <a:ext cx="1126307" cy="1126307"/>
              <a:chOff x="1912768" y="2505126"/>
              <a:chExt cx="1126307" cy="1126307"/>
            </a:xfrm>
          </p:grpSpPr>
          <p:sp>
            <p:nvSpPr>
              <p:cNvPr id="63" name="Oval 62">
                <a:extLst>
                  <a:ext uri="{FF2B5EF4-FFF2-40B4-BE49-F238E27FC236}">
                    <a16:creationId xmlns:a16="http://schemas.microsoft.com/office/drawing/2014/main" id="{F6D42E73-FCDD-4816-B49D-3071D016C092}"/>
                  </a:ext>
                </a:extLst>
              </p:cNvPr>
              <p:cNvSpPr/>
              <p:nvPr/>
            </p:nvSpPr>
            <p:spPr>
              <a:xfrm>
                <a:off x="1912768" y="2505126"/>
                <a:ext cx="1126307" cy="1126307"/>
              </a:xfrm>
              <a:prstGeom prst="ellipse">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32" name="Freeform 21">
                <a:extLst>
                  <a:ext uri="{FF2B5EF4-FFF2-40B4-BE49-F238E27FC236}">
                    <a16:creationId xmlns:a16="http://schemas.microsoft.com/office/drawing/2014/main" id="{90132568-E720-48B1-9700-2D986E811F49}"/>
                  </a:ext>
                </a:extLst>
              </p:cNvPr>
              <p:cNvSpPr>
                <a:spLocks noChangeAspect="1" noEditPoints="1"/>
              </p:cNvSpPr>
              <p:nvPr/>
            </p:nvSpPr>
            <p:spPr bwMode="black">
              <a:xfrm>
                <a:off x="2106588" y="2846044"/>
                <a:ext cx="738667" cy="444472"/>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bg1"/>
              </a:solidFill>
              <a:ln>
                <a:noFill/>
              </a:ln>
            </p:spPr>
            <p:txBody>
              <a:bodyPr vert="horz" wrap="square" lIns="86130" tIns="43065" rIns="86130" bIns="43065" numCol="1" anchor="t" anchorCtr="0" compatLnSpc="1">
                <a:prstTxWarp prst="textNoShape">
                  <a:avLst/>
                </a:prstTxWarp>
              </a:bodyPr>
              <a:lstStyle/>
              <a:p>
                <a:endParaRPr lang="en-US" sz="1695"/>
              </a:p>
            </p:txBody>
          </p:sp>
        </p:grpSp>
        <p:grpSp>
          <p:nvGrpSpPr>
            <p:cNvPr id="103" name="Group 102">
              <a:extLst>
                <a:ext uri="{FF2B5EF4-FFF2-40B4-BE49-F238E27FC236}">
                  <a16:creationId xmlns:a16="http://schemas.microsoft.com/office/drawing/2014/main" id="{A005D057-06F4-4A29-89EF-19781D9E91C9}"/>
                </a:ext>
              </a:extLst>
            </p:cNvPr>
            <p:cNvGrpSpPr/>
            <p:nvPr/>
          </p:nvGrpSpPr>
          <p:grpSpPr>
            <a:xfrm>
              <a:off x="9397400" y="2505126"/>
              <a:ext cx="1126307" cy="1126307"/>
              <a:chOff x="1397254" y="5984390"/>
              <a:chExt cx="743618" cy="743618"/>
            </a:xfrm>
          </p:grpSpPr>
          <p:sp>
            <p:nvSpPr>
              <p:cNvPr id="62" name="Oval 61">
                <a:extLst>
                  <a:ext uri="{FF2B5EF4-FFF2-40B4-BE49-F238E27FC236}">
                    <a16:creationId xmlns:a16="http://schemas.microsoft.com/office/drawing/2014/main" id="{A3E1FADE-8B61-4F4B-8C36-EF50F3D347AC}"/>
                  </a:ext>
                </a:extLst>
              </p:cNvPr>
              <p:cNvSpPr/>
              <p:nvPr/>
            </p:nvSpPr>
            <p:spPr>
              <a:xfrm>
                <a:off x="1397254" y="5984390"/>
                <a:ext cx="743618" cy="743618"/>
              </a:xfrm>
              <a:prstGeom prst="ellipse">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nvGrpSpPr>
              <p:cNvPr id="65" name="Group 64">
                <a:extLst>
                  <a:ext uri="{FF2B5EF4-FFF2-40B4-BE49-F238E27FC236}">
                    <a16:creationId xmlns:a16="http://schemas.microsoft.com/office/drawing/2014/main" id="{59052422-B586-4449-8DD3-40AAE4B7629B}"/>
                  </a:ext>
                </a:extLst>
              </p:cNvPr>
              <p:cNvGrpSpPr/>
              <p:nvPr/>
            </p:nvGrpSpPr>
            <p:grpSpPr>
              <a:xfrm>
                <a:off x="1592669" y="6087280"/>
                <a:ext cx="352666" cy="501083"/>
                <a:chOff x="4410437" y="5171160"/>
                <a:chExt cx="871461" cy="1238332"/>
              </a:xfrm>
            </p:grpSpPr>
            <p:sp>
              <p:nvSpPr>
                <p:cNvPr id="67" name="Freeform 12">
                  <a:extLst>
                    <a:ext uri="{FF2B5EF4-FFF2-40B4-BE49-F238E27FC236}">
                      <a16:creationId xmlns:a16="http://schemas.microsoft.com/office/drawing/2014/main" id="{0D130679-2AFA-4227-B7E3-8F81943181DE}"/>
                    </a:ext>
                  </a:extLst>
                </p:cNvPr>
                <p:cNvSpPr>
                  <a:spLocks noEditPoints="1"/>
                </p:cNvSpPr>
                <p:nvPr/>
              </p:nvSpPr>
              <p:spPr bwMode="auto">
                <a:xfrm>
                  <a:off x="4942457" y="5171160"/>
                  <a:ext cx="26858" cy="68574"/>
                </a:xfrm>
                <a:custGeom>
                  <a:avLst/>
                  <a:gdLst>
                    <a:gd name="T0" fmla="*/ 20 w 20"/>
                    <a:gd name="T1" fmla="*/ 0 h 51"/>
                    <a:gd name="T2" fmla="*/ 0 w 20"/>
                    <a:gd name="T3" fmla="*/ 51 h 51"/>
                    <a:gd name="T4" fmla="*/ 0 w 20"/>
                    <a:gd name="T5" fmla="*/ 51 h 51"/>
                    <a:gd name="T6" fmla="*/ 1 w 20"/>
                    <a:gd name="T7" fmla="*/ 46 h 51"/>
                    <a:gd name="T8" fmla="*/ 2 w 20"/>
                    <a:gd name="T9" fmla="*/ 43 h 51"/>
                    <a:gd name="T10" fmla="*/ 4 w 20"/>
                    <a:gd name="T11" fmla="*/ 36 h 51"/>
                    <a:gd name="T12" fmla="*/ 4 w 20"/>
                    <a:gd name="T13" fmla="*/ 34 h 51"/>
                    <a:gd name="T14" fmla="*/ 7 w 20"/>
                    <a:gd name="T15" fmla="*/ 27 h 51"/>
                    <a:gd name="T16" fmla="*/ 7 w 20"/>
                    <a:gd name="T17" fmla="*/ 25 h 51"/>
                    <a:gd name="T18" fmla="*/ 11 w 20"/>
                    <a:gd name="T19" fmla="*/ 18 h 51"/>
                    <a:gd name="T20" fmla="*/ 11 w 20"/>
                    <a:gd name="T21" fmla="*/ 17 h 51"/>
                    <a:gd name="T22" fmla="*/ 15 w 20"/>
                    <a:gd name="T23" fmla="*/ 8 h 51"/>
                    <a:gd name="T24" fmla="*/ 15 w 20"/>
                    <a:gd name="T25" fmla="*/ 8 h 51"/>
                    <a:gd name="T26" fmla="*/ 20 w 20"/>
                    <a:gd name="T27" fmla="*/ 0 h 51"/>
                    <a:gd name="T28" fmla="*/ 20 w 20"/>
                    <a:gd name="T29" fmla="*/ 0 h 51"/>
                    <a:gd name="T30" fmla="*/ 20 w 20"/>
                    <a:gd name="T31" fmla="*/ 0 h 51"/>
                    <a:gd name="T32" fmla="*/ 20 w 20"/>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1">
                      <a:moveTo>
                        <a:pt x="20" y="0"/>
                      </a:moveTo>
                      <a:cubicBezTo>
                        <a:pt x="10" y="16"/>
                        <a:pt x="4" y="33"/>
                        <a:pt x="0" y="51"/>
                      </a:cubicBezTo>
                      <a:cubicBezTo>
                        <a:pt x="0" y="51"/>
                        <a:pt x="0" y="51"/>
                        <a:pt x="0" y="51"/>
                      </a:cubicBezTo>
                      <a:cubicBezTo>
                        <a:pt x="1" y="49"/>
                        <a:pt x="1" y="48"/>
                        <a:pt x="1" y="46"/>
                      </a:cubicBezTo>
                      <a:cubicBezTo>
                        <a:pt x="2" y="45"/>
                        <a:pt x="2" y="44"/>
                        <a:pt x="2" y="43"/>
                      </a:cubicBezTo>
                      <a:cubicBezTo>
                        <a:pt x="3" y="41"/>
                        <a:pt x="3" y="39"/>
                        <a:pt x="4" y="36"/>
                      </a:cubicBezTo>
                      <a:cubicBezTo>
                        <a:pt x="4" y="36"/>
                        <a:pt x="4" y="35"/>
                        <a:pt x="4" y="34"/>
                      </a:cubicBezTo>
                      <a:cubicBezTo>
                        <a:pt x="5" y="32"/>
                        <a:pt x="6" y="29"/>
                        <a:pt x="7" y="27"/>
                      </a:cubicBezTo>
                      <a:cubicBezTo>
                        <a:pt x="7" y="26"/>
                        <a:pt x="7" y="26"/>
                        <a:pt x="7" y="25"/>
                      </a:cubicBezTo>
                      <a:cubicBezTo>
                        <a:pt x="8" y="23"/>
                        <a:pt x="9" y="20"/>
                        <a:pt x="11" y="18"/>
                      </a:cubicBezTo>
                      <a:cubicBezTo>
                        <a:pt x="11" y="17"/>
                        <a:pt x="11" y="17"/>
                        <a:pt x="11" y="17"/>
                      </a:cubicBezTo>
                      <a:cubicBezTo>
                        <a:pt x="12" y="14"/>
                        <a:pt x="14" y="11"/>
                        <a:pt x="15" y="8"/>
                      </a:cubicBezTo>
                      <a:cubicBezTo>
                        <a:pt x="15" y="8"/>
                        <a:pt x="15" y="8"/>
                        <a:pt x="15" y="8"/>
                      </a:cubicBezTo>
                      <a:cubicBezTo>
                        <a:pt x="17" y="5"/>
                        <a:pt x="18" y="3"/>
                        <a:pt x="20" y="0"/>
                      </a:cubicBezTo>
                      <a:moveTo>
                        <a:pt x="20" y="0"/>
                      </a:moveTo>
                      <a:cubicBezTo>
                        <a:pt x="20" y="0"/>
                        <a:pt x="20" y="0"/>
                        <a:pt x="20" y="0"/>
                      </a:cubicBezTo>
                      <a:cubicBezTo>
                        <a:pt x="20" y="0"/>
                        <a:pt x="20" y="0"/>
                        <a:pt x="20" y="0"/>
                      </a:cubicBezTo>
                    </a:path>
                  </a:pathLst>
                </a:custGeom>
                <a:solidFill>
                  <a:srgbClr val="7F8FA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1417" fontAlgn="base">
                    <a:spcBef>
                      <a:spcPct val="0"/>
                    </a:spcBef>
                    <a:spcAft>
                      <a:spcPct val="0"/>
                    </a:spcAft>
                    <a:defRPr/>
                  </a:pPr>
                  <a:endParaRPr lang="en-US" kern="0">
                    <a:solidFill>
                      <a:srgbClr val="505050"/>
                    </a:solidFill>
                    <a:latin typeface="Segoe UI"/>
                    <a:ea typeface="ＭＳ Ｐゴシック" charset="0"/>
                  </a:endParaRPr>
                </a:p>
              </p:txBody>
            </p:sp>
            <p:sp>
              <p:nvSpPr>
                <p:cNvPr id="68" name="Rectangle 14">
                  <a:extLst>
                    <a:ext uri="{FF2B5EF4-FFF2-40B4-BE49-F238E27FC236}">
                      <a16:creationId xmlns:a16="http://schemas.microsoft.com/office/drawing/2014/main" id="{EFD1EE91-F194-4A8A-9474-E23A1CD125A8}"/>
                    </a:ext>
                  </a:extLst>
                </p:cNvPr>
                <p:cNvSpPr>
                  <a:spLocks noChangeArrowheads="1"/>
                </p:cNvSpPr>
                <p:nvPr/>
              </p:nvSpPr>
              <p:spPr bwMode="auto">
                <a:xfrm>
                  <a:off x="4741878" y="5239734"/>
                  <a:ext cx="540020" cy="116975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7" fontAlgn="base">
                    <a:spcBef>
                      <a:spcPct val="0"/>
                    </a:spcBef>
                    <a:spcAft>
                      <a:spcPct val="0"/>
                    </a:spcAft>
                    <a:defRPr/>
                  </a:pPr>
                  <a:endParaRPr lang="en-US" kern="0">
                    <a:solidFill>
                      <a:srgbClr val="505050"/>
                    </a:solidFill>
                    <a:latin typeface="Segoe UI"/>
                    <a:ea typeface="ＭＳ Ｐゴシック" charset="0"/>
                  </a:endParaRPr>
                </a:p>
              </p:txBody>
            </p:sp>
            <p:sp>
              <p:nvSpPr>
                <p:cNvPr id="69" name="Rectangle 15">
                  <a:extLst>
                    <a:ext uri="{FF2B5EF4-FFF2-40B4-BE49-F238E27FC236}">
                      <a16:creationId xmlns:a16="http://schemas.microsoft.com/office/drawing/2014/main" id="{E9817561-C852-4987-A870-82DDAFEB50A5}"/>
                    </a:ext>
                  </a:extLst>
                </p:cNvPr>
                <p:cNvSpPr>
                  <a:spLocks noChangeArrowheads="1"/>
                </p:cNvSpPr>
                <p:nvPr/>
              </p:nvSpPr>
              <p:spPr bwMode="auto">
                <a:xfrm>
                  <a:off x="4741878" y="5239734"/>
                  <a:ext cx="540020" cy="11697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7" fontAlgn="base">
                    <a:spcBef>
                      <a:spcPct val="0"/>
                    </a:spcBef>
                    <a:spcAft>
                      <a:spcPct val="0"/>
                    </a:spcAft>
                    <a:defRPr/>
                  </a:pPr>
                  <a:endParaRPr lang="en-US" kern="0">
                    <a:solidFill>
                      <a:srgbClr val="505050"/>
                    </a:solidFill>
                    <a:latin typeface="Segoe UI"/>
                    <a:ea typeface="ＭＳ Ｐゴシック" charset="0"/>
                  </a:endParaRPr>
                </a:p>
              </p:txBody>
            </p:sp>
            <p:sp>
              <p:nvSpPr>
                <p:cNvPr id="70" name="Rectangle 16">
                  <a:extLst>
                    <a:ext uri="{FF2B5EF4-FFF2-40B4-BE49-F238E27FC236}">
                      <a16:creationId xmlns:a16="http://schemas.microsoft.com/office/drawing/2014/main" id="{6728B0C9-951F-4E8F-B1F3-9A65C1B4A030}"/>
                    </a:ext>
                  </a:extLst>
                </p:cNvPr>
                <p:cNvSpPr>
                  <a:spLocks noChangeArrowheads="1"/>
                </p:cNvSpPr>
                <p:nvPr/>
              </p:nvSpPr>
              <p:spPr bwMode="auto">
                <a:xfrm>
                  <a:off x="4796166" y="5796326"/>
                  <a:ext cx="434302" cy="70289"/>
                </a:xfrm>
                <a:prstGeom prst="rect">
                  <a:avLst/>
                </a:prstGeom>
                <a:solidFill>
                  <a:schemeClr val="tx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7" fontAlgn="base">
                    <a:spcBef>
                      <a:spcPct val="0"/>
                    </a:spcBef>
                    <a:spcAft>
                      <a:spcPct val="0"/>
                    </a:spcAft>
                    <a:defRPr/>
                  </a:pPr>
                  <a:endParaRPr lang="en-US" kern="0">
                    <a:solidFill>
                      <a:srgbClr val="505050"/>
                    </a:solidFill>
                    <a:latin typeface="Segoe UI"/>
                    <a:ea typeface="ＭＳ Ｐゴシック" charset="0"/>
                  </a:endParaRPr>
                </a:p>
              </p:txBody>
            </p:sp>
            <p:sp>
              <p:nvSpPr>
                <p:cNvPr id="71" name="Rectangle 17">
                  <a:extLst>
                    <a:ext uri="{FF2B5EF4-FFF2-40B4-BE49-F238E27FC236}">
                      <a16:creationId xmlns:a16="http://schemas.microsoft.com/office/drawing/2014/main" id="{6D593220-7B2E-4691-A840-FE86E0173FD4}"/>
                    </a:ext>
                  </a:extLst>
                </p:cNvPr>
                <p:cNvSpPr>
                  <a:spLocks noChangeArrowheads="1"/>
                </p:cNvSpPr>
                <p:nvPr/>
              </p:nvSpPr>
              <p:spPr bwMode="auto">
                <a:xfrm>
                  <a:off x="4796166" y="5796326"/>
                  <a:ext cx="434302"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7" fontAlgn="base">
                    <a:spcBef>
                      <a:spcPct val="0"/>
                    </a:spcBef>
                    <a:spcAft>
                      <a:spcPct val="0"/>
                    </a:spcAft>
                    <a:defRPr/>
                  </a:pPr>
                  <a:endParaRPr lang="en-US" kern="0">
                    <a:solidFill>
                      <a:srgbClr val="505050"/>
                    </a:solidFill>
                    <a:latin typeface="Segoe UI"/>
                    <a:ea typeface="ＭＳ Ｐゴシック" charset="0"/>
                  </a:endParaRPr>
                </a:p>
              </p:txBody>
            </p:sp>
            <p:sp>
              <p:nvSpPr>
                <p:cNvPr id="72" name="Rectangle 18">
                  <a:extLst>
                    <a:ext uri="{FF2B5EF4-FFF2-40B4-BE49-F238E27FC236}">
                      <a16:creationId xmlns:a16="http://schemas.microsoft.com/office/drawing/2014/main" id="{4A925BF2-BD32-40CE-9A82-9880AD6C047E}"/>
                    </a:ext>
                  </a:extLst>
                </p:cNvPr>
                <p:cNvSpPr>
                  <a:spLocks noChangeArrowheads="1"/>
                </p:cNvSpPr>
                <p:nvPr/>
              </p:nvSpPr>
              <p:spPr bwMode="auto">
                <a:xfrm>
                  <a:off x="4796166" y="5918045"/>
                  <a:ext cx="434302" cy="69146"/>
                </a:xfrm>
                <a:prstGeom prst="rect">
                  <a:avLst/>
                </a:prstGeom>
                <a:solidFill>
                  <a:schemeClr val="tx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7" fontAlgn="base">
                    <a:spcBef>
                      <a:spcPct val="0"/>
                    </a:spcBef>
                    <a:spcAft>
                      <a:spcPct val="0"/>
                    </a:spcAft>
                    <a:defRPr/>
                  </a:pPr>
                  <a:endParaRPr lang="en-US" kern="0">
                    <a:solidFill>
                      <a:srgbClr val="505050"/>
                    </a:solidFill>
                    <a:latin typeface="Segoe UI"/>
                    <a:ea typeface="ＭＳ Ｐゴシック" charset="0"/>
                  </a:endParaRPr>
                </a:p>
              </p:txBody>
            </p:sp>
            <p:sp>
              <p:nvSpPr>
                <p:cNvPr id="73" name="Rectangle 19">
                  <a:extLst>
                    <a:ext uri="{FF2B5EF4-FFF2-40B4-BE49-F238E27FC236}">
                      <a16:creationId xmlns:a16="http://schemas.microsoft.com/office/drawing/2014/main" id="{68472351-A683-4D73-8A65-26DFF1FC4144}"/>
                    </a:ext>
                  </a:extLst>
                </p:cNvPr>
                <p:cNvSpPr>
                  <a:spLocks noChangeArrowheads="1"/>
                </p:cNvSpPr>
                <p:nvPr/>
              </p:nvSpPr>
              <p:spPr bwMode="auto">
                <a:xfrm>
                  <a:off x="4796166" y="5918045"/>
                  <a:ext cx="434302"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7" fontAlgn="base">
                    <a:spcBef>
                      <a:spcPct val="0"/>
                    </a:spcBef>
                    <a:spcAft>
                      <a:spcPct val="0"/>
                    </a:spcAft>
                    <a:defRPr/>
                  </a:pPr>
                  <a:endParaRPr lang="en-US" kern="0">
                    <a:solidFill>
                      <a:srgbClr val="505050"/>
                    </a:solidFill>
                    <a:latin typeface="Segoe UI"/>
                    <a:ea typeface="ＭＳ Ｐゴシック" charset="0"/>
                  </a:endParaRPr>
                </a:p>
              </p:txBody>
            </p:sp>
            <p:sp>
              <p:nvSpPr>
                <p:cNvPr id="74" name="Rectangle 20">
                  <a:extLst>
                    <a:ext uri="{FF2B5EF4-FFF2-40B4-BE49-F238E27FC236}">
                      <a16:creationId xmlns:a16="http://schemas.microsoft.com/office/drawing/2014/main" id="{1B8FACA0-1B0E-433A-8606-603D4A98BAB3}"/>
                    </a:ext>
                  </a:extLst>
                </p:cNvPr>
                <p:cNvSpPr>
                  <a:spLocks noChangeArrowheads="1"/>
                </p:cNvSpPr>
                <p:nvPr/>
              </p:nvSpPr>
              <p:spPr bwMode="auto">
                <a:xfrm>
                  <a:off x="4796166" y="6038621"/>
                  <a:ext cx="434302" cy="70289"/>
                </a:xfrm>
                <a:prstGeom prst="rect">
                  <a:avLst/>
                </a:prstGeom>
                <a:solidFill>
                  <a:schemeClr val="tx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7" fontAlgn="base">
                    <a:spcBef>
                      <a:spcPct val="0"/>
                    </a:spcBef>
                    <a:spcAft>
                      <a:spcPct val="0"/>
                    </a:spcAft>
                    <a:defRPr/>
                  </a:pPr>
                  <a:endParaRPr lang="en-US" kern="0">
                    <a:solidFill>
                      <a:srgbClr val="505050"/>
                    </a:solidFill>
                    <a:latin typeface="Segoe UI"/>
                    <a:ea typeface="ＭＳ Ｐゴシック" charset="0"/>
                  </a:endParaRPr>
                </a:p>
              </p:txBody>
            </p:sp>
            <p:sp>
              <p:nvSpPr>
                <p:cNvPr id="75" name="Rectangle 21">
                  <a:extLst>
                    <a:ext uri="{FF2B5EF4-FFF2-40B4-BE49-F238E27FC236}">
                      <a16:creationId xmlns:a16="http://schemas.microsoft.com/office/drawing/2014/main" id="{46944E0E-4C59-4760-8BBD-D0C6AB1093E3}"/>
                    </a:ext>
                  </a:extLst>
                </p:cNvPr>
                <p:cNvSpPr>
                  <a:spLocks noChangeArrowheads="1"/>
                </p:cNvSpPr>
                <p:nvPr/>
              </p:nvSpPr>
              <p:spPr bwMode="auto">
                <a:xfrm>
                  <a:off x="4796166" y="6038621"/>
                  <a:ext cx="434302"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7" fontAlgn="base">
                    <a:spcBef>
                      <a:spcPct val="0"/>
                    </a:spcBef>
                    <a:spcAft>
                      <a:spcPct val="0"/>
                    </a:spcAft>
                    <a:defRPr/>
                  </a:pPr>
                  <a:endParaRPr lang="en-US" kern="0">
                    <a:solidFill>
                      <a:srgbClr val="505050"/>
                    </a:solidFill>
                    <a:latin typeface="Segoe UI"/>
                    <a:ea typeface="ＭＳ Ｐゴシック" charset="0"/>
                  </a:endParaRPr>
                </a:p>
              </p:txBody>
            </p:sp>
            <p:sp>
              <p:nvSpPr>
                <p:cNvPr id="76" name="Rectangle 22">
                  <a:extLst>
                    <a:ext uri="{FF2B5EF4-FFF2-40B4-BE49-F238E27FC236}">
                      <a16:creationId xmlns:a16="http://schemas.microsoft.com/office/drawing/2014/main" id="{7EB1DD98-7F17-4AC1-9DEA-A41B764CFFEF}"/>
                    </a:ext>
                  </a:extLst>
                </p:cNvPr>
                <p:cNvSpPr>
                  <a:spLocks noChangeArrowheads="1"/>
                </p:cNvSpPr>
                <p:nvPr/>
              </p:nvSpPr>
              <p:spPr bwMode="auto">
                <a:xfrm>
                  <a:off x="4796166" y="6158625"/>
                  <a:ext cx="434302" cy="70860"/>
                </a:xfrm>
                <a:prstGeom prst="rect">
                  <a:avLst/>
                </a:prstGeom>
                <a:solidFill>
                  <a:schemeClr val="tx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7" fontAlgn="base">
                    <a:spcBef>
                      <a:spcPct val="0"/>
                    </a:spcBef>
                    <a:spcAft>
                      <a:spcPct val="0"/>
                    </a:spcAft>
                    <a:defRPr/>
                  </a:pPr>
                  <a:endParaRPr lang="en-US" kern="0">
                    <a:solidFill>
                      <a:srgbClr val="505050"/>
                    </a:solidFill>
                    <a:latin typeface="Segoe UI"/>
                    <a:ea typeface="ＭＳ Ｐゴシック" charset="0"/>
                  </a:endParaRPr>
                </a:p>
              </p:txBody>
            </p:sp>
            <p:sp>
              <p:nvSpPr>
                <p:cNvPr id="77" name="Rectangle 23">
                  <a:extLst>
                    <a:ext uri="{FF2B5EF4-FFF2-40B4-BE49-F238E27FC236}">
                      <a16:creationId xmlns:a16="http://schemas.microsoft.com/office/drawing/2014/main" id="{9E7DA1E0-9BC1-4DA3-900B-07A373BB3F8B}"/>
                    </a:ext>
                  </a:extLst>
                </p:cNvPr>
                <p:cNvSpPr>
                  <a:spLocks noChangeArrowheads="1"/>
                </p:cNvSpPr>
                <p:nvPr/>
              </p:nvSpPr>
              <p:spPr bwMode="auto">
                <a:xfrm>
                  <a:off x="4796166" y="6158625"/>
                  <a:ext cx="434302" cy="7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7" fontAlgn="base">
                    <a:spcBef>
                      <a:spcPct val="0"/>
                    </a:spcBef>
                    <a:spcAft>
                      <a:spcPct val="0"/>
                    </a:spcAft>
                    <a:defRPr/>
                  </a:pPr>
                  <a:endParaRPr lang="en-US" kern="0">
                    <a:solidFill>
                      <a:srgbClr val="505050"/>
                    </a:solidFill>
                    <a:latin typeface="Segoe UI"/>
                    <a:ea typeface="ＭＳ Ｐゴシック" charset="0"/>
                  </a:endParaRPr>
                </a:p>
              </p:txBody>
            </p:sp>
            <p:sp>
              <p:nvSpPr>
                <p:cNvPr id="78" name="Rectangle 24">
                  <a:extLst>
                    <a:ext uri="{FF2B5EF4-FFF2-40B4-BE49-F238E27FC236}">
                      <a16:creationId xmlns:a16="http://schemas.microsoft.com/office/drawing/2014/main" id="{50E1A203-8D90-4915-AF08-B714479153AD}"/>
                    </a:ext>
                  </a:extLst>
                </p:cNvPr>
                <p:cNvSpPr>
                  <a:spLocks noChangeArrowheads="1"/>
                </p:cNvSpPr>
                <p:nvPr/>
              </p:nvSpPr>
              <p:spPr bwMode="auto">
                <a:xfrm>
                  <a:off x="4796166" y="5433455"/>
                  <a:ext cx="434302" cy="70289"/>
                </a:xfrm>
                <a:prstGeom prst="rect">
                  <a:avLst/>
                </a:prstGeom>
                <a:solidFill>
                  <a:schemeClr val="tx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7" fontAlgn="base">
                    <a:spcBef>
                      <a:spcPct val="0"/>
                    </a:spcBef>
                    <a:spcAft>
                      <a:spcPct val="0"/>
                    </a:spcAft>
                    <a:defRPr/>
                  </a:pPr>
                  <a:endParaRPr lang="en-US" kern="0">
                    <a:solidFill>
                      <a:srgbClr val="505050"/>
                    </a:solidFill>
                    <a:latin typeface="Segoe UI"/>
                    <a:ea typeface="ＭＳ Ｐゴシック" charset="0"/>
                  </a:endParaRPr>
                </a:p>
              </p:txBody>
            </p:sp>
            <p:sp>
              <p:nvSpPr>
                <p:cNvPr id="79" name="Rectangle 25">
                  <a:extLst>
                    <a:ext uri="{FF2B5EF4-FFF2-40B4-BE49-F238E27FC236}">
                      <a16:creationId xmlns:a16="http://schemas.microsoft.com/office/drawing/2014/main" id="{3AF33084-E689-4E8A-88A6-2D7DD05A8EA1}"/>
                    </a:ext>
                  </a:extLst>
                </p:cNvPr>
                <p:cNvSpPr>
                  <a:spLocks noChangeArrowheads="1"/>
                </p:cNvSpPr>
                <p:nvPr/>
              </p:nvSpPr>
              <p:spPr bwMode="auto">
                <a:xfrm>
                  <a:off x="4796166" y="5554031"/>
                  <a:ext cx="434302" cy="70289"/>
                </a:xfrm>
                <a:prstGeom prst="rect">
                  <a:avLst/>
                </a:prstGeom>
                <a:solidFill>
                  <a:schemeClr val="tx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7" fontAlgn="base">
                    <a:spcBef>
                      <a:spcPct val="0"/>
                    </a:spcBef>
                    <a:spcAft>
                      <a:spcPct val="0"/>
                    </a:spcAft>
                    <a:defRPr/>
                  </a:pPr>
                  <a:endParaRPr lang="en-US" kern="0">
                    <a:solidFill>
                      <a:srgbClr val="505050"/>
                    </a:solidFill>
                    <a:latin typeface="Segoe UI"/>
                    <a:ea typeface="ＭＳ Ｐゴシック" charset="0"/>
                  </a:endParaRPr>
                </a:p>
              </p:txBody>
            </p:sp>
            <p:sp>
              <p:nvSpPr>
                <p:cNvPr id="80" name="Rectangle 26">
                  <a:extLst>
                    <a:ext uri="{FF2B5EF4-FFF2-40B4-BE49-F238E27FC236}">
                      <a16:creationId xmlns:a16="http://schemas.microsoft.com/office/drawing/2014/main" id="{F33003B2-12ED-4E96-9CEB-C127371D3E3A}"/>
                    </a:ext>
                  </a:extLst>
                </p:cNvPr>
                <p:cNvSpPr>
                  <a:spLocks noChangeArrowheads="1"/>
                </p:cNvSpPr>
                <p:nvPr/>
              </p:nvSpPr>
              <p:spPr bwMode="auto">
                <a:xfrm>
                  <a:off x="4796166" y="5675750"/>
                  <a:ext cx="434302" cy="69146"/>
                </a:xfrm>
                <a:prstGeom prst="rect">
                  <a:avLst/>
                </a:prstGeom>
                <a:solidFill>
                  <a:schemeClr val="tx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7" fontAlgn="base">
                    <a:spcBef>
                      <a:spcPct val="0"/>
                    </a:spcBef>
                    <a:spcAft>
                      <a:spcPct val="0"/>
                    </a:spcAft>
                    <a:defRPr/>
                  </a:pPr>
                  <a:endParaRPr lang="en-US" kern="0">
                    <a:solidFill>
                      <a:srgbClr val="505050"/>
                    </a:solidFill>
                    <a:latin typeface="Segoe UI"/>
                    <a:ea typeface="ＭＳ Ｐゴシック" charset="0"/>
                  </a:endParaRPr>
                </a:p>
              </p:txBody>
            </p:sp>
            <p:sp>
              <p:nvSpPr>
                <p:cNvPr id="81" name="Rectangle 27">
                  <a:extLst>
                    <a:ext uri="{FF2B5EF4-FFF2-40B4-BE49-F238E27FC236}">
                      <a16:creationId xmlns:a16="http://schemas.microsoft.com/office/drawing/2014/main" id="{C42B12A7-C6F4-486B-BE52-325530594D97}"/>
                    </a:ext>
                  </a:extLst>
                </p:cNvPr>
                <p:cNvSpPr>
                  <a:spLocks noChangeArrowheads="1"/>
                </p:cNvSpPr>
                <p:nvPr/>
              </p:nvSpPr>
              <p:spPr bwMode="auto">
                <a:xfrm>
                  <a:off x="4796166" y="5675750"/>
                  <a:ext cx="434302"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7" fontAlgn="base">
                    <a:spcBef>
                      <a:spcPct val="0"/>
                    </a:spcBef>
                    <a:spcAft>
                      <a:spcPct val="0"/>
                    </a:spcAft>
                    <a:defRPr/>
                  </a:pPr>
                  <a:endParaRPr lang="en-US" kern="0">
                    <a:solidFill>
                      <a:srgbClr val="505050"/>
                    </a:solidFill>
                    <a:latin typeface="Segoe UI"/>
                    <a:ea typeface="ＭＳ Ｐゴシック" charset="0"/>
                  </a:endParaRPr>
                </a:p>
              </p:txBody>
            </p:sp>
            <p:sp>
              <p:nvSpPr>
                <p:cNvPr id="82" name="Rectangle 28">
                  <a:extLst>
                    <a:ext uri="{FF2B5EF4-FFF2-40B4-BE49-F238E27FC236}">
                      <a16:creationId xmlns:a16="http://schemas.microsoft.com/office/drawing/2014/main" id="{EC688FBC-FD51-4C5F-8688-791FA2BB6EAA}"/>
                    </a:ext>
                  </a:extLst>
                </p:cNvPr>
                <p:cNvSpPr>
                  <a:spLocks noChangeArrowheads="1"/>
                </p:cNvSpPr>
                <p:nvPr/>
              </p:nvSpPr>
              <p:spPr bwMode="auto">
                <a:xfrm>
                  <a:off x="4796166" y="5312880"/>
                  <a:ext cx="434302" cy="69146"/>
                </a:xfrm>
                <a:prstGeom prst="rect">
                  <a:avLst/>
                </a:prstGeom>
                <a:solidFill>
                  <a:schemeClr val="tx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7" fontAlgn="base">
                    <a:spcBef>
                      <a:spcPct val="0"/>
                    </a:spcBef>
                    <a:spcAft>
                      <a:spcPct val="0"/>
                    </a:spcAft>
                    <a:defRPr/>
                  </a:pPr>
                  <a:endParaRPr lang="en-US" kern="0">
                    <a:solidFill>
                      <a:srgbClr val="505050"/>
                    </a:solidFill>
                    <a:latin typeface="Segoe UI"/>
                    <a:ea typeface="ＭＳ Ｐゴシック" charset="0"/>
                  </a:endParaRPr>
                </a:p>
              </p:txBody>
            </p:sp>
            <p:sp>
              <p:nvSpPr>
                <p:cNvPr id="83" name="Freeform 29">
                  <a:extLst>
                    <a:ext uri="{FF2B5EF4-FFF2-40B4-BE49-F238E27FC236}">
                      <a16:creationId xmlns:a16="http://schemas.microsoft.com/office/drawing/2014/main" id="{0FAE1959-01A8-4FBB-89DF-5C3D54974B4A}"/>
                    </a:ext>
                  </a:extLst>
                </p:cNvPr>
                <p:cNvSpPr>
                  <a:spLocks/>
                </p:cNvSpPr>
                <p:nvPr/>
              </p:nvSpPr>
              <p:spPr bwMode="auto">
                <a:xfrm>
                  <a:off x="4741880" y="5675749"/>
                  <a:ext cx="296583" cy="733743"/>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close/>
                    </a:path>
                  </a:pathLst>
                </a:custGeom>
                <a:solidFill>
                  <a:schemeClr val="bg1">
                    <a:lumMod val="8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1417" fontAlgn="base">
                    <a:spcBef>
                      <a:spcPct val="0"/>
                    </a:spcBef>
                    <a:spcAft>
                      <a:spcPct val="0"/>
                    </a:spcAft>
                    <a:defRPr/>
                  </a:pPr>
                  <a:endParaRPr lang="en-US" kern="0">
                    <a:solidFill>
                      <a:srgbClr val="505050"/>
                    </a:solidFill>
                    <a:latin typeface="Segoe UI"/>
                    <a:ea typeface="ＭＳ Ｐゴシック" charset="0"/>
                  </a:endParaRPr>
                </a:p>
              </p:txBody>
            </p:sp>
            <p:sp>
              <p:nvSpPr>
                <p:cNvPr id="84" name="Freeform 30">
                  <a:extLst>
                    <a:ext uri="{FF2B5EF4-FFF2-40B4-BE49-F238E27FC236}">
                      <a16:creationId xmlns:a16="http://schemas.microsoft.com/office/drawing/2014/main" id="{8C0F9318-F244-4893-A61F-AFC5982FC9F2}"/>
                    </a:ext>
                  </a:extLst>
                </p:cNvPr>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1417" fontAlgn="base">
                    <a:spcBef>
                      <a:spcPct val="0"/>
                    </a:spcBef>
                    <a:spcAft>
                      <a:spcPct val="0"/>
                    </a:spcAft>
                    <a:defRPr/>
                  </a:pPr>
                  <a:endParaRPr lang="en-US" kern="0">
                    <a:solidFill>
                      <a:srgbClr val="505050"/>
                    </a:solidFill>
                    <a:latin typeface="Segoe UI"/>
                    <a:ea typeface="ＭＳ Ｐゴシック" charset="0"/>
                  </a:endParaRPr>
                </a:p>
              </p:txBody>
            </p:sp>
            <p:sp>
              <p:nvSpPr>
                <p:cNvPr id="85" name="Rectangle 31">
                  <a:extLst>
                    <a:ext uri="{FF2B5EF4-FFF2-40B4-BE49-F238E27FC236}">
                      <a16:creationId xmlns:a16="http://schemas.microsoft.com/office/drawing/2014/main" id="{4ABA8FD8-7F01-46BF-A858-9EB370377D28}"/>
                    </a:ext>
                  </a:extLst>
                </p:cNvPr>
                <p:cNvSpPr>
                  <a:spLocks noChangeArrowheads="1"/>
                </p:cNvSpPr>
                <p:nvPr/>
              </p:nvSpPr>
              <p:spPr bwMode="auto">
                <a:xfrm>
                  <a:off x="4796166" y="5796326"/>
                  <a:ext cx="242295" cy="70289"/>
                </a:xfrm>
                <a:prstGeom prst="rect">
                  <a:avLst/>
                </a:prstGeom>
                <a:solidFill>
                  <a:schemeClr val="bg1">
                    <a:lumMod val="5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7" fontAlgn="base">
                    <a:spcBef>
                      <a:spcPct val="0"/>
                    </a:spcBef>
                    <a:spcAft>
                      <a:spcPct val="0"/>
                    </a:spcAft>
                    <a:defRPr/>
                  </a:pPr>
                  <a:endParaRPr lang="en-US" kern="0">
                    <a:solidFill>
                      <a:srgbClr val="505050"/>
                    </a:solidFill>
                    <a:latin typeface="Segoe UI"/>
                    <a:ea typeface="ＭＳ Ｐゴシック" charset="0"/>
                  </a:endParaRPr>
                </a:p>
              </p:txBody>
            </p:sp>
            <p:sp>
              <p:nvSpPr>
                <p:cNvPr id="86" name="Rectangle 32">
                  <a:extLst>
                    <a:ext uri="{FF2B5EF4-FFF2-40B4-BE49-F238E27FC236}">
                      <a16:creationId xmlns:a16="http://schemas.microsoft.com/office/drawing/2014/main" id="{C47F9844-0D11-49E9-AFCE-D2F279EAE6DB}"/>
                    </a:ext>
                  </a:extLst>
                </p:cNvPr>
                <p:cNvSpPr>
                  <a:spLocks noChangeArrowheads="1"/>
                </p:cNvSpPr>
                <p:nvPr/>
              </p:nvSpPr>
              <p:spPr bwMode="auto">
                <a:xfrm>
                  <a:off x="4796166" y="5796326"/>
                  <a:ext cx="242295"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7" fontAlgn="base">
                    <a:spcBef>
                      <a:spcPct val="0"/>
                    </a:spcBef>
                    <a:spcAft>
                      <a:spcPct val="0"/>
                    </a:spcAft>
                    <a:defRPr/>
                  </a:pPr>
                  <a:endParaRPr lang="en-US" kern="0">
                    <a:solidFill>
                      <a:srgbClr val="505050"/>
                    </a:solidFill>
                    <a:latin typeface="Segoe UI"/>
                    <a:ea typeface="ＭＳ Ｐゴシック" charset="0"/>
                  </a:endParaRPr>
                </a:p>
              </p:txBody>
            </p:sp>
            <p:sp>
              <p:nvSpPr>
                <p:cNvPr id="87" name="Rectangle 33">
                  <a:extLst>
                    <a:ext uri="{FF2B5EF4-FFF2-40B4-BE49-F238E27FC236}">
                      <a16:creationId xmlns:a16="http://schemas.microsoft.com/office/drawing/2014/main" id="{06CCB01B-38D5-4A80-A0A6-629FE2E395CF}"/>
                    </a:ext>
                  </a:extLst>
                </p:cNvPr>
                <p:cNvSpPr>
                  <a:spLocks noChangeArrowheads="1"/>
                </p:cNvSpPr>
                <p:nvPr/>
              </p:nvSpPr>
              <p:spPr bwMode="auto">
                <a:xfrm>
                  <a:off x="4796166" y="5918045"/>
                  <a:ext cx="242295" cy="69146"/>
                </a:xfrm>
                <a:prstGeom prst="rect">
                  <a:avLst/>
                </a:prstGeom>
                <a:solidFill>
                  <a:schemeClr val="bg1">
                    <a:lumMod val="5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7" fontAlgn="base">
                    <a:spcBef>
                      <a:spcPct val="0"/>
                    </a:spcBef>
                    <a:spcAft>
                      <a:spcPct val="0"/>
                    </a:spcAft>
                    <a:defRPr/>
                  </a:pPr>
                  <a:endParaRPr lang="en-US" kern="0">
                    <a:solidFill>
                      <a:srgbClr val="505050"/>
                    </a:solidFill>
                    <a:latin typeface="Segoe UI"/>
                    <a:ea typeface="ＭＳ Ｐゴシック" charset="0"/>
                  </a:endParaRPr>
                </a:p>
              </p:txBody>
            </p:sp>
            <p:sp>
              <p:nvSpPr>
                <p:cNvPr id="88" name="Rectangle 34">
                  <a:extLst>
                    <a:ext uri="{FF2B5EF4-FFF2-40B4-BE49-F238E27FC236}">
                      <a16:creationId xmlns:a16="http://schemas.microsoft.com/office/drawing/2014/main" id="{E0F8C70A-9C99-4397-82E8-9D3F98F026AD}"/>
                    </a:ext>
                  </a:extLst>
                </p:cNvPr>
                <p:cNvSpPr>
                  <a:spLocks noChangeArrowheads="1"/>
                </p:cNvSpPr>
                <p:nvPr/>
              </p:nvSpPr>
              <p:spPr bwMode="auto">
                <a:xfrm>
                  <a:off x="4796166" y="5918045"/>
                  <a:ext cx="242295"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7" fontAlgn="base">
                    <a:spcBef>
                      <a:spcPct val="0"/>
                    </a:spcBef>
                    <a:spcAft>
                      <a:spcPct val="0"/>
                    </a:spcAft>
                    <a:defRPr/>
                  </a:pPr>
                  <a:endParaRPr lang="en-US" kern="0">
                    <a:solidFill>
                      <a:srgbClr val="505050"/>
                    </a:solidFill>
                    <a:latin typeface="Segoe UI"/>
                    <a:ea typeface="ＭＳ Ｐゴシック" charset="0"/>
                  </a:endParaRPr>
                </a:p>
              </p:txBody>
            </p:sp>
            <p:sp>
              <p:nvSpPr>
                <p:cNvPr id="89" name="Rectangle 35">
                  <a:extLst>
                    <a:ext uri="{FF2B5EF4-FFF2-40B4-BE49-F238E27FC236}">
                      <a16:creationId xmlns:a16="http://schemas.microsoft.com/office/drawing/2014/main" id="{6B44337B-30B0-4ED4-AC43-1AEFD052F683}"/>
                    </a:ext>
                  </a:extLst>
                </p:cNvPr>
                <p:cNvSpPr>
                  <a:spLocks noChangeArrowheads="1"/>
                </p:cNvSpPr>
                <p:nvPr/>
              </p:nvSpPr>
              <p:spPr bwMode="auto">
                <a:xfrm>
                  <a:off x="4796166" y="6038621"/>
                  <a:ext cx="242295" cy="70289"/>
                </a:xfrm>
                <a:prstGeom prst="rect">
                  <a:avLst/>
                </a:prstGeom>
                <a:solidFill>
                  <a:schemeClr val="bg1">
                    <a:lumMod val="5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7" fontAlgn="base">
                    <a:spcBef>
                      <a:spcPct val="0"/>
                    </a:spcBef>
                    <a:spcAft>
                      <a:spcPct val="0"/>
                    </a:spcAft>
                    <a:defRPr/>
                  </a:pPr>
                  <a:endParaRPr lang="en-US" kern="0">
                    <a:solidFill>
                      <a:srgbClr val="505050"/>
                    </a:solidFill>
                    <a:latin typeface="Segoe UI"/>
                    <a:ea typeface="ＭＳ Ｐゴシック" charset="0"/>
                  </a:endParaRPr>
                </a:p>
              </p:txBody>
            </p:sp>
            <p:sp>
              <p:nvSpPr>
                <p:cNvPr id="90" name="Rectangle 36">
                  <a:extLst>
                    <a:ext uri="{FF2B5EF4-FFF2-40B4-BE49-F238E27FC236}">
                      <a16:creationId xmlns:a16="http://schemas.microsoft.com/office/drawing/2014/main" id="{4E00A597-EEB0-47F8-A800-0E9665295F60}"/>
                    </a:ext>
                  </a:extLst>
                </p:cNvPr>
                <p:cNvSpPr>
                  <a:spLocks noChangeArrowheads="1"/>
                </p:cNvSpPr>
                <p:nvPr/>
              </p:nvSpPr>
              <p:spPr bwMode="auto">
                <a:xfrm>
                  <a:off x="4796166" y="6038621"/>
                  <a:ext cx="242295"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7" fontAlgn="base">
                    <a:spcBef>
                      <a:spcPct val="0"/>
                    </a:spcBef>
                    <a:spcAft>
                      <a:spcPct val="0"/>
                    </a:spcAft>
                    <a:defRPr/>
                  </a:pPr>
                  <a:endParaRPr lang="en-US" kern="0">
                    <a:solidFill>
                      <a:srgbClr val="505050"/>
                    </a:solidFill>
                    <a:latin typeface="Segoe UI"/>
                    <a:ea typeface="ＭＳ Ｐゴシック" charset="0"/>
                  </a:endParaRPr>
                </a:p>
              </p:txBody>
            </p:sp>
            <p:sp>
              <p:nvSpPr>
                <p:cNvPr id="91" name="Rectangle 37">
                  <a:extLst>
                    <a:ext uri="{FF2B5EF4-FFF2-40B4-BE49-F238E27FC236}">
                      <a16:creationId xmlns:a16="http://schemas.microsoft.com/office/drawing/2014/main" id="{DE34AC75-DE90-46B3-A10C-76F99A6D9BE1}"/>
                    </a:ext>
                  </a:extLst>
                </p:cNvPr>
                <p:cNvSpPr>
                  <a:spLocks noChangeArrowheads="1"/>
                </p:cNvSpPr>
                <p:nvPr/>
              </p:nvSpPr>
              <p:spPr bwMode="auto">
                <a:xfrm>
                  <a:off x="4796166" y="6158625"/>
                  <a:ext cx="242295" cy="70860"/>
                </a:xfrm>
                <a:prstGeom prst="rect">
                  <a:avLst/>
                </a:prstGeom>
                <a:solidFill>
                  <a:schemeClr val="bg1">
                    <a:lumMod val="5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7" fontAlgn="base">
                    <a:spcBef>
                      <a:spcPct val="0"/>
                    </a:spcBef>
                    <a:spcAft>
                      <a:spcPct val="0"/>
                    </a:spcAft>
                    <a:defRPr/>
                  </a:pPr>
                  <a:endParaRPr lang="en-US" kern="0">
                    <a:solidFill>
                      <a:srgbClr val="505050"/>
                    </a:solidFill>
                    <a:latin typeface="Segoe UI"/>
                    <a:ea typeface="ＭＳ Ｐゴシック" charset="0"/>
                  </a:endParaRPr>
                </a:p>
              </p:txBody>
            </p:sp>
            <p:sp>
              <p:nvSpPr>
                <p:cNvPr id="92" name="Rectangle 38">
                  <a:extLst>
                    <a:ext uri="{FF2B5EF4-FFF2-40B4-BE49-F238E27FC236}">
                      <a16:creationId xmlns:a16="http://schemas.microsoft.com/office/drawing/2014/main" id="{81A3602F-7772-44DE-8856-B4CF7BDA15CC}"/>
                    </a:ext>
                  </a:extLst>
                </p:cNvPr>
                <p:cNvSpPr>
                  <a:spLocks noChangeArrowheads="1"/>
                </p:cNvSpPr>
                <p:nvPr/>
              </p:nvSpPr>
              <p:spPr bwMode="auto">
                <a:xfrm>
                  <a:off x="4796166" y="6158625"/>
                  <a:ext cx="242295" cy="7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7" fontAlgn="base">
                    <a:spcBef>
                      <a:spcPct val="0"/>
                    </a:spcBef>
                    <a:spcAft>
                      <a:spcPct val="0"/>
                    </a:spcAft>
                    <a:defRPr/>
                  </a:pPr>
                  <a:endParaRPr lang="en-US" kern="0">
                    <a:solidFill>
                      <a:srgbClr val="505050"/>
                    </a:solidFill>
                    <a:latin typeface="Segoe UI"/>
                    <a:ea typeface="ＭＳ Ｐゴシック" charset="0"/>
                  </a:endParaRPr>
                </a:p>
              </p:txBody>
            </p:sp>
            <p:sp>
              <p:nvSpPr>
                <p:cNvPr id="93" name="Rectangle 39">
                  <a:extLst>
                    <a:ext uri="{FF2B5EF4-FFF2-40B4-BE49-F238E27FC236}">
                      <a16:creationId xmlns:a16="http://schemas.microsoft.com/office/drawing/2014/main" id="{5B56DCA9-27F9-4DE5-AA31-06390D157E1D}"/>
                    </a:ext>
                  </a:extLst>
                </p:cNvPr>
                <p:cNvSpPr>
                  <a:spLocks noChangeArrowheads="1"/>
                </p:cNvSpPr>
                <p:nvPr/>
              </p:nvSpPr>
              <p:spPr bwMode="auto">
                <a:xfrm>
                  <a:off x="4796166" y="5675750"/>
                  <a:ext cx="242295" cy="69146"/>
                </a:xfrm>
                <a:prstGeom prst="rect">
                  <a:avLst/>
                </a:prstGeom>
                <a:solidFill>
                  <a:schemeClr val="bg1">
                    <a:lumMod val="5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7" fontAlgn="base">
                    <a:spcBef>
                      <a:spcPct val="0"/>
                    </a:spcBef>
                    <a:spcAft>
                      <a:spcPct val="0"/>
                    </a:spcAft>
                    <a:defRPr/>
                  </a:pPr>
                  <a:endParaRPr lang="en-US" kern="0">
                    <a:solidFill>
                      <a:srgbClr val="505050"/>
                    </a:solidFill>
                    <a:latin typeface="Segoe UI"/>
                    <a:ea typeface="ＭＳ Ｐゴシック" charset="0"/>
                  </a:endParaRPr>
                </a:p>
              </p:txBody>
            </p:sp>
            <p:sp>
              <p:nvSpPr>
                <p:cNvPr id="94" name="Rectangle 40">
                  <a:extLst>
                    <a:ext uri="{FF2B5EF4-FFF2-40B4-BE49-F238E27FC236}">
                      <a16:creationId xmlns:a16="http://schemas.microsoft.com/office/drawing/2014/main" id="{EFB1A71B-9E75-4D4E-B1CD-EE8D3AEA7053}"/>
                    </a:ext>
                  </a:extLst>
                </p:cNvPr>
                <p:cNvSpPr>
                  <a:spLocks noChangeArrowheads="1"/>
                </p:cNvSpPr>
                <p:nvPr/>
              </p:nvSpPr>
              <p:spPr bwMode="auto">
                <a:xfrm>
                  <a:off x="4796166" y="5675750"/>
                  <a:ext cx="242295"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7" fontAlgn="base">
                    <a:spcBef>
                      <a:spcPct val="0"/>
                    </a:spcBef>
                    <a:spcAft>
                      <a:spcPct val="0"/>
                    </a:spcAft>
                    <a:defRPr/>
                  </a:pPr>
                  <a:endParaRPr lang="en-US" kern="0">
                    <a:solidFill>
                      <a:srgbClr val="505050"/>
                    </a:solidFill>
                    <a:latin typeface="Segoe UI"/>
                    <a:ea typeface="ＭＳ Ｐゴシック" charset="0"/>
                  </a:endParaRPr>
                </a:p>
              </p:txBody>
            </p:sp>
            <p:sp>
              <p:nvSpPr>
                <p:cNvPr id="95" name="Rectangle 41">
                  <a:extLst>
                    <a:ext uri="{FF2B5EF4-FFF2-40B4-BE49-F238E27FC236}">
                      <a16:creationId xmlns:a16="http://schemas.microsoft.com/office/drawing/2014/main" id="{B5F5EE60-AE89-4713-BB50-2CB30A42CFCA}"/>
                    </a:ext>
                  </a:extLst>
                </p:cNvPr>
                <p:cNvSpPr>
                  <a:spLocks noChangeArrowheads="1"/>
                </p:cNvSpPr>
                <p:nvPr/>
              </p:nvSpPr>
              <p:spPr bwMode="auto">
                <a:xfrm>
                  <a:off x="4410437" y="5735181"/>
                  <a:ext cx="540020" cy="674311"/>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7" fontAlgn="base">
                    <a:spcBef>
                      <a:spcPct val="0"/>
                    </a:spcBef>
                    <a:spcAft>
                      <a:spcPct val="0"/>
                    </a:spcAft>
                    <a:defRPr/>
                  </a:pPr>
                  <a:endParaRPr lang="en-US" kern="0">
                    <a:solidFill>
                      <a:srgbClr val="505050"/>
                    </a:solidFill>
                    <a:latin typeface="Segoe UI"/>
                    <a:ea typeface="ＭＳ Ｐゴシック" charset="0"/>
                  </a:endParaRPr>
                </a:p>
              </p:txBody>
            </p:sp>
            <p:sp>
              <p:nvSpPr>
                <p:cNvPr id="96" name="Rectangle 42">
                  <a:extLst>
                    <a:ext uri="{FF2B5EF4-FFF2-40B4-BE49-F238E27FC236}">
                      <a16:creationId xmlns:a16="http://schemas.microsoft.com/office/drawing/2014/main" id="{C7948E3A-C5C0-4167-847A-6CCC7F3CF34C}"/>
                    </a:ext>
                  </a:extLst>
                </p:cNvPr>
                <p:cNvSpPr>
                  <a:spLocks noChangeArrowheads="1"/>
                </p:cNvSpPr>
                <p:nvPr/>
              </p:nvSpPr>
              <p:spPr bwMode="auto">
                <a:xfrm>
                  <a:off x="4707020" y="6272344"/>
                  <a:ext cx="70289" cy="137148"/>
                </a:xfrm>
                <a:prstGeom prst="rect">
                  <a:avLst/>
                </a:prstGeom>
                <a:solidFill>
                  <a:schemeClr val="tx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7" fontAlgn="base">
                    <a:spcBef>
                      <a:spcPct val="0"/>
                    </a:spcBef>
                    <a:spcAft>
                      <a:spcPct val="0"/>
                    </a:spcAft>
                    <a:defRPr/>
                  </a:pPr>
                  <a:endParaRPr lang="en-US" kern="0">
                    <a:solidFill>
                      <a:srgbClr val="505050"/>
                    </a:solidFill>
                    <a:latin typeface="Segoe UI"/>
                    <a:ea typeface="ＭＳ Ｐゴシック" charset="0"/>
                  </a:endParaRPr>
                </a:p>
              </p:txBody>
            </p:sp>
            <p:sp>
              <p:nvSpPr>
                <p:cNvPr id="97" name="Rectangle 43">
                  <a:extLst>
                    <a:ext uri="{FF2B5EF4-FFF2-40B4-BE49-F238E27FC236}">
                      <a16:creationId xmlns:a16="http://schemas.microsoft.com/office/drawing/2014/main" id="{51302063-E8C3-4664-A570-C4D40E457FEC}"/>
                    </a:ext>
                  </a:extLst>
                </p:cNvPr>
                <p:cNvSpPr>
                  <a:spLocks noChangeArrowheads="1"/>
                </p:cNvSpPr>
                <p:nvPr/>
              </p:nvSpPr>
              <p:spPr bwMode="auto">
                <a:xfrm>
                  <a:off x="4586444" y="6272344"/>
                  <a:ext cx="68574" cy="137148"/>
                </a:xfrm>
                <a:prstGeom prst="rect">
                  <a:avLst/>
                </a:prstGeom>
                <a:solidFill>
                  <a:schemeClr val="tx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7" fontAlgn="base">
                    <a:spcBef>
                      <a:spcPct val="0"/>
                    </a:spcBef>
                    <a:spcAft>
                      <a:spcPct val="0"/>
                    </a:spcAft>
                    <a:defRPr/>
                  </a:pPr>
                  <a:endParaRPr lang="en-US" kern="0">
                    <a:solidFill>
                      <a:srgbClr val="505050"/>
                    </a:solidFill>
                    <a:latin typeface="Segoe UI"/>
                    <a:ea typeface="ＭＳ Ｐゴシック" charset="0"/>
                  </a:endParaRPr>
                </a:p>
              </p:txBody>
            </p:sp>
            <p:sp>
              <p:nvSpPr>
                <p:cNvPr id="98" name="Rectangle 44">
                  <a:extLst>
                    <a:ext uri="{FF2B5EF4-FFF2-40B4-BE49-F238E27FC236}">
                      <a16:creationId xmlns:a16="http://schemas.microsoft.com/office/drawing/2014/main" id="{04F3CACD-09F0-45E4-868E-AF9D6ABCADDC}"/>
                    </a:ext>
                  </a:extLst>
                </p:cNvPr>
                <p:cNvSpPr>
                  <a:spLocks noChangeArrowheads="1"/>
                </p:cNvSpPr>
                <p:nvPr/>
              </p:nvSpPr>
              <p:spPr bwMode="auto">
                <a:xfrm>
                  <a:off x="4464153" y="5796326"/>
                  <a:ext cx="434873" cy="70289"/>
                </a:xfrm>
                <a:prstGeom prst="rect">
                  <a:avLst/>
                </a:prstGeom>
                <a:solidFill>
                  <a:schemeClr val="tx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7" fontAlgn="base">
                    <a:spcBef>
                      <a:spcPct val="0"/>
                    </a:spcBef>
                    <a:spcAft>
                      <a:spcPct val="0"/>
                    </a:spcAft>
                    <a:defRPr/>
                  </a:pPr>
                  <a:endParaRPr lang="en-US" kern="0">
                    <a:solidFill>
                      <a:srgbClr val="505050"/>
                    </a:solidFill>
                    <a:latin typeface="Segoe UI"/>
                    <a:ea typeface="ＭＳ Ｐゴシック" charset="0"/>
                  </a:endParaRPr>
                </a:p>
              </p:txBody>
            </p:sp>
            <p:sp>
              <p:nvSpPr>
                <p:cNvPr id="99" name="Rectangle 45">
                  <a:extLst>
                    <a:ext uri="{FF2B5EF4-FFF2-40B4-BE49-F238E27FC236}">
                      <a16:creationId xmlns:a16="http://schemas.microsoft.com/office/drawing/2014/main" id="{4E90D4DD-8926-436B-8D51-61DD5A7EAD6C}"/>
                    </a:ext>
                  </a:extLst>
                </p:cNvPr>
                <p:cNvSpPr>
                  <a:spLocks noChangeArrowheads="1"/>
                </p:cNvSpPr>
                <p:nvPr/>
              </p:nvSpPr>
              <p:spPr bwMode="auto">
                <a:xfrm>
                  <a:off x="4464153" y="5918045"/>
                  <a:ext cx="434873" cy="69146"/>
                </a:xfrm>
                <a:prstGeom prst="rect">
                  <a:avLst/>
                </a:prstGeom>
                <a:solidFill>
                  <a:schemeClr val="tx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7" fontAlgn="base">
                    <a:spcBef>
                      <a:spcPct val="0"/>
                    </a:spcBef>
                    <a:spcAft>
                      <a:spcPct val="0"/>
                    </a:spcAft>
                    <a:defRPr/>
                  </a:pPr>
                  <a:endParaRPr lang="en-US" kern="0">
                    <a:solidFill>
                      <a:srgbClr val="505050"/>
                    </a:solidFill>
                    <a:latin typeface="Segoe UI"/>
                    <a:ea typeface="ＭＳ Ｐゴシック" charset="0"/>
                  </a:endParaRPr>
                </a:p>
              </p:txBody>
            </p:sp>
            <p:sp>
              <p:nvSpPr>
                <p:cNvPr id="100" name="Rectangle 46">
                  <a:extLst>
                    <a:ext uri="{FF2B5EF4-FFF2-40B4-BE49-F238E27FC236}">
                      <a16:creationId xmlns:a16="http://schemas.microsoft.com/office/drawing/2014/main" id="{8C4460B6-CF49-4623-8C90-520CBCF09F1D}"/>
                    </a:ext>
                  </a:extLst>
                </p:cNvPr>
                <p:cNvSpPr>
                  <a:spLocks noChangeArrowheads="1"/>
                </p:cNvSpPr>
                <p:nvPr/>
              </p:nvSpPr>
              <p:spPr bwMode="auto">
                <a:xfrm>
                  <a:off x="4464153" y="6038621"/>
                  <a:ext cx="434873" cy="70289"/>
                </a:xfrm>
                <a:prstGeom prst="rect">
                  <a:avLst/>
                </a:prstGeom>
                <a:solidFill>
                  <a:schemeClr val="tx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7" fontAlgn="base">
                    <a:spcBef>
                      <a:spcPct val="0"/>
                    </a:spcBef>
                    <a:spcAft>
                      <a:spcPct val="0"/>
                    </a:spcAft>
                    <a:defRPr/>
                  </a:pPr>
                  <a:endParaRPr lang="en-US" kern="0">
                    <a:solidFill>
                      <a:srgbClr val="505050"/>
                    </a:solidFill>
                    <a:latin typeface="Segoe UI"/>
                    <a:ea typeface="ＭＳ Ｐゴシック" charset="0"/>
                  </a:endParaRPr>
                </a:p>
              </p:txBody>
            </p:sp>
            <p:sp>
              <p:nvSpPr>
                <p:cNvPr id="101" name="Rectangle 47">
                  <a:extLst>
                    <a:ext uri="{FF2B5EF4-FFF2-40B4-BE49-F238E27FC236}">
                      <a16:creationId xmlns:a16="http://schemas.microsoft.com/office/drawing/2014/main" id="{92CEF39F-0332-4C62-9FC9-4DF9C0F96A09}"/>
                    </a:ext>
                  </a:extLst>
                </p:cNvPr>
                <p:cNvSpPr>
                  <a:spLocks noChangeArrowheads="1"/>
                </p:cNvSpPr>
                <p:nvPr/>
              </p:nvSpPr>
              <p:spPr bwMode="auto">
                <a:xfrm>
                  <a:off x="4464153" y="6158625"/>
                  <a:ext cx="434873" cy="70860"/>
                </a:xfrm>
                <a:prstGeom prst="rect">
                  <a:avLst/>
                </a:prstGeom>
                <a:solidFill>
                  <a:schemeClr val="tx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7" fontAlgn="base">
                    <a:spcBef>
                      <a:spcPct val="0"/>
                    </a:spcBef>
                    <a:spcAft>
                      <a:spcPct val="0"/>
                    </a:spcAft>
                    <a:defRPr/>
                  </a:pPr>
                  <a:endParaRPr lang="en-US" kern="0">
                    <a:solidFill>
                      <a:srgbClr val="505050"/>
                    </a:solidFill>
                    <a:latin typeface="Segoe UI"/>
                    <a:ea typeface="ＭＳ Ｐゴシック" charset="0"/>
                  </a:endParaRPr>
                </a:p>
              </p:txBody>
            </p:sp>
          </p:grpSp>
        </p:grpSp>
        <p:sp>
          <p:nvSpPr>
            <p:cNvPr id="106" name="Data Text">
              <a:extLst>
                <a:ext uri="{FF2B5EF4-FFF2-40B4-BE49-F238E27FC236}">
                  <a16:creationId xmlns:a16="http://schemas.microsoft.com/office/drawing/2014/main" id="{6BEA1E5D-00FA-4185-8EE2-253492671DD2}"/>
                </a:ext>
              </a:extLst>
            </p:cNvPr>
            <p:cNvSpPr/>
            <p:nvPr/>
          </p:nvSpPr>
          <p:spPr>
            <a:xfrm>
              <a:off x="3454311" y="3287830"/>
              <a:ext cx="860399" cy="183549"/>
            </a:xfrm>
            <a:prstGeom prst="rect">
              <a:avLst/>
            </a:prstGeom>
          </p:spPr>
          <p:txBody>
            <a:bodyPr wrap="none" lIns="0" tIns="0" rIns="0" bIns="0">
              <a:noAutofit/>
            </a:bodyPr>
            <a:lstStyle/>
            <a:p>
              <a:pPr algn="ctr" defTabSz="878441" fontAlgn="base">
                <a:lnSpc>
                  <a:spcPct val="90000"/>
                </a:lnSpc>
                <a:spcBef>
                  <a:spcPct val="0"/>
                </a:spcBef>
                <a:spcAft>
                  <a:spcPct val="0"/>
                </a:spcAft>
                <a:defRPr/>
              </a:pPr>
              <a:r>
                <a:rPr lang="en-US" sz="1372" kern="0"/>
                <a:t>IDENTITY</a:t>
              </a:r>
            </a:p>
          </p:txBody>
        </p:sp>
      </p:grpSp>
      <p:sp>
        <p:nvSpPr>
          <p:cNvPr id="104" name="Freeform 5">
            <a:extLst>
              <a:ext uri="{FF2B5EF4-FFF2-40B4-BE49-F238E27FC236}">
                <a16:creationId xmlns:a16="http://schemas.microsoft.com/office/drawing/2014/main" id="{E401C615-CCB2-4D74-8199-15322AA1B620}"/>
              </a:ext>
            </a:extLst>
          </p:cNvPr>
          <p:cNvSpPr>
            <a:spLocks noEditPoints="1"/>
          </p:cNvSpPr>
          <p:nvPr/>
        </p:nvSpPr>
        <p:spPr bwMode="auto">
          <a:xfrm>
            <a:off x="3629572" y="2642330"/>
            <a:ext cx="382650" cy="383968"/>
          </a:xfrm>
          <a:custGeom>
            <a:avLst/>
            <a:gdLst>
              <a:gd name="T0" fmla="*/ 120 w 120"/>
              <a:gd name="T1" fmla="*/ 120 h 120"/>
              <a:gd name="T2" fmla="*/ 120 w 120"/>
              <a:gd name="T3" fmla="*/ 0 h 120"/>
              <a:gd name="T4" fmla="*/ 0 w 120"/>
              <a:gd name="T5" fmla="*/ 0 h 120"/>
              <a:gd name="T6" fmla="*/ 0 w 120"/>
              <a:gd name="T7" fmla="*/ 120 h 120"/>
              <a:gd name="T8" fmla="*/ 24 w 120"/>
              <a:gd name="T9" fmla="*/ 120 h 120"/>
              <a:gd name="T10" fmla="*/ 24 w 120"/>
              <a:gd name="T11" fmla="*/ 116 h 120"/>
              <a:gd name="T12" fmla="*/ 60 w 120"/>
              <a:gd name="T13" fmla="*/ 80 h 120"/>
              <a:gd name="T14" fmla="*/ 96 w 120"/>
              <a:gd name="T15" fmla="*/ 116 h 120"/>
              <a:gd name="T16" fmla="*/ 96 w 120"/>
              <a:gd name="T17" fmla="*/ 120 h 120"/>
              <a:gd name="T18" fmla="*/ 120 w 120"/>
              <a:gd name="T19" fmla="*/ 120 h 120"/>
              <a:gd name="T20" fmla="*/ 77 w 120"/>
              <a:gd name="T21" fmla="*/ 75 h 120"/>
              <a:gd name="T22" fmla="*/ 92 w 120"/>
              <a:gd name="T23" fmla="*/ 48 h 120"/>
              <a:gd name="T24" fmla="*/ 60 w 120"/>
              <a:gd name="T25" fmla="*/ 16 h 120"/>
              <a:gd name="T26" fmla="*/ 28 w 120"/>
              <a:gd name="T27" fmla="*/ 48 h 120"/>
              <a:gd name="T28" fmla="*/ 43 w 120"/>
              <a:gd name="T29" fmla="*/ 75 h 120"/>
              <a:gd name="T30" fmla="*/ 16 w 120"/>
              <a:gd name="T31" fmla="*/ 112 h 120"/>
              <a:gd name="T32" fmla="*/ 8 w 120"/>
              <a:gd name="T33" fmla="*/ 112 h 120"/>
              <a:gd name="T34" fmla="*/ 8 w 120"/>
              <a:gd name="T35" fmla="*/ 8 h 120"/>
              <a:gd name="T36" fmla="*/ 112 w 120"/>
              <a:gd name="T37" fmla="*/ 8 h 120"/>
              <a:gd name="T38" fmla="*/ 112 w 120"/>
              <a:gd name="T39" fmla="*/ 112 h 120"/>
              <a:gd name="T40" fmla="*/ 104 w 120"/>
              <a:gd name="T41" fmla="*/ 112 h 120"/>
              <a:gd name="T42" fmla="*/ 77 w 120"/>
              <a:gd name="T43" fmla="*/ 75 h 120"/>
              <a:gd name="T44" fmla="*/ 60 w 120"/>
              <a:gd name="T45" fmla="*/ 72 h 120"/>
              <a:gd name="T46" fmla="*/ 36 w 120"/>
              <a:gd name="T47" fmla="*/ 48 h 120"/>
              <a:gd name="T48" fmla="*/ 60 w 120"/>
              <a:gd name="T49" fmla="*/ 24 h 120"/>
              <a:gd name="T50" fmla="*/ 84 w 120"/>
              <a:gd name="T51" fmla="*/ 48 h 120"/>
              <a:gd name="T52" fmla="*/ 60 w 120"/>
              <a:gd name="T53" fmla="*/ 7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120"/>
                </a:moveTo>
                <a:cubicBezTo>
                  <a:pt x="120" y="0"/>
                  <a:pt x="120" y="0"/>
                  <a:pt x="120" y="0"/>
                </a:cubicBez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lnTo>
                  <a:pt x="120" y="120"/>
                </a:lnTo>
                <a:close/>
                <a:moveTo>
                  <a:pt x="77" y="75"/>
                </a:moveTo>
                <a:cubicBezTo>
                  <a:pt x="86" y="70"/>
                  <a:pt x="92" y="60"/>
                  <a:pt x="92" y="48"/>
                </a:cubicBezTo>
                <a:cubicBezTo>
                  <a:pt x="92" y="30"/>
                  <a:pt x="78" y="16"/>
                  <a:pt x="60" y="16"/>
                </a:cubicBezTo>
                <a:cubicBezTo>
                  <a:pt x="42" y="16"/>
                  <a:pt x="28" y="30"/>
                  <a:pt x="28" y="48"/>
                </a:cubicBezTo>
                <a:cubicBezTo>
                  <a:pt x="28" y="60"/>
                  <a:pt x="34" y="70"/>
                  <a:pt x="43" y="75"/>
                </a:cubicBezTo>
                <a:cubicBezTo>
                  <a:pt x="29" y="81"/>
                  <a:pt x="18" y="95"/>
                  <a:pt x="16" y="112"/>
                </a:cubicBezTo>
                <a:cubicBezTo>
                  <a:pt x="8" y="112"/>
                  <a:pt x="8" y="112"/>
                  <a:pt x="8" y="112"/>
                </a:cubicBezTo>
                <a:cubicBezTo>
                  <a:pt x="8" y="8"/>
                  <a:pt x="8" y="8"/>
                  <a:pt x="8" y="8"/>
                </a:cubicBezTo>
                <a:cubicBezTo>
                  <a:pt x="112" y="8"/>
                  <a:pt x="112" y="8"/>
                  <a:pt x="112" y="8"/>
                </a:cubicBezTo>
                <a:cubicBezTo>
                  <a:pt x="112" y="112"/>
                  <a:pt x="112" y="112"/>
                  <a:pt x="112" y="112"/>
                </a:cubicBezTo>
                <a:cubicBezTo>
                  <a:pt x="104" y="112"/>
                  <a:pt x="104" y="112"/>
                  <a:pt x="104" y="112"/>
                </a:cubicBezTo>
                <a:cubicBezTo>
                  <a:pt x="102" y="95"/>
                  <a:pt x="91" y="81"/>
                  <a:pt x="77" y="75"/>
                </a:cubicBezTo>
                <a:moveTo>
                  <a:pt x="60" y="72"/>
                </a:moveTo>
                <a:cubicBezTo>
                  <a:pt x="47" y="72"/>
                  <a:pt x="36" y="61"/>
                  <a:pt x="36" y="48"/>
                </a:cubicBezTo>
                <a:cubicBezTo>
                  <a:pt x="36" y="35"/>
                  <a:pt x="47" y="24"/>
                  <a:pt x="60" y="24"/>
                </a:cubicBezTo>
                <a:cubicBezTo>
                  <a:pt x="73" y="24"/>
                  <a:pt x="84" y="35"/>
                  <a:pt x="84" y="48"/>
                </a:cubicBezTo>
                <a:cubicBezTo>
                  <a:pt x="84" y="61"/>
                  <a:pt x="73" y="72"/>
                  <a:pt x="60" y="72"/>
                </a:cubicBezTo>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Tree>
    <p:extLst>
      <p:ext uri="{BB962C8B-B14F-4D97-AF65-F5344CB8AC3E}">
        <p14:creationId xmlns:p14="http://schemas.microsoft.com/office/powerpoint/2010/main" val="1619672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additive="base">
                                        <p:cTn id="7" dur="750" fill="hold"/>
                                        <p:tgtEl>
                                          <p:spTgt spid="102"/>
                                        </p:tgtEl>
                                        <p:attrNameLst>
                                          <p:attrName>ppt_x</p:attrName>
                                        </p:attrNameLst>
                                      </p:cBhvr>
                                      <p:tavLst>
                                        <p:tav tm="0">
                                          <p:val>
                                            <p:strVal val="#ppt_x"/>
                                          </p:val>
                                        </p:tav>
                                        <p:tav tm="100000">
                                          <p:val>
                                            <p:strVal val="#ppt_x"/>
                                          </p:val>
                                        </p:tav>
                                      </p:tavLst>
                                    </p:anim>
                                    <p:anim calcmode="lin" valueType="num">
                                      <p:cBhvr additive="base">
                                        <p:cTn id="8" dur="750" fill="hold"/>
                                        <p:tgtEl>
                                          <p:spTgt spid="10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ppt_x"/>
                                          </p:val>
                                        </p:tav>
                                        <p:tav tm="100000">
                                          <p:val>
                                            <p:strVal val="#ppt_x"/>
                                          </p:val>
                                        </p:tav>
                                      </p:tavLst>
                                    </p:anim>
                                    <p:anim calcmode="lin" valueType="num">
                                      <p:cBhvr additive="base">
                                        <p:cTn id="12" dur="75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750" fill="hold"/>
                                        <p:tgtEl>
                                          <p:spTgt spid="16"/>
                                        </p:tgtEl>
                                        <p:attrNameLst>
                                          <p:attrName>ppt_x</p:attrName>
                                        </p:attrNameLst>
                                      </p:cBhvr>
                                      <p:tavLst>
                                        <p:tav tm="0">
                                          <p:val>
                                            <p:strVal val="#ppt_x"/>
                                          </p:val>
                                        </p:tav>
                                        <p:tav tm="100000">
                                          <p:val>
                                            <p:strVal val="#ppt_x"/>
                                          </p:val>
                                        </p:tav>
                                      </p:tavLst>
                                    </p:anim>
                                    <p:anim calcmode="lin" valueType="num">
                                      <p:cBhvr additive="base">
                                        <p:cTn id="16" dur="75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750" fill="hold"/>
                                        <p:tgtEl>
                                          <p:spTgt spid="14"/>
                                        </p:tgtEl>
                                        <p:attrNameLst>
                                          <p:attrName>ppt_x</p:attrName>
                                        </p:attrNameLst>
                                      </p:cBhvr>
                                      <p:tavLst>
                                        <p:tav tm="0">
                                          <p:val>
                                            <p:strVal val="#ppt_x"/>
                                          </p:val>
                                        </p:tav>
                                        <p:tav tm="100000">
                                          <p:val>
                                            <p:strVal val="#ppt_x"/>
                                          </p:val>
                                        </p:tav>
                                      </p:tavLst>
                                    </p:anim>
                                    <p:anim calcmode="lin" valueType="num">
                                      <p:cBhvr additive="base">
                                        <p:cTn id="20"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7E2FC03-5AEC-4E44-B157-3CB28338D09E}"/>
              </a:ext>
            </a:extLst>
          </p:cNvPr>
          <p:cNvSpPr>
            <a:spLocks noGrp="1"/>
          </p:cNvSpPr>
          <p:nvPr>
            <p:ph type="body" sz="quarter" idx="10"/>
          </p:nvPr>
        </p:nvSpPr>
        <p:spPr>
          <a:xfrm>
            <a:off x="588261" y="1878483"/>
            <a:ext cx="11136891" cy="1550517"/>
          </a:xfrm>
          <a:solidFill>
            <a:schemeClr val="bg1">
              <a:lumMod val="95000"/>
            </a:schemeClr>
          </a:solidFill>
          <a:ln>
            <a:noFill/>
          </a:ln>
          <a:effectLst>
            <a:outerShdw blurRad="63500" sx="102000" sy="102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lIns="91440" tIns="182880" rIns="91440" bIns="182880">
            <a:noAutofit/>
          </a:bodyPr>
          <a:lstStyle/>
          <a:p>
            <a:pPr fontAlgn="base"/>
            <a:r>
              <a:rPr lang="en-US" sz="3200" b="1">
                <a:gradFill>
                  <a:gsLst>
                    <a:gs pos="1250">
                      <a:srgbClr val="0078D4"/>
                    </a:gs>
                    <a:gs pos="100000">
                      <a:srgbClr val="0078D4"/>
                    </a:gs>
                  </a:gsLst>
                  <a:lin ang="5400000" scaled="0"/>
                </a:gradFill>
                <a:latin typeface="Segoe UI Semilight" panose="020B0402040204020203" pitchFamily="34" charset="0"/>
                <a:cs typeface="Segoe UI Semilight" panose="020B0402040204020203" pitchFamily="34" charset="0"/>
              </a:rPr>
              <a:t>Asset/Vulnerability/Risk Management and Reporting </a:t>
            </a:r>
          </a:p>
          <a:p>
            <a:pPr marL="571494" lvl="1" indent="-342900" fontAlgn="base">
              <a:buFont typeface="Arial" panose="020B0604020202020204" pitchFamily="34" charset="0"/>
              <a:buChar char="•"/>
            </a:pPr>
            <a:r>
              <a:rPr lang="en-US">
                <a:gradFill>
                  <a:gsLst>
                    <a:gs pos="1250">
                      <a:srgbClr val="1A1A1A"/>
                    </a:gs>
                    <a:gs pos="100000">
                      <a:srgbClr val="1A1A1A"/>
                    </a:gs>
                  </a:gsLst>
                  <a:lin ang="5400000" scaled="0"/>
                </a:gradFill>
              </a:rPr>
              <a:t>Visibility and control over cloud, mobile, and IoT resources</a:t>
            </a:r>
          </a:p>
          <a:p>
            <a:pPr marL="571494" lvl="1" indent="-342900" fontAlgn="base">
              <a:buFont typeface="Arial" panose="020B0604020202020204" pitchFamily="34" charset="0"/>
              <a:buChar char="•"/>
            </a:pPr>
            <a:r>
              <a:rPr lang="en-US">
                <a:gradFill>
                  <a:gsLst>
                    <a:gs pos="1250">
                      <a:srgbClr val="1A1A1A"/>
                    </a:gs>
                    <a:gs pos="100000">
                      <a:srgbClr val="1A1A1A"/>
                    </a:gs>
                  </a:gsLst>
                  <a:lin ang="5400000" scaled="0"/>
                </a:gradFill>
              </a:rPr>
              <a:t>Assess, remediate, and report risk from vulnerabilities</a:t>
            </a:r>
          </a:p>
        </p:txBody>
      </p:sp>
      <p:sp>
        <p:nvSpPr>
          <p:cNvPr id="3" name="Title 2">
            <a:extLst>
              <a:ext uri="{FF2B5EF4-FFF2-40B4-BE49-F238E27FC236}">
                <a16:creationId xmlns:a16="http://schemas.microsoft.com/office/drawing/2014/main" id="{5C70A835-1016-410D-8E52-525F41862C3D}"/>
              </a:ext>
            </a:extLst>
          </p:cNvPr>
          <p:cNvSpPr>
            <a:spLocks noGrp="1"/>
          </p:cNvSpPr>
          <p:nvPr>
            <p:ph type="title"/>
          </p:nvPr>
        </p:nvSpPr>
        <p:spPr>
          <a:xfrm>
            <a:off x="588263" y="457201"/>
            <a:ext cx="11018520" cy="861774"/>
          </a:xfrm>
        </p:spPr>
        <p:txBody>
          <a:bodyPr/>
          <a:lstStyle/>
          <a:p>
            <a:r>
              <a:rPr lang="en-US"/>
              <a:t>Top Security Management Use Cases</a:t>
            </a:r>
            <a:br>
              <a:rPr lang="en-US"/>
            </a:br>
            <a:r>
              <a:rPr lang="en-US" sz="2000">
                <a:solidFill>
                  <a:schemeClr val="bg1">
                    <a:lumMod val="50000"/>
                  </a:schemeClr>
                </a:solidFill>
                <a:latin typeface="Calibri" panose="020F0502020204030204" pitchFamily="34" charset="0"/>
              </a:rPr>
              <a:t>VISIBILITY </a:t>
            </a:r>
            <a:r>
              <a:rPr lang="en-US" sz="2000">
                <a:solidFill>
                  <a:schemeClr val="bg1">
                    <a:lumMod val="50000"/>
                  </a:schemeClr>
                </a:solidFill>
                <a:latin typeface="Calibri" panose="020F0502020204030204" pitchFamily="34" charset="0"/>
                <a:sym typeface="Wingdings" panose="05000000000000000000" pitchFamily="2" charset="2"/>
              </a:rPr>
              <a:t>– </a:t>
            </a:r>
            <a:r>
              <a:rPr lang="en-US" sz="2000">
                <a:solidFill>
                  <a:schemeClr val="bg1">
                    <a:lumMod val="50000"/>
                  </a:schemeClr>
                </a:solidFill>
                <a:latin typeface="Calibri" panose="020F0502020204030204" pitchFamily="34" charset="0"/>
              </a:rPr>
              <a:t>CONTROL – GUIDANCE</a:t>
            </a:r>
            <a:endParaRPr lang="en-US">
              <a:solidFill>
                <a:schemeClr val="bg1">
                  <a:lumMod val="50000"/>
                </a:schemeClr>
              </a:solidFill>
            </a:endParaRPr>
          </a:p>
        </p:txBody>
      </p:sp>
      <p:sp>
        <p:nvSpPr>
          <p:cNvPr id="8" name="Rectangle 7">
            <a:extLst>
              <a:ext uri="{FF2B5EF4-FFF2-40B4-BE49-F238E27FC236}">
                <a16:creationId xmlns:a16="http://schemas.microsoft.com/office/drawing/2014/main" id="{53F8AEA2-3F91-478D-9328-38ED45A5298B}"/>
              </a:ext>
            </a:extLst>
          </p:cNvPr>
          <p:cNvSpPr/>
          <p:nvPr/>
        </p:nvSpPr>
        <p:spPr>
          <a:xfrm>
            <a:off x="588261" y="3742173"/>
            <a:ext cx="11136891" cy="2322287"/>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lIns="91440" tIns="182880" rIns="91440" bIns="182880">
            <a:noAutofit/>
          </a:bodyPr>
          <a:lstStyle/>
          <a:p>
            <a:pPr lvl="0" defTabSz="932719" fontAlgn="base">
              <a:spcBef>
                <a:spcPct val="20000"/>
              </a:spcBef>
              <a:buSzPct val="90000"/>
            </a:pPr>
            <a:r>
              <a:rPr lang="en-US" sz="3200" b="1">
                <a:gradFill>
                  <a:gsLst>
                    <a:gs pos="1250">
                      <a:srgbClr val="0078D4"/>
                    </a:gs>
                    <a:gs pos="100000">
                      <a:srgbClr val="0078D4"/>
                    </a:gs>
                  </a:gsLst>
                  <a:lin ang="5400000" scaled="0"/>
                </a:gradFill>
                <a:latin typeface="Segoe UI Semilight" panose="020B0402040204020203" pitchFamily="34" charset="0"/>
                <a:cs typeface="Segoe UI Semilight" panose="020B0402040204020203" pitchFamily="34" charset="0"/>
              </a:rPr>
              <a:t>Regulatory Compliance Management</a:t>
            </a:r>
          </a:p>
          <a:p>
            <a:pPr marL="571494" lvl="1" indent="-342900" defTabSz="932719" fontAlgn="base">
              <a:spcBef>
                <a:spcPct val="20000"/>
              </a:spcBef>
              <a:buSzPct val="90000"/>
              <a:buFont typeface="Arial" panose="020B0604020202020204" pitchFamily="34" charset="0"/>
              <a:buChar char="•"/>
            </a:pPr>
            <a:r>
              <a:rPr lang="en-US" sz="2000">
                <a:gradFill>
                  <a:gsLst>
                    <a:gs pos="1250">
                      <a:srgbClr val="1A1A1A"/>
                    </a:gs>
                    <a:gs pos="100000">
                      <a:srgbClr val="1A1A1A"/>
                    </a:gs>
                  </a:gsLst>
                  <a:lin ang="5400000" scaled="0"/>
                </a:gradFill>
              </a:rPr>
              <a:t>Assess and Manage compliance risk across cloud assets</a:t>
            </a:r>
          </a:p>
          <a:p>
            <a:pPr marL="571494" lvl="1" indent="-342900" defTabSz="932719" fontAlgn="base">
              <a:spcBef>
                <a:spcPct val="20000"/>
              </a:spcBef>
              <a:buSzPct val="90000"/>
              <a:buFont typeface="Arial" panose="020B0604020202020204" pitchFamily="34" charset="0"/>
              <a:buChar char="•"/>
            </a:pPr>
            <a:r>
              <a:rPr lang="en-US" sz="2000">
                <a:gradFill>
                  <a:gsLst>
                    <a:gs pos="1250">
                      <a:srgbClr val="1A1A1A"/>
                    </a:gs>
                    <a:gs pos="100000">
                      <a:srgbClr val="1A1A1A"/>
                    </a:gs>
                  </a:gsLst>
                  <a:lin ang="5400000" scaled="0"/>
                </a:gradFill>
              </a:rPr>
              <a:t>Meet new regulatory needs (primarily from General Data Protection Regulation (GDPR))</a:t>
            </a:r>
          </a:p>
          <a:p>
            <a:pPr marL="1028694" lvl="2" indent="-342900" defTabSz="932719" fontAlgn="base">
              <a:spcBef>
                <a:spcPct val="20000"/>
              </a:spcBef>
              <a:buSzPct val="90000"/>
              <a:buFont typeface="Arial" panose="020B0604020202020204" pitchFamily="34" charset="0"/>
              <a:buChar char="•"/>
            </a:pPr>
            <a:r>
              <a:rPr lang="en-US" sz="2000">
                <a:gradFill>
                  <a:gsLst>
                    <a:gs pos="1250">
                      <a:srgbClr val="1A1A1A"/>
                    </a:gs>
                    <a:gs pos="100000">
                      <a:srgbClr val="1A1A1A"/>
                    </a:gs>
                  </a:gsLst>
                  <a:lin ang="5400000" scaled="0"/>
                </a:gradFill>
              </a:rPr>
              <a:t>Shorter data breach reporting deadline (within 72 hours)</a:t>
            </a:r>
          </a:p>
          <a:p>
            <a:pPr marL="1028694" lvl="2" indent="-342900" defTabSz="932719" fontAlgn="base">
              <a:spcBef>
                <a:spcPct val="20000"/>
              </a:spcBef>
              <a:buSzPct val="90000"/>
              <a:buFont typeface="Arial" panose="020B0604020202020204" pitchFamily="34" charset="0"/>
              <a:buChar char="•"/>
            </a:pPr>
            <a:r>
              <a:rPr lang="en-US" sz="2000">
                <a:gradFill>
                  <a:gsLst>
                    <a:gs pos="1250">
                      <a:srgbClr val="1A1A1A"/>
                    </a:gs>
                    <a:gs pos="100000">
                      <a:srgbClr val="1A1A1A"/>
                    </a:gs>
                  </a:gsLst>
                  <a:lin ang="5400000" scaled="0"/>
                </a:gradFill>
              </a:rPr>
              <a:t>Outcomes of information security and privacy controls (vs. control adherence)</a:t>
            </a:r>
          </a:p>
        </p:txBody>
      </p:sp>
    </p:spTree>
    <p:extLst>
      <p:ext uri="{BB962C8B-B14F-4D97-AF65-F5344CB8AC3E}">
        <p14:creationId xmlns:p14="http://schemas.microsoft.com/office/powerpoint/2010/main" val="303431102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7E14A8-01A7-4D3A-9989-C6527B0517FC}"/>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812E58FD-C0EC-4A5D-8436-8433D7A76742}"/>
              </a:ext>
            </a:extLst>
          </p:cNvPr>
          <p:cNvSpPr>
            <a:spLocks noGrp="1"/>
          </p:cNvSpPr>
          <p:nvPr>
            <p:ph type="title"/>
          </p:nvPr>
        </p:nvSpPr>
        <p:spPr/>
        <p:txBody>
          <a:bodyPr/>
          <a:lstStyle/>
          <a:p>
            <a:endParaRPr lang="en-US"/>
          </a:p>
        </p:txBody>
      </p:sp>
      <p:sp>
        <p:nvSpPr>
          <p:cNvPr id="5" name="Rectangle 4">
            <a:extLst>
              <a:ext uri="{FF2B5EF4-FFF2-40B4-BE49-F238E27FC236}">
                <a16:creationId xmlns:a16="http://schemas.microsoft.com/office/drawing/2014/main" id="{24F5B20C-037D-418B-B447-EFF1B6EBBD3B}"/>
              </a:ext>
            </a:extLst>
          </p:cNvPr>
          <p:cNvSpPr/>
          <p:nvPr/>
        </p:nvSpPr>
        <p:spPr>
          <a:xfrm>
            <a:off x="2421560" y="5540355"/>
            <a:ext cx="3650043" cy="646331"/>
          </a:xfrm>
          <a:prstGeom prst="rect">
            <a:avLst/>
          </a:prstGeom>
        </p:spPr>
        <p:txBody>
          <a:bodyPr wrap="square">
            <a:spAutoFit/>
          </a:bodyPr>
          <a:lstStyle/>
          <a:p>
            <a:pPr algn="ctr" defTabSz="914367">
              <a:spcBef>
                <a:spcPct val="0"/>
              </a:spcBef>
              <a:spcAft>
                <a:spcPts val="2353"/>
              </a:spcAft>
              <a:defRPr/>
            </a:pPr>
            <a:r>
              <a:rPr lang="en-US" b="1" kern="0" cap="all" spc="118">
                <a:ln w="3175">
                  <a:noFill/>
                </a:ln>
                <a:gradFill>
                  <a:gsLst>
                    <a:gs pos="0">
                      <a:schemeClr val="tx1"/>
                    </a:gs>
                    <a:gs pos="100000">
                      <a:schemeClr val="tx1"/>
                    </a:gs>
                  </a:gsLst>
                  <a:lin ang="5400000" scaled="1"/>
                </a:gradFill>
                <a:latin typeface="Segoe UI"/>
                <a:ea typeface="Segoe UI Black" pitchFamily="34"/>
                <a:cs typeface="Segoe UI Black" pitchFamily="34"/>
              </a:rPr>
              <a:t>Visibility and control of MODERN ESTATE </a:t>
            </a:r>
          </a:p>
        </p:txBody>
      </p:sp>
      <p:sp>
        <p:nvSpPr>
          <p:cNvPr id="6" name="Rectangle 5">
            <a:extLst>
              <a:ext uri="{FF2B5EF4-FFF2-40B4-BE49-F238E27FC236}">
                <a16:creationId xmlns:a16="http://schemas.microsoft.com/office/drawing/2014/main" id="{4FD425F3-928F-4C80-88F4-3A8C35A951DF}"/>
              </a:ext>
            </a:extLst>
          </p:cNvPr>
          <p:cNvSpPr/>
          <p:nvPr/>
        </p:nvSpPr>
        <p:spPr>
          <a:xfrm>
            <a:off x="6914645" y="5540355"/>
            <a:ext cx="2505692" cy="646331"/>
          </a:xfrm>
          <a:prstGeom prst="rect">
            <a:avLst/>
          </a:prstGeom>
        </p:spPr>
        <p:txBody>
          <a:bodyPr wrap="square">
            <a:spAutoFit/>
          </a:bodyPr>
          <a:lstStyle/>
          <a:p>
            <a:pPr algn="ctr" defTabSz="914367">
              <a:spcBef>
                <a:spcPct val="0"/>
              </a:spcBef>
              <a:spcAft>
                <a:spcPts val="2353"/>
              </a:spcAft>
              <a:defRPr/>
            </a:pPr>
            <a:r>
              <a:rPr lang="en-US" b="1" kern="0" cap="all" spc="118">
                <a:ln w="3175">
                  <a:noFill/>
                </a:ln>
                <a:gradFill>
                  <a:gsLst>
                    <a:gs pos="0">
                      <a:schemeClr val="tx1"/>
                    </a:gs>
                    <a:gs pos="100000">
                      <a:schemeClr val="tx1"/>
                    </a:gs>
                  </a:gsLst>
                  <a:lin ang="5400000" scaled="1"/>
                </a:gradFill>
                <a:latin typeface="Segoe UI"/>
                <a:ea typeface="Segoe UI Black" pitchFamily="34"/>
                <a:cs typeface="Segoe UI Black" pitchFamily="34"/>
              </a:rPr>
              <a:t>VULNERABILITY MANAGEMENT</a:t>
            </a:r>
          </a:p>
        </p:txBody>
      </p:sp>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F300C758-F3F7-45CF-9C34-064136C42CAA}"/>
                  </a:ext>
                </a:extLst>
              </p:cNvPr>
              <p:cNvGraphicFramePr>
                <a:graphicFrameLocks noChangeAspect="1"/>
              </p:cNvGraphicFramePr>
              <p:nvPr>
                <p:extLst>
                  <p:ext uri="{D42A27DB-BD31-4B8C-83A1-F6EECF244321}">
                    <p14:modId xmlns:p14="http://schemas.microsoft.com/office/powerpoint/2010/main" val="2948304549"/>
                  </p:ext>
                </p:extLst>
              </p:nvPr>
            </p:nvGraphicFramePr>
            <p:xfrm>
              <a:off x="2661115" y="3526856"/>
              <a:ext cx="3048000" cy="1714500"/>
            </p:xfrm>
            <a:graphic>
              <a:graphicData uri="http://schemas.microsoft.com/office/powerpoint/2016/slidezoom">
                <pslz:sldZm>
                  <pslz:sldZmObj sldId="521" cId="3756195896">
                    <pslz:zmPr id="{73B65950-85CD-41CD-947B-EB87C4AE7710}"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9" name="Slide Zoom 8">
                <a:hlinkClick r:id="rId3" action="ppaction://hlinksldjump"/>
                <a:extLst>
                  <a:ext uri="{FF2B5EF4-FFF2-40B4-BE49-F238E27FC236}">
                    <a16:creationId xmlns:a16="http://schemas.microsoft.com/office/drawing/2014/main" id="{F300C758-F3F7-45CF-9C34-064136C42CAA}"/>
                  </a:ext>
                </a:extLst>
              </p:cNvPr>
              <p:cNvPicPr>
                <a:picLocks noGrp="1" noRot="1" noChangeAspect="1" noMove="1" noResize="1" noEditPoints="1" noAdjustHandles="1" noChangeArrowheads="1" noChangeShapeType="1"/>
              </p:cNvPicPr>
              <p:nvPr/>
            </p:nvPicPr>
            <p:blipFill>
              <a:blip r:embed="rId4"/>
              <a:stretch>
                <a:fillRect/>
              </a:stretch>
            </p:blipFill>
            <p:spPr>
              <a:xfrm>
                <a:off x="2661115" y="3526856"/>
                <a:ext cx="3048000" cy="1714500"/>
              </a:xfrm>
              <a:prstGeom prst="rect">
                <a:avLst/>
              </a:prstGeom>
              <a:ln w="3175">
                <a:solidFill>
                  <a:prstClr val="ltGray"/>
                </a:solidFill>
              </a:ln>
            </p:spPr>
          </p:pic>
        </mc:Fallback>
      </mc:AlternateContent>
      <p:sp>
        <p:nvSpPr>
          <p:cNvPr id="14" name="Text Placeholder 3">
            <a:extLst>
              <a:ext uri="{FF2B5EF4-FFF2-40B4-BE49-F238E27FC236}">
                <a16:creationId xmlns:a16="http://schemas.microsoft.com/office/drawing/2014/main" id="{E316159B-E8F5-4898-948D-AE3D360A7B67}"/>
              </a:ext>
            </a:extLst>
          </p:cNvPr>
          <p:cNvSpPr txBox="1">
            <a:spLocks/>
          </p:cNvSpPr>
          <p:nvPr/>
        </p:nvSpPr>
        <p:spPr>
          <a:xfrm>
            <a:off x="586391" y="1377658"/>
            <a:ext cx="11136891" cy="1647148"/>
          </a:xfrm>
          <a:prstGeom prst="rect">
            <a:avLst/>
          </a:prstGeom>
          <a:solidFill>
            <a:schemeClr val="bg1">
              <a:lumMod val="95000"/>
            </a:schemeClr>
          </a:solidFill>
          <a:ln w="10795" cap="flat" cmpd="sng" algn="ctr">
            <a:noFill/>
            <a:prstDash val="solid"/>
          </a:ln>
          <a:effectLst>
            <a:outerShdw blurRad="63500" sx="102000" sy="102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91440" tIns="182880" rIns="91440" bIns="182880" rtlCol="0">
            <a:noAutofit/>
          </a:bodyPr>
          <a:lstStyle>
            <a:lvl1pPr marL="0"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dk1"/>
                </a:solidFill>
                <a:latin typeface="+mn-lt"/>
                <a:ea typeface="+mn-ea"/>
                <a:cs typeface="+mn-cs"/>
              </a:defRPr>
            </a:lvl1pPr>
            <a:lvl2pPr marL="228594"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dk1"/>
                </a:solidFill>
                <a:latin typeface="+mn-lt"/>
                <a:ea typeface="+mn-ea"/>
                <a:cs typeface="+mn-cs"/>
              </a:defRPr>
            </a:lvl2pPr>
            <a:lvl3pPr marL="457189"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dk1"/>
                </a:solidFill>
                <a:latin typeface="+mn-lt"/>
                <a:ea typeface="+mn-ea"/>
                <a:cs typeface="+mn-cs"/>
              </a:defRPr>
            </a:lvl3pPr>
            <a:lvl4pPr marL="685783"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dk1"/>
                </a:solidFill>
                <a:latin typeface="+mn-lt"/>
                <a:ea typeface="+mn-ea"/>
                <a:cs typeface="+mn-cs"/>
              </a:defRPr>
            </a:lvl4pPr>
            <a:lvl5pPr marL="914377"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fontAlgn="base"/>
            <a:r>
              <a:rPr lang="en-US" sz="3200" b="1">
                <a:gradFill>
                  <a:gsLst>
                    <a:gs pos="1250">
                      <a:srgbClr val="0078D4"/>
                    </a:gs>
                    <a:gs pos="100000">
                      <a:srgbClr val="0078D4"/>
                    </a:gs>
                  </a:gsLst>
                  <a:lin ang="5400000" scaled="0"/>
                </a:gradFill>
                <a:latin typeface="Segoe UI Semilight" panose="020B0402040204020203" pitchFamily="34" charset="0"/>
                <a:cs typeface="Segoe UI Semilight" panose="020B0402040204020203" pitchFamily="34" charset="0"/>
              </a:rPr>
              <a:t>Asset/Vulnerability/Risk Management and Reporting </a:t>
            </a:r>
          </a:p>
          <a:p>
            <a:pPr marL="571494" lvl="1" indent="-342900" fontAlgn="base">
              <a:buFont typeface="Arial" panose="020B0604020202020204" pitchFamily="34" charset="0"/>
              <a:buChar char="•"/>
            </a:pPr>
            <a:r>
              <a:rPr lang="en-US">
                <a:gradFill>
                  <a:gsLst>
                    <a:gs pos="1250">
                      <a:srgbClr val="1A1A1A"/>
                    </a:gs>
                    <a:gs pos="100000">
                      <a:srgbClr val="1A1A1A"/>
                    </a:gs>
                  </a:gsLst>
                  <a:lin ang="5400000" scaled="0"/>
                </a:gradFill>
              </a:rPr>
              <a:t>Visibility and control over cloud, mobile, and IoT resources</a:t>
            </a:r>
          </a:p>
          <a:p>
            <a:pPr marL="571494" lvl="1" indent="-342900" fontAlgn="base">
              <a:buFont typeface="Arial" panose="020B0604020202020204" pitchFamily="34" charset="0"/>
              <a:buChar char="•"/>
            </a:pPr>
            <a:r>
              <a:rPr lang="en-US">
                <a:gradFill>
                  <a:gsLst>
                    <a:gs pos="1250">
                      <a:srgbClr val="1A1A1A"/>
                    </a:gs>
                    <a:gs pos="100000">
                      <a:srgbClr val="1A1A1A"/>
                    </a:gs>
                  </a:gsLst>
                  <a:lin ang="5400000" scaled="0"/>
                </a:gradFill>
              </a:rPr>
              <a:t>Assess, remediate, and report risk from vulnerabilities</a:t>
            </a:r>
          </a:p>
        </p:txBody>
      </p:sp>
      <mc:AlternateContent xmlns:mc="http://schemas.openxmlformats.org/markup-compatibility/2006" xmlns:psez="http://schemas.microsoft.com/office/powerpoint/2016/sectionzoom">
        <mc:Choice Requires="psez">
          <p:graphicFrame>
            <p:nvGraphicFramePr>
              <p:cNvPr id="8" name="Section Zoom 7">
                <a:extLst>
                  <a:ext uri="{FF2B5EF4-FFF2-40B4-BE49-F238E27FC236}">
                    <a16:creationId xmlns:a16="http://schemas.microsoft.com/office/drawing/2014/main" id="{2FBB7809-9C1C-493C-9680-A9D0707A86A0}"/>
                  </a:ext>
                </a:extLst>
              </p:cNvPr>
              <p:cNvGraphicFramePr>
                <a:graphicFrameLocks noChangeAspect="1"/>
              </p:cNvGraphicFramePr>
              <p:nvPr>
                <p:extLst>
                  <p:ext uri="{D42A27DB-BD31-4B8C-83A1-F6EECF244321}">
                    <p14:modId xmlns:p14="http://schemas.microsoft.com/office/powerpoint/2010/main" val="998683370"/>
                  </p:ext>
                </p:extLst>
              </p:nvPr>
            </p:nvGraphicFramePr>
            <p:xfrm>
              <a:off x="6627101" y="3480802"/>
              <a:ext cx="3048000" cy="1714500"/>
            </p:xfrm>
            <a:graphic>
              <a:graphicData uri="http://schemas.microsoft.com/office/powerpoint/2016/sectionzoom">
                <psez:sectionZm>
                  <psez:sectionZmObj sectionId="{FFC25F9C-E3B5-43D6-9CE1-3318CD440676}">
                    <psez:zmPr id="{FA303A18-FCF6-4439-8456-3D890C3F28F6}"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8" name="Section Zoom 7">
                <a:hlinkClick r:id="rId6" action="ppaction://hlinksldjump"/>
                <a:extLst>
                  <a:ext uri="{FF2B5EF4-FFF2-40B4-BE49-F238E27FC236}">
                    <a16:creationId xmlns:a16="http://schemas.microsoft.com/office/drawing/2014/main" id="{2FBB7809-9C1C-493C-9680-A9D0707A86A0}"/>
                  </a:ext>
                </a:extLst>
              </p:cNvPr>
              <p:cNvPicPr>
                <a:picLocks noGrp="1" noRot="1" noChangeAspect="1" noMove="1" noResize="1" noEditPoints="1" noAdjustHandles="1" noChangeArrowheads="1" noChangeShapeType="1"/>
              </p:cNvPicPr>
              <p:nvPr/>
            </p:nvPicPr>
            <p:blipFill>
              <a:blip r:embed="rId7"/>
              <a:stretch>
                <a:fillRect/>
              </a:stretch>
            </p:blipFill>
            <p:spPr>
              <a:xfrm>
                <a:off x="6627101" y="3480802"/>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3595407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itle 26">
            <a:extLst>
              <a:ext uri="{FF2B5EF4-FFF2-40B4-BE49-F238E27FC236}">
                <a16:creationId xmlns:a16="http://schemas.microsoft.com/office/drawing/2014/main" id="{AD51866B-759E-44CA-8857-98F510D327E2}"/>
              </a:ext>
            </a:extLst>
          </p:cNvPr>
          <p:cNvSpPr>
            <a:spLocks noGrp="1"/>
          </p:cNvSpPr>
          <p:nvPr>
            <p:ph type="title"/>
          </p:nvPr>
        </p:nvSpPr>
        <p:spPr>
          <a:xfrm>
            <a:off x="441196" y="342900"/>
            <a:ext cx="10531603" cy="553998"/>
          </a:xfrm>
        </p:spPr>
        <p:txBody>
          <a:bodyPr vert="horz" wrap="square" lIns="0" tIns="0" rIns="0" bIns="0" rtlCol="0" anchor="t">
            <a:spAutoFit/>
          </a:bodyPr>
          <a:lstStyle/>
          <a:p>
            <a:r>
              <a:rPr lang="en-US"/>
              <a:t>Evolution of Visibility and Policy Enforcement</a:t>
            </a:r>
          </a:p>
        </p:txBody>
      </p:sp>
      <p:sp>
        <p:nvSpPr>
          <p:cNvPr id="189" name="Rectangle: Rounded Corners 188">
            <a:extLst>
              <a:ext uri="{FF2B5EF4-FFF2-40B4-BE49-F238E27FC236}">
                <a16:creationId xmlns:a16="http://schemas.microsoft.com/office/drawing/2014/main" id="{5992A3CF-B595-4DA7-A9B2-3FAD2119DCFD}"/>
              </a:ext>
            </a:extLst>
          </p:cNvPr>
          <p:cNvSpPr/>
          <p:nvPr/>
        </p:nvSpPr>
        <p:spPr bwMode="auto">
          <a:xfrm>
            <a:off x="3814564" y="1899991"/>
            <a:ext cx="8584618" cy="5234299"/>
          </a:xfrm>
          <a:prstGeom prst="roundRect">
            <a:avLst>
              <a:gd name="adj" fmla="val 2123"/>
            </a:avLst>
          </a:prstGeom>
          <a:solidFill>
            <a:schemeClr val="bg1"/>
          </a:solidFill>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1250">
                    <a:schemeClr val="tx2"/>
                  </a:gs>
                  <a:gs pos="100000">
                    <a:schemeClr val="tx2"/>
                  </a:gs>
                </a:gsLst>
                <a:lin ang="5400000" scaled="0"/>
              </a:gradFill>
              <a:ea typeface="Segoe UI" pitchFamily="34" charset="0"/>
              <a:cs typeface="Segoe UI" pitchFamily="34" charset="0"/>
            </a:endParaRPr>
          </a:p>
        </p:txBody>
      </p:sp>
      <p:cxnSp>
        <p:nvCxnSpPr>
          <p:cNvPr id="190" name="Straight Connector 189">
            <a:extLst>
              <a:ext uri="{FF2B5EF4-FFF2-40B4-BE49-F238E27FC236}">
                <a16:creationId xmlns:a16="http://schemas.microsoft.com/office/drawing/2014/main" id="{FAD4E81A-900D-4F71-9F2C-CBB1F329FAF9}"/>
              </a:ext>
            </a:extLst>
          </p:cNvPr>
          <p:cNvCxnSpPr>
            <a:cxnSpLocks/>
          </p:cNvCxnSpPr>
          <p:nvPr/>
        </p:nvCxnSpPr>
        <p:spPr>
          <a:xfrm>
            <a:off x="1388010" y="4949666"/>
            <a:ext cx="5213630" cy="0"/>
          </a:xfrm>
          <a:prstGeom prst="line">
            <a:avLst/>
          </a:prstGeom>
          <a:noFill/>
          <a:ln w="28575" cap="rnd" cmpd="sng" algn="ctr">
            <a:solidFill>
              <a:srgbClr val="E81123"/>
            </a:solidFill>
            <a:prstDash val="sysDash"/>
            <a:miter lim="800000"/>
          </a:ln>
          <a:effectLst/>
        </p:spPr>
      </p:cxnSp>
      <p:sp>
        <p:nvSpPr>
          <p:cNvPr id="191" name="TextBox 190">
            <a:extLst>
              <a:ext uri="{FF2B5EF4-FFF2-40B4-BE49-F238E27FC236}">
                <a16:creationId xmlns:a16="http://schemas.microsoft.com/office/drawing/2014/main" id="{4CB68F0F-96C4-4127-9ECD-435245E208A1}"/>
              </a:ext>
            </a:extLst>
          </p:cNvPr>
          <p:cNvSpPr txBox="1"/>
          <p:nvPr/>
        </p:nvSpPr>
        <p:spPr>
          <a:xfrm>
            <a:off x="334151" y="2651717"/>
            <a:ext cx="2680842" cy="307777"/>
          </a:xfrm>
          <a:prstGeom prst="rect">
            <a:avLst/>
          </a:prstGeom>
          <a:noFill/>
        </p:spPr>
        <p:txBody>
          <a:bodyPr wrap="square" rtlCol="0">
            <a:spAutoFit/>
          </a:bodyPr>
          <a:lstStyle/>
          <a:p>
            <a:pPr algn="ctr" defTabSz="699557">
              <a:defRPr/>
            </a:pPr>
            <a:r>
              <a:rPr lang="en-US" sz="1400">
                <a:gradFill>
                  <a:gsLst>
                    <a:gs pos="50000">
                      <a:schemeClr val="accent1"/>
                    </a:gs>
                    <a:gs pos="100000">
                      <a:schemeClr val="accent1"/>
                    </a:gs>
                  </a:gsLst>
                  <a:lin ang="8100000" scaled="1"/>
                </a:gradFill>
                <a:latin typeface="+mj-lt"/>
              </a:rPr>
              <a:t>Mobile Device Management</a:t>
            </a:r>
          </a:p>
        </p:txBody>
      </p:sp>
      <p:grpSp>
        <p:nvGrpSpPr>
          <p:cNvPr id="192" name="Group 191">
            <a:extLst>
              <a:ext uri="{FF2B5EF4-FFF2-40B4-BE49-F238E27FC236}">
                <a16:creationId xmlns:a16="http://schemas.microsoft.com/office/drawing/2014/main" id="{BCCE2905-AC63-47DC-97FE-5FAC979F5543}"/>
              </a:ext>
            </a:extLst>
          </p:cNvPr>
          <p:cNvGrpSpPr/>
          <p:nvPr/>
        </p:nvGrpSpPr>
        <p:grpSpPr>
          <a:xfrm>
            <a:off x="8370626" y="5101091"/>
            <a:ext cx="1266695" cy="1266695"/>
            <a:chOff x="6361558" y="3175380"/>
            <a:chExt cx="940106" cy="940106"/>
          </a:xfrm>
        </p:grpSpPr>
        <p:sp>
          <p:nvSpPr>
            <p:cNvPr id="193" name="Oval 192">
              <a:extLst>
                <a:ext uri="{FF2B5EF4-FFF2-40B4-BE49-F238E27FC236}">
                  <a16:creationId xmlns:a16="http://schemas.microsoft.com/office/drawing/2014/main" id="{69E4000A-9727-4AF9-9660-F9D699EDBF12}"/>
                </a:ext>
              </a:extLst>
            </p:cNvPr>
            <p:cNvSpPr/>
            <p:nvPr/>
          </p:nvSpPr>
          <p:spPr bwMode="auto">
            <a:xfrm>
              <a:off x="6361558" y="3175380"/>
              <a:ext cx="940106" cy="9401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5" name="Laptop_E770" title="Icon of a laptop">
              <a:extLst>
                <a:ext uri="{FF2B5EF4-FFF2-40B4-BE49-F238E27FC236}">
                  <a16:creationId xmlns:a16="http://schemas.microsoft.com/office/drawing/2014/main" id="{4C0187A9-7D2C-40CD-B46C-8473487BB1AC}"/>
                </a:ext>
              </a:extLst>
            </p:cNvPr>
            <p:cNvSpPr>
              <a:spLocks noChangeAspect="1" noEditPoints="1"/>
            </p:cNvSpPr>
            <p:nvPr/>
          </p:nvSpPr>
          <p:spPr bwMode="auto">
            <a:xfrm>
              <a:off x="6522091" y="3438898"/>
              <a:ext cx="619040" cy="413071"/>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317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96" name="Group 195">
            <a:extLst>
              <a:ext uri="{FF2B5EF4-FFF2-40B4-BE49-F238E27FC236}">
                <a16:creationId xmlns:a16="http://schemas.microsoft.com/office/drawing/2014/main" id="{6918B3D8-8EDC-4688-ACE2-5ADFFC75223D}"/>
              </a:ext>
            </a:extLst>
          </p:cNvPr>
          <p:cNvGrpSpPr/>
          <p:nvPr/>
        </p:nvGrpSpPr>
        <p:grpSpPr>
          <a:xfrm>
            <a:off x="9955534" y="3501168"/>
            <a:ext cx="1266695" cy="1266695"/>
            <a:chOff x="7730319" y="1929843"/>
            <a:chExt cx="940106" cy="940106"/>
          </a:xfrm>
        </p:grpSpPr>
        <p:sp>
          <p:nvSpPr>
            <p:cNvPr id="200" name="Oval 199">
              <a:extLst>
                <a:ext uri="{FF2B5EF4-FFF2-40B4-BE49-F238E27FC236}">
                  <a16:creationId xmlns:a16="http://schemas.microsoft.com/office/drawing/2014/main" id="{FBAAC8A5-D30D-4E86-84E9-8C89AAF88BFD}"/>
                </a:ext>
              </a:extLst>
            </p:cNvPr>
            <p:cNvSpPr/>
            <p:nvPr/>
          </p:nvSpPr>
          <p:spPr bwMode="auto">
            <a:xfrm>
              <a:off x="7730319" y="1929843"/>
              <a:ext cx="940106" cy="9401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6" name="CRMArticles_EFF5" title="Icon of two documents stacked together with writing on them">
              <a:extLst>
                <a:ext uri="{FF2B5EF4-FFF2-40B4-BE49-F238E27FC236}">
                  <a16:creationId xmlns:a16="http://schemas.microsoft.com/office/drawing/2014/main" id="{5BA6D324-3CA6-4C0F-9F22-6DF93E363F75}"/>
                </a:ext>
              </a:extLst>
            </p:cNvPr>
            <p:cNvSpPr>
              <a:spLocks noChangeAspect="1" noEditPoints="1"/>
            </p:cNvSpPr>
            <p:nvPr/>
          </p:nvSpPr>
          <p:spPr bwMode="auto">
            <a:xfrm>
              <a:off x="7985864" y="2152280"/>
              <a:ext cx="429017" cy="49523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317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208" name="Group 207">
            <a:extLst>
              <a:ext uri="{FF2B5EF4-FFF2-40B4-BE49-F238E27FC236}">
                <a16:creationId xmlns:a16="http://schemas.microsoft.com/office/drawing/2014/main" id="{E20B5878-2FF5-4267-9FEE-9E76E9FF8139}"/>
              </a:ext>
            </a:extLst>
          </p:cNvPr>
          <p:cNvGrpSpPr/>
          <p:nvPr/>
        </p:nvGrpSpPr>
        <p:grpSpPr>
          <a:xfrm>
            <a:off x="6785718" y="5101091"/>
            <a:ext cx="1266695" cy="1266695"/>
            <a:chOff x="4992797" y="3175380"/>
            <a:chExt cx="940106" cy="940106"/>
          </a:xfrm>
        </p:grpSpPr>
        <p:sp>
          <p:nvSpPr>
            <p:cNvPr id="216" name="Oval 215">
              <a:extLst>
                <a:ext uri="{FF2B5EF4-FFF2-40B4-BE49-F238E27FC236}">
                  <a16:creationId xmlns:a16="http://schemas.microsoft.com/office/drawing/2014/main" id="{A32A7D40-E1A2-46E4-9AA3-42EF945E9777}"/>
                </a:ext>
              </a:extLst>
            </p:cNvPr>
            <p:cNvSpPr/>
            <p:nvPr/>
          </p:nvSpPr>
          <p:spPr bwMode="auto">
            <a:xfrm>
              <a:off x="4992797" y="3175380"/>
              <a:ext cx="940106" cy="9401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0" name="OpenMailbox_F008" title="Icon of an open mailbox with a letter coming out">
              <a:extLst>
                <a:ext uri="{FF2B5EF4-FFF2-40B4-BE49-F238E27FC236}">
                  <a16:creationId xmlns:a16="http://schemas.microsoft.com/office/drawing/2014/main" id="{557DB0B5-BFFB-4C12-8F9A-5545C6885BB2}"/>
                </a:ext>
              </a:extLst>
            </p:cNvPr>
            <p:cNvSpPr>
              <a:spLocks noChangeAspect="1" noEditPoints="1"/>
            </p:cNvSpPr>
            <p:nvPr/>
          </p:nvSpPr>
          <p:spPr bwMode="auto">
            <a:xfrm>
              <a:off x="5234831" y="3397817"/>
              <a:ext cx="514590" cy="444640"/>
            </a:xfrm>
            <a:custGeom>
              <a:avLst/>
              <a:gdLst>
                <a:gd name="T0" fmla="*/ 1505 w 3779"/>
                <a:gd name="T1" fmla="*/ 1883 h 3263"/>
                <a:gd name="T2" fmla="*/ 1505 w 3779"/>
                <a:gd name="T3" fmla="*/ 0 h 3263"/>
                <a:gd name="T4" fmla="*/ 752 w 3779"/>
                <a:gd name="T5" fmla="*/ 0 h 3263"/>
                <a:gd name="T6" fmla="*/ 752 w 3779"/>
                <a:gd name="T7" fmla="*/ 251 h 3263"/>
                <a:gd name="T8" fmla="*/ 1505 w 3779"/>
                <a:gd name="T9" fmla="*/ 251 h 3263"/>
                <a:gd name="T10" fmla="*/ 3779 w 3779"/>
                <a:gd name="T11" fmla="*/ 2756 h 3263"/>
                <a:gd name="T12" fmla="*/ 2261 w 3779"/>
                <a:gd name="T13" fmla="*/ 2756 h 3263"/>
                <a:gd name="T14" fmla="*/ 2261 w 3779"/>
                <a:gd name="T15" fmla="*/ 1491 h 3263"/>
                <a:gd name="T16" fmla="*/ 3779 w 3779"/>
                <a:gd name="T17" fmla="*/ 1491 h 3263"/>
                <a:gd name="T18" fmla="*/ 3779 w 3779"/>
                <a:gd name="T19" fmla="*/ 2756 h 3263"/>
                <a:gd name="T20" fmla="*/ 3779 w 3779"/>
                <a:gd name="T21" fmla="*/ 1744 h 3263"/>
                <a:gd name="T22" fmla="*/ 2894 w 3779"/>
                <a:gd name="T23" fmla="*/ 2250 h 3263"/>
                <a:gd name="T24" fmla="*/ 2323 w 3779"/>
                <a:gd name="T25" fmla="*/ 1924 h 3263"/>
                <a:gd name="T26" fmla="*/ 3513 w 3779"/>
                <a:gd name="T27" fmla="*/ 2756 h 3263"/>
                <a:gd name="T28" fmla="*/ 3513 w 3779"/>
                <a:gd name="T29" fmla="*/ 3263 h 3263"/>
                <a:gd name="T30" fmla="*/ 2258 w 3779"/>
                <a:gd name="T31" fmla="*/ 3263 h 3263"/>
                <a:gd name="T32" fmla="*/ 2258 w 3779"/>
                <a:gd name="T33" fmla="*/ 1381 h 3263"/>
                <a:gd name="T34" fmla="*/ 2886 w 3779"/>
                <a:gd name="T35" fmla="*/ 753 h 3263"/>
                <a:gd name="T36" fmla="*/ 2886 w 3779"/>
                <a:gd name="T37" fmla="*/ 753 h 3263"/>
                <a:gd name="T38" fmla="*/ 3513 w 3779"/>
                <a:gd name="T39" fmla="*/ 1381 h 3263"/>
                <a:gd name="T40" fmla="*/ 3513 w 3779"/>
                <a:gd name="T41" fmla="*/ 1491 h 3263"/>
                <a:gd name="T42" fmla="*/ 2886 w 3779"/>
                <a:gd name="T43" fmla="*/ 753 h 3263"/>
                <a:gd name="T44" fmla="*/ 627 w 3779"/>
                <a:gd name="T45" fmla="*/ 753 h 3263"/>
                <a:gd name="T46" fmla="*/ 0 w 3779"/>
                <a:gd name="T47" fmla="*/ 1381 h 3263"/>
                <a:gd name="T48" fmla="*/ 0 w 3779"/>
                <a:gd name="T49" fmla="*/ 3263 h 3263"/>
                <a:gd name="T50" fmla="*/ 2886 w 3779"/>
                <a:gd name="T51" fmla="*/ 3263 h 3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79" h="3263">
                  <a:moveTo>
                    <a:pt x="1505" y="1883"/>
                  </a:moveTo>
                  <a:cubicBezTo>
                    <a:pt x="1505" y="0"/>
                    <a:pt x="1505" y="0"/>
                    <a:pt x="1505" y="0"/>
                  </a:cubicBezTo>
                  <a:cubicBezTo>
                    <a:pt x="752" y="0"/>
                    <a:pt x="752" y="0"/>
                    <a:pt x="752" y="0"/>
                  </a:cubicBezTo>
                  <a:cubicBezTo>
                    <a:pt x="752" y="251"/>
                    <a:pt x="752" y="251"/>
                    <a:pt x="752" y="251"/>
                  </a:cubicBezTo>
                  <a:cubicBezTo>
                    <a:pt x="1505" y="251"/>
                    <a:pt x="1505" y="251"/>
                    <a:pt x="1505" y="251"/>
                  </a:cubicBezTo>
                  <a:moveTo>
                    <a:pt x="3779" y="2756"/>
                  </a:moveTo>
                  <a:cubicBezTo>
                    <a:pt x="2261" y="2756"/>
                    <a:pt x="2261" y="2756"/>
                    <a:pt x="2261" y="2756"/>
                  </a:cubicBezTo>
                  <a:cubicBezTo>
                    <a:pt x="2261" y="1491"/>
                    <a:pt x="2261" y="1491"/>
                    <a:pt x="2261" y="1491"/>
                  </a:cubicBezTo>
                  <a:cubicBezTo>
                    <a:pt x="3779" y="1491"/>
                    <a:pt x="3779" y="1491"/>
                    <a:pt x="3779" y="1491"/>
                  </a:cubicBezTo>
                  <a:lnTo>
                    <a:pt x="3779" y="2756"/>
                  </a:lnTo>
                  <a:close/>
                  <a:moveTo>
                    <a:pt x="3779" y="1744"/>
                  </a:moveTo>
                  <a:cubicBezTo>
                    <a:pt x="2894" y="2250"/>
                    <a:pt x="2894" y="2250"/>
                    <a:pt x="2894" y="2250"/>
                  </a:cubicBezTo>
                  <a:cubicBezTo>
                    <a:pt x="2323" y="1924"/>
                    <a:pt x="2323" y="1924"/>
                    <a:pt x="2323" y="1924"/>
                  </a:cubicBezTo>
                  <a:moveTo>
                    <a:pt x="3513" y="2756"/>
                  </a:moveTo>
                  <a:cubicBezTo>
                    <a:pt x="3513" y="3263"/>
                    <a:pt x="3513" y="3263"/>
                    <a:pt x="3513" y="3263"/>
                  </a:cubicBezTo>
                  <a:cubicBezTo>
                    <a:pt x="2258" y="3263"/>
                    <a:pt x="2258" y="3263"/>
                    <a:pt x="2258" y="3263"/>
                  </a:cubicBezTo>
                  <a:cubicBezTo>
                    <a:pt x="2258" y="1381"/>
                    <a:pt x="2258" y="1381"/>
                    <a:pt x="2258" y="1381"/>
                  </a:cubicBezTo>
                  <a:cubicBezTo>
                    <a:pt x="2258" y="1034"/>
                    <a:pt x="2539" y="753"/>
                    <a:pt x="2886" y="753"/>
                  </a:cubicBezTo>
                  <a:cubicBezTo>
                    <a:pt x="2886" y="753"/>
                    <a:pt x="2886" y="753"/>
                    <a:pt x="2886" y="753"/>
                  </a:cubicBezTo>
                  <a:cubicBezTo>
                    <a:pt x="3232" y="753"/>
                    <a:pt x="3513" y="1034"/>
                    <a:pt x="3513" y="1381"/>
                  </a:cubicBezTo>
                  <a:cubicBezTo>
                    <a:pt x="3513" y="1491"/>
                    <a:pt x="3513" y="1491"/>
                    <a:pt x="3513" y="1491"/>
                  </a:cubicBezTo>
                  <a:moveTo>
                    <a:pt x="2886" y="753"/>
                  </a:moveTo>
                  <a:cubicBezTo>
                    <a:pt x="627" y="753"/>
                    <a:pt x="627" y="753"/>
                    <a:pt x="627" y="753"/>
                  </a:cubicBezTo>
                  <a:cubicBezTo>
                    <a:pt x="280" y="753"/>
                    <a:pt x="0" y="1034"/>
                    <a:pt x="0" y="1381"/>
                  </a:cubicBezTo>
                  <a:cubicBezTo>
                    <a:pt x="0" y="3263"/>
                    <a:pt x="0" y="3263"/>
                    <a:pt x="0" y="3263"/>
                  </a:cubicBezTo>
                  <a:cubicBezTo>
                    <a:pt x="2886" y="3263"/>
                    <a:pt x="2886" y="3263"/>
                    <a:pt x="2886" y="3263"/>
                  </a:cubicBezTo>
                </a:path>
              </a:pathLst>
            </a:custGeom>
            <a:noFill/>
            <a:ln w="317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231" name="Group 230">
            <a:extLst>
              <a:ext uri="{FF2B5EF4-FFF2-40B4-BE49-F238E27FC236}">
                <a16:creationId xmlns:a16="http://schemas.microsoft.com/office/drawing/2014/main" id="{8DF2F3AD-3234-449C-8C41-A45F92250596}"/>
              </a:ext>
            </a:extLst>
          </p:cNvPr>
          <p:cNvGrpSpPr/>
          <p:nvPr/>
        </p:nvGrpSpPr>
        <p:grpSpPr>
          <a:xfrm>
            <a:off x="8370626" y="3501168"/>
            <a:ext cx="1266695" cy="1266695"/>
            <a:chOff x="6361558" y="1929843"/>
            <a:chExt cx="940106" cy="940106"/>
          </a:xfrm>
        </p:grpSpPr>
        <p:sp>
          <p:nvSpPr>
            <p:cNvPr id="232" name="Oval 231">
              <a:extLst>
                <a:ext uri="{FF2B5EF4-FFF2-40B4-BE49-F238E27FC236}">
                  <a16:creationId xmlns:a16="http://schemas.microsoft.com/office/drawing/2014/main" id="{F36527C7-AAED-4641-A986-D1B7FB51AAD3}"/>
                </a:ext>
              </a:extLst>
            </p:cNvPr>
            <p:cNvSpPr/>
            <p:nvPr/>
          </p:nvSpPr>
          <p:spPr bwMode="auto">
            <a:xfrm>
              <a:off x="6361558" y="1929843"/>
              <a:ext cx="940106" cy="9401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33" name="Group 232">
              <a:extLst>
                <a:ext uri="{FF2B5EF4-FFF2-40B4-BE49-F238E27FC236}">
                  <a16:creationId xmlns:a16="http://schemas.microsoft.com/office/drawing/2014/main" id="{5A69C2F4-82BE-4633-8261-B8E54858F3F4}"/>
                </a:ext>
              </a:extLst>
            </p:cNvPr>
            <p:cNvGrpSpPr/>
            <p:nvPr/>
          </p:nvGrpSpPr>
          <p:grpSpPr>
            <a:xfrm>
              <a:off x="6528445" y="2198730"/>
              <a:ext cx="606333" cy="402332"/>
              <a:chOff x="6819802" y="2551203"/>
              <a:chExt cx="447815" cy="297147"/>
            </a:xfrm>
          </p:grpSpPr>
          <p:sp>
            <p:nvSpPr>
              <p:cNvPr id="234" name="Database_EFC7" title="Icon of a cylinder">
                <a:extLst>
                  <a:ext uri="{FF2B5EF4-FFF2-40B4-BE49-F238E27FC236}">
                    <a16:creationId xmlns:a16="http://schemas.microsoft.com/office/drawing/2014/main" id="{9B9E689D-5687-4679-8213-EB7ECB684485}"/>
                  </a:ext>
                </a:extLst>
              </p:cNvPr>
              <p:cNvSpPr>
                <a:spLocks noChangeAspect="1" noEditPoints="1"/>
              </p:cNvSpPr>
              <p:nvPr/>
            </p:nvSpPr>
            <p:spPr bwMode="auto">
              <a:xfrm>
                <a:off x="6819802" y="2551203"/>
                <a:ext cx="228603" cy="29714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317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5" name="Database_EFC7" title="Icon of a cylinder">
                <a:extLst>
                  <a:ext uri="{FF2B5EF4-FFF2-40B4-BE49-F238E27FC236}">
                    <a16:creationId xmlns:a16="http://schemas.microsoft.com/office/drawing/2014/main" id="{7B5AFCC9-6C64-4781-9F2F-16C303224EAC}"/>
                  </a:ext>
                </a:extLst>
              </p:cNvPr>
              <p:cNvSpPr>
                <a:spLocks noChangeAspect="1" noEditPoints="1"/>
              </p:cNvSpPr>
              <p:nvPr/>
            </p:nvSpPr>
            <p:spPr bwMode="auto">
              <a:xfrm>
                <a:off x="7144177" y="2619550"/>
                <a:ext cx="123440" cy="16045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317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grpSp>
        <p:nvGrpSpPr>
          <p:cNvPr id="236" name="Group 235">
            <a:extLst>
              <a:ext uri="{FF2B5EF4-FFF2-40B4-BE49-F238E27FC236}">
                <a16:creationId xmlns:a16="http://schemas.microsoft.com/office/drawing/2014/main" id="{CFD6E207-8564-42FF-BEEC-0FD7DD85F4CE}"/>
              </a:ext>
            </a:extLst>
          </p:cNvPr>
          <p:cNvGrpSpPr/>
          <p:nvPr/>
        </p:nvGrpSpPr>
        <p:grpSpPr>
          <a:xfrm>
            <a:off x="6785718" y="3501168"/>
            <a:ext cx="1266695" cy="1266695"/>
            <a:chOff x="4992797" y="1929843"/>
            <a:chExt cx="940106" cy="940106"/>
          </a:xfrm>
        </p:grpSpPr>
        <p:sp>
          <p:nvSpPr>
            <p:cNvPr id="237" name="Oval 236">
              <a:extLst>
                <a:ext uri="{FF2B5EF4-FFF2-40B4-BE49-F238E27FC236}">
                  <a16:creationId xmlns:a16="http://schemas.microsoft.com/office/drawing/2014/main" id="{F1C600F9-7D56-4363-80E8-2AB0616B3B26}"/>
                </a:ext>
              </a:extLst>
            </p:cNvPr>
            <p:cNvSpPr/>
            <p:nvPr/>
          </p:nvSpPr>
          <p:spPr bwMode="auto">
            <a:xfrm>
              <a:off x="4992797" y="1929843"/>
              <a:ext cx="940106" cy="9401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8" name="server" title="Icon of a server tower">
              <a:extLst>
                <a:ext uri="{FF2B5EF4-FFF2-40B4-BE49-F238E27FC236}">
                  <a16:creationId xmlns:a16="http://schemas.microsoft.com/office/drawing/2014/main" id="{5DFCEE2E-9EB7-4852-B16E-4FCA0072FF24}"/>
                </a:ext>
              </a:extLst>
            </p:cNvPr>
            <p:cNvSpPr>
              <a:spLocks noChangeAspect="1" noEditPoints="1"/>
            </p:cNvSpPr>
            <p:nvPr/>
          </p:nvSpPr>
          <p:spPr bwMode="auto">
            <a:xfrm>
              <a:off x="5340108" y="2166764"/>
              <a:ext cx="245484" cy="466264"/>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317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239" name="Group 238">
            <a:extLst>
              <a:ext uri="{FF2B5EF4-FFF2-40B4-BE49-F238E27FC236}">
                <a16:creationId xmlns:a16="http://schemas.microsoft.com/office/drawing/2014/main" id="{D014359F-6EFC-4031-AF2B-D58FDEA44893}"/>
              </a:ext>
            </a:extLst>
          </p:cNvPr>
          <p:cNvGrpSpPr/>
          <p:nvPr/>
        </p:nvGrpSpPr>
        <p:grpSpPr>
          <a:xfrm>
            <a:off x="9955534" y="5101091"/>
            <a:ext cx="1266695" cy="1266695"/>
            <a:chOff x="7730319" y="3175380"/>
            <a:chExt cx="940106" cy="940106"/>
          </a:xfrm>
        </p:grpSpPr>
        <p:sp>
          <p:nvSpPr>
            <p:cNvPr id="240" name="Oval 239">
              <a:extLst>
                <a:ext uri="{FF2B5EF4-FFF2-40B4-BE49-F238E27FC236}">
                  <a16:creationId xmlns:a16="http://schemas.microsoft.com/office/drawing/2014/main" id="{245C0883-0E83-4C18-95CC-7C8C9292B5BA}"/>
                </a:ext>
              </a:extLst>
            </p:cNvPr>
            <p:cNvSpPr/>
            <p:nvPr/>
          </p:nvSpPr>
          <p:spPr bwMode="auto">
            <a:xfrm>
              <a:off x="7730319" y="3175380"/>
              <a:ext cx="940106" cy="9401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41" name="Picture 240">
              <a:extLst>
                <a:ext uri="{FF2B5EF4-FFF2-40B4-BE49-F238E27FC236}">
                  <a16:creationId xmlns:a16="http://schemas.microsoft.com/office/drawing/2014/main" id="{57A80CC8-1D84-4703-B45A-D5B63357F8C6}"/>
                </a:ext>
              </a:extLst>
            </p:cNvPr>
            <p:cNvPicPr>
              <a:picLocks noChangeAspect="1"/>
            </p:cNvPicPr>
            <p:nvPr/>
          </p:nvPicPr>
          <p:blipFill>
            <a:blip r:embed="rId3"/>
            <a:stretch>
              <a:fillRect/>
            </a:stretch>
          </p:blipFill>
          <p:spPr>
            <a:xfrm>
              <a:off x="7904837" y="3448410"/>
              <a:ext cx="591071" cy="394047"/>
            </a:xfrm>
            <a:prstGeom prst="rect">
              <a:avLst/>
            </a:prstGeom>
          </p:spPr>
        </p:pic>
      </p:grpSp>
      <p:grpSp>
        <p:nvGrpSpPr>
          <p:cNvPr id="242" name="Group 241">
            <a:extLst>
              <a:ext uri="{FF2B5EF4-FFF2-40B4-BE49-F238E27FC236}">
                <a16:creationId xmlns:a16="http://schemas.microsoft.com/office/drawing/2014/main" id="{2AF4C70D-4C55-4F12-944A-5A71E670EF03}"/>
              </a:ext>
            </a:extLst>
          </p:cNvPr>
          <p:cNvGrpSpPr/>
          <p:nvPr/>
        </p:nvGrpSpPr>
        <p:grpSpPr>
          <a:xfrm>
            <a:off x="1179026" y="3224869"/>
            <a:ext cx="991092" cy="991092"/>
            <a:chOff x="-364096" y="1941215"/>
            <a:chExt cx="940106" cy="940106"/>
          </a:xfrm>
        </p:grpSpPr>
        <p:sp>
          <p:nvSpPr>
            <p:cNvPr id="243" name="Oval 242">
              <a:extLst>
                <a:ext uri="{FF2B5EF4-FFF2-40B4-BE49-F238E27FC236}">
                  <a16:creationId xmlns:a16="http://schemas.microsoft.com/office/drawing/2014/main" id="{EB2BC765-BC52-4E23-942E-7E71F21705DC}"/>
                </a:ext>
              </a:extLst>
            </p:cNvPr>
            <p:cNvSpPr/>
            <p:nvPr/>
          </p:nvSpPr>
          <p:spPr bwMode="auto">
            <a:xfrm>
              <a:off x="-364096" y="1941215"/>
              <a:ext cx="940106" cy="9401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44" name="Group 243">
              <a:extLst>
                <a:ext uri="{FF2B5EF4-FFF2-40B4-BE49-F238E27FC236}">
                  <a16:creationId xmlns:a16="http://schemas.microsoft.com/office/drawing/2014/main" id="{C95BCA5A-8818-4862-A1DA-B04BD8AC218B}"/>
                </a:ext>
              </a:extLst>
            </p:cNvPr>
            <p:cNvGrpSpPr/>
            <p:nvPr/>
          </p:nvGrpSpPr>
          <p:grpSpPr>
            <a:xfrm>
              <a:off x="-202367" y="2263317"/>
              <a:ext cx="616648" cy="295902"/>
              <a:chOff x="1231446" y="2225124"/>
              <a:chExt cx="762229" cy="365760"/>
            </a:xfrm>
          </p:grpSpPr>
          <p:sp>
            <p:nvSpPr>
              <p:cNvPr id="245" name="CellPhone_E8EA" title="Icon of a cellphone">
                <a:extLst>
                  <a:ext uri="{FF2B5EF4-FFF2-40B4-BE49-F238E27FC236}">
                    <a16:creationId xmlns:a16="http://schemas.microsoft.com/office/drawing/2014/main" id="{D7AEB033-4867-49F7-8FF3-41051AB03A75}"/>
                  </a:ext>
                </a:extLst>
              </p:cNvPr>
              <p:cNvSpPr>
                <a:spLocks noChangeAspect="1" noEditPoints="1"/>
              </p:cNvSpPr>
              <p:nvPr/>
            </p:nvSpPr>
            <p:spPr bwMode="auto">
              <a:xfrm>
                <a:off x="1231446" y="2225124"/>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317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6" name="Tablet_E70A" title="Icon of a tablet">
                <a:extLst>
                  <a:ext uri="{FF2B5EF4-FFF2-40B4-BE49-F238E27FC236}">
                    <a16:creationId xmlns:a16="http://schemas.microsoft.com/office/drawing/2014/main" id="{11B8BB66-5BC2-4718-BFC4-B9DA8325884F}"/>
                  </a:ext>
                </a:extLst>
              </p:cNvPr>
              <p:cNvSpPr>
                <a:spLocks noChangeAspect="1" noEditPoints="1"/>
              </p:cNvSpPr>
              <p:nvPr/>
            </p:nvSpPr>
            <p:spPr bwMode="auto">
              <a:xfrm>
                <a:off x="1582195" y="2256971"/>
                <a:ext cx="411480" cy="302065"/>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317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sp>
        <p:nvSpPr>
          <p:cNvPr id="247" name="Rectangle 246">
            <a:extLst>
              <a:ext uri="{FF2B5EF4-FFF2-40B4-BE49-F238E27FC236}">
                <a16:creationId xmlns:a16="http://schemas.microsoft.com/office/drawing/2014/main" id="{EC237D14-88B0-4C4B-84E6-17167382248C}"/>
              </a:ext>
            </a:extLst>
          </p:cNvPr>
          <p:cNvSpPr/>
          <p:nvPr/>
        </p:nvSpPr>
        <p:spPr bwMode="black">
          <a:xfrm>
            <a:off x="3834286" y="4459489"/>
            <a:ext cx="2813401" cy="923913"/>
          </a:xfrm>
          <a:prstGeom prst="rect">
            <a:avLst/>
          </a:prstGeom>
          <a:solidFill>
            <a:srgbClr val="FFFFFF">
              <a:alpha val="74902"/>
            </a:srgbClr>
          </a:solidFill>
          <a:ln>
            <a:noFill/>
          </a:ln>
          <a:extLst/>
        </p:spPr>
        <p:txBody>
          <a:bodyPr rot="0" spcFirstLastPara="0" vertOverflow="overflow" horzOverflow="overflow" vert="horz" wrap="square" lIns="52457" tIns="26228" rIns="52457" bIns="26228" numCol="1" spcCol="0" rtlCol="0" fromWordArt="0" anchor="t" anchorCtr="0" forceAA="0" compatLnSpc="1">
            <a:prstTxWarp prst="textNoShape">
              <a:avLst/>
            </a:prstTxWarp>
            <a:noAutofit/>
          </a:bodyPr>
          <a:lstStyle/>
          <a:p>
            <a:pPr algn="ctr" defTabSz="685669">
              <a:defRPr/>
            </a:pPr>
            <a:endParaRPr lang="en-US" sz="1013" kern="0">
              <a:solidFill>
                <a:srgbClr val="000000"/>
              </a:solidFill>
              <a:latin typeface="Segoe UI"/>
            </a:endParaRPr>
          </a:p>
        </p:txBody>
      </p:sp>
      <p:sp>
        <p:nvSpPr>
          <p:cNvPr id="248" name="TextBox 247">
            <a:extLst>
              <a:ext uri="{FF2B5EF4-FFF2-40B4-BE49-F238E27FC236}">
                <a16:creationId xmlns:a16="http://schemas.microsoft.com/office/drawing/2014/main" id="{8BB1DC1E-9779-40DB-9715-E39CB3539AA4}"/>
              </a:ext>
            </a:extLst>
          </p:cNvPr>
          <p:cNvSpPr txBox="1"/>
          <p:nvPr/>
        </p:nvSpPr>
        <p:spPr>
          <a:xfrm>
            <a:off x="3848274" y="5232340"/>
            <a:ext cx="1849591" cy="307777"/>
          </a:xfrm>
          <a:prstGeom prst="rect">
            <a:avLst/>
          </a:prstGeom>
          <a:noFill/>
        </p:spPr>
        <p:txBody>
          <a:bodyPr wrap="square" rtlCol="0">
            <a:spAutoFit/>
          </a:bodyPr>
          <a:lstStyle/>
          <a:p>
            <a:pPr defTabSz="699557">
              <a:defRPr/>
            </a:pPr>
            <a:r>
              <a:rPr lang="en-US" sz="1400">
                <a:gradFill>
                  <a:gsLst>
                    <a:gs pos="50000">
                      <a:schemeClr val="tx2"/>
                    </a:gs>
                    <a:gs pos="100000">
                      <a:schemeClr val="tx2"/>
                    </a:gs>
                  </a:gsLst>
                  <a:lin ang="8100000" scaled="1"/>
                </a:gradFill>
                <a:latin typeface="+mj-lt"/>
              </a:rPr>
              <a:t>Network Edge</a:t>
            </a:r>
          </a:p>
        </p:txBody>
      </p:sp>
      <p:grpSp>
        <p:nvGrpSpPr>
          <p:cNvPr id="249" name="Group 248">
            <a:extLst>
              <a:ext uri="{FF2B5EF4-FFF2-40B4-BE49-F238E27FC236}">
                <a16:creationId xmlns:a16="http://schemas.microsoft.com/office/drawing/2014/main" id="{F71DF475-272E-4A1D-8788-A62DAD739C88}"/>
              </a:ext>
            </a:extLst>
          </p:cNvPr>
          <p:cNvGrpSpPr/>
          <p:nvPr/>
        </p:nvGrpSpPr>
        <p:grpSpPr>
          <a:xfrm>
            <a:off x="1123162" y="2156492"/>
            <a:ext cx="1102820" cy="393914"/>
            <a:chOff x="802956" y="1401843"/>
            <a:chExt cx="818482" cy="292352"/>
          </a:xfrm>
        </p:grpSpPr>
        <p:grpSp>
          <p:nvGrpSpPr>
            <p:cNvPr id="250" name="Group 249">
              <a:extLst>
                <a:ext uri="{FF2B5EF4-FFF2-40B4-BE49-F238E27FC236}">
                  <a16:creationId xmlns:a16="http://schemas.microsoft.com/office/drawing/2014/main" id="{ED469088-D338-4C32-8EFB-61734CCC35D2}"/>
                </a:ext>
              </a:extLst>
            </p:cNvPr>
            <p:cNvGrpSpPr/>
            <p:nvPr/>
          </p:nvGrpSpPr>
          <p:grpSpPr>
            <a:xfrm>
              <a:off x="802956" y="1401843"/>
              <a:ext cx="818482" cy="292352"/>
              <a:chOff x="1654614" y="1401843"/>
              <a:chExt cx="818482" cy="292352"/>
            </a:xfrm>
          </p:grpSpPr>
          <p:grpSp>
            <p:nvGrpSpPr>
              <p:cNvPr id="252" name="Group 251">
                <a:extLst>
                  <a:ext uri="{FF2B5EF4-FFF2-40B4-BE49-F238E27FC236}">
                    <a16:creationId xmlns:a16="http://schemas.microsoft.com/office/drawing/2014/main" id="{9680BB88-5F84-4537-AE91-75FFE433CE10}"/>
                  </a:ext>
                </a:extLst>
              </p:cNvPr>
              <p:cNvGrpSpPr/>
              <p:nvPr/>
            </p:nvGrpSpPr>
            <p:grpSpPr>
              <a:xfrm flipH="1">
                <a:off x="1654614" y="1448484"/>
                <a:ext cx="189999" cy="245711"/>
                <a:chOff x="2283097" y="1448484"/>
                <a:chExt cx="189999" cy="245711"/>
              </a:xfrm>
            </p:grpSpPr>
            <p:grpSp>
              <p:nvGrpSpPr>
                <p:cNvPr id="270" name="Group 269">
                  <a:extLst>
                    <a:ext uri="{FF2B5EF4-FFF2-40B4-BE49-F238E27FC236}">
                      <a16:creationId xmlns:a16="http://schemas.microsoft.com/office/drawing/2014/main" id="{A83FDD61-8C43-4071-9F65-372949673068}"/>
                    </a:ext>
                  </a:extLst>
                </p:cNvPr>
                <p:cNvGrpSpPr/>
                <p:nvPr/>
              </p:nvGrpSpPr>
              <p:grpSpPr>
                <a:xfrm>
                  <a:off x="2305039" y="1448484"/>
                  <a:ext cx="168057" cy="45719"/>
                  <a:chOff x="2305039" y="1448484"/>
                  <a:chExt cx="241398" cy="58346"/>
                </a:xfrm>
              </p:grpSpPr>
              <p:cxnSp>
                <p:nvCxnSpPr>
                  <p:cNvPr id="280" name="Straight Connector 279">
                    <a:extLst>
                      <a:ext uri="{FF2B5EF4-FFF2-40B4-BE49-F238E27FC236}">
                        <a16:creationId xmlns:a16="http://schemas.microsoft.com/office/drawing/2014/main" id="{B3F2CAB3-AA4C-49BE-935F-D2F6A36170C2}"/>
                      </a:ext>
                    </a:extLst>
                  </p:cNvPr>
                  <p:cNvCxnSpPr/>
                  <p:nvPr/>
                </p:nvCxnSpPr>
                <p:spPr>
                  <a:xfrm flipH="1">
                    <a:off x="2305039" y="1452372"/>
                    <a:ext cx="145855" cy="0"/>
                  </a:xfrm>
                  <a:prstGeom prst="line">
                    <a:avLst/>
                  </a:prstGeom>
                  <a:solidFill>
                    <a:schemeClr val="bg1"/>
                  </a:solidFill>
                  <a:ln w="28575">
                    <a:solidFill>
                      <a:schemeClr val="accent1"/>
                    </a:solidFill>
                    <a:round/>
                    <a:headEnd/>
                    <a:tailEnd/>
                  </a:ln>
                </p:spPr>
              </p:cxnSp>
              <p:cxnSp>
                <p:nvCxnSpPr>
                  <p:cNvPr id="281" name="Straight Connector 280">
                    <a:extLst>
                      <a:ext uri="{FF2B5EF4-FFF2-40B4-BE49-F238E27FC236}">
                        <a16:creationId xmlns:a16="http://schemas.microsoft.com/office/drawing/2014/main" id="{111EC688-D2DD-4BA9-BF66-CAE8CE006EE4}"/>
                      </a:ext>
                    </a:extLst>
                  </p:cNvPr>
                  <p:cNvCxnSpPr>
                    <a:cxnSpLocks/>
                  </p:cNvCxnSpPr>
                  <p:nvPr/>
                </p:nvCxnSpPr>
                <p:spPr>
                  <a:xfrm flipH="1" flipV="1">
                    <a:off x="2439365" y="1448484"/>
                    <a:ext cx="107072" cy="58346"/>
                  </a:xfrm>
                  <a:prstGeom prst="line">
                    <a:avLst/>
                  </a:prstGeom>
                  <a:solidFill>
                    <a:schemeClr val="bg1"/>
                  </a:solidFill>
                  <a:ln w="28575">
                    <a:solidFill>
                      <a:schemeClr val="accent1"/>
                    </a:solidFill>
                    <a:round/>
                    <a:headEnd/>
                    <a:tailEnd/>
                  </a:ln>
                </p:spPr>
              </p:cxnSp>
            </p:grpSp>
            <p:grpSp>
              <p:nvGrpSpPr>
                <p:cNvPr id="271" name="Group 270">
                  <a:extLst>
                    <a:ext uri="{FF2B5EF4-FFF2-40B4-BE49-F238E27FC236}">
                      <a16:creationId xmlns:a16="http://schemas.microsoft.com/office/drawing/2014/main" id="{E4B7406A-BB54-492E-A69F-9F14988F5237}"/>
                    </a:ext>
                  </a:extLst>
                </p:cNvPr>
                <p:cNvGrpSpPr/>
                <p:nvPr/>
              </p:nvGrpSpPr>
              <p:grpSpPr>
                <a:xfrm>
                  <a:off x="2297725" y="1515148"/>
                  <a:ext cx="168057" cy="45719"/>
                  <a:chOff x="2305039" y="1448484"/>
                  <a:chExt cx="241398" cy="58346"/>
                </a:xfrm>
              </p:grpSpPr>
              <p:cxnSp>
                <p:nvCxnSpPr>
                  <p:cNvPr id="278" name="Straight Connector 277">
                    <a:extLst>
                      <a:ext uri="{FF2B5EF4-FFF2-40B4-BE49-F238E27FC236}">
                        <a16:creationId xmlns:a16="http://schemas.microsoft.com/office/drawing/2014/main" id="{AC030186-D9F7-4B2C-9A50-A8AF52353EE4}"/>
                      </a:ext>
                    </a:extLst>
                  </p:cNvPr>
                  <p:cNvCxnSpPr/>
                  <p:nvPr/>
                </p:nvCxnSpPr>
                <p:spPr>
                  <a:xfrm flipH="1">
                    <a:off x="2305039" y="1452372"/>
                    <a:ext cx="145855" cy="0"/>
                  </a:xfrm>
                  <a:prstGeom prst="line">
                    <a:avLst/>
                  </a:prstGeom>
                  <a:solidFill>
                    <a:schemeClr val="bg1"/>
                  </a:solidFill>
                  <a:ln w="28575">
                    <a:solidFill>
                      <a:schemeClr val="accent1"/>
                    </a:solidFill>
                    <a:round/>
                    <a:headEnd/>
                    <a:tailEnd/>
                  </a:ln>
                </p:spPr>
              </p:cxnSp>
              <p:cxnSp>
                <p:nvCxnSpPr>
                  <p:cNvPr id="279" name="Straight Connector 278">
                    <a:extLst>
                      <a:ext uri="{FF2B5EF4-FFF2-40B4-BE49-F238E27FC236}">
                        <a16:creationId xmlns:a16="http://schemas.microsoft.com/office/drawing/2014/main" id="{7BDC62C1-A2C2-4AB4-85EF-95B6FDDD384F}"/>
                      </a:ext>
                    </a:extLst>
                  </p:cNvPr>
                  <p:cNvCxnSpPr>
                    <a:cxnSpLocks/>
                  </p:cNvCxnSpPr>
                  <p:nvPr/>
                </p:nvCxnSpPr>
                <p:spPr>
                  <a:xfrm flipH="1" flipV="1">
                    <a:off x="2439365" y="1448484"/>
                    <a:ext cx="107072" cy="58346"/>
                  </a:xfrm>
                  <a:prstGeom prst="line">
                    <a:avLst/>
                  </a:prstGeom>
                  <a:solidFill>
                    <a:schemeClr val="bg1"/>
                  </a:solidFill>
                  <a:ln w="28575">
                    <a:solidFill>
                      <a:schemeClr val="accent1"/>
                    </a:solidFill>
                    <a:round/>
                    <a:headEnd/>
                    <a:tailEnd/>
                  </a:ln>
                </p:spPr>
              </p:cxnSp>
            </p:grpSp>
            <p:grpSp>
              <p:nvGrpSpPr>
                <p:cNvPr id="272" name="Group 271">
                  <a:extLst>
                    <a:ext uri="{FF2B5EF4-FFF2-40B4-BE49-F238E27FC236}">
                      <a16:creationId xmlns:a16="http://schemas.microsoft.com/office/drawing/2014/main" id="{E01AB56C-F505-4428-B45B-CDB358CAC566}"/>
                    </a:ext>
                  </a:extLst>
                </p:cNvPr>
                <p:cNvGrpSpPr/>
                <p:nvPr/>
              </p:nvGrpSpPr>
              <p:grpSpPr>
                <a:xfrm>
                  <a:off x="2290411" y="1581812"/>
                  <a:ext cx="168057" cy="45719"/>
                  <a:chOff x="2305039" y="1448484"/>
                  <a:chExt cx="241398" cy="58346"/>
                </a:xfrm>
              </p:grpSpPr>
              <p:cxnSp>
                <p:nvCxnSpPr>
                  <p:cNvPr id="276" name="Straight Connector 275">
                    <a:extLst>
                      <a:ext uri="{FF2B5EF4-FFF2-40B4-BE49-F238E27FC236}">
                        <a16:creationId xmlns:a16="http://schemas.microsoft.com/office/drawing/2014/main" id="{DF1D2001-39AD-4F89-BD93-915B9631F8DC}"/>
                      </a:ext>
                    </a:extLst>
                  </p:cNvPr>
                  <p:cNvCxnSpPr/>
                  <p:nvPr/>
                </p:nvCxnSpPr>
                <p:spPr>
                  <a:xfrm flipH="1">
                    <a:off x="2305039" y="1452372"/>
                    <a:ext cx="145855" cy="0"/>
                  </a:xfrm>
                  <a:prstGeom prst="line">
                    <a:avLst/>
                  </a:prstGeom>
                  <a:solidFill>
                    <a:schemeClr val="bg1"/>
                  </a:solidFill>
                  <a:ln w="28575">
                    <a:solidFill>
                      <a:schemeClr val="accent1"/>
                    </a:solidFill>
                    <a:round/>
                    <a:headEnd/>
                    <a:tailEnd/>
                  </a:ln>
                </p:spPr>
              </p:cxnSp>
              <p:cxnSp>
                <p:nvCxnSpPr>
                  <p:cNvPr id="277" name="Straight Connector 276">
                    <a:extLst>
                      <a:ext uri="{FF2B5EF4-FFF2-40B4-BE49-F238E27FC236}">
                        <a16:creationId xmlns:a16="http://schemas.microsoft.com/office/drawing/2014/main" id="{E34CE503-F3A0-4BD1-B5C4-5D389B1AA276}"/>
                      </a:ext>
                    </a:extLst>
                  </p:cNvPr>
                  <p:cNvCxnSpPr>
                    <a:cxnSpLocks/>
                  </p:cNvCxnSpPr>
                  <p:nvPr/>
                </p:nvCxnSpPr>
                <p:spPr>
                  <a:xfrm flipH="1" flipV="1">
                    <a:off x="2439365" y="1448484"/>
                    <a:ext cx="107072" cy="58346"/>
                  </a:xfrm>
                  <a:prstGeom prst="line">
                    <a:avLst/>
                  </a:prstGeom>
                  <a:solidFill>
                    <a:schemeClr val="bg1"/>
                  </a:solidFill>
                  <a:ln w="28575">
                    <a:solidFill>
                      <a:schemeClr val="accent1"/>
                    </a:solidFill>
                    <a:round/>
                    <a:headEnd/>
                    <a:tailEnd/>
                  </a:ln>
                </p:spPr>
              </p:cxnSp>
            </p:grpSp>
            <p:grpSp>
              <p:nvGrpSpPr>
                <p:cNvPr id="273" name="Group 272">
                  <a:extLst>
                    <a:ext uri="{FF2B5EF4-FFF2-40B4-BE49-F238E27FC236}">
                      <a16:creationId xmlns:a16="http://schemas.microsoft.com/office/drawing/2014/main" id="{63477334-4D8B-439F-96D9-FD07D8DAA44A}"/>
                    </a:ext>
                  </a:extLst>
                </p:cNvPr>
                <p:cNvGrpSpPr/>
                <p:nvPr/>
              </p:nvGrpSpPr>
              <p:grpSpPr>
                <a:xfrm>
                  <a:off x="2283097" y="1648476"/>
                  <a:ext cx="168057" cy="45719"/>
                  <a:chOff x="2305039" y="1448484"/>
                  <a:chExt cx="241398" cy="58346"/>
                </a:xfrm>
              </p:grpSpPr>
              <p:cxnSp>
                <p:nvCxnSpPr>
                  <p:cNvPr id="274" name="Straight Connector 273">
                    <a:extLst>
                      <a:ext uri="{FF2B5EF4-FFF2-40B4-BE49-F238E27FC236}">
                        <a16:creationId xmlns:a16="http://schemas.microsoft.com/office/drawing/2014/main" id="{120C090B-AD17-4F82-8B87-3BBEBA0DC08C}"/>
                      </a:ext>
                    </a:extLst>
                  </p:cNvPr>
                  <p:cNvCxnSpPr/>
                  <p:nvPr/>
                </p:nvCxnSpPr>
                <p:spPr>
                  <a:xfrm flipH="1">
                    <a:off x="2305039" y="1452372"/>
                    <a:ext cx="145855" cy="0"/>
                  </a:xfrm>
                  <a:prstGeom prst="line">
                    <a:avLst/>
                  </a:prstGeom>
                  <a:solidFill>
                    <a:schemeClr val="bg1"/>
                  </a:solidFill>
                  <a:ln w="28575">
                    <a:solidFill>
                      <a:schemeClr val="accent1"/>
                    </a:solidFill>
                    <a:round/>
                    <a:headEnd/>
                    <a:tailEnd/>
                  </a:ln>
                </p:spPr>
              </p:cxnSp>
              <p:cxnSp>
                <p:nvCxnSpPr>
                  <p:cNvPr id="275" name="Straight Connector 274">
                    <a:extLst>
                      <a:ext uri="{FF2B5EF4-FFF2-40B4-BE49-F238E27FC236}">
                        <a16:creationId xmlns:a16="http://schemas.microsoft.com/office/drawing/2014/main" id="{9DB5C574-D78F-46AA-9752-37DFD2A92CEB}"/>
                      </a:ext>
                    </a:extLst>
                  </p:cNvPr>
                  <p:cNvCxnSpPr>
                    <a:cxnSpLocks/>
                  </p:cNvCxnSpPr>
                  <p:nvPr/>
                </p:nvCxnSpPr>
                <p:spPr>
                  <a:xfrm flipH="1" flipV="1">
                    <a:off x="2439365" y="1448484"/>
                    <a:ext cx="107072" cy="58346"/>
                  </a:xfrm>
                  <a:prstGeom prst="line">
                    <a:avLst/>
                  </a:prstGeom>
                  <a:solidFill>
                    <a:schemeClr val="bg1"/>
                  </a:solidFill>
                  <a:ln w="28575">
                    <a:solidFill>
                      <a:schemeClr val="accent1"/>
                    </a:solidFill>
                    <a:round/>
                    <a:headEnd/>
                    <a:tailEnd/>
                  </a:ln>
                </p:spPr>
              </p:cxnSp>
            </p:grpSp>
          </p:grpSp>
          <p:grpSp>
            <p:nvGrpSpPr>
              <p:cNvPr id="253" name="Group 252">
                <a:extLst>
                  <a:ext uri="{FF2B5EF4-FFF2-40B4-BE49-F238E27FC236}">
                    <a16:creationId xmlns:a16="http://schemas.microsoft.com/office/drawing/2014/main" id="{F4ECA8D1-10CC-4365-9617-257A7B92D08C}"/>
                  </a:ext>
                </a:extLst>
              </p:cNvPr>
              <p:cNvGrpSpPr/>
              <p:nvPr/>
            </p:nvGrpSpPr>
            <p:grpSpPr>
              <a:xfrm>
                <a:off x="2283097" y="1448484"/>
                <a:ext cx="189999" cy="245711"/>
                <a:chOff x="2283097" y="1448484"/>
                <a:chExt cx="189999" cy="245711"/>
              </a:xfrm>
            </p:grpSpPr>
            <p:grpSp>
              <p:nvGrpSpPr>
                <p:cNvPr id="255" name="Group 254">
                  <a:extLst>
                    <a:ext uri="{FF2B5EF4-FFF2-40B4-BE49-F238E27FC236}">
                      <a16:creationId xmlns:a16="http://schemas.microsoft.com/office/drawing/2014/main" id="{90E30BAA-5D43-40A9-9FC0-AC1CA9EEC8AA}"/>
                    </a:ext>
                  </a:extLst>
                </p:cNvPr>
                <p:cNvGrpSpPr/>
                <p:nvPr/>
              </p:nvGrpSpPr>
              <p:grpSpPr>
                <a:xfrm>
                  <a:off x="2305039" y="1448484"/>
                  <a:ext cx="168057" cy="45719"/>
                  <a:chOff x="2305039" y="1448484"/>
                  <a:chExt cx="241398" cy="58346"/>
                </a:xfrm>
              </p:grpSpPr>
              <p:cxnSp>
                <p:nvCxnSpPr>
                  <p:cNvPr id="268" name="Straight Connector 267">
                    <a:extLst>
                      <a:ext uri="{FF2B5EF4-FFF2-40B4-BE49-F238E27FC236}">
                        <a16:creationId xmlns:a16="http://schemas.microsoft.com/office/drawing/2014/main" id="{2D7E81BC-E9A2-4222-B8C1-EEF912E842FF}"/>
                      </a:ext>
                    </a:extLst>
                  </p:cNvPr>
                  <p:cNvCxnSpPr/>
                  <p:nvPr/>
                </p:nvCxnSpPr>
                <p:spPr>
                  <a:xfrm flipH="1">
                    <a:off x="2305039" y="1452372"/>
                    <a:ext cx="145855" cy="0"/>
                  </a:xfrm>
                  <a:prstGeom prst="line">
                    <a:avLst/>
                  </a:prstGeom>
                  <a:solidFill>
                    <a:schemeClr val="bg1"/>
                  </a:solidFill>
                  <a:ln w="28575">
                    <a:solidFill>
                      <a:schemeClr val="accent1"/>
                    </a:solidFill>
                    <a:round/>
                    <a:headEnd/>
                    <a:tailEnd/>
                  </a:ln>
                </p:spPr>
              </p:cxnSp>
              <p:cxnSp>
                <p:nvCxnSpPr>
                  <p:cNvPr id="269" name="Straight Connector 268">
                    <a:extLst>
                      <a:ext uri="{FF2B5EF4-FFF2-40B4-BE49-F238E27FC236}">
                        <a16:creationId xmlns:a16="http://schemas.microsoft.com/office/drawing/2014/main" id="{73A26875-5A8E-4579-91CD-6FF2E71AD96B}"/>
                      </a:ext>
                    </a:extLst>
                  </p:cNvPr>
                  <p:cNvCxnSpPr>
                    <a:cxnSpLocks/>
                  </p:cNvCxnSpPr>
                  <p:nvPr/>
                </p:nvCxnSpPr>
                <p:spPr>
                  <a:xfrm flipH="1" flipV="1">
                    <a:off x="2439365" y="1448484"/>
                    <a:ext cx="107072" cy="58346"/>
                  </a:xfrm>
                  <a:prstGeom prst="line">
                    <a:avLst/>
                  </a:prstGeom>
                  <a:solidFill>
                    <a:schemeClr val="bg1"/>
                  </a:solidFill>
                  <a:ln w="28575">
                    <a:solidFill>
                      <a:schemeClr val="accent1"/>
                    </a:solidFill>
                    <a:round/>
                    <a:headEnd/>
                    <a:tailEnd/>
                  </a:ln>
                </p:spPr>
              </p:cxnSp>
            </p:grpSp>
            <p:grpSp>
              <p:nvGrpSpPr>
                <p:cNvPr id="256" name="Group 255">
                  <a:extLst>
                    <a:ext uri="{FF2B5EF4-FFF2-40B4-BE49-F238E27FC236}">
                      <a16:creationId xmlns:a16="http://schemas.microsoft.com/office/drawing/2014/main" id="{60DBADF7-CF48-48C5-8977-9773A3100198}"/>
                    </a:ext>
                  </a:extLst>
                </p:cNvPr>
                <p:cNvGrpSpPr/>
                <p:nvPr/>
              </p:nvGrpSpPr>
              <p:grpSpPr>
                <a:xfrm>
                  <a:off x="2297725" y="1515148"/>
                  <a:ext cx="168057" cy="45719"/>
                  <a:chOff x="2305039" y="1448484"/>
                  <a:chExt cx="241398" cy="58346"/>
                </a:xfrm>
              </p:grpSpPr>
              <p:cxnSp>
                <p:nvCxnSpPr>
                  <p:cNvPr id="266" name="Straight Connector 265">
                    <a:extLst>
                      <a:ext uri="{FF2B5EF4-FFF2-40B4-BE49-F238E27FC236}">
                        <a16:creationId xmlns:a16="http://schemas.microsoft.com/office/drawing/2014/main" id="{ACDE7B0E-C837-4A8E-8416-7CCBFE3A3593}"/>
                      </a:ext>
                    </a:extLst>
                  </p:cNvPr>
                  <p:cNvCxnSpPr/>
                  <p:nvPr/>
                </p:nvCxnSpPr>
                <p:spPr>
                  <a:xfrm flipH="1">
                    <a:off x="2305039" y="1452372"/>
                    <a:ext cx="145855" cy="0"/>
                  </a:xfrm>
                  <a:prstGeom prst="line">
                    <a:avLst/>
                  </a:prstGeom>
                  <a:solidFill>
                    <a:schemeClr val="bg1"/>
                  </a:solidFill>
                  <a:ln w="28575">
                    <a:solidFill>
                      <a:schemeClr val="accent1"/>
                    </a:solidFill>
                    <a:round/>
                    <a:headEnd/>
                    <a:tailEnd/>
                  </a:ln>
                </p:spPr>
              </p:cxnSp>
              <p:cxnSp>
                <p:nvCxnSpPr>
                  <p:cNvPr id="267" name="Straight Connector 266">
                    <a:extLst>
                      <a:ext uri="{FF2B5EF4-FFF2-40B4-BE49-F238E27FC236}">
                        <a16:creationId xmlns:a16="http://schemas.microsoft.com/office/drawing/2014/main" id="{2FE0E0D0-87EB-46F5-B005-3FC68EFFC140}"/>
                      </a:ext>
                    </a:extLst>
                  </p:cNvPr>
                  <p:cNvCxnSpPr>
                    <a:cxnSpLocks/>
                  </p:cNvCxnSpPr>
                  <p:nvPr/>
                </p:nvCxnSpPr>
                <p:spPr>
                  <a:xfrm flipH="1" flipV="1">
                    <a:off x="2439365" y="1448484"/>
                    <a:ext cx="107072" cy="58346"/>
                  </a:xfrm>
                  <a:prstGeom prst="line">
                    <a:avLst/>
                  </a:prstGeom>
                  <a:solidFill>
                    <a:schemeClr val="bg1"/>
                  </a:solidFill>
                  <a:ln w="28575">
                    <a:solidFill>
                      <a:schemeClr val="accent1"/>
                    </a:solidFill>
                    <a:round/>
                    <a:headEnd/>
                    <a:tailEnd/>
                  </a:ln>
                </p:spPr>
              </p:cxnSp>
            </p:grpSp>
            <p:grpSp>
              <p:nvGrpSpPr>
                <p:cNvPr id="257" name="Group 256">
                  <a:extLst>
                    <a:ext uri="{FF2B5EF4-FFF2-40B4-BE49-F238E27FC236}">
                      <a16:creationId xmlns:a16="http://schemas.microsoft.com/office/drawing/2014/main" id="{DAD6C058-3CCF-4F93-A269-3B54F8029F24}"/>
                    </a:ext>
                  </a:extLst>
                </p:cNvPr>
                <p:cNvGrpSpPr/>
                <p:nvPr/>
              </p:nvGrpSpPr>
              <p:grpSpPr>
                <a:xfrm>
                  <a:off x="2290411" y="1581812"/>
                  <a:ext cx="168057" cy="45719"/>
                  <a:chOff x="2305039" y="1448484"/>
                  <a:chExt cx="241398" cy="58346"/>
                </a:xfrm>
              </p:grpSpPr>
              <p:cxnSp>
                <p:nvCxnSpPr>
                  <p:cNvPr id="264" name="Straight Connector 263">
                    <a:extLst>
                      <a:ext uri="{FF2B5EF4-FFF2-40B4-BE49-F238E27FC236}">
                        <a16:creationId xmlns:a16="http://schemas.microsoft.com/office/drawing/2014/main" id="{20CCEC51-0DB1-4B28-A74F-72B0A9724342}"/>
                      </a:ext>
                    </a:extLst>
                  </p:cNvPr>
                  <p:cNvCxnSpPr/>
                  <p:nvPr/>
                </p:nvCxnSpPr>
                <p:spPr>
                  <a:xfrm flipH="1">
                    <a:off x="2305039" y="1452372"/>
                    <a:ext cx="145855" cy="0"/>
                  </a:xfrm>
                  <a:prstGeom prst="line">
                    <a:avLst/>
                  </a:prstGeom>
                  <a:solidFill>
                    <a:schemeClr val="bg1"/>
                  </a:solidFill>
                  <a:ln w="28575">
                    <a:solidFill>
                      <a:schemeClr val="accent1"/>
                    </a:solidFill>
                    <a:round/>
                    <a:headEnd/>
                    <a:tailEnd/>
                  </a:ln>
                </p:spPr>
              </p:cxnSp>
              <p:cxnSp>
                <p:nvCxnSpPr>
                  <p:cNvPr id="265" name="Straight Connector 264">
                    <a:extLst>
                      <a:ext uri="{FF2B5EF4-FFF2-40B4-BE49-F238E27FC236}">
                        <a16:creationId xmlns:a16="http://schemas.microsoft.com/office/drawing/2014/main" id="{C8F11B1D-2617-43FE-894B-06E2C2AF348B}"/>
                      </a:ext>
                    </a:extLst>
                  </p:cNvPr>
                  <p:cNvCxnSpPr>
                    <a:cxnSpLocks/>
                  </p:cNvCxnSpPr>
                  <p:nvPr/>
                </p:nvCxnSpPr>
                <p:spPr>
                  <a:xfrm flipH="1" flipV="1">
                    <a:off x="2439365" y="1448484"/>
                    <a:ext cx="107072" cy="58346"/>
                  </a:xfrm>
                  <a:prstGeom prst="line">
                    <a:avLst/>
                  </a:prstGeom>
                  <a:solidFill>
                    <a:schemeClr val="bg1"/>
                  </a:solidFill>
                  <a:ln w="28575">
                    <a:solidFill>
                      <a:schemeClr val="accent1"/>
                    </a:solidFill>
                    <a:round/>
                    <a:headEnd/>
                    <a:tailEnd/>
                  </a:ln>
                </p:spPr>
              </p:cxnSp>
            </p:grpSp>
            <p:grpSp>
              <p:nvGrpSpPr>
                <p:cNvPr id="261" name="Group 260">
                  <a:extLst>
                    <a:ext uri="{FF2B5EF4-FFF2-40B4-BE49-F238E27FC236}">
                      <a16:creationId xmlns:a16="http://schemas.microsoft.com/office/drawing/2014/main" id="{C4CA5039-A78F-4881-AECA-D1564D51C327}"/>
                    </a:ext>
                  </a:extLst>
                </p:cNvPr>
                <p:cNvGrpSpPr/>
                <p:nvPr/>
              </p:nvGrpSpPr>
              <p:grpSpPr>
                <a:xfrm>
                  <a:off x="2283097" y="1648476"/>
                  <a:ext cx="168057" cy="45719"/>
                  <a:chOff x="2305039" y="1448484"/>
                  <a:chExt cx="241398" cy="58346"/>
                </a:xfrm>
              </p:grpSpPr>
              <p:cxnSp>
                <p:nvCxnSpPr>
                  <p:cNvPr id="262" name="Straight Connector 261">
                    <a:extLst>
                      <a:ext uri="{FF2B5EF4-FFF2-40B4-BE49-F238E27FC236}">
                        <a16:creationId xmlns:a16="http://schemas.microsoft.com/office/drawing/2014/main" id="{44BD2B99-89DE-4494-B73C-026E825F94B3}"/>
                      </a:ext>
                    </a:extLst>
                  </p:cNvPr>
                  <p:cNvCxnSpPr/>
                  <p:nvPr/>
                </p:nvCxnSpPr>
                <p:spPr>
                  <a:xfrm flipH="1">
                    <a:off x="2305039" y="1452372"/>
                    <a:ext cx="145855" cy="0"/>
                  </a:xfrm>
                  <a:prstGeom prst="line">
                    <a:avLst/>
                  </a:prstGeom>
                  <a:solidFill>
                    <a:schemeClr val="bg1"/>
                  </a:solidFill>
                  <a:ln w="28575">
                    <a:solidFill>
                      <a:schemeClr val="accent1"/>
                    </a:solidFill>
                    <a:round/>
                    <a:headEnd/>
                    <a:tailEnd/>
                  </a:ln>
                </p:spPr>
              </p:cxnSp>
              <p:cxnSp>
                <p:nvCxnSpPr>
                  <p:cNvPr id="263" name="Straight Connector 262">
                    <a:extLst>
                      <a:ext uri="{FF2B5EF4-FFF2-40B4-BE49-F238E27FC236}">
                        <a16:creationId xmlns:a16="http://schemas.microsoft.com/office/drawing/2014/main" id="{FA08FDE1-7E23-4E3D-9E8F-D72EE5EF64AF}"/>
                      </a:ext>
                    </a:extLst>
                  </p:cNvPr>
                  <p:cNvCxnSpPr>
                    <a:cxnSpLocks/>
                  </p:cNvCxnSpPr>
                  <p:nvPr/>
                </p:nvCxnSpPr>
                <p:spPr>
                  <a:xfrm flipH="1" flipV="1">
                    <a:off x="2439365" y="1448484"/>
                    <a:ext cx="107072" cy="58346"/>
                  </a:xfrm>
                  <a:prstGeom prst="line">
                    <a:avLst/>
                  </a:prstGeom>
                  <a:solidFill>
                    <a:schemeClr val="bg1"/>
                  </a:solidFill>
                  <a:ln w="28575">
                    <a:solidFill>
                      <a:schemeClr val="accent1"/>
                    </a:solidFill>
                    <a:round/>
                    <a:headEnd/>
                    <a:tailEnd/>
                  </a:ln>
                </p:spPr>
              </p:cxnSp>
            </p:grpSp>
          </p:grpSp>
          <p:sp>
            <p:nvSpPr>
              <p:cNvPr id="254" name="Octagon 253">
                <a:extLst>
                  <a:ext uri="{FF2B5EF4-FFF2-40B4-BE49-F238E27FC236}">
                    <a16:creationId xmlns:a16="http://schemas.microsoft.com/office/drawing/2014/main" id="{A419562D-616E-4C32-8101-CC1748F8AFCF}"/>
                  </a:ext>
                </a:extLst>
              </p:cNvPr>
              <p:cNvSpPr/>
              <p:nvPr/>
            </p:nvSpPr>
            <p:spPr>
              <a:xfrm>
                <a:off x="1796182" y="1401843"/>
                <a:ext cx="546061" cy="287169"/>
              </a:xfrm>
              <a:prstGeom prst="octagon">
                <a:avLst/>
              </a:prstGeom>
              <a:solidFill>
                <a:schemeClr val="bg1"/>
              </a:solidFill>
              <a:ln w="2857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51" name="Pentagon 250">
              <a:extLst>
                <a:ext uri="{FF2B5EF4-FFF2-40B4-BE49-F238E27FC236}">
                  <a16:creationId xmlns:a16="http://schemas.microsoft.com/office/drawing/2014/main" id="{A1E64DE1-D919-4951-BB92-842109D51763}"/>
                </a:ext>
              </a:extLst>
            </p:cNvPr>
            <p:cNvSpPr/>
            <p:nvPr/>
          </p:nvSpPr>
          <p:spPr bwMode="auto">
            <a:xfrm>
              <a:off x="1133796" y="1473352"/>
              <a:ext cx="156802" cy="149334"/>
            </a:xfrm>
            <a:prstGeom prst="pentag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2" name="Group 281">
            <a:extLst>
              <a:ext uri="{FF2B5EF4-FFF2-40B4-BE49-F238E27FC236}">
                <a16:creationId xmlns:a16="http://schemas.microsoft.com/office/drawing/2014/main" id="{7ED0E2A1-3664-4DB2-97E5-1C570E919AA9}"/>
              </a:ext>
            </a:extLst>
          </p:cNvPr>
          <p:cNvGrpSpPr/>
          <p:nvPr/>
        </p:nvGrpSpPr>
        <p:grpSpPr>
          <a:xfrm>
            <a:off x="1174391" y="4461302"/>
            <a:ext cx="1000363" cy="1000363"/>
            <a:chOff x="568549" y="3165243"/>
            <a:chExt cx="749586" cy="749586"/>
          </a:xfrm>
        </p:grpSpPr>
        <p:sp>
          <p:nvSpPr>
            <p:cNvPr id="283" name="Oval 282">
              <a:extLst>
                <a:ext uri="{FF2B5EF4-FFF2-40B4-BE49-F238E27FC236}">
                  <a16:creationId xmlns:a16="http://schemas.microsoft.com/office/drawing/2014/main" id="{8AB3123A-4956-463A-88C9-E18462AA4D61}"/>
                </a:ext>
              </a:extLst>
            </p:cNvPr>
            <p:cNvSpPr/>
            <p:nvPr/>
          </p:nvSpPr>
          <p:spPr bwMode="auto">
            <a:xfrm>
              <a:off x="568549" y="3165243"/>
              <a:ext cx="749586" cy="749586"/>
            </a:xfrm>
            <a:prstGeom prst="ellipse">
              <a:avLst/>
            </a:prstGeom>
            <a:solidFill>
              <a:schemeClr val="bg1"/>
            </a:solidFill>
            <a:ln w="28575">
              <a:solidFill>
                <a:srgbClr val="E8112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4" name="Freeform 12">
              <a:extLst>
                <a:ext uri="{FF2B5EF4-FFF2-40B4-BE49-F238E27FC236}">
                  <a16:creationId xmlns:a16="http://schemas.microsoft.com/office/drawing/2014/main" id="{7C5E4124-537F-452E-90F6-253A0EC0EF68}"/>
                </a:ext>
              </a:extLst>
            </p:cNvPr>
            <p:cNvSpPr>
              <a:spLocks noEditPoints="1"/>
            </p:cNvSpPr>
            <p:nvPr/>
          </p:nvSpPr>
          <p:spPr bwMode="auto">
            <a:xfrm>
              <a:off x="710507" y="3293721"/>
              <a:ext cx="465671" cy="476858"/>
            </a:xfrm>
            <a:custGeom>
              <a:avLst/>
              <a:gdLst>
                <a:gd name="T0" fmla="*/ 212 w 219"/>
                <a:gd name="T1" fmla="*/ 181 h 225"/>
                <a:gd name="T2" fmla="*/ 196 w 219"/>
                <a:gd name="T3" fmla="*/ 129 h 225"/>
                <a:gd name="T4" fmla="*/ 187 w 219"/>
                <a:gd name="T5" fmla="*/ 112 h 225"/>
                <a:gd name="T6" fmla="*/ 160 w 219"/>
                <a:gd name="T7" fmla="*/ 93 h 225"/>
                <a:gd name="T8" fmla="*/ 154 w 219"/>
                <a:gd name="T9" fmla="*/ 41 h 225"/>
                <a:gd name="T10" fmla="*/ 133 w 219"/>
                <a:gd name="T11" fmla="*/ 11 h 225"/>
                <a:gd name="T12" fmla="*/ 113 w 219"/>
                <a:gd name="T13" fmla="*/ 2 h 225"/>
                <a:gd name="T14" fmla="*/ 82 w 219"/>
                <a:gd name="T15" fmla="*/ 15 h 225"/>
                <a:gd name="T16" fmla="*/ 66 w 219"/>
                <a:gd name="T17" fmla="*/ 42 h 225"/>
                <a:gd name="T18" fmla="*/ 61 w 219"/>
                <a:gd name="T19" fmla="*/ 94 h 225"/>
                <a:gd name="T20" fmla="*/ 32 w 219"/>
                <a:gd name="T21" fmla="*/ 112 h 225"/>
                <a:gd name="T22" fmla="*/ 23 w 219"/>
                <a:gd name="T23" fmla="*/ 129 h 225"/>
                <a:gd name="T24" fmla="*/ 7 w 219"/>
                <a:gd name="T25" fmla="*/ 181 h 225"/>
                <a:gd name="T26" fmla="*/ 39 w 219"/>
                <a:gd name="T27" fmla="*/ 225 h 225"/>
                <a:gd name="T28" fmla="*/ 47 w 219"/>
                <a:gd name="T29" fmla="*/ 225 h 225"/>
                <a:gd name="T30" fmla="*/ 46 w 219"/>
                <a:gd name="T31" fmla="*/ 221 h 225"/>
                <a:gd name="T32" fmla="*/ 42 w 219"/>
                <a:gd name="T33" fmla="*/ 147 h 225"/>
                <a:gd name="T34" fmla="*/ 56 w 219"/>
                <a:gd name="T35" fmla="*/ 132 h 225"/>
                <a:gd name="T36" fmla="*/ 163 w 219"/>
                <a:gd name="T37" fmla="*/ 132 h 225"/>
                <a:gd name="T38" fmla="*/ 177 w 219"/>
                <a:gd name="T39" fmla="*/ 147 h 225"/>
                <a:gd name="T40" fmla="*/ 173 w 219"/>
                <a:gd name="T41" fmla="*/ 221 h 225"/>
                <a:gd name="T42" fmla="*/ 172 w 219"/>
                <a:gd name="T43" fmla="*/ 225 h 225"/>
                <a:gd name="T44" fmla="*/ 180 w 219"/>
                <a:gd name="T45" fmla="*/ 225 h 225"/>
                <a:gd name="T46" fmla="*/ 212 w 219"/>
                <a:gd name="T47" fmla="*/ 181 h 225"/>
                <a:gd name="T48" fmla="*/ 139 w 219"/>
                <a:gd name="T49" fmla="*/ 81 h 225"/>
                <a:gd name="T50" fmla="*/ 130 w 219"/>
                <a:gd name="T51" fmla="*/ 98 h 225"/>
                <a:gd name="T52" fmla="*/ 110 w 219"/>
                <a:gd name="T53" fmla="*/ 111 h 225"/>
                <a:gd name="T54" fmla="*/ 88 w 219"/>
                <a:gd name="T55" fmla="*/ 95 h 225"/>
                <a:gd name="T56" fmla="*/ 80 w 219"/>
                <a:gd name="T57" fmla="*/ 81 h 225"/>
                <a:gd name="T58" fmla="*/ 78 w 219"/>
                <a:gd name="T59" fmla="*/ 63 h 225"/>
                <a:gd name="T60" fmla="*/ 78 w 219"/>
                <a:gd name="T61" fmla="*/ 61 h 225"/>
                <a:gd name="T62" fmla="*/ 78 w 219"/>
                <a:gd name="T63" fmla="*/ 60 h 225"/>
                <a:gd name="T64" fmla="*/ 78 w 219"/>
                <a:gd name="T65" fmla="*/ 52 h 225"/>
                <a:gd name="T66" fmla="*/ 88 w 219"/>
                <a:gd name="T67" fmla="*/ 42 h 225"/>
                <a:gd name="T68" fmla="*/ 110 w 219"/>
                <a:gd name="T69" fmla="*/ 48 h 225"/>
                <a:gd name="T70" fmla="*/ 130 w 219"/>
                <a:gd name="T71" fmla="*/ 42 h 225"/>
                <a:gd name="T72" fmla="*/ 141 w 219"/>
                <a:gd name="T73" fmla="*/ 53 h 225"/>
                <a:gd name="T74" fmla="*/ 142 w 219"/>
                <a:gd name="T75" fmla="*/ 66 h 225"/>
                <a:gd name="T76" fmla="*/ 139 w 219"/>
                <a:gd name="T77" fmla="*/ 8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9" h="225">
                  <a:moveTo>
                    <a:pt x="212" y="181"/>
                  </a:moveTo>
                  <a:cubicBezTo>
                    <a:pt x="196" y="129"/>
                    <a:pt x="196" y="129"/>
                    <a:pt x="196" y="129"/>
                  </a:cubicBezTo>
                  <a:cubicBezTo>
                    <a:pt x="194" y="124"/>
                    <a:pt x="191" y="118"/>
                    <a:pt x="187" y="112"/>
                  </a:cubicBezTo>
                  <a:cubicBezTo>
                    <a:pt x="177" y="100"/>
                    <a:pt x="166" y="95"/>
                    <a:pt x="160" y="93"/>
                  </a:cubicBezTo>
                  <a:cubicBezTo>
                    <a:pt x="162" y="82"/>
                    <a:pt x="163" y="63"/>
                    <a:pt x="154" y="41"/>
                  </a:cubicBezTo>
                  <a:cubicBezTo>
                    <a:pt x="151" y="34"/>
                    <a:pt x="146" y="21"/>
                    <a:pt x="133" y="11"/>
                  </a:cubicBezTo>
                  <a:cubicBezTo>
                    <a:pt x="128" y="7"/>
                    <a:pt x="122" y="3"/>
                    <a:pt x="113" y="2"/>
                  </a:cubicBezTo>
                  <a:cubicBezTo>
                    <a:pt x="96" y="0"/>
                    <a:pt x="84" y="13"/>
                    <a:pt x="82" y="15"/>
                  </a:cubicBezTo>
                  <a:cubicBezTo>
                    <a:pt x="77" y="21"/>
                    <a:pt x="70" y="30"/>
                    <a:pt x="66" y="42"/>
                  </a:cubicBezTo>
                  <a:cubicBezTo>
                    <a:pt x="57" y="64"/>
                    <a:pt x="59" y="84"/>
                    <a:pt x="61" y="94"/>
                  </a:cubicBezTo>
                  <a:cubicBezTo>
                    <a:pt x="55" y="95"/>
                    <a:pt x="42" y="100"/>
                    <a:pt x="32" y="112"/>
                  </a:cubicBezTo>
                  <a:cubicBezTo>
                    <a:pt x="27" y="118"/>
                    <a:pt x="25" y="124"/>
                    <a:pt x="23" y="129"/>
                  </a:cubicBezTo>
                  <a:cubicBezTo>
                    <a:pt x="7" y="181"/>
                    <a:pt x="7" y="181"/>
                    <a:pt x="7" y="181"/>
                  </a:cubicBezTo>
                  <a:cubicBezTo>
                    <a:pt x="0" y="202"/>
                    <a:pt x="16" y="225"/>
                    <a:pt x="39" y="225"/>
                  </a:cubicBezTo>
                  <a:cubicBezTo>
                    <a:pt x="47" y="225"/>
                    <a:pt x="47" y="225"/>
                    <a:pt x="47" y="225"/>
                  </a:cubicBezTo>
                  <a:cubicBezTo>
                    <a:pt x="47" y="224"/>
                    <a:pt x="46" y="223"/>
                    <a:pt x="46" y="221"/>
                  </a:cubicBezTo>
                  <a:cubicBezTo>
                    <a:pt x="42" y="147"/>
                    <a:pt x="42" y="147"/>
                    <a:pt x="42" y="147"/>
                  </a:cubicBezTo>
                  <a:cubicBezTo>
                    <a:pt x="41" y="139"/>
                    <a:pt x="48" y="132"/>
                    <a:pt x="56" y="132"/>
                  </a:cubicBezTo>
                  <a:cubicBezTo>
                    <a:pt x="163" y="132"/>
                    <a:pt x="163" y="132"/>
                    <a:pt x="163" y="132"/>
                  </a:cubicBezTo>
                  <a:cubicBezTo>
                    <a:pt x="171" y="132"/>
                    <a:pt x="178" y="139"/>
                    <a:pt x="177" y="147"/>
                  </a:cubicBezTo>
                  <a:cubicBezTo>
                    <a:pt x="173" y="221"/>
                    <a:pt x="173" y="221"/>
                    <a:pt x="173" y="221"/>
                  </a:cubicBezTo>
                  <a:cubicBezTo>
                    <a:pt x="173" y="223"/>
                    <a:pt x="172" y="224"/>
                    <a:pt x="172" y="225"/>
                  </a:cubicBezTo>
                  <a:cubicBezTo>
                    <a:pt x="180" y="225"/>
                    <a:pt x="180" y="225"/>
                    <a:pt x="180" y="225"/>
                  </a:cubicBezTo>
                  <a:cubicBezTo>
                    <a:pt x="203" y="225"/>
                    <a:pt x="219" y="202"/>
                    <a:pt x="212" y="181"/>
                  </a:cubicBezTo>
                  <a:close/>
                  <a:moveTo>
                    <a:pt x="139" y="81"/>
                  </a:moveTo>
                  <a:cubicBezTo>
                    <a:pt x="138" y="85"/>
                    <a:pt x="136" y="92"/>
                    <a:pt x="130" y="98"/>
                  </a:cubicBezTo>
                  <a:cubicBezTo>
                    <a:pt x="126" y="103"/>
                    <a:pt x="119" y="111"/>
                    <a:pt x="110" y="111"/>
                  </a:cubicBezTo>
                  <a:cubicBezTo>
                    <a:pt x="99" y="111"/>
                    <a:pt x="92" y="101"/>
                    <a:pt x="88" y="95"/>
                  </a:cubicBezTo>
                  <a:cubicBezTo>
                    <a:pt x="84" y="90"/>
                    <a:pt x="81" y="84"/>
                    <a:pt x="80" y="81"/>
                  </a:cubicBezTo>
                  <a:cubicBezTo>
                    <a:pt x="79" y="75"/>
                    <a:pt x="78" y="69"/>
                    <a:pt x="78" y="63"/>
                  </a:cubicBezTo>
                  <a:cubicBezTo>
                    <a:pt x="78" y="62"/>
                    <a:pt x="78" y="62"/>
                    <a:pt x="78" y="61"/>
                  </a:cubicBezTo>
                  <a:cubicBezTo>
                    <a:pt x="78" y="61"/>
                    <a:pt x="78" y="61"/>
                    <a:pt x="78" y="60"/>
                  </a:cubicBezTo>
                  <a:cubicBezTo>
                    <a:pt x="78" y="52"/>
                    <a:pt x="78" y="52"/>
                    <a:pt x="78" y="52"/>
                  </a:cubicBezTo>
                  <a:cubicBezTo>
                    <a:pt x="78" y="52"/>
                    <a:pt x="79" y="42"/>
                    <a:pt x="88" y="42"/>
                  </a:cubicBezTo>
                  <a:cubicBezTo>
                    <a:pt x="88" y="42"/>
                    <a:pt x="101" y="48"/>
                    <a:pt x="110" y="48"/>
                  </a:cubicBezTo>
                  <a:cubicBezTo>
                    <a:pt x="117" y="48"/>
                    <a:pt x="124" y="46"/>
                    <a:pt x="130" y="42"/>
                  </a:cubicBezTo>
                  <a:cubicBezTo>
                    <a:pt x="133" y="42"/>
                    <a:pt x="141" y="43"/>
                    <a:pt x="141" y="53"/>
                  </a:cubicBezTo>
                  <a:cubicBezTo>
                    <a:pt x="141" y="57"/>
                    <a:pt x="142" y="61"/>
                    <a:pt x="142" y="66"/>
                  </a:cubicBezTo>
                  <a:cubicBezTo>
                    <a:pt x="141" y="72"/>
                    <a:pt x="140" y="77"/>
                    <a:pt x="139" y="8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24">
              <a:extLst>
                <a:ext uri="{FF2B5EF4-FFF2-40B4-BE49-F238E27FC236}">
                  <a16:creationId xmlns:a16="http://schemas.microsoft.com/office/drawing/2014/main" id="{D88679A6-601C-497E-8755-A6C52FB1CACE}"/>
                </a:ext>
              </a:extLst>
            </p:cNvPr>
            <p:cNvSpPr>
              <a:spLocks/>
            </p:cNvSpPr>
            <p:nvPr/>
          </p:nvSpPr>
          <p:spPr bwMode="auto">
            <a:xfrm>
              <a:off x="799298" y="3550963"/>
              <a:ext cx="286481" cy="213260"/>
            </a:xfrm>
            <a:custGeom>
              <a:avLst/>
              <a:gdLst>
                <a:gd name="T0" fmla="*/ 112 w 126"/>
                <a:gd name="T1" fmla="*/ 0 h 95"/>
                <a:gd name="T2" fmla="*/ 14 w 126"/>
                <a:gd name="T3" fmla="*/ 0 h 95"/>
                <a:gd name="T4" fmla="*/ 1 w 126"/>
                <a:gd name="T5" fmla="*/ 14 h 95"/>
                <a:gd name="T6" fmla="*/ 5 w 126"/>
                <a:gd name="T7" fmla="*/ 82 h 95"/>
                <a:gd name="T8" fmla="*/ 19 w 126"/>
                <a:gd name="T9" fmla="*/ 95 h 95"/>
                <a:gd name="T10" fmla="*/ 108 w 126"/>
                <a:gd name="T11" fmla="*/ 95 h 95"/>
                <a:gd name="T12" fmla="*/ 121 w 126"/>
                <a:gd name="T13" fmla="*/ 82 h 95"/>
                <a:gd name="T14" fmla="*/ 125 w 126"/>
                <a:gd name="T15" fmla="*/ 14 h 95"/>
                <a:gd name="T16" fmla="*/ 112 w 126"/>
                <a:gd name="T1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95">
                  <a:moveTo>
                    <a:pt x="112" y="0"/>
                  </a:moveTo>
                  <a:cubicBezTo>
                    <a:pt x="14" y="0"/>
                    <a:pt x="14" y="0"/>
                    <a:pt x="14" y="0"/>
                  </a:cubicBezTo>
                  <a:cubicBezTo>
                    <a:pt x="7" y="0"/>
                    <a:pt x="0" y="6"/>
                    <a:pt x="1" y="14"/>
                  </a:cubicBezTo>
                  <a:cubicBezTo>
                    <a:pt x="5" y="82"/>
                    <a:pt x="5" y="82"/>
                    <a:pt x="5" y="82"/>
                  </a:cubicBezTo>
                  <a:cubicBezTo>
                    <a:pt x="6" y="89"/>
                    <a:pt x="11" y="95"/>
                    <a:pt x="19" y="95"/>
                  </a:cubicBezTo>
                  <a:cubicBezTo>
                    <a:pt x="108" y="95"/>
                    <a:pt x="108" y="95"/>
                    <a:pt x="108" y="95"/>
                  </a:cubicBezTo>
                  <a:cubicBezTo>
                    <a:pt x="115" y="95"/>
                    <a:pt x="121" y="89"/>
                    <a:pt x="121" y="82"/>
                  </a:cubicBezTo>
                  <a:cubicBezTo>
                    <a:pt x="125" y="14"/>
                    <a:pt x="125" y="14"/>
                    <a:pt x="125" y="14"/>
                  </a:cubicBezTo>
                  <a:cubicBezTo>
                    <a:pt x="126" y="6"/>
                    <a:pt x="120" y="0"/>
                    <a:pt x="112" y="0"/>
                  </a:cubicBezTo>
                  <a:close/>
                </a:path>
              </a:pathLst>
            </a:custGeom>
            <a:solidFill>
              <a:schemeClr val="bg1"/>
            </a:solidFill>
            <a:ln w="28575">
              <a:solidFill>
                <a:srgbClr val="E81123"/>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286" name="Freeform 11">
              <a:extLst>
                <a:ext uri="{FF2B5EF4-FFF2-40B4-BE49-F238E27FC236}">
                  <a16:creationId xmlns:a16="http://schemas.microsoft.com/office/drawing/2014/main" id="{CDD36610-E99F-47BE-AEB2-B7B351EEEC97}"/>
                </a:ext>
              </a:extLst>
            </p:cNvPr>
            <p:cNvSpPr>
              <a:spLocks/>
            </p:cNvSpPr>
            <p:nvPr/>
          </p:nvSpPr>
          <p:spPr bwMode="auto">
            <a:xfrm>
              <a:off x="822718" y="3757151"/>
              <a:ext cx="239830" cy="25390"/>
            </a:xfrm>
            <a:prstGeom prst="roundRect">
              <a:avLst/>
            </a:prstGeom>
            <a:solidFill>
              <a:schemeClr val="bg1"/>
            </a:solidFill>
            <a:ln w="12700">
              <a:solidFill>
                <a:srgbClr val="E81123"/>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7" name="Freeform: Shape 286">
              <a:extLst>
                <a:ext uri="{FF2B5EF4-FFF2-40B4-BE49-F238E27FC236}">
                  <a16:creationId xmlns:a16="http://schemas.microsoft.com/office/drawing/2014/main" id="{502CC849-B5F7-4A43-8439-C17B2E866A13}"/>
                </a:ext>
              </a:extLst>
            </p:cNvPr>
            <p:cNvSpPr/>
            <p:nvPr/>
          </p:nvSpPr>
          <p:spPr bwMode="auto">
            <a:xfrm>
              <a:off x="882542" y="3428504"/>
              <a:ext cx="118751" cy="39510"/>
            </a:xfrm>
            <a:custGeom>
              <a:avLst/>
              <a:gdLst>
                <a:gd name="connsiteX0" fmla="*/ 44007 w 118751"/>
                <a:gd name="connsiteY0" fmla="*/ 0 h 39510"/>
                <a:gd name="connsiteX1" fmla="*/ 74105 w 118751"/>
                <a:gd name="connsiteY1" fmla="*/ 0 h 39510"/>
                <a:gd name="connsiteX2" fmla="*/ 74105 w 118751"/>
                <a:gd name="connsiteY2" fmla="*/ 1909 h 39510"/>
                <a:gd name="connsiteX3" fmla="*/ 82862 w 118751"/>
                <a:gd name="connsiteY3" fmla="*/ 1089 h 39510"/>
                <a:gd name="connsiteX4" fmla="*/ 116839 w 118751"/>
                <a:gd name="connsiteY4" fmla="*/ 3226 h 39510"/>
                <a:gd name="connsiteX5" fmla="*/ 114717 w 118751"/>
                <a:gd name="connsiteY5" fmla="*/ 22433 h 39510"/>
                <a:gd name="connsiteX6" fmla="*/ 91359 w 118751"/>
                <a:gd name="connsiteY6" fmla="*/ 39510 h 39510"/>
                <a:gd name="connsiteX7" fmla="*/ 68001 w 118751"/>
                <a:gd name="connsiteY7" fmla="*/ 20300 h 39510"/>
                <a:gd name="connsiteX8" fmla="*/ 66701 w 118751"/>
                <a:gd name="connsiteY8" fmla="*/ 14641 h 39510"/>
                <a:gd name="connsiteX9" fmla="*/ 52050 w 118751"/>
                <a:gd name="connsiteY9" fmla="*/ 14641 h 39510"/>
                <a:gd name="connsiteX10" fmla="*/ 50750 w 118751"/>
                <a:gd name="connsiteY10" fmla="*/ 20300 h 39510"/>
                <a:gd name="connsiteX11" fmla="*/ 27392 w 118751"/>
                <a:gd name="connsiteY11" fmla="*/ 39510 h 39510"/>
                <a:gd name="connsiteX12" fmla="*/ 4034 w 118751"/>
                <a:gd name="connsiteY12" fmla="*/ 22433 h 39510"/>
                <a:gd name="connsiteX13" fmla="*/ 1912 w 118751"/>
                <a:gd name="connsiteY13" fmla="*/ 3226 h 39510"/>
                <a:gd name="connsiteX14" fmla="*/ 35889 w 118751"/>
                <a:gd name="connsiteY14" fmla="*/ 1089 h 39510"/>
                <a:gd name="connsiteX15" fmla="*/ 44007 w 118751"/>
                <a:gd name="connsiteY15" fmla="*/ 2256 h 3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751" h="39510">
                  <a:moveTo>
                    <a:pt x="44007" y="0"/>
                  </a:moveTo>
                  <a:lnTo>
                    <a:pt x="74105" y="0"/>
                  </a:lnTo>
                  <a:lnTo>
                    <a:pt x="74105" y="1909"/>
                  </a:lnTo>
                  <a:lnTo>
                    <a:pt x="82862" y="1089"/>
                  </a:lnTo>
                  <a:cubicBezTo>
                    <a:pt x="91004" y="1089"/>
                    <a:pt x="111530" y="-331"/>
                    <a:pt x="116839" y="3226"/>
                  </a:cubicBezTo>
                  <a:cubicBezTo>
                    <a:pt x="122148" y="6783"/>
                    <a:pt x="114717" y="22433"/>
                    <a:pt x="114717" y="22433"/>
                  </a:cubicBezTo>
                  <a:cubicBezTo>
                    <a:pt x="110469" y="33107"/>
                    <a:pt x="101978" y="39510"/>
                    <a:pt x="91359" y="39510"/>
                  </a:cubicBezTo>
                  <a:cubicBezTo>
                    <a:pt x="80741" y="37377"/>
                    <a:pt x="72244" y="30973"/>
                    <a:pt x="68001" y="20300"/>
                  </a:cubicBezTo>
                  <a:lnTo>
                    <a:pt x="66701" y="14641"/>
                  </a:lnTo>
                  <a:lnTo>
                    <a:pt x="52050" y="14641"/>
                  </a:lnTo>
                  <a:lnTo>
                    <a:pt x="50750" y="20300"/>
                  </a:lnTo>
                  <a:cubicBezTo>
                    <a:pt x="46507" y="30973"/>
                    <a:pt x="38010" y="37377"/>
                    <a:pt x="27392" y="39510"/>
                  </a:cubicBezTo>
                  <a:cubicBezTo>
                    <a:pt x="16773" y="39510"/>
                    <a:pt x="8282" y="33107"/>
                    <a:pt x="4034" y="22433"/>
                  </a:cubicBezTo>
                  <a:cubicBezTo>
                    <a:pt x="4034" y="22433"/>
                    <a:pt x="-3397" y="6783"/>
                    <a:pt x="1912" y="3226"/>
                  </a:cubicBezTo>
                  <a:cubicBezTo>
                    <a:pt x="7221" y="-331"/>
                    <a:pt x="27747" y="1089"/>
                    <a:pt x="35889" y="1089"/>
                  </a:cubicBezTo>
                  <a:lnTo>
                    <a:pt x="44007" y="2256"/>
                  </a:lnTo>
                  <a:close/>
                </a:path>
              </a:pathLst>
            </a:cu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8" name="Group 287">
            <a:extLst>
              <a:ext uri="{FF2B5EF4-FFF2-40B4-BE49-F238E27FC236}">
                <a16:creationId xmlns:a16="http://schemas.microsoft.com/office/drawing/2014/main" id="{DDE6A1D8-F445-4DD5-BBE5-00C19EF03B75}"/>
              </a:ext>
            </a:extLst>
          </p:cNvPr>
          <p:cNvGrpSpPr/>
          <p:nvPr/>
        </p:nvGrpSpPr>
        <p:grpSpPr>
          <a:xfrm>
            <a:off x="3326970" y="4707177"/>
            <a:ext cx="1102820" cy="393914"/>
            <a:chOff x="2623884" y="3379410"/>
            <a:chExt cx="818482" cy="292352"/>
          </a:xfrm>
        </p:grpSpPr>
        <p:grpSp>
          <p:nvGrpSpPr>
            <p:cNvPr id="289" name="Group 288">
              <a:extLst>
                <a:ext uri="{FF2B5EF4-FFF2-40B4-BE49-F238E27FC236}">
                  <a16:creationId xmlns:a16="http://schemas.microsoft.com/office/drawing/2014/main" id="{8B373832-206B-45BA-9338-7BB28AD84433}"/>
                </a:ext>
              </a:extLst>
            </p:cNvPr>
            <p:cNvGrpSpPr/>
            <p:nvPr/>
          </p:nvGrpSpPr>
          <p:grpSpPr>
            <a:xfrm>
              <a:off x="2623884" y="3379410"/>
              <a:ext cx="818482" cy="292352"/>
              <a:chOff x="1654614" y="1401843"/>
              <a:chExt cx="818482" cy="292352"/>
            </a:xfrm>
          </p:grpSpPr>
          <p:grpSp>
            <p:nvGrpSpPr>
              <p:cNvPr id="291" name="Group 290">
                <a:extLst>
                  <a:ext uri="{FF2B5EF4-FFF2-40B4-BE49-F238E27FC236}">
                    <a16:creationId xmlns:a16="http://schemas.microsoft.com/office/drawing/2014/main" id="{CB681F1C-5D39-4495-AE75-6318C21CC558}"/>
                  </a:ext>
                </a:extLst>
              </p:cNvPr>
              <p:cNvGrpSpPr/>
              <p:nvPr/>
            </p:nvGrpSpPr>
            <p:grpSpPr>
              <a:xfrm flipH="1">
                <a:off x="1654614" y="1448484"/>
                <a:ext cx="189999" cy="245711"/>
                <a:chOff x="2283097" y="1448484"/>
                <a:chExt cx="189999" cy="245711"/>
              </a:xfrm>
            </p:grpSpPr>
            <p:grpSp>
              <p:nvGrpSpPr>
                <p:cNvPr id="306" name="Group 305">
                  <a:extLst>
                    <a:ext uri="{FF2B5EF4-FFF2-40B4-BE49-F238E27FC236}">
                      <a16:creationId xmlns:a16="http://schemas.microsoft.com/office/drawing/2014/main" id="{C893D001-B857-4A42-BD2E-5F5CECE11193}"/>
                    </a:ext>
                  </a:extLst>
                </p:cNvPr>
                <p:cNvGrpSpPr/>
                <p:nvPr/>
              </p:nvGrpSpPr>
              <p:grpSpPr>
                <a:xfrm>
                  <a:off x="2305039" y="1448484"/>
                  <a:ext cx="168057" cy="45719"/>
                  <a:chOff x="2305039" y="1448484"/>
                  <a:chExt cx="241398" cy="58346"/>
                </a:xfrm>
              </p:grpSpPr>
              <p:cxnSp>
                <p:nvCxnSpPr>
                  <p:cNvPr id="316" name="Straight Connector 315">
                    <a:extLst>
                      <a:ext uri="{FF2B5EF4-FFF2-40B4-BE49-F238E27FC236}">
                        <a16:creationId xmlns:a16="http://schemas.microsoft.com/office/drawing/2014/main" id="{254D5A45-264F-4B99-B3CF-E772A2891604}"/>
                      </a:ext>
                    </a:extLst>
                  </p:cNvPr>
                  <p:cNvCxnSpPr/>
                  <p:nvPr/>
                </p:nvCxnSpPr>
                <p:spPr>
                  <a:xfrm flipH="1">
                    <a:off x="2305039" y="1452372"/>
                    <a:ext cx="145855" cy="0"/>
                  </a:xfrm>
                  <a:prstGeom prst="line">
                    <a:avLst/>
                  </a:prstGeom>
                  <a:solidFill>
                    <a:schemeClr val="bg1"/>
                  </a:solidFill>
                  <a:ln w="28575">
                    <a:solidFill>
                      <a:schemeClr val="tx2"/>
                    </a:solidFill>
                    <a:round/>
                    <a:headEnd/>
                    <a:tailEnd/>
                  </a:ln>
                </p:spPr>
              </p:cxnSp>
              <p:cxnSp>
                <p:nvCxnSpPr>
                  <p:cNvPr id="317" name="Straight Connector 316">
                    <a:extLst>
                      <a:ext uri="{FF2B5EF4-FFF2-40B4-BE49-F238E27FC236}">
                        <a16:creationId xmlns:a16="http://schemas.microsoft.com/office/drawing/2014/main" id="{87A682F1-9CA7-47F4-AC93-7B345AD9AC2F}"/>
                      </a:ext>
                    </a:extLst>
                  </p:cNvPr>
                  <p:cNvCxnSpPr>
                    <a:cxnSpLocks/>
                  </p:cNvCxnSpPr>
                  <p:nvPr/>
                </p:nvCxnSpPr>
                <p:spPr>
                  <a:xfrm flipH="1" flipV="1">
                    <a:off x="2439365" y="1448484"/>
                    <a:ext cx="107072" cy="58346"/>
                  </a:xfrm>
                  <a:prstGeom prst="line">
                    <a:avLst/>
                  </a:prstGeom>
                  <a:solidFill>
                    <a:schemeClr val="bg1"/>
                  </a:solidFill>
                  <a:ln w="28575">
                    <a:solidFill>
                      <a:schemeClr val="tx2"/>
                    </a:solidFill>
                    <a:round/>
                    <a:headEnd/>
                    <a:tailEnd/>
                  </a:ln>
                </p:spPr>
              </p:cxnSp>
            </p:grpSp>
            <p:grpSp>
              <p:nvGrpSpPr>
                <p:cNvPr id="307" name="Group 306">
                  <a:extLst>
                    <a:ext uri="{FF2B5EF4-FFF2-40B4-BE49-F238E27FC236}">
                      <a16:creationId xmlns:a16="http://schemas.microsoft.com/office/drawing/2014/main" id="{A426F591-BEDA-4770-AC68-20B44A300D73}"/>
                    </a:ext>
                  </a:extLst>
                </p:cNvPr>
                <p:cNvGrpSpPr/>
                <p:nvPr/>
              </p:nvGrpSpPr>
              <p:grpSpPr>
                <a:xfrm>
                  <a:off x="2297725" y="1515148"/>
                  <a:ext cx="168057" cy="45719"/>
                  <a:chOff x="2305039" y="1448484"/>
                  <a:chExt cx="241398" cy="58346"/>
                </a:xfrm>
              </p:grpSpPr>
              <p:cxnSp>
                <p:nvCxnSpPr>
                  <p:cNvPr id="314" name="Straight Connector 313">
                    <a:extLst>
                      <a:ext uri="{FF2B5EF4-FFF2-40B4-BE49-F238E27FC236}">
                        <a16:creationId xmlns:a16="http://schemas.microsoft.com/office/drawing/2014/main" id="{1E4F8A40-20D3-48B8-A566-E8AA19ADC50F}"/>
                      </a:ext>
                    </a:extLst>
                  </p:cNvPr>
                  <p:cNvCxnSpPr/>
                  <p:nvPr/>
                </p:nvCxnSpPr>
                <p:spPr>
                  <a:xfrm flipH="1">
                    <a:off x="2305039" y="1452372"/>
                    <a:ext cx="145855" cy="0"/>
                  </a:xfrm>
                  <a:prstGeom prst="line">
                    <a:avLst/>
                  </a:prstGeom>
                  <a:solidFill>
                    <a:schemeClr val="bg1"/>
                  </a:solidFill>
                  <a:ln w="28575">
                    <a:solidFill>
                      <a:schemeClr val="tx2"/>
                    </a:solidFill>
                    <a:round/>
                    <a:headEnd/>
                    <a:tailEnd/>
                  </a:ln>
                </p:spPr>
              </p:cxnSp>
              <p:cxnSp>
                <p:nvCxnSpPr>
                  <p:cNvPr id="315" name="Straight Connector 314">
                    <a:extLst>
                      <a:ext uri="{FF2B5EF4-FFF2-40B4-BE49-F238E27FC236}">
                        <a16:creationId xmlns:a16="http://schemas.microsoft.com/office/drawing/2014/main" id="{4EA69F96-B2DF-45DF-8DFE-7C6E84500959}"/>
                      </a:ext>
                    </a:extLst>
                  </p:cNvPr>
                  <p:cNvCxnSpPr>
                    <a:cxnSpLocks/>
                  </p:cNvCxnSpPr>
                  <p:nvPr/>
                </p:nvCxnSpPr>
                <p:spPr>
                  <a:xfrm flipH="1" flipV="1">
                    <a:off x="2439365" y="1448484"/>
                    <a:ext cx="107072" cy="58346"/>
                  </a:xfrm>
                  <a:prstGeom prst="line">
                    <a:avLst/>
                  </a:prstGeom>
                  <a:solidFill>
                    <a:schemeClr val="bg1"/>
                  </a:solidFill>
                  <a:ln w="28575">
                    <a:solidFill>
                      <a:schemeClr val="tx2"/>
                    </a:solidFill>
                    <a:round/>
                    <a:headEnd/>
                    <a:tailEnd/>
                  </a:ln>
                </p:spPr>
              </p:cxnSp>
            </p:grpSp>
            <p:grpSp>
              <p:nvGrpSpPr>
                <p:cNvPr id="308" name="Group 307">
                  <a:extLst>
                    <a:ext uri="{FF2B5EF4-FFF2-40B4-BE49-F238E27FC236}">
                      <a16:creationId xmlns:a16="http://schemas.microsoft.com/office/drawing/2014/main" id="{8E2DDE74-6ABB-42DA-B74F-B19AF3998532}"/>
                    </a:ext>
                  </a:extLst>
                </p:cNvPr>
                <p:cNvGrpSpPr/>
                <p:nvPr/>
              </p:nvGrpSpPr>
              <p:grpSpPr>
                <a:xfrm>
                  <a:off x="2290411" y="1581812"/>
                  <a:ext cx="168057" cy="45719"/>
                  <a:chOff x="2305039" y="1448484"/>
                  <a:chExt cx="241398" cy="58346"/>
                </a:xfrm>
              </p:grpSpPr>
              <p:cxnSp>
                <p:nvCxnSpPr>
                  <p:cNvPr id="312" name="Straight Connector 311">
                    <a:extLst>
                      <a:ext uri="{FF2B5EF4-FFF2-40B4-BE49-F238E27FC236}">
                        <a16:creationId xmlns:a16="http://schemas.microsoft.com/office/drawing/2014/main" id="{21BA9C24-E9C7-4FAB-849A-C08BC30692AE}"/>
                      </a:ext>
                    </a:extLst>
                  </p:cNvPr>
                  <p:cNvCxnSpPr/>
                  <p:nvPr/>
                </p:nvCxnSpPr>
                <p:spPr>
                  <a:xfrm flipH="1">
                    <a:off x="2305039" y="1452372"/>
                    <a:ext cx="145855" cy="0"/>
                  </a:xfrm>
                  <a:prstGeom prst="line">
                    <a:avLst/>
                  </a:prstGeom>
                  <a:solidFill>
                    <a:schemeClr val="bg1"/>
                  </a:solidFill>
                  <a:ln w="28575">
                    <a:solidFill>
                      <a:schemeClr val="tx2"/>
                    </a:solidFill>
                    <a:round/>
                    <a:headEnd/>
                    <a:tailEnd/>
                  </a:ln>
                </p:spPr>
              </p:cxnSp>
              <p:cxnSp>
                <p:nvCxnSpPr>
                  <p:cNvPr id="313" name="Straight Connector 312">
                    <a:extLst>
                      <a:ext uri="{FF2B5EF4-FFF2-40B4-BE49-F238E27FC236}">
                        <a16:creationId xmlns:a16="http://schemas.microsoft.com/office/drawing/2014/main" id="{9116405C-2F62-4620-B02C-2AF122A9D93D}"/>
                      </a:ext>
                    </a:extLst>
                  </p:cNvPr>
                  <p:cNvCxnSpPr>
                    <a:cxnSpLocks/>
                  </p:cNvCxnSpPr>
                  <p:nvPr/>
                </p:nvCxnSpPr>
                <p:spPr>
                  <a:xfrm flipH="1" flipV="1">
                    <a:off x="2439365" y="1448484"/>
                    <a:ext cx="107072" cy="58346"/>
                  </a:xfrm>
                  <a:prstGeom prst="line">
                    <a:avLst/>
                  </a:prstGeom>
                  <a:solidFill>
                    <a:schemeClr val="bg1"/>
                  </a:solidFill>
                  <a:ln w="28575">
                    <a:solidFill>
                      <a:schemeClr val="tx2"/>
                    </a:solidFill>
                    <a:round/>
                    <a:headEnd/>
                    <a:tailEnd/>
                  </a:ln>
                </p:spPr>
              </p:cxnSp>
            </p:grpSp>
            <p:grpSp>
              <p:nvGrpSpPr>
                <p:cNvPr id="309" name="Group 308">
                  <a:extLst>
                    <a:ext uri="{FF2B5EF4-FFF2-40B4-BE49-F238E27FC236}">
                      <a16:creationId xmlns:a16="http://schemas.microsoft.com/office/drawing/2014/main" id="{E184F256-637B-4B9A-A030-4F2A326E9B4D}"/>
                    </a:ext>
                  </a:extLst>
                </p:cNvPr>
                <p:cNvGrpSpPr/>
                <p:nvPr/>
              </p:nvGrpSpPr>
              <p:grpSpPr>
                <a:xfrm>
                  <a:off x="2283097" y="1648476"/>
                  <a:ext cx="168057" cy="45719"/>
                  <a:chOff x="2305039" y="1448484"/>
                  <a:chExt cx="241398" cy="58346"/>
                </a:xfrm>
              </p:grpSpPr>
              <p:cxnSp>
                <p:nvCxnSpPr>
                  <p:cNvPr id="310" name="Straight Connector 309">
                    <a:extLst>
                      <a:ext uri="{FF2B5EF4-FFF2-40B4-BE49-F238E27FC236}">
                        <a16:creationId xmlns:a16="http://schemas.microsoft.com/office/drawing/2014/main" id="{A1E8F964-70F3-457B-8E14-4929DBEBB070}"/>
                      </a:ext>
                    </a:extLst>
                  </p:cNvPr>
                  <p:cNvCxnSpPr/>
                  <p:nvPr/>
                </p:nvCxnSpPr>
                <p:spPr>
                  <a:xfrm flipH="1">
                    <a:off x="2305039" y="1452372"/>
                    <a:ext cx="145855" cy="0"/>
                  </a:xfrm>
                  <a:prstGeom prst="line">
                    <a:avLst/>
                  </a:prstGeom>
                  <a:solidFill>
                    <a:schemeClr val="bg1"/>
                  </a:solidFill>
                  <a:ln w="28575">
                    <a:solidFill>
                      <a:schemeClr val="tx2"/>
                    </a:solidFill>
                    <a:round/>
                    <a:headEnd/>
                    <a:tailEnd/>
                  </a:ln>
                </p:spPr>
              </p:cxnSp>
              <p:cxnSp>
                <p:nvCxnSpPr>
                  <p:cNvPr id="311" name="Straight Connector 310">
                    <a:extLst>
                      <a:ext uri="{FF2B5EF4-FFF2-40B4-BE49-F238E27FC236}">
                        <a16:creationId xmlns:a16="http://schemas.microsoft.com/office/drawing/2014/main" id="{51AE3E2B-0FB7-422C-A3A3-01B202B3ACE9}"/>
                      </a:ext>
                    </a:extLst>
                  </p:cNvPr>
                  <p:cNvCxnSpPr>
                    <a:cxnSpLocks/>
                  </p:cNvCxnSpPr>
                  <p:nvPr/>
                </p:nvCxnSpPr>
                <p:spPr>
                  <a:xfrm flipH="1" flipV="1">
                    <a:off x="2439365" y="1448484"/>
                    <a:ext cx="107072" cy="58346"/>
                  </a:xfrm>
                  <a:prstGeom prst="line">
                    <a:avLst/>
                  </a:prstGeom>
                  <a:solidFill>
                    <a:schemeClr val="bg1"/>
                  </a:solidFill>
                  <a:ln w="28575">
                    <a:solidFill>
                      <a:schemeClr val="tx2"/>
                    </a:solidFill>
                    <a:round/>
                    <a:headEnd/>
                    <a:tailEnd/>
                  </a:ln>
                </p:spPr>
              </p:cxnSp>
            </p:grpSp>
          </p:grpSp>
          <p:grpSp>
            <p:nvGrpSpPr>
              <p:cNvPr id="292" name="Group 291">
                <a:extLst>
                  <a:ext uri="{FF2B5EF4-FFF2-40B4-BE49-F238E27FC236}">
                    <a16:creationId xmlns:a16="http://schemas.microsoft.com/office/drawing/2014/main" id="{CA68BC56-C4E1-4F5E-BB70-67F540FB8B45}"/>
                  </a:ext>
                </a:extLst>
              </p:cNvPr>
              <p:cNvGrpSpPr/>
              <p:nvPr/>
            </p:nvGrpSpPr>
            <p:grpSpPr>
              <a:xfrm>
                <a:off x="2283097" y="1448484"/>
                <a:ext cx="189999" cy="245711"/>
                <a:chOff x="2283097" y="1448484"/>
                <a:chExt cx="189999" cy="245711"/>
              </a:xfrm>
            </p:grpSpPr>
            <p:grpSp>
              <p:nvGrpSpPr>
                <p:cNvPr id="294" name="Group 293">
                  <a:extLst>
                    <a:ext uri="{FF2B5EF4-FFF2-40B4-BE49-F238E27FC236}">
                      <a16:creationId xmlns:a16="http://schemas.microsoft.com/office/drawing/2014/main" id="{E0E80C4A-1DAB-4751-9124-C64EE1FEC49F}"/>
                    </a:ext>
                  </a:extLst>
                </p:cNvPr>
                <p:cNvGrpSpPr/>
                <p:nvPr/>
              </p:nvGrpSpPr>
              <p:grpSpPr>
                <a:xfrm>
                  <a:off x="2305039" y="1448484"/>
                  <a:ext cx="168057" cy="45719"/>
                  <a:chOff x="2305039" y="1448484"/>
                  <a:chExt cx="241398" cy="58346"/>
                </a:xfrm>
              </p:grpSpPr>
              <p:cxnSp>
                <p:nvCxnSpPr>
                  <p:cNvPr id="304" name="Straight Connector 303">
                    <a:extLst>
                      <a:ext uri="{FF2B5EF4-FFF2-40B4-BE49-F238E27FC236}">
                        <a16:creationId xmlns:a16="http://schemas.microsoft.com/office/drawing/2014/main" id="{F6C93BB5-0897-4112-A1E6-8C9FB24D6CF7}"/>
                      </a:ext>
                    </a:extLst>
                  </p:cNvPr>
                  <p:cNvCxnSpPr/>
                  <p:nvPr/>
                </p:nvCxnSpPr>
                <p:spPr>
                  <a:xfrm flipH="1">
                    <a:off x="2305039" y="1452372"/>
                    <a:ext cx="145855" cy="0"/>
                  </a:xfrm>
                  <a:prstGeom prst="line">
                    <a:avLst/>
                  </a:prstGeom>
                  <a:solidFill>
                    <a:schemeClr val="bg1"/>
                  </a:solidFill>
                  <a:ln w="28575">
                    <a:solidFill>
                      <a:schemeClr val="tx2"/>
                    </a:solidFill>
                    <a:round/>
                    <a:headEnd/>
                    <a:tailEnd/>
                  </a:ln>
                </p:spPr>
              </p:cxnSp>
              <p:cxnSp>
                <p:nvCxnSpPr>
                  <p:cNvPr id="305" name="Straight Connector 304">
                    <a:extLst>
                      <a:ext uri="{FF2B5EF4-FFF2-40B4-BE49-F238E27FC236}">
                        <a16:creationId xmlns:a16="http://schemas.microsoft.com/office/drawing/2014/main" id="{ADBEBEF1-01E6-4412-90DE-4F404DA05818}"/>
                      </a:ext>
                    </a:extLst>
                  </p:cNvPr>
                  <p:cNvCxnSpPr>
                    <a:cxnSpLocks/>
                  </p:cNvCxnSpPr>
                  <p:nvPr/>
                </p:nvCxnSpPr>
                <p:spPr>
                  <a:xfrm flipH="1" flipV="1">
                    <a:off x="2439365" y="1448484"/>
                    <a:ext cx="107072" cy="58346"/>
                  </a:xfrm>
                  <a:prstGeom prst="line">
                    <a:avLst/>
                  </a:prstGeom>
                  <a:solidFill>
                    <a:schemeClr val="bg1"/>
                  </a:solidFill>
                  <a:ln w="28575">
                    <a:solidFill>
                      <a:schemeClr val="tx2"/>
                    </a:solidFill>
                    <a:round/>
                    <a:headEnd/>
                    <a:tailEnd/>
                  </a:ln>
                </p:spPr>
              </p:cxnSp>
            </p:grpSp>
            <p:grpSp>
              <p:nvGrpSpPr>
                <p:cNvPr id="295" name="Group 294">
                  <a:extLst>
                    <a:ext uri="{FF2B5EF4-FFF2-40B4-BE49-F238E27FC236}">
                      <a16:creationId xmlns:a16="http://schemas.microsoft.com/office/drawing/2014/main" id="{4780F03A-47E8-471E-B51E-4FBEE9F86915}"/>
                    </a:ext>
                  </a:extLst>
                </p:cNvPr>
                <p:cNvGrpSpPr/>
                <p:nvPr/>
              </p:nvGrpSpPr>
              <p:grpSpPr>
                <a:xfrm>
                  <a:off x="2297725" y="1515148"/>
                  <a:ext cx="168057" cy="45719"/>
                  <a:chOff x="2305039" y="1448484"/>
                  <a:chExt cx="241398" cy="58346"/>
                </a:xfrm>
              </p:grpSpPr>
              <p:cxnSp>
                <p:nvCxnSpPr>
                  <p:cNvPr id="302" name="Straight Connector 301">
                    <a:extLst>
                      <a:ext uri="{FF2B5EF4-FFF2-40B4-BE49-F238E27FC236}">
                        <a16:creationId xmlns:a16="http://schemas.microsoft.com/office/drawing/2014/main" id="{CAF33CDB-B92E-479E-B9E4-2663BD60414A}"/>
                      </a:ext>
                    </a:extLst>
                  </p:cNvPr>
                  <p:cNvCxnSpPr/>
                  <p:nvPr/>
                </p:nvCxnSpPr>
                <p:spPr>
                  <a:xfrm flipH="1">
                    <a:off x="2305039" y="1452372"/>
                    <a:ext cx="145855" cy="0"/>
                  </a:xfrm>
                  <a:prstGeom prst="line">
                    <a:avLst/>
                  </a:prstGeom>
                  <a:solidFill>
                    <a:schemeClr val="bg1"/>
                  </a:solidFill>
                  <a:ln w="28575">
                    <a:solidFill>
                      <a:schemeClr val="tx2"/>
                    </a:solidFill>
                    <a:round/>
                    <a:headEnd/>
                    <a:tailEnd/>
                  </a:ln>
                </p:spPr>
              </p:cxnSp>
              <p:cxnSp>
                <p:nvCxnSpPr>
                  <p:cNvPr id="303" name="Straight Connector 302">
                    <a:extLst>
                      <a:ext uri="{FF2B5EF4-FFF2-40B4-BE49-F238E27FC236}">
                        <a16:creationId xmlns:a16="http://schemas.microsoft.com/office/drawing/2014/main" id="{7F871923-859A-437B-B900-592E50DB08A5}"/>
                      </a:ext>
                    </a:extLst>
                  </p:cNvPr>
                  <p:cNvCxnSpPr>
                    <a:cxnSpLocks/>
                  </p:cNvCxnSpPr>
                  <p:nvPr/>
                </p:nvCxnSpPr>
                <p:spPr>
                  <a:xfrm flipH="1" flipV="1">
                    <a:off x="2439365" y="1448484"/>
                    <a:ext cx="107072" cy="58346"/>
                  </a:xfrm>
                  <a:prstGeom prst="line">
                    <a:avLst/>
                  </a:prstGeom>
                  <a:solidFill>
                    <a:schemeClr val="bg1"/>
                  </a:solidFill>
                  <a:ln w="28575">
                    <a:solidFill>
                      <a:schemeClr val="tx2"/>
                    </a:solidFill>
                    <a:round/>
                    <a:headEnd/>
                    <a:tailEnd/>
                  </a:ln>
                </p:spPr>
              </p:cxnSp>
            </p:grpSp>
            <p:grpSp>
              <p:nvGrpSpPr>
                <p:cNvPr id="296" name="Group 295">
                  <a:extLst>
                    <a:ext uri="{FF2B5EF4-FFF2-40B4-BE49-F238E27FC236}">
                      <a16:creationId xmlns:a16="http://schemas.microsoft.com/office/drawing/2014/main" id="{FA520118-2A33-4EC5-B2F1-762379E48184}"/>
                    </a:ext>
                  </a:extLst>
                </p:cNvPr>
                <p:cNvGrpSpPr/>
                <p:nvPr/>
              </p:nvGrpSpPr>
              <p:grpSpPr>
                <a:xfrm>
                  <a:off x="2290411" y="1581812"/>
                  <a:ext cx="168057" cy="45719"/>
                  <a:chOff x="2305039" y="1448484"/>
                  <a:chExt cx="241398" cy="58346"/>
                </a:xfrm>
              </p:grpSpPr>
              <p:cxnSp>
                <p:nvCxnSpPr>
                  <p:cNvPr id="300" name="Straight Connector 299">
                    <a:extLst>
                      <a:ext uri="{FF2B5EF4-FFF2-40B4-BE49-F238E27FC236}">
                        <a16:creationId xmlns:a16="http://schemas.microsoft.com/office/drawing/2014/main" id="{904D9692-063C-4284-93C1-FBE35E6E977E}"/>
                      </a:ext>
                    </a:extLst>
                  </p:cNvPr>
                  <p:cNvCxnSpPr/>
                  <p:nvPr/>
                </p:nvCxnSpPr>
                <p:spPr>
                  <a:xfrm flipH="1">
                    <a:off x="2305039" y="1452372"/>
                    <a:ext cx="145855" cy="0"/>
                  </a:xfrm>
                  <a:prstGeom prst="line">
                    <a:avLst/>
                  </a:prstGeom>
                  <a:solidFill>
                    <a:schemeClr val="bg1"/>
                  </a:solidFill>
                  <a:ln w="28575">
                    <a:solidFill>
                      <a:schemeClr val="tx2"/>
                    </a:solidFill>
                    <a:round/>
                    <a:headEnd/>
                    <a:tailEnd/>
                  </a:ln>
                </p:spPr>
              </p:cxnSp>
              <p:cxnSp>
                <p:nvCxnSpPr>
                  <p:cNvPr id="301" name="Straight Connector 300">
                    <a:extLst>
                      <a:ext uri="{FF2B5EF4-FFF2-40B4-BE49-F238E27FC236}">
                        <a16:creationId xmlns:a16="http://schemas.microsoft.com/office/drawing/2014/main" id="{00CB218B-E1E5-40C4-847B-E14A3C328A2B}"/>
                      </a:ext>
                    </a:extLst>
                  </p:cNvPr>
                  <p:cNvCxnSpPr>
                    <a:cxnSpLocks/>
                  </p:cNvCxnSpPr>
                  <p:nvPr/>
                </p:nvCxnSpPr>
                <p:spPr>
                  <a:xfrm flipH="1" flipV="1">
                    <a:off x="2439365" y="1448484"/>
                    <a:ext cx="107072" cy="58346"/>
                  </a:xfrm>
                  <a:prstGeom prst="line">
                    <a:avLst/>
                  </a:prstGeom>
                  <a:solidFill>
                    <a:schemeClr val="bg1"/>
                  </a:solidFill>
                  <a:ln w="28575">
                    <a:solidFill>
                      <a:schemeClr val="tx2"/>
                    </a:solidFill>
                    <a:round/>
                    <a:headEnd/>
                    <a:tailEnd/>
                  </a:ln>
                </p:spPr>
              </p:cxnSp>
            </p:grpSp>
            <p:grpSp>
              <p:nvGrpSpPr>
                <p:cNvPr id="297" name="Group 296">
                  <a:extLst>
                    <a:ext uri="{FF2B5EF4-FFF2-40B4-BE49-F238E27FC236}">
                      <a16:creationId xmlns:a16="http://schemas.microsoft.com/office/drawing/2014/main" id="{84741D0E-30DE-4C7B-8C2B-EB28BD597674}"/>
                    </a:ext>
                  </a:extLst>
                </p:cNvPr>
                <p:cNvGrpSpPr/>
                <p:nvPr/>
              </p:nvGrpSpPr>
              <p:grpSpPr>
                <a:xfrm>
                  <a:off x="2283097" y="1648476"/>
                  <a:ext cx="168057" cy="45719"/>
                  <a:chOff x="2305039" y="1448484"/>
                  <a:chExt cx="241398" cy="58346"/>
                </a:xfrm>
              </p:grpSpPr>
              <p:cxnSp>
                <p:nvCxnSpPr>
                  <p:cNvPr id="298" name="Straight Connector 297">
                    <a:extLst>
                      <a:ext uri="{FF2B5EF4-FFF2-40B4-BE49-F238E27FC236}">
                        <a16:creationId xmlns:a16="http://schemas.microsoft.com/office/drawing/2014/main" id="{C93B9C4B-7E60-4667-9050-A496192DC7EB}"/>
                      </a:ext>
                    </a:extLst>
                  </p:cNvPr>
                  <p:cNvCxnSpPr/>
                  <p:nvPr/>
                </p:nvCxnSpPr>
                <p:spPr>
                  <a:xfrm flipH="1">
                    <a:off x="2305039" y="1452372"/>
                    <a:ext cx="145855" cy="0"/>
                  </a:xfrm>
                  <a:prstGeom prst="line">
                    <a:avLst/>
                  </a:prstGeom>
                  <a:solidFill>
                    <a:schemeClr val="bg1"/>
                  </a:solidFill>
                  <a:ln w="28575">
                    <a:solidFill>
                      <a:schemeClr val="tx2"/>
                    </a:solidFill>
                    <a:round/>
                    <a:headEnd/>
                    <a:tailEnd/>
                  </a:ln>
                </p:spPr>
              </p:cxnSp>
              <p:cxnSp>
                <p:nvCxnSpPr>
                  <p:cNvPr id="299" name="Straight Connector 298">
                    <a:extLst>
                      <a:ext uri="{FF2B5EF4-FFF2-40B4-BE49-F238E27FC236}">
                        <a16:creationId xmlns:a16="http://schemas.microsoft.com/office/drawing/2014/main" id="{E5C9701E-5456-4031-AB71-11C40E58A01C}"/>
                      </a:ext>
                    </a:extLst>
                  </p:cNvPr>
                  <p:cNvCxnSpPr>
                    <a:cxnSpLocks/>
                  </p:cNvCxnSpPr>
                  <p:nvPr/>
                </p:nvCxnSpPr>
                <p:spPr>
                  <a:xfrm flipH="1" flipV="1">
                    <a:off x="2439365" y="1448484"/>
                    <a:ext cx="107072" cy="58346"/>
                  </a:xfrm>
                  <a:prstGeom prst="line">
                    <a:avLst/>
                  </a:prstGeom>
                  <a:solidFill>
                    <a:schemeClr val="bg1"/>
                  </a:solidFill>
                  <a:ln w="28575">
                    <a:solidFill>
                      <a:schemeClr val="tx2"/>
                    </a:solidFill>
                    <a:round/>
                    <a:headEnd/>
                    <a:tailEnd/>
                  </a:ln>
                </p:spPr>
              </p:cxnSp>
            </p:grpSp>
          </p:grpSp>
          <p:sp>
            <p:nvSpPr>
              <p:cNvPr id="293" name="Octagon 292">
                <a:extLst>
                  <a:ext uri="{FF2B5EF4-FFF2-40B4-BE49-F238E27FC236}">
                    <a16:creationId xmlns:a16="http://schemas.microsoft.com/office/drawing/2014/main" id="{D426FAA5-21CD-4B29-9DB6-1FD7C66CDB7E}"/>
                  </a:ext>
                </a:extLst>
              </p:cNvPr>
              <p:cNvSpPr/>
              <p:nvPr/>
            </p:nvSpPr>
            <p:spPr>
              <a:xfrm>
                <a:off x="1796182" y="1401843"/>
                <a:ext cx="546061" cy="287169"/>
              </a:xfrm>
              <a:prstGeom prst="octagon">
                <a:avLst/>
              </a:prstGeom>
              <a:solidFill>
                <a:schemeClr val="bg1"/>
              </a:solidFill>
              <a:ln w="28575">
                <a:solidFill>
                  <a:schemeClr val="tx2"/>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90" name="Flowchart: Preparation 289">
              <a:extLst>
                <a:ext uri="{FF2B5EF4-FFF2-40B4-BE49-F238E27FC236}">
                  <a16:creationId xmlns:a16="http://schemas.microsoft.com/office/drawing/2014/main" id="{58491707-7F4C-46CD-B25A-B6DFF1E45407}"/>
                </a:ext>
              </a:extLst>
            </p:cNvPr>
            <p:cNvSpPr/>
            <p:nvPr/>
          </p:nvSpPr>
          <p:spPr bwMode="auto">
            <a:xfrm>
              <a:off x="2961512" y="3461456"/>
              <a:ext cx="143226" cy="128261"/>
            </a:xfrm>
            <a:prstGeom prst="flowChartPreparati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18" name="Group 317">
            <a:extLst>
              <a:ext uri="{FF2B5EF4-FFF2-40B4-BE49-F238E27FC236}">
                <a16:creationId xmlns:a16="http://schemas.microsoft.com/office/drawing/2014/main" id="{69DCBCA7-6C39-444C-89C1-849D427570EE}"/>
              </a:ext>
            </a:extLst>
          </p:cNvPr>
          <p:cNvGrpSpPr/>
          <p:nvPr/>
        </p:nvGrpSpPr>
        <p:grpSpPr>
          <a:xfrm>
            <a:off x="4375531" y="2225861"/>
            <a:ext cx="1271113" cy="2349929"/>
            <a:chOff x="3377762" y="1573840"/>
            <a:chExt cx="943385" cy="1874563"/>
          </a:xfrm>
        </p:grpSpPr>
        <p:sp>
          <p:nvSpPr>
            <p:cNvPr id="319" name="Speech Bubble: Rectangle 318">
              <a:extLst>
                <a:ext uri="{FF2B5EF4-FFF2-40B4-BE49-F238E27FC236}">
                  <a16:creationId xmlns:a16="http://schemas.microsoft.com/office/drawing/2014/main" id="{7D5360F3-2CDD-49F4-A5B1-83F45535BF47}"/>
                </a:ext>
              </a:extLst>
            </p:cNvPr>
            <p:cNvSpPr/>
            <p:nvPr/>
          </p:nvSpPr>
          <p:spPr bwMode="auto">
            <a:xfrm>
              <a:off x="3377762" y="1573840"/>
              <a:ext cx="943385" cy="1874563"/>
            </a:xfrm>
            <a:prstGeom prst="wedgeRectCallout">
              <a:avLst>
                <a:gd name="adj1" fmla="val -89027"/>
                <a:gd name="adj2" fmla="val 61563"/>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0" name="Rectangle 319">
              <a:extLst>
                <a:ext uri="{FF2B5EF4-FFF2-40B4-BE49-F238E27FC236}">
                  <a16:creationId xmlns:a16="http://schemas.microsoft.com/office/drawing/2014/main" id="{0C53F156-334E-44C4-8E5C-748433FE00E2}"/>
                </a:ext>
              </a:extLst>
            </p:cNvPr>
            <p:cNvSpPr/>
            <p:nvPr/>
          </p:nvSpPr>
          <p:spPr>
            <a:xfrm>
              <a:off x="3493733" y="1590025"/>
              <a:ext cx="711444" cy="294620"/>
            </a:xfrm>
            <a:prstGeom prst="rect">
              <a:avLst/>
            </a:prstGeom>
          </p:spPr>
          <p:txBody>
            <a:bodyPr wrap="none">
              <a:spAutoFit/>
            </a:bodyPr>
            <a:lstStyle/>
            <a:p>
              <a:pPr algn="ctr" defTabSz="699557">
                <a:defRPr/>
              </a:pPr>
              <a:r>
                <a:rPr lang="en-US" i="1">
                  <a:gradFill>
                    <a:gsLst>
                      <a:gs pos="50000">
                        <a:schemeClr val="tx2"/>
                      </a:gs>
                      <a:gs pos="100000">
                        <a:schemeClr val="tx2"/>
                      </a:gs>
                    </a:gsLst>
                    <a:lin ang="8100000" scaled="1"/>
                  </a:gradFill>
                  <a:latin typeface="+mj-lt"/>
                </a:rPr>
                <a:t>Policies</a:t>
              </a:r>
            </a:p>
          </p:txBody>
        </p:sp>
      </p:grpSp>
      <p:sp>
        <p:nvSpPr>
          <p:cNvPr id="321" name="Flowchart: Extract 320">
            <a:extLst>
              <a:ext uri="{FF2B5EF4-FFF2-40B4-BE49-F238E27FC236}">
                <a16:creationId xmlns:a16="http://schemas.microsoft.com/office/drawing/2014/main" id="{5179148E-8769-47F3-8FB3-22B4A1933D92}"/>
              </a:ext>
            </a:extLst>
          </p:cNvPr>
          <p:cNvSpPr/>
          <p:nvPr/>
        </p:nvSpPr>
        <p:spPr bwMode="auto">
          <a:xfrm>
            <a:off x="4865258" y="2676878"/>
            <a:ext cx="246412" cy="246412"/>
          </a:xfrm>
          <a:prstGeom prst="flowChartExtra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2" name="Flowchart: Preparation 321">
            <a:extLst>
              <a:ext uri="{FF2B5EF4-FFF2-40B4-BE49-F238E27FC236}">
                <a16:creationId xmlns:a16="http://schemas.microsoft.com/office/drawing/2014/main" id="{5A5E3499-AFD2-4425-A553-90B37BB2D376}"/>
              </a:ext>
            </a:extLst>
          </p:cNvPr>
          <p:cNvSpPr/>
          <p:nvPr/>
        </p:nvSpPr>
        <p:spPr bwMode="auto">
          <a:xfrm>
            <a:off x="4854588" y="4158741"/>
            <a:ext cx="275163" cy="246412"/>
          </a:xfrm>
          <a:prstGeom prst="flowChartPreparati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3" name="Flowchart: Decision 322">
            <a:extLst>
              <a:ext uri="{FF2B5EF4-FFF2-40B4-BE49-F238E27FC236}">
                <a16:creationId xmlns:a16="http://schemas.microsoft.com/office/drawing/2014/main" id="{4E4E2521-BDE5-46F7-AD72-27419DABD178}"/>
              </a:ext>
            </a:extLst>
          </p:cNvPr>
          <p:cNvSpPr/>
          <p:nvPr/>
        </p:nvSpPr>
        <p:spPr bwMode="auto">
          <a:xfrm>
            <a:off x="4865258" y="3859144"/>
            <a:ext cx="246412" cy="246412"/>
          </a:xfrm>
          <a:prstGeom prst="flowChartDecision">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4" name="Rectangle 323">
            <a:extLst>
              <a:ext uri="{FF2B5EF4-FFF2-40B4-BE49-F238E27FC236}">
                <a16:creationId xmlns:a16="http://schemas.microsoft.com/office/drawing/2014/main" id="{4581F4F6-D6B0-4BDE-A3A6-DDEB66A18236}"/>
              </a:ext>
            </a:extLst>
          </p:cNvPr>
          <p:cNvSpPr/>
          <p:nvPr/>
        </p:nvSpPr>
        <p:spPr bwMode="auto">
          <a:xfrm>
            <a:off x="4865258" y="3234390"/>
            <a:ext cx="246412" cy="24641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5" name="Star: 7 Points 324">
            <a:extLst>
              <a:ext uri="{FF2B5EF4-FFF2-40B4-BE49-F238E27FC236}">
                <a16:creationId xmlns:a16="http://schemas.microsoft.com/office/drawing/2014/main" id="{34D63C56-8619-4D1A-A61C-CA4B1DB53CB2}"/>
              </a:ext>
            </a:extLst>
          </p:cNvPr>
          <p:cNvSpPr/>
          <p:nvPr/>
        </p:nvSpPr>
        <p:spPr bwMode="auto">
          <a:xfrm>
            <a:off x="4855773" y="3533987"/>
            <a:ext cx="271972" cy="271972"/>
          </a:xfrm>
          <a:prstGeom prst="star7">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6" name="Freeform 33">
            <a:extLst>
              <a:ext uri="{FF2B5EF4-FFF2-40B4-BE49-F238E27FC236}">
                <a16:creationId xmlns:a16="http://schemas.microsoft.com/office/drawing/2014/main" id="{7855E188-651A-41B0-9420-48E5F4691A71}"/>
              </a:ext>
            </a:extLst>
          </p:cNvPr>
          <p:cNvSpPr>
            <a:spLocks/>
          </p:cNvSpPr>
          <p:nvPr/>
        </p:nvSpPr>
        <p:spPr bwMode="auto">
          <a:xfrm flipH="1">
            <a:off x="4815307" y="2976475"/>
            <a:ext cx="365589" cy="204730"/>
          </a:xfrm>
          <a:custGeom>
            <a:avLst/>
            <a:gdLst>
              <a:gd name="T0" fmla="*/ 41 w 250"/>
              <a:gd name="T1" fmla="*/ 59 h 141"/>
              <a:gd name="T2" fmla="*/ 45 w 250"/>
              <a:gd name="T3" fmla="*/ 59 h 141"/>
              <a:gd name="T4" fmla="*/ 41 w 250"/>
              <a:gd name="T5" fmla="*/ 41 h 141"/>
              <a:gd name="T6" fmla="*/ 82 w 250"/>
              <a:gd name="T7" fmla="*/ 0 h 141"/>
              <a:gd name="T8" fmla="*/ 123 w 250"/>
              <a:gd name="T9" fmla="*/ 36 h 141"/>
              <a:gd name="T10" fmla="*/ 153 w 250"/>
              <a:gd name="T11" fmla="*/ 23 h 141"/>
              <a:gd name="T12" fmla="*/ 194 w 250"/>
              <a:gd name="T13" fmla="*/ 62 h 141"/>
              <a:gd name="T14" fmla="*/ 208 w 250"/>
              <a:gd name="T15" fmla="*/ 59 h 141"/>
              <a:gd name="T16" fmla="*/ 250 w 250"/>
              <a:gd name="T17" fmla="*/ 100 h 141"/>
              <a:gd name="T18" fmla="*/ 208 w 250"/>
              <a:gd name="T19" fmla="*/ 141 h 141"/>
              <a:gd name="T20" fmla="*/ 41 w 250"/>
              <a:gd name="T21" fmla="*/ 141 h 141"/>
              <a:gd name="T22" fmla="*/ 0 w 250"/>
              <a:gd name="T23" fmla="*/ 100 h 141"/>
              <a:gd name="T24" fmla="*/ 41 w 250"/>
              <a:gd name="T25" fmla="*/ 59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0" h="141">
                <a:moveTo>
                  <a:pt x="41" y="59"/>
                </a:moveTo>
                <a:cubicBezTo>
                  <a:pt x="42" y="59"/>
                  <a:pt x="44" y="59"/>
                  <a:pt x="45" y="59"/>
                </a:cubicBezTo>
                <a:cubicBezTo>
                  <a:pt x="43" y="54"/>
                  <a:pt x="41" y="48"/>
                  <a:pt x="41" y="41"/>
                </a:cubicBezTo>
                <a:cubicBezTo>
                  <a:pt x="41" y="19"/>
                  <a:pt x="59" y="0"/>
                  <a:pt x="82" y="0"/>
                </a:cubicBezTo>
                <a:cubicBezTo>
                  <a:pt x="103" y="0"/>
                  <a:pt x="120" y="16"/>
                  <a:pt x="123" y="36"/>
                </a:cubicBezTo>
                <a:cubicBezTo>
                  <a:pt x="130" y="28"/>
                  <a:pt x="141" y="23"/>
                  <a:pt x="153" y="23"/>
                </a:cubicBezTo>
                <a:cubicBezTo>
                  <a:pt x="175" y="23"/>
                  <a:pt x="193" y="40"/>
                  <a:pt x="194" y="62"/>
                </a:cubicBezTo>
                <a:cubicBezTo>
                  <a:pt x="199" y="60"/>
                  <a:pt x="203" y="59"/>
                  <a:pt x="208" y="59"/>
                </a:cubicBezTo>
                <a:cubicBezTo>
                  <a:pt x="231" y="59"/>
                  <a:pt x="250" y="78"/>
                  <a:pt x="250" y="100"/>
                </a:cubicBezTo>
                <a:cubicBezTo>
                  <a:pt x="250" y="123"/>
                  <a:pt x="231" y="141"/>
                  <a:pt x="208" y="141"/>
                </a:cubicBezTo>
                <a:cubicBezTo>
                  <a:pt x="41" y="141"/>
                  <a:pt x="41" y="141"/>
                  <a:pt x="41" y="141"/>
                </a:cubicBezTo>
                <a:cubicBezTo>
                  <a:pt x="18" y="141"/>
                  <a:pt x="0" y="123"/>
                  <a:pt x="0" y="100"/>
                </a:cubicBezTo>
                <a:cubicBezTo>
                  <a:pt x="0" y="78"/>
                  <a:pt x="18" y="59"/>
                  <a:pt x="41" y="59"/>
                </a:cubicBezTo>
                <a:close/>
              </a:path>
            </a:pathLst>
          </a:custGeom>
          <a:solidFill>
            <a:schemeClr val="accent3"/>
          </a:solidFill>
          <a:ln w="10795" cap="flat" cmpd="sng" algn="ctr">
            <a:noFill/>
            <a:prstDash val="solid"/>
          </a:ln>
          <a:effectLs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a:gradFill>
                <a:gsLst>
                  <a:gs pos="0">
                    <a:srgbClr val="FFFFFF"/>
                  </a:gs>
                  <a:gs pos="100000">
                    <a:srgbClr val="FFFFFF"/>
                  </a:gs>
                </a:gsLst>
                <a:lin ang="5400000" scaled="0"/>
              </a:gradFill>
              <a:latin typeface="Segoe UI Semilight"/>
            </a:endParaRPr>
          </a:p>
        </p:txBody>
      </p:sp>
    </p:spTree>
    <p:extLst>
      <p:ext uri="{BB962C8B-B14F-4D97-AF65-F5344CB8AC3E}">
        <p14:creationId xmlns:p14="http://schemas.microsoft.com/office/powerpoint/2010/main" val="3756195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8"/>
                                        </p:tgtEl>
                                        <p:attrNameLst>
                                          <p:attrName>style.visibility</p:attrName>
                                        </p:attrNameLst>
                                      </p:cBhvr>
                                      <p:to>
                                        <p:strVal val="visible"/>
                                      </p:to>
                                    </p:set>
                                    <p:animEffect transition="in" filter="fade">
                                      <p:cBhvr>
                                        <p:cTn id="7" dur="500"/>
                                        <p:tgtEl>
                                          <p:spTgt spid="248"/>
                                        </p:tgtEl>
                                      </p:cBhvr>
                                    </p:animEffect>
                                  </p:childTnLst>
                                </p:cTn>
                              </p:par>
                              <p:par>
                                <p:cTn id="8" presetID="16" presetClass="entr" presetSubtype="42" fill="hold" grpId="0" nodeType="withEffect">
                                  <p:stCondLst>
                                    <p:cond delay="0"/>
                                  </p:stCondLst>
                                  <p:childTnLst>
                                    <p:set>
                                      <p:cBhvr>
                                        <p:cTn id="9" dur="1" fill="hold">
                                          <p:stCondLst>
                                            <p:cond delay="0"/>
                                          </p:stCondLst>
                                        </p:cTn>
                                        <p:tgtEl>
                                          <p:spTgt spid="189"/>
                                        </p:tgtEl>
                                        <p:attrNameLst>
                                          <p:attrName>style.visibility</p:attrName>
                                        </p:attrNameLst>
                                      </p:cBhvr>
                                      <p:to>
                                        <p:strVal val="visible"/>
                                      </p:to>
                                    </p:set>
                                    <p:animEffect transition="in" filter="barn(outHorizontal)">
                                      <p:cBhvr>
                                        <p:cTn id="10" dur="500"/>
                                        <p:tgtEl>
                                          <p:spTgt spid="189"/>
                                        </p:tgtEl>
                                      </p:cBhvr>
                                    </p:animEffect>
                                  </p:childTnLst>
                                </p:cTn>
                              </p:par>
                              <p:par>
                                <p:cTn id="11" presetID="10" presetClass="entr" presetSubtype="0" fill="hold" nodeType="withEffect">
                                  <p:stCondLst>
                                    <p:cond delay="0"/>
                                  </p:stCondLst>
                                  <p:childTnLst>
                                    <p:set>
                                      <p:cBhvr>
                                        <p:cTn id="12" dur="1" fill="hold">
                                          <p:stCondLst>
                                            <p:cond delay="0"/>
                                          </p:stCondLst>
                                        </p:cTn>
                                        <p:tgtEl>
                                          <p:spTgt spid="288"/>
                                        </p:tgtEl>
                                        <p:attrNameLst>
                                          <p:attrName>style.visibility</p:attrName>
                                        </p:attrNameLst>
                                      </p:cBhvr>
                                      <p:to>
                                        <p:strVal val="visible"/>
                                      </p:to>
                                    </p:set>
                                    <p:animEffect transition="in" filter="fade">
                                      <p:cBhvr>
                                        <p:cTn id="13" dur="500"/>
                                        <p:tgtEl>
                                          <p:spTgt spid="288"/>
                                        </p:tgtEl>
                                      </p:cBhvr>
                                    </p:animEffect>
                                  </p:childTnLst>
                                </p:cTn>
                              </p:par>
                            </p:childTnLst>
                          </p:cTn>
                        </p:par>
                        <p:par>
                          <p:cTn id="14" fill="hold">
                            <p:stCondLst>
                              <p:cond delay="500"/>
                            </p:stCondLst>
                            <p:childTnLst>
                              <p:par>
                                <p:cTn id="15" presetID="22" presetClass="entr" presetSubtype="2" fill="hold" grpId="0" nodeType="afterEffect">
                                  <p:stCondLst>
                                    <p:cond delay="0"/>
                                  </p:stCondLst>
                                  <p:childTnLst>
                                    <p:set>
                                      <p:cBhvr>
                                        <p:cTn id="16" dur="1" fill="hold">
                                          <p:stCondLst>
                                            <p:cond delay="0"/>
                                          </p:stCondLst>
                                        </p:cTn>
                                        <p:tgtEl>
                                          <p:spTgt spid="247"/>
                                        </p:tgtEl>
                                        <p:attrNameLst>
                                          <p:attrName>style.visibility</p:attrName>
                                        </p:attrNameLst>
                                      </p:cBhvr>
                                      <p:to>
                                        <p:strVal val="visible"/>
                                      </p:to>
                                    </p:set>
                                    <p:animEffect transition="in" filter="wipe(right)">
                                      <p:cBhvr>
                                        <p:cTn id="17" dur="500"/>
                                        <p:tgtEl>
                                          <p:spTgt spid="2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18"/>
                                        </p:tgtEl>
                                        <p:attrNameLst>
                                          <p:attrName>style.visibility</p:attrName>
                                        </p:attrNameLst>
                                      </p:cBhvr>
                                      <p:to>
                                        <p:strVal val="visible"/>
                                      </p:to>
                                    </p:set>
                                    <p:animEffect transition="in" filter="wipe(down)">
                                      <p:cBhvr>
                                        <p:cTn id="22" dur="500"/>
                                        <p:tgtEl>
                                          <p:spTgt spid="318"/>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21"/>
                                        </p:tgtEl>
                                        <p:attrNameLst>
                                          <p:attrName>style.visibility</p:attrName>
                                        </p:attrNameLst>
                                      </p:cBhvr>
                                      <p:to>
                                        <p:strVal val="visible"/>
                                      </p:to>
                                    </p:set>
                                    <p:animEffect transition="in" filter="fade">
                                      <p:cBhvr>
                                        <p:cTn id="26" dur="250"/>
                                        <p:tgtEl>
                                          <p:spTgt spid="321"/>
                                        </p:tgtEl>
                                      </p:cBhvr>
                                    </p:animEffect>
                                  </p:childTnLst>
                                </p:cTn>
                              </p:par>
                            </p:childTnLst>
                          </p:cTn>
                        </p:par>
                        <p:par>
                          <p:cTn id="27" fill="hold">
                            <p:stCondLst>
                              <p:cond delay="750"/>
                            </p:stCondLst>
                            <p:childTnLst>
                              <p:par>
                                <p:cTn id="28" presetID="10" presetClass="entr" presetSubtype="0" fill="hold" grpId="0" nodeType="afterEffect">
                                  <p:stCondLst>
                                    <p:cond delay="0"/>
                                  </p:stCondLst>
                                  <p:childTnLst>
                                    <p:set>
                                      <p:cBhvr>
                                        <p:cTn id="29" dur="1" fill="hold">
                                          <p:stCondLst>
                                            <p:cond delay="0"/>
                                          </p:stCondLst>
                                        </p:cTn>
                                        <p:tgtEl>
                                          <p:spTgt spid="326"/>
                                        </p:tgtEl>
                                        <p:attrNameLst>
                                          <p:attrName>style.visibility</p:attrName>
                                        </p:attrNameLst>
                                      </p:cBhvr>
                                      <p:to>
                                        <p:strVal val="visible"/>
                                      </p:to>
                                    </p:set>
                                    <p:animEffect transition="in" filter="fade">
                                      <p:cBhvr>
                                        <p:cTn id="30" dur="250"/>
                                        <p:tgtEl>
                                          <p:spTgt spid="326"/>
                                        </p:tgtEl>
                                      </p:cBhvr>
                                    </p:animEffect>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324"/>
                                        </p:tgtEl>
                                        <p:attrNameLst>
                                          <p:attrName>style.visibility</p:attrName>
                                        </p:attrNameLst>
                                      </p:cBhvr>
                                      <p:to>
                                        <p:strVal val="visible"/>
                                      </p:to>
                                    </p:set>
                                    <p:animEffect transition="in" filter="fade">
                                      <p:cBhvr>
                                        <p:cTn id="34" dur="250"/>
                                        <p:tgtEl>
                                          <p:spTgt spid="324"/>
                                        </p:tgtEl>
                                      </p:cBhvr>
                                    </p:animEffect>
                                  </p:childTnLst>
                                </p:cTn>
                              </p:par>
                            </p:childTnLst>
                          </p:cTn>
                        </p:par>
                        <p:par>
                          <p:cTn id="35" fill="hold">
                            <p:stCondLst>
                              <p:cond delay="1250"/>
                            </p:stCondLst>
                            <p:childTnLst>
                              <p:par>
                                <p:cTn id="36" presetID="10" presetClass="entr" presetSubtype="0" fill="hold" grpId="0" nodeType="afterEffect">
                                  <p:stCondLst>
                                    <p:cond delay="0"/>
                                  </p:stCondLst>
                                  <p:childTnLst>
                                    <p:set>
                                      <p:cBhvr>
                                        <p:cTn id="37" dur="1" fill="hold">
                                          <p:stCondLst>
                                            <p:cond delay="0"/>
                                          </p:stCondLst>
                                        </p:cTn>
                                        <p:tgtEl>
                                          <p:spTgt spid="325"/>
                                        </p:tgtEl>
                                        <p:attrNameLst>
                                          <p:attrName>style.visibility</p:attrName>
                                        </p:attrNameLst>
                                      </p:cBhvr>
                                      <p:to>
                                        <p:strVal val="visible"/>
                                      </p:to>
                                    </p:set>
                                    <p:animEffect transition="in" filter="fade">
                                      <p:cBhvr>
                                        <p:cTn id="38" dur="250"/>
                                        <p:tgtEl>
                                          <p:spTgt spid="325"/>
                                        </p:tgtEl>
                                      </p:cBhvr>
                                    </p:animEffect>
                                  </p:childTnLst>
                                </p:cTn>
                              </p:par>
                            </p:childTnLst>
                          </p:cTn>
                        </p:par>
                        <p:par>
                          <p:cTn id="39" fill="hold">
                            <p:stCondLst>
                              <p:cond delay="1500"/>
                            </p:stCondLst>
                            <p:childTnLst>
                              <p:par>
                                <p:cTn id="40" presetID="10" presetClass="entr" presetSubtype="0" fill="hold" grpId="0" nodeType="afterEffect">
                                  <p:stCondLst>
                                    <p:cond delay="0"/>
                                  </p:stCondLst>
                                  <p:childTnLst>
                                    <p:set>
                                      <p:cBhvr>
                                        <p:cTn id="41" dur="1" fill="hold">
                                          <p:stCondLst>
                                            <p:cond delay="0"/>
                                          </p:stCondLst>
                                        </p:cTn>
                                        <p:tgtEl>
                                          <p:spTgt spid="323"/>
                                        </p:tgtEl>
                                        <p:attrNameLst>
                                          <p:attrName>style.visibility</p:attrName>
                                        </p:attrNameLst>
                                      </p:cBhvr>
                                      <p:to>
                                        <p:strVal val="visible"/>
                                      </p:to>
                                    </p:set>
                                    <p:animEffect transition="in" filter="fade">
                                      <p:cBhvr>
                                        <p:cTn id="42" dur="250"/>
                                        <p:tgtEl>
                                          <p:spTgt spid="323"/>
                                        </p:tgtEl>
                                      </p:cBhvr>
                                    </p:animEffect>
                                  </p:childTnLst>
                                </p:cTn>
                              </p:par>
                            </p:childTnLst>
                          </p:cTn>
                        </p:par>
                        <p:par>
                          <p:cTn id="43" fill="hold">
                            <p:stCondLst>
                              <p:cond delay="1750"/>
                            </p:stCondLst>
                            <p:childTnLst>
                              <p:par>
                                <p:cTn id="44" presetID="10" presetClass="entr" presetSubtype="0" fill="hold" grpId="0" nodeType="afterEffect">
                                  <p:stCondLst>
                                    <p:cond delay="0"/>
                                  </p:stCondLst>
                                  <p:childTnLst>
                                    <p:set>
                                      <p:cBhvr>
                                        <p:cTn id="45" dur="1" fill="hold">
                                          <p:stCondLst>
                                            <p:cond delay="0"/>
                                          </p:stCondLst>
                                        </p:cTn>
                                        <p:tgtEl>
                                          <p:spTgt spid="322"/>
                                        </p:tgtEl>
                                        <p:attrNameLst>
                                          <p:attrName>style.visibility</p:attrName>
                                        </p:attrNameLst>
                                      </p:cBhvr>
                                      <p:to>
                                        <p:strVal val="visible"/>
                                      </p:to>
                                    </p:set>
                                    <p:animEffect transition="in" filter="fade">
                                      <p:cBhvr>
                                        <p:cTn id="46" dur="250"/>
                                        <p:tgtEl>
                                          <p:spTgt spid="322"/>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242"/>
                                        </p:tgtEl>
                                        <p:attrNameLst>
                                          <p:attrName>style.visibility</p:attrName>
                                        </p:attrNameLst>
                                      </p:cBhvr>
                                      <p:to>
                                        <p:strVal val="visible"/>
                                      </p:to>
                                    </p:set>
                                    <p:anim calcmode="lin" valueType="num">
                                      <p:cBhvr>
                                        <p:cTn id="51" dur="500" fill="hold"/>
                                        <p:tgtEl>
                                          <p:spTgt spid="242"/>
                                        </p:tgtEl>
                                        <p:attrNameLst>
                                          <p:attrName>ppt_w</p:attrName>
                                        </p:attrNameLst>
                                      </p:cBhvr>
                                      <p:tavLst>
                                        <p:tav tm="0">
                                          <p:val>
                                            <p:fltVal val="0"/>
                                          </p:val>
                                        </p:tav>
                                        <p:tav tm="100000">
                                          <p:val>
                                            <p:strVal val="#ppt_w"/>
                                          </p:val>
                                        </p:tav>
                                      </p:tavLst>
                                    </p:anim>
                                    <p:anim calcmode="lin" valueType="num">
                                      <p:cBhvr>
                                        <p:cTn id="52" dur="500" fill="hold"/>
                                        <p:tgtEl>
                                          <p:spTgt spid="242"/>
                                        </p:tgtEl>
                                        <p:attrNameLst>
                                          <p:attrName>ppt_h</p:attrName>
                                        </p:attrNameLst>
                                      </p:cBhvr>
                                      <p:tavLst>
                                        <p:tav tm="0">
                                          <p:val>
                                            <p:fltVal val="0"/>
                                          </p:val>
                                        </p:tav>
                                        <p:tav tm="100000">
                                          <p:val>
                                            <p:strVal val="#ppt_h"/>
                                          </p:val>
                                        </p:tav>
                                      </p:tavLst>
                                    </p:anim>
                                    <p:animEffect transition="in" filter="fade">
                                      <p:cBhvr>
                                        <p:cTn id="53" dur="500"/>
                                        <p:tgtEl>
                                          <p:spTgt spid="242"/>
                                        </p:tgtEl>
                                      </p:cBhvr>
                                    </p:animEffect>
                                  </p:childTnLst>
                                </p:cTn>
                              </p:par>
                            </p:childTnLst>
                          </p:cTn>
                        </p:par>
                        <p:par>
                          <p:cTn id="54" fill="hold">
                            <p:stCondLst>
                              <p:cond delay="500"/>
                            </p:stCondLst>
                            <p:childTnLst>
                              <p:par>
                                <p:cTn id="55" presetID="53" presetClass="entr" presetSubtype="16" fill="hold" grpId="0" nodeType="afterEffect">
                                  <p:stCondLst>
                                    <p:cond delay="0"/>
                                  </p:stCondLst>
                                  <p:childTnLst>
                                    <p:set>
                                      <p:cBhvr>
                                        <p:cTn id="56" dur="1" fill="hold">
                                          <p:stCondLst>
                                            <p:cond delay="0"/>
                                          </p:stCondLst>
                                        </p:cTn>
                                        <p:tgtEl>
                                          <p:spTgt spid="191"/>
                                        </p:tgtEl>
                                        <p:attrNameLst>
                                          <p:attrName>style.visibility</p:attrName>
                                        </p:attrNameLst>
                                      </p:cBhvr>
                                      <p:to>
                                        <p:strVal val="visible"/>
                                      </p:to>
                                    </p:set>
                                    <p:anim calcmode="lin" valueType="num">
                                      <p:cBhvr>
                                        <p:cTn id="57" dur="500" fill="hold"/>
                                        <p:tgtEl>
                                          <p:spTgt spid="191"/>
                                        </p:tgtEl>
                                        <p:attrNameLst>
                                          <p:attrName>ppt_w</p:attrName>
                                        </p:attrNameLst>
                                      </p:cBhvr>
                                      <p:tavLst>
                                        <p:tav tm="0">
                                          <p:val>
                                            <p:fltVal val="0"/>
                                          </p:val>
                                        </p:tav>
                                        <p:tav tm="100000">
                                          <p:val>
                                            <p:strVal val="#ppt_w"/>
                                          </p:val>
                                        </p:tav>
                                      </p:tavLst>
                                    </p:anim>
                                    <p:anim calcmode="lin" valueType="num">
                                      <p:cBhvr>
                                        <p:cTn id="58" dur="500" fill="hold"/>
                                        <p:tgtEl>
                                          <p:spTgt spid="191"/>
                                        </p:tgtEl>
                                        <p:attrNameLst>
                                          <p:attrName>ppt_h</p:attrName>
                                        </p:attrNameLst>
                                      </p:cBhvr>
                                      <p:tavLst>
                                        <p:tav tm="0">
                                          <p:val>
                                            <p:fltVal val="0"/>
                                          </p:val>
                                        </p:tav>
                                        <p:tav tm="100000">
                                          <p:val>
                                            <p:strVal val="#ppt_h"/>
                                          </p:val>
                                        </p:tav>
                                      </p:tavLst>
                                    </p:anim>
                                    <p:animEffect transition="in" filter="fade">
                                      <p:cBhvr>
                                        <p:cTn id="59" dur="500"/>
                                        <p:tgtEl>
                                          <p:spTgt spid="191"/>
                                        </p:tgtEl>
                                      </p:cBhvr>
                                    </p:animEffect>
                                  </p:childTnLst>
                                </p:cTn>
                              </p:par>
                              <p:par>
                                <p:cTn id="60" presetID="10" presetClass="entr" presetSubtype="0" fill="hold" nodeType="withEffect">
                                  <p:stCondLst>
                                    <p:cond delay="0"/>
                                  </p:stCondLst>
                                  <p:childTnLst>
                                    <p:set>
                                      <p:cBhvr>
                                        <p:cTn id="61" dur="1" fill="hold">
                                          <p:stCondLst>
                                            <p:cond delay="0"/>
                                          </p:stCondLst>
                                        </p:cTn>
                                        <p:tgtEl>
                                          <p:spTgt spid="249"/>
                                        </p:tgtEl>
                                        <p:attrNameLst>
                                          <p:attrName>style.visibility</p:attrName>
                                        </p:attrNameLst>
                                      </p:cBhvr>
                                      <p:to>
                                        <p:strVal val="visible"/>
                                      </p:to>
                                    </p:set>
                                    <p:animEffect transition="in" filter="fade">
                                      <p:cBhvr>
                                        <p:cTn id="62" dur="50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 grpId="0" animBg="1"/>
      <p:bldP spid="191" grpId="0"/>
      <p:bldP spid="247" grpId="0" animBg="1"/>
      <p:bldP spid="248" grpId="0"/>
      <p:bldP spid="321" grpId="0" animBg="1"/>
      <p:bldP spid="322" grpId="0" animBg="1"/>
      <p:bldP spid="323" grpId="0" animBg="1"/>
      <p:bldP spid="324" grpId="0" animBg="1"/>
      <p:bldP spid="325" grpId="0" animBg="1"/>
      <p:bldP spid="326"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en-US"/>
              <a:t>Microsoft CISO workshop</a:t>
            </a:r>
          </a:p>
        </p:txBody>
      </p:sp>
      <p:sp>
        <p:nvSpPr>
          <p:cNvPr id="71" name="Rectangle 70">
            <a:extLst>
              <a:ext uri="{FF2B5EF4-FFF2-40B4-BE49-F238E27FC236}">
                <a16:creationId xmlns:a16="http://schemas.microsoft.com/office/drawing/2014/main" id="{1FF583B7-92E3-4361-A64E-39EACB652B14}"/>
              </a:ext>
            </a:extLst>
          </p:cNvPr>
          <p:cNvSpPr/>
          <p:nvPr/>
        </p:nvSpPr>
        <p:spPr>
          <a:xfrm>
            <a:off x="0" y="5363003"/>
            <a:ext cx="12192000" cy="1494997"/>
          </a:xfrm>
          <a:prstGeom prst="rect">
            <a:avLst/>
          </a:prstGeom>
          <a:solidFill>
            <a:srgbClr val="0078D4"/>
          </a:solidFill>
        </p:spPr>
        <p:txBody>
          <a:bodyPr wrap="square" lIns="1280160" tIns="91440" rIns="457200" bIns="548640" anchor="b"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gradFill>
                  <a:gsLst>
                    <a:gs pos="0">
                      <a:srgbClr val="FFFFFF"/>
                    </a:gs>
                    <a:gs pos="100000">
                      <a:srgbClr val="FFFFFF"/>
                    </a:gs>
                  </a:gsLst>
                  <a:lin ang="5400000" scaled="1"/>
                </a:gradFill>
                <a:effectLst/>
                <a:uLnTx/>
                <a:uFillTx/>
              </a:rPr>
              <a:t>CISO WORKSHOP OBJECTIVE: </a:t>
            </a:r>
            <a:br>
              <a:rPr kumimoji="0" lang="en-US" sz="2000" b="1" i="0" u="none" strike="noStrike" kern="0" cap="none" spc="0" normalizeH="0" baseline="0" noProof="0">
                <a:ln>
                  <a:noFill/>
                </a:ln>
                <a:gradFill>
                  <a:gsLst>
                    <a:gs pos="0">
                      <a:srgbClr val="FFFFFF"/>
                    </a:gs>
                    <a:gs pos="100000">
                      <a:srgbClr val="FFFFFF"/>
                    </a:gs>
                  </a:gsLst>
                  <a:lin ang="5400000" scaled="1"/>
                </a:gradFill>
                <a:effectLst/>
                <a:uLnTx/>
                <a:uFillTx/>
              </a:rPr>
            </a:br>
            <a:r>
              <a:rPr kumimoji="0" lang="en-US" sz="2000" b="0" i="0" u="none" strike="noStrike" kern="0" cap="none" spc="0" normalizeH="0" baseline="0" noProof="0">
                <a:ln>
                  <a:noFill/>
                </a:ln>
                <a:gradFill>
                  <a:gsLst>
                    <a:gs pos="0">
                      <a:srgbClr val="FFFFFF"/>
                    </a:gs>
                    <a:gs pos="100000">
                      <a:srgbClr val="FFFFFF"/>
                    </a:gs>
                  </a:gsLst>
                  <a:lin ang="5400000" scaled="1"/>
                </a:gradFill>
                <a:effectLst/>
                <a:uLnTx/>
                <a:uFillTx/>
              </a:rPr>
              <a:t>Learn how Microsoft can help you achieve your cybersecurity goals</a:t>
            </a:r>
          </a:p>
        </p:txBody>
      </p:sp>
      <p:sp>
        <p:nvSpPr>
          <p:cNvPr id="72" name="Partial Circle 71">
            <a:extLst>
              <a:ext uri="{FF2B5EF4-FFF2-40B4-BE49-F238E27FC236}">
                <a16:creationId xmlns:a16="http://schemas.microsoft.com/office/drawing/2014/main" id="{D6881D74-DE32-4167-A8A3-FFC4AF481502}"/>
              </a:ext>
            </a:extLst>
          </p:cNvPr>
          <p:cNvSpPr/>
          <p:nvPr/>
        </p:nvSpPr>
        <p:spPr bwMode="auto">
          <a:xfrm rot="16200000">
            <a:off x="4754332" y="1956297"/>
            <a:ext cx="2732691" cy="2833673"/>
          </a:xfrm>
          <a:prstGeom prst="pie">
            <a:avLst>
              <a:gd name="adj1" fmla="val 860281"/>
              <a:gd name="adj2" fmla="val 7407212"/>
            </a:avLst>
          </a:prstGeom>
          <a:solidFill>
            <a:srgbClr val="0078D4">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Partial Circle 72">
            <a:extLst>
              <a:ext uri="{FF2B5EF4-FFF2-40B4-BE49-F238E27FC236}">
                <a16:creationId xmlns:a16="http://schemas.microsoft.com/office/drawing/2014/main" id="{C018250C-AFA6-4694-8C92-28B802EF9C32}"/>
              </a:ext>
            </a:extLst>
          </p:cNvPr>
          <p:cNvSpPr/>
          <p:nvPr/>
        </p:nvSpPr>
        <p:spPr bwMode="auto">
          <a:xfrm rot="14737461">
            <a:off x="4679160" y="2030655"/>
            <a:ext cx="2869958" cy="2859822"/>
          </a:xfrm>
          <a:prstGeom prst="pie">
            <a:avLst>
              <a:gd name="adj1" fmla="val 494275"/>
              <a:gd name="adj2" fmla="val 2300032"/>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Partial Circle 73">
            <a:extLst>
              <a:ext uri="{FF2B5EF4-FFF2-40B4-BE49-F238E27FC236}">
                <a16:creationId xmlns:a16="http://schemas.microsoft.com/office/drawing/2014/main" id="{065D0395-8AC5-4A6F-BD37-5DA188C483FA}"/>
              </a:ext>
            </a:extLst>
          </p:cNvPr>
          <p:cNvSpPr/>
          <p:nvPr/>
        </p:nvSpPr>
        <p:spPr bwMode="auto">
          <a:xfrm rot="1783079">
            <a:off x="4784051" y="1979156"/>
            <a:ext cx="2756890" cy="2833673"/>
          </a:xfrm>
          <a:prstGeom prst="pie">
            <a:avLst>
              <a:gd name="adj1" fmla="val 232043"/>
              <a:gd name="adj2" fmla="val 1939114"/>
            </a:avLst>
          </a:prstGeom>
          <a:solidFill>
            <a:srgbClr val="002050">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Partial Circle 74">
            <a:extLst>
              <a:ext uri="{FF2B5EF4-FFF2-40B4-BE49-F238E27FC236}">
                <a16:creationId xmlns:a16="http://schemas.microsoft.com/office/drawing/2014/main" id="{5A1FC13A-C4F3-43E7-AFB1-39820D980D1D}"/>
              </a:ext>
            </a:extLst>
          </p:cNvPr>
          <p:cNvSpPr/>
          <p:nvPr/>
        </p:nvSpPr>
        <p:spPr bwMode="auto">
          <a:xfrm rot="12579446">
            <a:off x="4713626" y="1895846"/>
            <a:ext cx="2743376" cy="2874405"/>
          </a:xfrm>
          <a:prstGeom prst="pie">
            <a:avLst>
              <a:gd name="adj1" fmla="val 19640575"/>
              <a:gd name="adj2" fmla="val 2679863"/>
            </a:avLst>
          </a:prstGeom>
          <a:solidFill>
            <a:srgbClr val="00188F">
              <a:alpha val="50196"/>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Partial Circle 75">
            <a:extLst>
              <a:ext uri="{FF2B5EF4-FFF2-40B4-BE49-F238E27FC236}">
                <a16:creationId xmlns:a16="http://schemas.microsoft.com/office/drawing/2014/main" id="{433A40A1-DF58-4346-BF37-437C50F328CE}"/>
              </a:ext>
            </a:extLst>
          </p:cNvPr>
          <p:cNvSpPr/>
          <p:nvPr/>
        </p:nvSpPr>
        <p:spPr bwMode="auto">
          <a:xfrm rot="12425024">
            <a:off x="4721220" y="1870332"/>
            <a:ext cx="2712774" cy="2921095"/>
          </a:xfrm>
          <a:prstGeom prst="pie">
            <a:avLst>
              <a:gd name="adj1" fmla="val 18766243"/>
              <a:gd name="adj2" fmla="val 19811294"/>
            </a:avLst>
          </a:prstGeom>
          <a:solidFill>
            <a:srgbClr val="00BCF2">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7" name="Group 76">
            <a:extLst>
              <a:ext uri="{FF2B5EF4-FFF2-40B4-BE49-F238E27FC236}">
                <a16:creationId xmlns:a16="http://schemas.microsoft.com/office/drawing/2014/main" id="{F88F97FB-F11E-4D82-A826-3776B57903D6}"/>
              </a:ext>
            </a:extLst>
          </p:cNvPr>
          <p:cNvGrpSpPr/>
          <p:nvPr/>
        </p:nvGrpSpPr>
        <p:grpSpPr>
          <a:xfrm>
            <a:off x="4614227" y="1935353"/>
            <a:ext cx="2963545" cy="2959253"/>
            <a:chOff x="4614227" y="1798719"/>
            <a:chExt cx="2963545" cy="2959253"/>
          </a:xfrm>
        </p:grpSpPr>
        <p:sp>
          <p:nvSpPr>
            <p:cNvPr id="78" name="Freeform 22">
              <a:extLst>
                <a:ext uri="{FF2B5EF4-FFF2-40B4-BE49-F238E27FC236}">
                  <a16:creationId xmlns:a16="http://schemas.microsoft.com/office/drawing/2014/main" id="{78F5815B-9D6E-411B-886F-B9D8835F5C88}"/>
                </a:ext>
              </a:extLst>
            </p:cNvPr>
            <p:cNvSpPr>
              <a:spLocks noEditPoints="1"/>
            </p:cNvSpPr>
            <p:nvPr/>
          </p:nvSpPr>
          <p:spPr bwMode="auto">
            <a:xfrm>
              <a:off x="4614227" y="1798719"/>
              <a:ext cx="2963545" cy="2959253"/>
            </a:xfrm>
            <a:custGeom>
              <a:avLst/>
              <a:gdLst>
                <a:gd name="T0" fmla="*/ 180 w 360"/>
                <a:gd name="T1" fmla="*/ 0 h 360"/>
                <a:gd name="T2" fmla="*/ 0 w 360"/>
                <a:gd name="T3" fmla="*/ 180 h 360"/>
                <a:gd name="T4" fmla="*/ 180 w 360"/>
                <a:gd name="T5" fmla="*/ 360 h 360"/>
                <a:gd name="T6" fmla="*/ 360 w 360"/>
                <a:gd name="T7" fmla="*/ 180 h 360"/>
                <a:gd name="T8" fmla="*/ 180 w 360"/>
                <a:gd name="T9" fmla="*/ 0 h 360"/>
                <a:gd name="T10" fmla="*/ 180 w 360"/>
                <a:gd name="T11" fmla="*/ 354 h 360"/>
                <a:gd name="T12" fmla="*/ 6 w 360"/>
                <a:gd name="T13" fmla="*/ 180 h 360"/>
                <a:gd name="T14" fmla="*/ 180 w 360"/>
                <a:gd name="T15" fmla="*/ 6 h 360"/>
                <a:gd name="T16" fmla="*/ 354 w 360"/>
                <a:gd name="T17" fmla="*/ 180 h 360"/>
                <a:gd name="T18" fmla="*/ 180 w 360"/>
                <a:gd name="T19" fmla="*/ 35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0">
                  <a:moveTo>
                    <a:pt x="180" y="0"/>
                  </a:moveTo>
                  <a:cubicBezTo>
                    <a:pt x="81" y="0"/>
                    <a:pt x="0" y="81"/>
                    <a:pt x="0" y="180"/>
                  </a:cubicBezTo>
                  <a:cubicBezTo>
                    <a:pt x="0" y="279"/>
                    <a:pt x="81" y="360"/>
                    <a:pt x="180" y="360"/>
                  </a:cubicBezTo>
                  <a:cubicBezTo>
                    <a:pt x="279" y="360"/>
                    <a:pt x="360" y="279"/>
                    <a:pt x="360" y="180"/>
                  </a:cubicBezTo>
                  <a:cubicBezTo>
                    <a:pt x="360" y="81"/>
                    <a:pt x="279" y="0"/>
                    <a:pt x="180" y="0"/>
                  </a:cubicBezTo>
                  <a:close/>
                  <a:moveTo>
                    <a:pt x="180" y="354"/>
                  </a:moveTo>
                  <a:cubicBezTo>
                    <a:pt x="84" y="354"/>
                    <a:pt x="6" y="276"/>
                    <a:pt x="6" y="180"/>
                  </a:cubicBezTo>
                  <a:cubicBezTo>
                    <a:pt x="6" y="84"/>
                    <a:pt x="84" y="6"/>
                    <a:pt x="180" y="6"/>
                  </a:cubicBezTo>
                  <a:cubicBezTo>
                    <a:pt x="276" y="6"/>
                    <a:pt x="354" y="84"/>
                    <a:pt x="354" y="180"/>
                  </a:cubicBezTo>
                  <a:cubicBezTo>
                    <a:pt x="354" y="276"/>
                    <a:pt x="276" y="354"/>
                    <a:pt x="180" y="354"/>
                  </a:cubicBezTo>
                  <a:close/>
                </a:path>
              </a:pathLst>
            </a:custGeom>
            <a:solidFill>
              <a:srgbClr val="0D0D0D"/>
            </a:solidFill>
            <a:ln w="76200">
              <a:solidFill>
                <a:srgbClr val="0D0D0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79" name="Freeform 23">
              <a:extLst>
                <a:ext uri="{FF2B5EF4-FFF2-40B4-BE49-F238E27FC236}">
                  <a16:creationId xmlns:a16="http://schemas.microsoft.com/office/drawing/2014/main" id="{9261DACB-5ECE-478B-A5CF-8BDB574B6152}"/>
                </a:ext>
              </a:extLst>
            </p:cNvPr>
            <p:cNvSpPr>
              <a:spLocks/>
            </p:cNvSpPr>
            <p:nvPr/>
          </p:nvSpPr>
          <p:spPr bwMode="auto">
            <a:xfrm>
              <a:off x="5403933" y="4157108"/>
              <a:ext cx="197427" cy="287556"/>
            </a:xfrm>
            <a:custGeom>
              <a:avLst/>
              <a:gdLst>
                <a:gd name="T0" fmla="*/ 21 w 24"/>
                <a:gd name="T1" fmla="*/ 1 h 35"/>
                <a:gd name="T2" fmla="*/ 17 w 24"/>
                <a:gd name="T3" fmla="*/ 3 h 35"/>
                <a:gd name="T4" fmla="*/ 1 w 24"/>
                <a:gd name="T5" fmla="*/ 30 h 35"/>
                <a:gd name="T6" fmla="*/ 2 w 24"/>
                <a:gd name="T7" fmla="*/ 34 h 35"/>
                <a:gd name="T8" fmla="*/ 4 w 24"/>
                <a:gd name="T9" fmla="*/ 35 h 35"/>
                <a:gd name="T10" fmla="*/ 7 w 24"/>
                <a:gd name="T11" fmla="*/ 33 h 35"/>
                <a:gd name="T12" fmla="*/ 23 w 24"/>
                <a:gd name="T13" fmla="*/ 6 h 35"/>
                <a:gd name="T14" fmla="*/ 21 w 24"/>
                <a:gd name="T15" fmla="*/ 1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5">
                  <a:moveTo>
                    <a:pt x="21" y="1"/>
                  </a:moveTo>
                  <a:cubicBezTo>
                    <a:pt x="20" y="0"/>
                    <a:pt x="18" y="1"/>
                    <a:pt x="17" y="3"/>
                  </a:cubicBezTo>
                  <a:cubicBezTo>
                    <a:pt x="1" y="30"/>
                    <a:pt x="1" y="30"/>
                    <a:pt x="1" y="30"/>
                  </a:cubicBezTo>
                  <a:cubicBezTo>
                    <a:pt x="0" y="31"/>
                    <a:pt x="1" y="33"/>
                    <a:pt x="2" y="34"/>
                  </a:cubicBezTo>
                  <a:cubicBezTo>
                    <a:pt x="3" y="35"/>
                    <a:pt x="3" y="35"/>
                    <a:pt x="4" y="35"/>
                  </a:cubicBezTo>
                  <a:cubicBezTo>
                    <a:pt x="5" y="35"/>
                    <a:pt x="6" y="34"/>
                    <a:pt x="7" y="33"/>
                  </a:cubicBezTo>
                  <a:cubicBezTo>
                    <a:pt x="23" y="6"/>
                    <a:pt x="23" y="6"/>
                    <a:pt x="23" y="6"/>
                  </a:cubicBezTo>
                  <a:cubicBezTo>
                    <a:pt x="24" y="4"/>
                    <a:pt x="23" y="2"/>
                    <a:pt x="21" y="1"/>
                  </a:cubicBezTo>
                  <a:close/>
                </a:path>
              </a:pathLst>
            </a:custGeom>
            <a:solidFill>
              <a:srgbClr val="FFFFFF">
                <a:lumMod val="85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24">
              <a:extLst>
                <a:ext uri="{FF2B5EF4-FFF2-40B4-BE49-F238E27FC236}">
                  <a16:creationId xmlns:a16="http://schemas.microsoft.com/office/drawing/2014/main" id="{8E9EABC3-BC3C-4F43-8A5B-4FBA23973C23}"/>
                </a:ext>
              </a:extLst>
            </p:cNvPr>
            <p:cNvSpPr>
              <a:spLocks/>
            </p:cNvSpPr>
            <p:nvPr/>
          </p:nvSpPr>
          <p:spPr bwMode="auto">
            <a:xfrm>
              <a:off x="6590639" y="2112026"/>
              <a:ext cx="197427" cy="278972"/>
            </a:xfrm>
            <a:custGeom>
              <a:avLst/>
              <a:gdLst>
                <a:gd name="T0" fmla="*/ 2 w 24"/>
                <a:gd name="T1" fmla="*/ 34 h 34"/>
                <a:gd name="T2" fmla="*/ 4 w 24"/>
                <a:gd name="T3" fmla="*/ 34 h 34"/>
                <a:gd name="T4" fmla="*/ 7 w 24"/>
                <a:gd name="T5" fmla="*/ 32 h 34"/>
                <a:gd name="T6" fmla="*/ 23 w 24"/>
                <a:gd name="T7" fmla="*/ 5 h 34"/>
                <a:gd name="T8" fmla="*/ 22 w 24"/>
                <a:gd name="T9" fmla="*/ 1 h 34"/>
                <a:gd name="T10" fmla="*/ 17 w 24"/>
                <a:gd name="T11" fmla="*/ 2 h 34"/>
                <a:gd name="T12" fmla="*/ 1 w 24"/>
                <a:gd name="T13" fmla="*/ 29 h 34"/>
                <a:gd name="T14" fmla="*/ 2 w 24"/>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4">
                  <a:moveTo>
                    <a:pt x="2" y="34"/>
                  </a:moveTo>
                  <a:cubicBezTo>
                    <a:pt x="3" y="34"/>
                    <a:pt x="4" y="34"/>
                    <a:pt x="4" y="34"/>
                  </a:cubicBezTo>
                  <a:cubicBezTo>
                    <a:pt x="5" y="34"/>
                    <a:pt x="7" y="34"/>
                    <a:pt x="7" y="32"/>
                  </a:cubicBezTo>
                  <a:cubicBezTo>
                    <a:pt x="23" y="5"/>
                    <a:pt x="23" y="5"/>
                    <a:pt x="23" y="5"/>
                  </a:cubicBezTo>
                  <a:cubicBezTo>
                    <a:pt x="24" y="4"/>
                    <a:pt x="23" y="2"/>
                    <a:pt x="22" y="1"/>
                  </a:cubicBezTo>
                  <a:cubicBezTo>
                    <a:pt x="20" y="0"/>
                    <a:pt x="18" y="0"/>
                    <a:pt x="17" y="2"/>
                  </a:cubicBezTo>
                  <a:cubicBezTo>
                    <a:pt x="1" y="29"/>
                    <a:pt x="1" y="29"/>
                    <a:pt x="1" y="29"/>
                  </a:cubicBezTo>
                  <a:cubicBezTo>
                    <a:pt x="0" y="31"/>
                    <a:pt x="1" y="33"/>
                    <a:pt x="2" y="34"/>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25">
              <a:extLst>
                <a:ext uri="{FF2B5EF4-FFF2-40B4-BE49-F238E27FC236}">
                  <a16:creationId xmlns:a16="http://schemas.microsoft.com/office/drawing/2014/main" id="{CAE3FBBE-981B-4F13-8C1B-1DE41D55EE3D}"/>
                </a:ext>
              </a:extLst>
            </p:cNvPr>
            <p:cNvSpPr>
              <a:spLocks/>
            </p:cNvSpPr>
            <p:nvPr/>
          </p:nvSpPr>
          <p:spPr bwMode="auto">
            <a:xfrm>
              <a:off x="4918951" y="3770839"/>
              <a:ext cx="287556" cy="188843"/>
            </a:xfrm>
            <a:custGeom>
              <a:avLst/>
              <a:gdLst>
                <a:gd name="T0" fmla="*/ 30 w 35"/>
                <a:gd name="T1" fmla="*/ 1 h 23"/>
                <a:gd name="T2" fmla="*/ 3 w 35"/>
                <a:gd name="T3" fmla="*/ 17 h 23"/>
                <a:gd name="T4" fmla="*/ 1 w 35"/>
                <a:gd name="T5" fmla="*/ 22 h 23"/>
                <a:gd name="T6" fmla="*/ 4 w 35"/>
                <a:gd name="T7" fmla="*/ 23 h 23"/>
                <a:gd name="T8" fmla="*/ 6 w 35"/>
                <a:gd name="T9" fmla="*/ 23 h 23"/>
                <a:gd name="T10" fmla="*/ 33 w 35"/>
                <a:gd name="T11" fmla="*/ 7 h 23"/>
                <a:gd name="T12" fmla="*/ 35 w 35"/>
                <a:gd name="T13" fmla="*/ 3 h 23"/>
                <a:gd name="T14" fmla="*/ 30 w 35"/>
                <a:gd name="T15" fmla="*/ 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3">
                  <a:moveTo>
                    <a:pt x="30" y="1"/>
                  </a:moveTo>
                  <a:cubicBezTo>
                    <a:pt x="3" y="17"/>
                    <a:pt x="3" y="17"/>
                    <a:pt x="3" y="17"/>
                  </a:cubicBezTo>
                  <a:cubicBezTo>
                    <a:pt x="1" y="18"/>
                    <a:pt x="0" y="20"/>
                    <a:pt x="1" y="22"/>
                  </a:cubicBezTo>
                  <a:cubicBezTo>
                    <a:pt x="2" y="23"/>
                    <a:pt x="3" y="23"/>
                    <a:pt x="4" y="23"/>
                  </a:cubicBezTo>
                  <a:cubicBezTo>
                    <a:pt x="5" y="23"/>
                    <a:pt x="6" y="23"/>
                    <a:pt x="6" y="23"/>
                  </a:cubicBezTo>
                  <a:cubicBezTo>
                    <a:pt x="33" y="7"/>
                    <a:pt x="33" y="7"/>
                    <a:pt x="33" y="7"/>
                  </a:cubicBezTo>
                  <a:cubicBezTo>
                    <a:pt x="35" y="6"/>
                    <a:pt x="35" y="4"/>
                    <a:pt x="35" y="3"/>
                  </a:cubicBezTo>
                  <a:cubicBezTo>
                    <a:pt x="34" y="1"/>
                    <a:pt x="31" y="0"/>
                    <a:pt x="30" y="1"/>
                  </a:cubicBezTo>
                  <a:close/>
                </a:path>
              </a:pathLst>
            </a:custGeom>
            <a:solidFill>
              <a:srgbClr val="FFFFFF">
                <a:lumMod val="85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26">
              <a:extLst>
                <a:ext uri="{FF2B5EF4-FFF2-40B4-BE49-F238E27FC236}">
                  <a16:creationId xmlns:a16="http://schemas.microsoft.com/office/drawing/2014/main" id="{6FE5C676-8E31-4FDA-9761-B8B079267257}"/>
                </a:ext>
              </a:extLst>
            </p:cNvPr>
            <p:cNvSpPr>
              <a:spLocks/>
            </p:cNvSpPr>
            <p:nvPr/>
          </p:nvSpPr>
          <p:spPr bwMode="auto">
            <a:xfrm>
              <a:off x="6976908" y="2588425"/>
              <a:ext cx="287556" cy="188843"/>
            </a:xfrm>
            <a:custGeom>
              <a:avLst/>
              <a:gdLst>
                <a:gd name="T0" fmla="*/ 4 w 35"/>
                <a:gd name="T1" fmla="*/ 23 h 23"/>
                <a:gd name="T2" fmla="*/ 6 w 35"/>
                <a:gd name="T3" fmla="*/ 23 h 23"/>
                <a:gd name="T4" fmla="*/ 33 w 35"/>
                <a:gd name="T5" fmla="*/ 7 h 23"/>
                <a:gd name="T6" fmla="*/ 34 w 35"/>
                <a:gd name="T7" fmla="*/ 2 h 23"/>
                <a:gd name="T8" fmla="*/ 30 w 35"/>
                <a:gd name="T9" fmla="*/ 1 h 23"/>
                <a:gd name="T10" fmla="*/ 2 w 35"/>
                <a:gd name="T11" fmla="*/ 17 h 23"/>
                <a:gd name="T12" fmla="*/ 1 w 35"/>
                <a:gd name="T13" fmla="*/ 21 h 23"/>
                <a:gd name="T14" fmla="*/ 4 w 35"/>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3">
                  <a:moveTo>
                    <a:pt x="4" y="23"/>
                  </a:moveTo>
                  <a:cubicBezTo>
                    <a:pt x="5" y="23"/>
                    <a:pt x="5" y="23"/>
                    <a:pt x="6" y="23"/>
                  </a:cubicBezTo>
                  <a:cubicBezTo>
                    <a:pt x="33" y="7"/>
                    <a:pt x="33" y="7"/>
                    <a:pt x="33" y="7"/>
                  </a:cubicBezTo>
                  <a:cubicBezTo>
                    <a:pt x="35" y="6"/>
                    <a:pt x="35" y="4"/>
                    <a:pt x="34" y="2"/>
                  </a:cubicBezTo>
                  <a:cubicBezTo>
                    <a:pt x="33" y="1"/>
                    <a:pt x="31" y="0"/>
                    <a:pt x="30" y="1"/>
                  </a:cubicBezTo>
                  <a:cubicBezTo>
                    <a:pt x="2" y="17"/>
                    <a:pt x="2" y="17"/>
                    <a:pt x="2" y="17"/>
                  </a:cubicBezTo>
                  <a:cubicBezTo>
                    <a:pt x="1" y="18"/>
                    <a:pt x="0" y="20"/>
                    <a:pt x="1" y="21"/>
                  </a:cubicBezTo>
                  <a:cubicBezTo>
                    <a:pt x="2" y="23"/>
                    <a:pt x="3" y="23"/>
                    <a:pt x="4" y="23"/>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27">
              <a:extLst>
                <a:ext uri="{FF2B5EF4-FFF2-40B4-BE49-F238E27FC236}">
                  <a16:creationId xmlns:a16="http://schemas.microsoft.com/office/drawing/2014/main" id="{E90A1679-8BB1-48A5-9BD8-B20E864A9811}"/>
                </a:ext>
              </a:extLst>
            </p:cNvPr>
            <p:cNvSpPr>
              <a:spLocks/>
            </p:cNvSpPr>
            <p:nvPr/>
          </p:nvSpPr>
          <p:spPr bwMode="auto">
            <a:xfrm>
              <a:off x="4753713" y="3236500"/>
              <a:ext cx="313307" cy="57940"/>
            </a:xfrm>
            <a:custGeom>
              <a:avLst/>
              <a:gdLst>
                <a:gd name="T0" fmla="*/ 38 w 38"/>
                <a:gd name="T1" fmla="*/ 3 h 7"/>
                <a:gd name="T2" fmla="*/ 34 w 38"/>
                <a:gd name="T3" fmla="*/ 0 h 7"/>
                <a:gd name="T4" fmla="*/ 3 w 38"/>
                <a:gd name="T5" fmla="*/ 0 h 7"/>
                <a:gd name="T6" fmla="*/ 0 w 38"/>
                <a:gd name="T7" fmla="*/ 3 h 7"/>
                <a:gd name="T8" fmla="*/ 3 w 38"/>
                <a:gd name="T9" fmla="*/ 7 h 7"/>
                <a:gd name="T10" fmla="*/ 34 w 38"/>
                <a:gd name="T11" fmla="*/ 7 h 7"/>
                <a:gd name="T12" fmla="*/ 38 w 38"/>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38" h="7">
                  <a:moveTo>
                    <a:pt x="38" y="3"/>
                  </a:moveTo>
                  <a:cubicBezTo>
                    <a:pt x="38" y="1"/>
                    <a:pt x="36" y="0"/>
                    <a:pt x="34" y="0"/>
                  </a:cubicBezTo>
                  <a:cubicBezTo>
                    <a:pt x="3" y="0"/>
                    <a:pt x="3" y="0"/>
                    <a:pt x="3" y="0"/>
                  </a:cubicBezTo>
                  <a:cubicBezTo>
                    <a:pt x="1" y="0"/>
                    <a:pt x="0" y="1"/>
                    <a:pt x="0" y="3"/>
                  </a:cubicBezTo>
                  <a:cubicBezTo>
                    <a:pt x="0" y="5"/>
                    <a:pt x="1" y="7"/>
                    <a:pt x="3" y="7"/>
                  </a:cubicBezTo>
                  <a:cubicBezTo>
                    <a:pt x="34" y="7"/>
                    <a:pt x="34" y="7"/>
                    <a:pt x="34" y="7"/>
                  </a:cubicBezTo>
                  <a:cubicBezTo>
                    <a:pt x="36" y="7"/>
                    <a:pt x="38" y="5"/>
                    <a:pt x="38" y="3"/>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28">
              <a:extLst>
                <a:ext uri="{FF2B5EF4-FFF2-40B4-BE49-F238E27FC236}">
                  <a16:creationId xmlns:a16="http://schemas.microsoft.com/office/drawing/2014/main" id="{FF6D0F76-C9B2-48C8-B384-BB86B393A5B1}"/>
                </a:ext>
              </a:extLst>
            </p:cNvPr>
            <p:cNvSpPr>
              <a:spLocks/>
            </p:cNvSpPr>
            <p:nvPr/>
          </p:nvSpPr>
          <p:spPr bwMode="auto">
            <a:xfrm>
              <a:off x="7124978" y="3236500"/>
              <a:ext cx="313307" cy="57940"/>
            </a:xfrm>
            <a:custGeom>
              <a:avLst/>
              <a:gdLst>
                <a:gd name="T0" fmla="*/ 35 w 38"/>
                <a:gd name="T1" fmla="*/ 0 h 7"/>
                <a:gd name="T2" fmla="*/ 4 w 38"/>
                <a:gd name="T3" fmla="*/ 0 h 7"/>
                <a:gd name="T4" fmla="*/ 0 w 38"/>
                <a:gd name="T5" fmla="*/ 3 h 7"/>
                <a:gd name="T6" fmla="*/ 4 w 38"/>
                <a:gd name="T7" fmla="*/ 7 h 7"/>
                <a:gd name="T8" fmla="*/ 35 w 38"/>
                <a:gd name="T9" fmla="*/ 7 h 7"/>
                <a:gd name="T10" fmla="*/ 38 w 38"/>
                <a:gd name="T11" fmla="*/ 3 h 7"/>
                <a:gd name="T12" fmla="*/ 35 w 3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38" h="7">
                  <a:moveTo>
                    <a:pt x="35" y="0"/>
                  </a:moveTo>
                  <a:cubicBezTo>
                    <a:pt x="4" y="0"/>
                    <a:pt x="4" y="0"/>
                    <a:pt x="4" y="0"/>
                  </a:cubicBezTo>
                  <a:cubicBezTo>
                    <a:pt x="2" y="0"/>
                    <a:pt x="0" y="1"/>
                    <a:pt x="0" y="3"/>
                  </a:cubicBezTo>
                  <a:cubicBezTo>
                    <a:pt x="0" y="5"/>
                    <a:pt x="2" y="7"/>
                    <a:pt x="4" y="7"/>
                  </a:cubicBezTo>
                  <a:cubicBezTo>
                    <a:pt x="35" y="7"/>
                    <a:pt x="35" y="7"/>
                    <a:pt x="35" y="7"/>
                  </a:cubicBezTo>
                  <a:cubicBezTo>
                    <a:pt x="37" y="7"/>
                    <a:pt x="38" y="5"/>
                    <a:pt x="38" y="3"/>
                  </a:cubicBezTo>
                  <a:cubicBezTo>
                    <a:pt x="38" y="1"/>
                    <a:pt x="37" y="0"/>
                    <a:pt x="35" y="0"/>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29">
              <a:extLst>
                <a:ext uri="{FF2B5EF4-FFF2-40B4-BE49-F238E27FC236}">
                  <a16:creationId xmlns:a16="http://schemas.microsoft.com/office/drawing/2014/main" id="{7988C645-1437-4EAC-B632-456646A5FDAF}"/>
                </a:ext>
              </a:extLst>
            </p:cNvPr>
            <p:cNvSpPr>
              <a:spLocks/>
            </p:cNvSpPr>
            <p:nvPr/>
          </p:nvSpPr>
          <p:spPr bwMode="auto">
            <a:xfrm>
              <a:off x="4918951" y="2588425"/>
              <a:ext cx="287556" cy="188843"/>
            </a:xfrm>
            <a:custGeom>
              <a:avLst/>
              <a:gdLst>
                <a:gd name="T0" fmla="*/ 33 w 35"/>
                <a:gd name="T1" fmla="*/ 17 h 23"/>
                <a:gd name="T2" fmla="*/ 6 w 35"/>
                <a:gd name="T3" fmla="*/ 1 h 23"/>
                <a:gd name="T4" fmla="*/ 1 w 35"/>
                <a:gd name="T5" fmla="*/ 2 h 23"/>
                <a:gd name="T6" fmla="*/ 3 w 35"/>
                <a:gd name="T7" fmla="*/ 7 h 23"/>
                <a:gd name="T8" fmla="*/ 30 w 35"/>
                <a:gd name="T9" fmla="*/ 23 h 23"/>
                <a:gd name="T10" fmla="*/ 32 w 35"/>
                <a:gd name="T11" fmla="*/ 23 h 23"/>
                <a:gd name="T12" fmla="*/ 35 w 35"/>
                <a:gd name="T13" fmla="*/ 21 h 23"/>
                <a:gd name="T14" fmla="*/ 33 w 35"/>
                <a:gd name="T15" fmla="*/ 17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3">
                  <a:moveTo>
                    <a:pt x="33" y="17"/>
                  </a:moveTo>
                  <a:cubicBezTo>
                    <a:pt x="6" y="1"/>
                    <a:pt x="6" y="1"/>
                    <a:pt x="6" y="1"/>
                  </a:cubicBezTo>
                  <a:cubicBezTo>
                    <a:pt x="5" y="0"/>
                    <a:pt x="2" y="1"/>
                    <a:pt x="1" y="2"/>
                  </a:cubicBezTo>
                  <a:cubicBezTo>
                    <a:pt x="0" y="4"/>
                    <a:pt x="1" y="6"/>
                    <a:pt x="3" y="7"/>
                  </a:cubicBezTo>
                  <a:cubicBezTo>
                    <a:pt x="30" y="23"/>
                    <a:pt x="30" y="23"/>
                    <a:pt x="30" y="23"/>
                  </a:cubicBezTo>
                  <a:cubicBezTo>
                    <a:pt x="30" y="23"/>
                    <a:pt x="31" y="23"/>
                    <a:pt x="32" y="23"/>
                  </a:cubicBezTo>
                  <a:cubicBezTo>
                    <a:pt x="33" y="23"/>
                    <a:pt x="34" y="23"/>
                    <a:pt x="35" y="21"/>
                  </a:cubicBezTo>
                  <a:cubicBezTo>
                    <a:pt x="35" y="20"/>
                    <a:pt x="35" y="18"/>
                    <a:pt x="33" y="17"/>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30">
              <a:extLst>
                <a:ext uri="{FF2B5EF4-FFF2-40B4-BE49-F238E27FC236}">
                  <a16:creationId xmlns:a16="http://schemas.microsoft.com/office/drawing/2014/main" id="{0976864F-D1EC-40A9-BD91-17C25CD3A89A}"/>
                </a:ext>
              </a:extLst>
            </p:cNvPr>
            <p:cNvSpPr>
              <a:spLocks/>
            </p:cNvSpPr>
            <p:nvPr/>
          </p:nvSpPr>
          <p:spPr bwMode="auto">
            <a:xfrm>
              <a:off x="6976908" y="3770839"/>
              <a:ext cx="287556" cy="188843"/>
            </a:xfrm>
            <a:custGeom>
              <a:avLst/>
              <a:gdLst>
                <a:gd name="T0" fmla="*/ 33 w 35"/>
                <a:gd name="T1" fmla="*/ 17 h 23"/>
                <a:gd name="T2" fmla="*/ 6 w 35"/>
                <a:gd name="T3" fmla="*/ 1 h 23"/>
                <a:gd name="T4" fmla="*/ 1 w 35"/>
                <a:gd name="T5" fmla="*/ 3 h 23"/>
                <a:gd name="T6" fmla="*/ 2 w 35"/>
                <a:gd name="T7" fmla="*/ 7 h 23"/>
                <a:gd name="T8" fmla="*/ 30 w 35"/>
                <a:gd name="T9" fmla="*/ 23 h 23"/>
                <a:gd name="T10" fmla="*/ 31 w 35"/>
                <a:gd name="T11" fmla="*/ 23 h 23"/>
                <a:gd name="T12" fmla="*/ 34 w 35"/>
                <a:gd name="T13" fmla="*/ 22 h 23"/>
                <a:gd name="T14" fmla="*/ 33 w 35"/>
                <a:gd name="T15" fmla="*/ 17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3">
                  <a:moveTo>
                    <a:pt x="33" y="17"/>
                  </a:moveTo>
                  <a:cubicBezTo>
                    <a:pt x="6" y="1"/>
                    <a:pt x="6" y="1"/>
                    <a:pt x="6" y="1"/>
                  </a:cubicBezTo>
                  <a:cubicBezTo>
                    <a:pt x="4" y="0"/>
                    <a:pt x="2" y="1"/>
                    <a:pt x="1" y="3"/>
                  </a:cubicBezTo>
                  <a:cubicBezTo>
                    <a:pt x="0" y="4"/>
                    <a:pt x="1" y="6"/>
                    <a:pt x="2" y="7"/>
                  </a:cubicBezTo>
                  <a:cubicBezTo>
                    <a:pt x="30" y="23"/>
                    <a:pt x="30" y="23"/>
                    <a:pt x="30" y="23"/>
                  </a:cubicBezTo>
                  <a:cubicBezTo>
                    <a:pt x="30" y="23"/>
                    <a:pt x="31" y="23"/>
                    <a:pt x="31" y="23"/>
                  </a:cubicBezTo>
                  <a:cubicBezTo>
                    <a:pt x="32" y="23"/>
                    <a:pt x="34" y="23"/>
                    <a:pt x="34" y="22"/>
                  </a:cubicBezTo>
                  <a:cubicBezTo>
                    <a:pt x="35" y="20"/>
                    <a:pt x="35" y="18"/>
                    <a:pt x="33" y="17"/>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31">
              <a:extLst>
                <a:ext uri="{FF2B5EF4-FFF2-40B4-BE49-F238E27FC236}">
                  <a16:creationId xmlns:a16="http://schemas.microsoft.com/office/drawing/2014/main" id="{D383D96C-D68C-4776-B70E-D7CE9A4D0CBA}"/>
                </a:ext>
              </a:extLst>
            </p:cNvPr>
            <p:cNvSpPr>
              <a:spLocks/>
            </p:cNvSpPr>
            <p:nvPr/>
          </p:nvSpPr>
          <p:spPr bwMode="auto">
            <a:xfrm>
              <a:off x="5403933" y="2112026"/>
              <a:ext cx="197427" cy="278972"/>
            </a:xfrm>
            <a:custGeom>
              <a:avLst/>
              <a:gdLst>
                <a:gd name="T0" fmla="*/ 7 w 24"/>
                <a:gd name="T1" fmla="*/ 2 h 34"/>
                <a:gd name="T2" fmla="*/ 2 w 24"/>
                <a:gd name="T3" fmla="*/ 1 h 34"/>
                <a:gd name="T4" fmla="*/ 1 w 24"/>
                <a:gd name="T5" fmla="*/ 5 h 34"/>
                <a:gd name="T6" fmla="*/ 17 w 24"/>
                <a:gd name="T7" fmla="*/ 32 h 34"/>
                <a:gd name="T8" fmla="*/ 20 w 24"/>
                <a:gd name="T9" fmla="*/ 34 h 34"/>
                <a:gd name="T10" fmla="*/ 21 w 24"/>
                <a:gd name="T11" fmla="*/ 34 h 34"/>
                <a:gd name="T12" fmla="*/ 23 w 24"/>
                <a:gd name="T13" fmla="*/ 29 h 34"/>
                <a:gd name="T14" fmla="*/ 7 w 24"/>
                <a:gd name="T15" fmla="*/ 2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4">
                  <a:moveTo>
                    <a:pt x="7" y="2"/>
                  </a:moveTo>
                  <a:cubicBezTo>
                    <a:pt x="6" y="0"/>
                    <a:pt x="4" y="0"/>
                    <a:pt x="2" y="1"/>
                  </a:cubicBezTo>
                  <a:cubicBezTo>
                    <a:pt x="1" y="2"/>
                    <a:pt x="0" y="4"/>
                    <a:pt x="1" y="5"/>
                  </a:cubicBezTo>
                  <a:cubicBezTo>
                    <a:pt x="17" y="32"/>
                    <a:pt x="17" y="32"/>
                    <a:pt x="17" y="32"/>
                  </a:cubicBezTo>
                  <a:cubicBezTo>
                    <a:pt x="17" y="34"/>
                    <a:pt x="18" y="34"/>
                    <a:pt x="20" y="34"/>
                  </a:cubicBezTo>
                  <a:cubicBezTo>
                    <a:pt x="20" y="34"/>
                    <a:pt x="21" y="34"/>
                    <a:pt x="21" y="34"/>
                  </a:cubicBezTo>
                  <a:cubicBezTo>
                    <a:pt x="23" y="33"/>
                    <a:pt x="24" y="31"/>
                    <a:pt x="23" y="29"/>
                  </a:cubicBezTo>
                  <a:lnTo>
                    <a:pt x="7" y="2"/>
                  </a:ln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32">
              <a:extLst>
                <a:ext uri="{FF2B5EF4-FFF2-40B4-BE49-F238E27FC236}">
                  <a16:creationId xmlns:a16="http://schemas.microsoft.com/office/drawing/2014/main" id="{2284486D-28DE-46CE-9A76-17F5B717B74A}"/>
                </a:ext>
              </a:extLst>
            </p:cNvPr>
            <p:cNvSpPr>
              <a:spLocks/>
            </p:cNvSpPr>
            <p:nvPr/>
          </p:nvSpPr>
          <p:spPr bwMode="auto">
            <a:xfrm>
              <a:off x="6590639" y="4157108"/>
              <a:ext cx="197427" cy="287556"/>
            </a:xfrm>
            <a:custGeom>
              <a:avLst/>
              <a:gdLst>
                <a:gd name="T0" fmla="*/ 7 w 24"/>
                <a:gd name="T1" fmla="*/ 3 h 35"/>
                <a:gd name="T2" fmla="*/ 2 w 24"/>
                <a:gd name="T3" fmla="*/ 1 h 35"/>
                <a:gd name="T4" fmla="*/ 1 w 24"/>
                <a:gd name="T5" fmla="*/ 6 h 35"/>
                <a:gd name="T6" fmla="*/ 17 w 24"/>
                <a:gd name="T7" fmla="*/ 33 h 35"/>
                <a:gd name="T8" fmla="*/ 20 w 24"/>
                <a:gd name="T9" fmla="*/ 35 h 35"/>
                <a:gd name="T10" fmla="*/ 22 w 24"/>
                <a:gd name="T11" fmla="*/ 34 h 35"/>
                <a:gd name="T12" fmla="*/ 23 w 24"/>
                <a:gd name="T13" fmla="*/ 30 h 35"/>
                <a:gd name="T14" fmla="*/ 7 w 24"/>
                <a:gd name="T15" fmla="*/ 3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5">
                  <a:moveTo>
                    <a:pt x="7" y="3"/>
                  </a:moveTo>
                  <a:cubicBezTo>
                    <a:pt x="6" y="1"/>
                    <a:pt x="4" y="0"/>
                    <a:pt x="2" y="1"/>
                  </a:cubicBezTo>
                  <a:cubicBezTo>
                    <a:pt x="1" y="2"/>
                    <a:pt x="0" y="4"/>
                    <a:pt x="1" y="6"/>
                  </a:cubicBezTo>
                  <a:cubicBezTo>
                    <a:pt x="17" y="33"/>
                    <a:pt x="17" y="33"/>
                    <a:pt x="17" y="33"/>
                  </a:cubicBezTo>
                  <a:cubicBezTo>
                    <a:pt x="17" y="34"/>
                    <a:pt x="19" y="35"/>
                    <a:pt x="20" y="35"/>
                  </a:cubicBezTo>
                  <a:cubicBezTo>
                    <a:pt x="20" y="35"/>
                    <a:pt x="21" y="35"/>
                    <a:pt x="22" y="34"/>
                  </a:cubicBezTo>
                  <a:cubicBezTo>
                    <a:pt x="23" y="33"/>
                    <a:pt x="24" y="31"/>
                    <a:pt x="23" y="30"/>
                  </a:cubicBezTo>
                  <a:lnTo>
                    <a:pt x="7" y="3"/>
                  </a:ln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33">
              <a:extLst>
                <a:ext uri="{FF2B5EF4-FFF2-40B4-BE49-F238E27FC236}">
                  <a16:creationId xmlns:a16="http://schemas.microsoft.com/office/drawing/2014/main" id="{0C92D983-3C20-44B5-97E7-AEFFE0A629E1}"/>
                </a:ext>
              </a:extLst>
            </p:cNvPr>
            <p:cNvSpPr>
              <a:spLocks/>
            </p:cNvSpPr>
            <p:nvPr/>
          </p:nvSpPr>
          <p:spPr bwMode="auto">
            <a:xfrm>
              <a:off x="6071321" y="1921038"/>
              <a:ext cx="49357" cy="313307"/>
            </a:xfrm>
            <a:custGeom>
              <a:avLst/>
              <a:gdLst>
                <a:gd name="T0" fmla="*/ 3 w 6"/>
                <a:gd name="T1" fmla="*/ 38 h 38"/>
                <a:gd name="T2" fmla="*/ 6 w 6"/>
                <a:gd name="T3" fmla="*/ 35 h 38"/>
                <a:gd name="T4" fmla="*/ 6 w 6"/>
                <a:gd name="T5" fmla="*/ 3 h 38"/>
                <a:gd name="T6" fmla="*/ 3 w 6"/>
                <a:gd name="T7" fmla="*/ 0 h 38"/>
                <a:gd name="T8" fmla="*/ 0 w 6"/>
                <a:gd name="T9" fmla="*/ 3 h 38"/>
                <a:gd name="T10" fmla="*/ 0 w 6"/>
                <a:gd name="T11" fmla="*/ 35 h 38"/>
                <a:gd name="T12" fmla="*/ 3 w 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6" h="38">
                  <a:moveTo>
                    <a:pt x="3" y="38"/>
                  </a:moveTo>
                  <a:cubicBezTo>
                    <a:pt x="5" y="38"/>
                    <a:pt x="6" y="37"/>
                    <a:pt x="6" y="35"/>
                  </a:cubicBezTo>
                  <a:cubicBezTo>
                    <a:pt x="6" y="3"/>
                    <a:pt x="6" y="3"/>
                    <a:pt x="6" y="3"/>
                  </a:cubicBezTo>
                  <a:cubicBezTo>
                    <a:pt x="6" y="1"/>
                    <a:pt x="5" y="0"/>
                    <a:pt x="3" y="0"/>
                  </a:cubicBezTo>
                  <a:cubicBezTo>
                    <a:pt x="1" y="0"/>
                    <a:pt x="0" y="1"/>
                    <a:pt x="0" y="3"/>
                  </a:cubicBezTo>
                  <a:cubicBezTo>
                    <a:pt x="0" y="35"/>
                    <a:pt x="0" y="35"/>
                    <a:pt x="0" y="35"/>
                  </a:cubicBezTo>
                  <a:cubicBezTo>
                    <a:pt x="0" y="37"/>
                    <a:pt x="1" y="38"/>
                    <a:pt x="3" y="38"/>
                  </a:cubicBezTo>
                  <a:close/>
                </a:path>
              </a:pathLst>
            </a:custGeom>
            <a:solidFill>
              <a:srgbClr val="FFFFFF">
                <a:lumMod val="85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34">
              <a:extLst>
                <a:ext uri="{FF2B5EF4-FFF2-40B4-BE49-F238E27FC236}">
                  <a16:creationId xmlns:a16="http://schemas.microsoft.com/office/drawing/2014/main" id="{55C2DCA6-93AE-444A-8D01-9B5932D5AF3F}"/>
                </a:ext>
              </a:extLst>
            </p:cNvPr>
            <p:cNvSpPr>
              <a:spLocks/>
            </p:cNvSpPr>
            <p:nvPr/>
          </p:nvSpPr>
          <p:spPr bwMode="auto">
            <a:xfrm>
              <a:off x="6071321" y="4290157"/>
              <a:ext cx="49357" cy="319745"/>
            </a:xfrm>
            <a:custGeom>
              <a:avLst/>
              <a:gdLst>
                <a:gd name="T0" fmla="*/ 3 w 6"/>
                <a:gd name="T1" fmla="*/ 0 h 39"/>
                <a:gd name="T2" fmla="*/ 0 w 6"/>
                <a:gd name="T3" fmla="*/ 4 h 39"/>
                <a:gd name="T4" fmla="*/ 0 w 6"/>
                <a:gd name="T5" fmla="*/ 35 h 39"/>
                <a:gd name="T6" fmla="*/ 3 w 6"/>
                <a:gd name="T7" fmla="*/ 39 h 39"/>
                <a:gd name="T8" fmla="*/ 6 w 6"/>
                <a:gd name="T9" fmla="*/ 35 h 39"/>
                <a:gd name="T10" fmla="*/ 6 w 6"/>
                <a:gd name="T11" fmla="*/ 4 h 39"/>
                <a:gd name="T12" fmla="*/ 3 w 6"/>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6" h="39">
                  <a:moveTo>
                    <a:pt x="3" y="0"/>
                  </a:moveTo>
                  <a:cubicBezTo>
                    <a:pt x="1" y="0"/>
                    <a:pt x="0" y="2"/>
                    <a:pt x="0" y="4"/>
                  </a:cubicBezTo>
                  <a:cubicBezTo>
                    <a:pt x="0" y="35"/>
                    <a:pt x="0" y="35"/>
                    <a:pt x="0" y="35"/>
                  </a:cubicBezTo>
                  <a:cubicBezTo>
                    <a:pt x="0" y="37"/>
                    <a:pt x="1" y="39"/>
                    <a:pt x="3" y="39"/>
                  </a:cubicBezTo>
                  <a:cubicBezTo>
                    <a:pt x="5" y="39"/>
                    <a:pt x="6" y="37"/>
                    <a:pt x="6" y="35"/>
                  </a:cubicBezTo>
                  <a:cubicBezTo>
                    <a:pt x="6" y="4"/>
                    <a:pt x="6" y="4"/>
                    <a:pt x="6" y="4"/>
                  </a:cubicBezTo>
                  <a:cubicBezTo>
                    <a:pt x="6" y="2"/>
                    <a:pt x="5" y="0"/>
                    <a:pt x="3" y="0"/>
                  </a:cubicBezTo>
                  <a:close/>
                </a:path>
              </a:pathLst>
            </a:custGeom>
            <a:solidFill>
              <a:srgbClr val="FFFFFF">
                <a:lumMod val="85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35">
              <a:extLst>
                <a:ext uri="{FF2B5EF4-FFF2-40B4-BE49-F238E27FC236}">
                  <a16:creationId xmlns:a16="http://schemas.microsoft.com/office/drawing/2014/main" id="{9EBE8913-04FE-4358-A28A-091BF4922994}"/>
                </a:ext>
              </a:extLst>
            </p:cNvPr>
            <p:cNvSpPr>
              <a:spLocks noEditPoints="1"/>
            </p:cNvSpPr>
            <p:nvPr/>
          </p:nvSpPr>
          <p:spPr bwMode="auto">
            <a:xfrm>
              <a:off x="5955440" y="2562674"/>
              <a:ext cx="1062241" cy="1643791"/>
            </a:xfrm>
            <a:custGeom>
              <a:avLst/>
              <a:gdLst>
                <a:gd name="T0" fmla="*/ 31 w 129"/>
                <a:gd name="T1" fmla="*/ 97 h 200"/>
                <a:gd name="T2" fmla="*/ 34 w 129"/>
                <a:gd name="T3" fmla="*/ 87 h 200"/>
                <a:gd name="T4" fmla="*/ 22 w 129"/>
                <a:gd name="T5" fmla="*/ 71 h 200"/>
                <a:gd name="T6" fmla="*/ 22 w 129"/>
                <a:gd name="T7" fmla="*/ 5 h 200"/>
                <a:gd name="T8" fmla="*/ 17 w 129"/>
                <a:gd name="T9" fmla="*/ 0 h 200"/>
                <a:gd name="T10" fmla="*/ 12 w 129"/>
                <a:gd name="T11" fmla="*/ 5 h 200"/>
                <a:gd name="T12" fmla="*/ 12 w 129"/>
                <a:gd name="T13" fmla="*/ 71 h 200"/>
                <a:gd name="T14" fmla="*/ 0 w 129"/>
                <a:gd name="T15" fmla="*/ 87 h 200"/>
                <a:gd name="T16" fmla="*/ 17 w 129"/>
                <a:gd name="T17" fmla="*/ 104 h 200"/>
                <a:gd name="T18" fmla="*/ 26 w 129"/>
                <a:gd name="T19" fmla="*/ 102 h 200"/>
                <a:gd name="T20" fmla="*/ 122 w 129"/>
                <a:gd name="T21" fmla="*/ 199 h 200"/>
                <a:gd name="T22" fmla="*/ 125 w 129"/>
                <a:gd name="T23" fmla="*/ 200 h 200"/>
                <a:gd name="T24" fmla="*/ 127 w 129"/>
                <a:gd name="T25" fmla="*/ 199 h 200"/>
                <a:gd name="T26" fmla="*/ 127 w 129"/>
                <a:gd name="T27" fmla="*/ 194 h 200"/>
                <a:gd name="T28" fmla="*/ 31 w 129"/>
                <a:gd name="T29" fmla="*/ 97 h 200"/>
                <a:gd name="T30" fmla="*/ 7 w 129"/>
                <a:gd name="T31" fmla="*/ 87 h 200"/>
                <a:gd name="T32" fmla="*/ 17 w 129"/>
                <a:gd name="T33" fmla="*/ 77 h 200"/>
                <a:gd name="T34" fmla="*/ 17 w 129"/>
                <a:gd name="T35" fmla="*/ 77 h 200"/>
                <a:gd name="T36" fmla="*/ 17 w 129"/>
                <a:gd name="T37" fmla="*/ 77 h 200"/>
                <a:gd name="T38" fmla="*/ 27 w 129"/>
                <a:gd name="T39" fmla="*/ 87 h 200"/>
                <a:gd name="T40" fmla="*/ 17 w 129"/>
                <a:gd name="T41" fmla="*/ 97 h 200"/>
                <a:gd name="T42" fmla="*/ 7 w 129"/>
                <a:gd name="T43" fmla="*/ 87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9" h="200">
                  <a:moveTo>
                    <a:pt x="31" y="97"/>
                  </a:moveTo>
                  <a:cubicBezTo>
                    <a:pt x="33" y="95"/>
                    <a:pt x="34" y="91"/>
                    <a:pt x="34" y="87"/>
                  </a:cubicBezTo>
                  <a:cubicBezTo>
                    <a:pt x="34" y="79"/>
                    <a:pt x="29" y="73"/>
                    <a:pt x="22" y="71"/>
                  </a:cubicBezTo>
                  <a:cubicBezTo>
                    <a:pt x="22" y="5"/>
                    <a:pt x="22" y="5"/>
                    <a:pt x="22" y="5"/>
                  </a:cubicBezTo>
                  <a:cubicBezTo>
                    <a:pt x="22" y="3"/>
                    <a:pt x="20" y="0"/>
                    <a:pt x="17" y="0"/>
                  </a:cubicBezTo>
                  <a:cubicBezTo>
                    <a:pt x="14" y="0"/>
                    <a:pt x="12" y="3"/>
                    <a:pt x="12" y="5"/>
                  </a:cubicBezTo>
                  <a:cubicBezTo>
                    <a:pt x="12" y="71"/>
                    <a:pt x="12" y="71"/>
                    <a:pt x="12" y="71"/>
                  </a:cubicBezTo>
                  <a:cubicBezTo>
                    <a:pt x="5" y="73"/>
                    <a:pt x="0" y="79"/>
                    <a:pt x="0" y="87"/>
                  </a:cubicBezTo>
                  <a:cubicBezTo>
                    <a:pt x="0" y="97"/>
                    <a:pt x="7" y="104"/>
                    <a:pt x="17" y="104"/>
                  </a:cubicBezTo>
                  <a:cubicBezTo>
                    <a:pt x="20" y="104"/>
                    <a:pt x="23" y="103"/>
                    <a:pt x="26" y="102"/>
                  </a:cubicBezTo>
                  <a:cubicBezTo>
                    <a:pt x="122" y="199"/>
                    <a:pt x="122" y="199"/>
                    <a:pt x="122" y="199"/>
                  </a:cubicBezTo>
                  <a:cubicBezTo>
                    <a:pt x="123" y="200"/>
                    <a:pt x="124" y="200"/>
                    <a:pt x="125" y="200"/>
                  </a:cubicBezTo>
                  <a:cubicBezTo>
                    <a:pt x="126" y="200"/>
                    <a:pt x="127" y="200"/>
                    <a:pt x="127" y="199"/>
                  </a:cubicBezTo>
                  <a:cubicBezTo>
                    <a:pt x="129" y="198"/>
                    <a:pt x="129" y="195"/>
                    <a:pt x="127" y="194"/>
                  </a:cubicBezTo>
                  <a:lnTo>
                    <a:pt x="31" y="97"/>
                  </a:lnTo>
                  <a:close/>
                  <a:moveTo>
                    <a:pt x="7" y="87"/>
                  </a:moveTo>
                  <a:cubicBezTo>
                    <a:pt x="7" y="81"/>
                    <a:pt x="11" y="77"/>
                    <a:pt x="17" y="77"/>
                  </a:cubicBezTo>
                  <a:cubicBezTo>
                    <a:pt x="17" y="77"/>
                    <a:pt x="17" y="77"/>
                    <a:pt x="17" y="77"/>
                  </a:cubicBezTo>
                  <a:cubicBezTo>
                    <a:pt x="17" y="77"/>
                    <a:pt x="17" y="77"/>
                    <a:pt x="17" y="77"/>
                  </a:cubicBezTo>
                  <a:cubicBezTo>
                    <a:pt x="23" y="77"/>
                    <a:pt x="27" y="81"/>
                    <a:pt x="27" y="87"/>
                  </a:cubicBezTo>
                  <a:cubicBezTo>
                    <a:pt x="27" y="93"/>
                    <a:pt x="23" y="97"/>
                    <a:pt x="17" y="97"/>
                  </a:cubicBezTo>
                  <a:cubicBezTo>
                    <a:pt x="11" y="97"/>
                    <a:pt x="7" y="93"/>
                    <a:pt x="7" y="87"/>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
        <p:nvSpPr>
          <p:cNvPr id="92" name="Oval 91">
            <a:extLst>
              <a:ext uri="{FF2B5EF4-FFF2-40B4-BE49-F238E27FC236}">
                <a16:creationId xmlns:a16="http://schemas.microsoft.com/office/drawing/2014/main" id="{3A0F2505-7C3A-4E73-B855-E989FCB69074}"/>
              </a:ext>
            </a:extLst>
          </p:cNvPr>
          <p:cNvSpPr/>
          <p:nvPr/>
        </p:nvSpPr>
        <p:spPr bwMode="auto">
          <a:xfrm>
            <a:off x="5994446" y="3268454"/>
            <a:ext cx="220460" cy="266575"/>
          </a:xfrm>
          <a:prstGeom prst="ellipse">
            <a:avLst/>
          </a:prstGeom>
          <a:solidFill>
            <a:srgbClr val="1A1A1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3" name="Group 92">
            <a:extLst>
              <a:ext uri="{FF2B5EF4-FFF2-40B4-BE49-F238E27FC236}">
                <a16:creationId xmlns:a16="http://schemas.microsoft.com/office/drawing/2014/main" id="{6ACEF61F-B08A-40BB-821E-AEFA8BD0B718}"/>
              </a:ext>
            </a:extLst>
          </p:cNvPr>
          <p:cNvGrpSpPr/>
          <p:nvPr/>
        </p:nvGrpSpPr>
        <p:grpSpPr>
          <a:xfrm>
            <a:off x="821690" y="2078801"/>
            <a:ext cx="3678879" cy="1352462"/>
            <a:chOff x="-4875350" y="1942167"/>
            <a:chExt cx="10749467" cy="1352462"/>
          </a:xfrm>
        </p:grpSpPr>
        <p:cxnSp>
          <p:nvCxnSpPr>
            <p:cNvPr id="94" name="Straight Connector 93">
              <a:extLst>
                <a:ext uri="{FF2B5EF4-FFF2-40B4-BE49-F238E27FC236}">
                  <a16:creationId xmlns:a16="http://schemas.microsoft.com/office/drawing/2014/main" id="{7589AA14-54AC-4B59-8E49-4FA8FEE7D4B5}"/>
                </a:ext>
              </a:extLst>
            </p:cNvPr>
            <p:cNvCxnSpPr>
              <a:cxnSpLocks/>
            </p:cNvCxnSpPr>
            <p:nvPr/>
          </p:nvCxnSpPr>
          <p:spPr>
            <a:xfrm>
              <a:off x="4042633" y="2080856"/>
              <a:ext cx="1831484" cy="1213773"/>
            </a:xfrm>
            <a:prstGeom prst="bentConnector3">
              <a:avLst>
                <a:gd name="adj1" fmla="val 50000"/>
              </a:avLst>
            </a:prstGeom>
            <a:solidFill>
              <a:srgbClr val="FFFFFF"/>
            </a:solidFill>
            <a:ln w="57150" cap="rnd" cmpd="sng" algn="ctr">
              <a:solidFill>
                <a:schemeClr val="bg1">
                  <a:lumMod val="65000"/>
                </a:schemeClr>
              </a:solidFill>
              <a:prstDash val="sysDot"/>
              <a:headEnd type="none" w="med" len="med"/>
              <a:tailEnd type="none" w="med" len="med"/>
            </a:ln>
            <a:effectLst/>
          </p:spPr>
        </p:cxnSp>
        <p:sp>
          <p:nvSpPr>
            <p:cNvPr id="95" name="TextBox 94">
              <a:extLst>
                <a:ext uri="{FF2B5EF4-FFF2-40B4-BE49-F238E27FC236}">
                  <a16:creationId xmlns:a16="http://schemas.microsoft.com/office/drawing/2014/main" id="{B15FB2C5-C94C-4350-926F-0646E5C0B2D2}"/>
                </a:ext>
              </a:extLst>
            </p:cNvPr>
            <p:cNvSpPr txBox="1"/>
            <p:nvPr/>
          </p:nvSpPr>
          <p:spPr>
            <a:xfrm>
              <a:off x="-4875350" y="1942167"/>
              <a:ext cx="8793023" cy="276999"/>
            </a:xfrm>
            <a:prstGeom prst="rect">
              <a:avLst/>
            </a:prstGeom>
            <a:noFill/>
          </p:spPr>
          <p:txBody>
            <a:bodyPr wrap="squar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lumMod val="65000"/>
                    </a:schemeClr>
                  </a:solidFill>
                  <a:effectLst/>
                  <a:uLnTx/>
                  <a:uFillTx/>
                </a:rPr>
                <a:t>Kickoff and </a:t>
              </a:r>
              <a:r>
                <a:rPr kumimoji="0" lang="en-US" sz="1800" b="0" i="0" u="none" strike="noStrike" kern="0" cap="none" spc="0" normalizeH="0" baseline="0" noProof="0">
                  <a:ln>
                    <a:noFill/>
                  </a:ln>
                  <a:gradFill>
                    <a:gsLst>
                      <a:gs pos="1250">
                        <a:schemeClr val="bg1">
                          <a:lumMod val="65000"/>
                        </a:schemeClr>
                      </a:gs>
                      <a:gs pos="100000">
                        <a:schemeClr val="bg1">
                          <a:lumMod val="65000"/>
                        </a:schemeClr>
                      </a:gs>
                    </a:gsLst>
                    <a:lin ang="5400000" scaled="0"/>
                  </a:gradFill>
                  <a:effectLst/>
                  <a:uLnTx/>
                  <a:uFillTx/>
                </a:rPr>
                <a:t>introduction</a:t>
              </a:r>
            </a:p>
          </p:txBody>
        </p:sp>
      </p:grpSp>
      <p:grpSp>
        <p:nvGrpSpPr>
          <p:cNvPr id="96" name="Group 95">
            <a:extLst>
              <a:ext uri="{FF2B5EF4-FFF2-40B4-BE49-F238E27FC236}">
                <a16:creationId xmlns:a16="http://schemas.microsoft.com/office/drawing/2014/main" id="{243B6025-D298-4CB4-BB32-2AEC15974D45}"/>
              </a:ext>
            </a:extLst>
          </p:cNvPr>
          <p:cNvGrpSpPr/>
          <p:nvPr/>
        </p:nvGrpSpPr>
        <p:grpSpPr>
          <a:xfrm>
            <a:off x="5349596" y="1144486"/>
            <a:ext cx="1646542" cy="649001"/>
            <a:chOff x="5349596" y="1225973"/>
            <a:chExt cx="1646542" cy="649001"/>
          </a:xfrm>
        </p:grpSpPr>
        <p:cxnSp>
          <p:nvCxnSpPr>
            <p:cNvPr id="97" name="Straight Connector 96">
              <a:extLst>
                <a:ext uri="{FF2B5EF4-FFF2-40B4-BE49-F238E27FC236}">
                  <a16:creationId xmlns:a16="http://schemas.microsoft.com/office/drawing/2014/main" id="{19CC42D4-BDF6-4EBF-8EC6-426E72D4A885}"/>
                </a:ext>
              </a:extLst>
            </p:cNvPr>
            <p:cNvCxnSpPr>
              <a:cxnSpLocks/>
            </p:cNvCxnSpPr>
            <p:nvPr/>
          </p:nvCxnSpPr>
          <p:spPr>
            <a:xfrm>
              <a:off x="6096000" y="1597520"/>
              <a:ext cx="0" cy="277454"/>
            </a:xfrm>
            <a:prstGeom prst="line">
              <a:avLst/>
            </a:prstGeom>
            <a:solidFill>
              <a:srgbClr val="FFFFFF"/>
            </a:solidFill>
            <a:ln w="57150" cap="rnd" cmpd="sng" algn="ctr">
              <a:solidFill>
                <a:schemeClr val="bg1">
                  <a:lumMod val="65000"/>
                </a:schemeClr>
              </a:solidFill>
              <a:prstDash val="sysDot"/>
              <a:headEnd type="none" w="med" len="med"/>
              <a:tailEnd type="none" w="med" len="med"/>
            </a:ln>
            <a:effectLst/>
          </p:spPr>
        </p:cxnSp>
        <p:sp>
          <p:nvSpPr>
            <p:cNvPr id="98" name="TextBox 97">
              <a:extLst>
                <a:ext uri="{FF2B5EF4-FFF2-40B4-BE49-F238E27FC236}">
                  <a16:creationId xmlns:a16="http://schemas.microsoft.com/office/drawing/2014/main" id="{4B36942B-7354-4E22-9251-88CB3BAE0AEE}"/>
                </a:ext>
              </a:extLst>
            </p:cNvPr>
            <p:cNvSpPr txBox="1"/>
            <p:nvPr/>
          </p:nvSpPr>
          <p:spPr>
            <a:xfrm>
              <a:off x="5349596" y="1225973"/>
              <a:ext cx="1646542" cy="276999"/>
            </a:xfrm>
            <a:prstGeom prst="rect">
              <a:avLst/>
            </a:prstGeom>
            <a:noFill/>
          </p:spPr>
          <p:txBody>
            <a:bodyPr wrap="square" lIns="0" tIns="0" rIns="0" bIns="0" rtlCol="0">
              <a:spAutoFit/>
            </a:bodyPr>
            <a:lstStyle>
              <a:defPPr>
                <a:defRPr lang="en-US"/>
              </a:defPPr>
              <a:lvl1pPr marR="0" lvl="0" indent="0" algn="r" fontAlgn="auto">
                <a:lnSpc>
                  <a:spcPct val="100000"/>
                </a:lnSpc>
                <a:spcBef>
                  <a:spcPts val="0"/>
                </a:spcBef>
                <a:spcAft>
                  <a:spcPts val="0"/>
                </a:spcAft>
                <a:buClrTx/>
                <a:buSzTx/>
                <a:buFontTx/>
                <a:buNone/>
                <a:tabLst/>
                <a:defRPr kumimoji="0" b="0" i="0" u="none" strike="noStrike" kern="0" cap="none" spc="0" normalizeH="0" baseline="0">
                  <a:ln>
                    <a:noFill/>
                  </a:ln>
                  <a:solidFill>
                    <a:schemeClr val="bg1">
                      <a:lumMod val="65000"/>
                    </a:schemeClr>
                  </a:solidFill>
                  <a:effectLst/>
                  <a:uLnTx/>
                  <a:uFillTx/>
                </a:defRPr>
              </a:lvl1pPr>
            </a:lstStyle>
            <a:p>
              <a:pPr algn="ctr"/>
              <a:r>
                <a:rPr lang="en-US"/>
                <a:t>Lunch</a:t>
              </a:r>
            </a:p>
          </p:txBody>
        </p:sp>
      </p:grpSp>
      <p:grpSp>
        <p:nvGrpSpPr>
          <p:cNvPr id="99" name="Group 98">
            <a:extLst>
              <a:ext uri="{FF2B5EF4-FFF2-40B4-BE49-F238E27FC236}">
                <a16:creationId xmlns:a16="http://schemas.microsoft.com/office/drawing/2014/main" id="{269F2778-BD30-4678-939B-3872E9985181}"/>
              </a:ext>
            </a:extLst>
          </p:cNvPr>
          <p:cNvGrpSpPr/>
          <p:nvPr/>
        </p:nvGrpSpPr>
        <p:grpSpPr>
          <a:xfrm>
            <a:off x="3118700" y="1284049"/>
            <a:ext cx="1859700" cy="1006607"/>
            <a:chOff x="3537831" y="1426719"/>
            <a:chExt cx="2120137" cy="1006607"/>
          </a:xfrm>
        </p:grpSpPr>
        <p:cxnSp>
          <p:nvCxnSpPr>
            <p:cNvPr id="100" name="Straight Connector 99">
              <a:extLst>
                <a:ext uri="{FF2B5EF4-FFF2-40B4-BE49-F238E27FC236}">
                  <a16:creationId xmlns:a16="http://schemas.microsoft.com/office/drawing/2014/main" id="{D0A007A3-22EC-40DF-952A-9C1B1F6450CF}"/>
                </a:ext>
              </a:extLst>
            </p:cNvPr>
            <p:cNvCxnSpPr>
              <a:cxnSpLocks/>
              <a:stCxn id="101" idx="3"/>
            </p:cNvCxnSpPr>
            <p:nvPr/>
          </p:nvCxnSpPr>
          <p:spPr>
            <a:xfrm>
              <a:off x="5184373" y="1565219"/>
              <a:ext cx="473595" cy="868107"/>
            </a:xfrm>
            <a:prstGeom prst="bentConnector2">
              <a:avLst/>
            </a:prstGeom>
            <a:solidFill>
              <a:srgbClr val="FFFFFF"/>
            </a:solidFill>
            <a:ln w="57150" cap="rnd" cmpd="sng" algn="ctr">
              <a:solidFill>
                <a:schemeClr val="bg1">
                  <a:lumMod val="65000"/>
                </a:schemeClr>
              </a:solidFill>
              <a:prstDash val="sysDot"/>
              <a:headEnd type="none" w="med" len="med"/>
              <a:tailEnd type="none" w="med" len="med"/>
            </a:ln>
            <a:effectLst/>
          </p:spPr>
        </p:cxnSp>
        <p:sp>
          <p:nvSpPr>
            <p:cNvPr id="101" name="TextBox 100">
              <a:extLst>
                <a:ext uri="{FF2B5EF4-FFF2-40B4-BE49-F238E27FC236}">
                  <a16:creationId xmlns:a16="http://schemas.microsoft.com/office/drawing/2014/main" id="{001D6F76-A579-4603-8218-9EDFD406049A}"/>
                </a:ext>
              </a:extLst>
            </p:cNvPr>
            <p:cNvSpPr txBox="1"/>
            <p:nvPr/>
          </p:nvSpPr>
          <p:spPr>
            <a:xfrm>
              <a:off x="3537831" y="1426719"/>
              <a:ext cx="1646542" cy="276999"/>
            </a:xfrm>
            <a:prstGeom prst="rect">
              <a:avLst/>
            </a:prstGeom>
            <a:noFill/>
          </p:spPr>
          <p:txBody>
            <a:bodyPr wrap="square" lIns="0" tIns="0" rIns="0" bIns="0" rtlCol="0">
              <a:spAutoFit/>
            </a:bodyPr>
            <a:lstStyle>
              <a:defPPr>
                <a:defRPr lang="en-US"/>
              </a:defPPr>
              <a:lvl1pPr marR="0" lvl="0" indent="0" algn="r" fontAlgn="auto">
                <a:lnSpc>
                  <a:spcPct val="100000"/>
                </a:lnSpc>
                <a:spcBef>
                  <a:spcPts val="0"/>
                </a:spcBef>
                <a:spcAft>
                  <a:spcPts val="0"/>
                </a:spcAft>
                <a:buClrTx/>
                <a:buSzTx/>
                <a:buFontTx/>
                <a:buNone/>
                <a:tabLst/>
                <a:defRPr kumimoji="0" b="0" i="0" u="none" strike="noStrike" kern="0" cap="none" spc="0" normalizeH="0" baseline="0">
                  <a:ln>
                    <a:noFill/>
                  </a:ln>
                  <a:solidFill>
                    <a:schemeClr val="bg1">
                      <a:lumMod val="65000"/>
                    </a:schemeClr>
                  </a:solidFill>
                  <a:effectLst/>
                  <a:uLnTx/>
                  <a:uFillTx/>
                </a:defRPr>
              </a:lvl1pPr>
            </a:lstStyle>
            <a:p>
              <a:pPr algn="l"/>
              <a:r>
                <a:rPr lang="en-US"/>
                <a:t>Your strategy</a:t>
              </a:r>
            </a:p>
          </p:txBody>
        </p:sp>
      </p:grpSp>
      <p:grpSp>
        <p:nvGrpSpPr>
          <p:cNvPr id="102" name="Group 101">
            <a:extLst>
              <a:ext uri="{FF2B5EF4-FFF2-40B4-BE49-F238E27FC236}">
                <a16:creationId xmlns:a16="http://schemas.microsoft.com/office/drawing/2014/main" id="{08859818-1074-4970-A5C3-18CA6B1CFC0F}"/>
              </a:ext>
            </a:extLst>
          </p:cNvPr>
          <p:cNvGrpSpPr/>
          <p:nvPr/>
        </p:nvGrpSpPr>
        <p:grpSpPr>
          <a:xfrm>
            <a:off x="7438285" y="2281123"/>
            <a:ext cx="4401290" cy="276999"/>
            <a:chOff x="7438285" y="2281123"/>
            <a:chExt cx="4401290" cy="276999"/>
          </a:xfrm>
        </p:grpSpPr>
        <p:sp>
          <p:nvSpPr>
            <p:cNvPr id="103" name="TextBox 102">
              <a:extLst>
                <a:ext uri="{FF2B5EF4-FFF2-40B4-BE49-F238E27FC236}">
                  <a16:creationId xmlns:a16="http://schemas.microsoft.com/office/drawing/2014/main" id="{5454160A-A19C-4CFA-82F3-A097B5AB5ACD}"/>
                </a:ext>
              </a:extLst>
            </p:cNvPr>
            <p:cNvSpPr txBox="1"/>
            <p:nvPr/>
          </p:nvSpPr>
          <p:spPr>
            <a:xfrm>
              <a:off x="8385161" y="2281123"/>
              <a:ext cx="3454414" cy="276999"/>
            </a:xfrm>
            <a:prstGeom prst="rect">
              <a:avLst/>
            </a:prstGeom>
            <a:noFill/>
          </p:spPr>
          <p:txBody>
            <a:bodyPr wrap="square" lIns="0" tIns="0" rIns="0" bIns="0" rtlCol="0">
              <a:spAutoFit/>
            </a:bodyPr>
            <a:lstStyle>
              <a:defPPr>
                <a:defRPr lang="en-US"/>
              </a:defPPr>
              <a:lvl1pPr marR="0" lvl="0" indent="0" algn="r" fontAlgn="auto">
                <a:lnSpc>
                  <a:spcPct val="100000"/>
                </a:lnSpc>
                <a:spcBef>
                  <a:spcPts val="0"/>
                </a:spcBef>
                <a:spcAft>
                  <a:spcPts val="0"/>
                </a:spcAft>
                <a:buClrTx/>
                <a:buSzTx/>
                <a:buFontTx/>
                <a:buNone/>
                <a:tabLst/>
                <a:defRPr kumimoji="0" b="0" i="0" u="none" strike="noStrike" kern="0" cap="none" spc="0" normalizeH="0" baseline="0">
                  <a:ln>
                    <a:noFill/>
                  </a:ln>
                  <a:solidFill>
                    <a:schemeClr val="bg1">
                      <a:lumMod val="65000"/>
                    </a:schemeClr>
                  </a:solidFill>
                  <a:effectLst/>
                  <a:uLnTx/>
                  <a:uFillTx/>
                </a:defRPr>
              </a:lvl1pPr>
            </a:lstStyle>
            <a:p>
              <a:pPr algn="l"/>
              <a:r>
                <a:rPr lang="en-US" dirty="0"/>
                <a:t>Identity and access management</a:t>
              </a:r>
            </a:p>
          </p:txBody>
        </p:sp>
        <p:cxnSp>
          <p:nvCxnSpPr>
            <p:cNvPr id="104" name="Straight Connector 103">
              <a:extLst>
                <a:ext uri="{FF2B5EF4-FFF2-40B4-BE49-F238E27FC236}">
                  <a16:creationId xmlns:a16="http://schemas.microsoft.com/office/drawing/2014/main" id="{62974B0A-33DE-4D34-9F39-2693FC796FE6}"/>
                </a:ext>
              </a:extLst>
            </p:cNvPr>
            <p:cNvCxnSpPr/>
            <p:nvPr/>
          </p:nvCxnSpPr>
          <p:spPr>
            <a:xfrm>
              <a:off x="7438285" y="2407230"/>
              <a:ext cx="792850" cy="0"/>
            </a:xfrm>
            <a:prstGeom prst="line">
              <a:avLst/>
            </a:prstGeom>
            <a:solidFill>
              <a:srgbClr val="FFFFFF"/>
            </a:solidFill>
            <a:ln w="57150" cap="rnd" cmpd="sng" algn="ctr">
              <a:solidFill>
                <a:schemeClr val="bg1">
                  <a:lumMod val="65000"/>
                </a:schemeClr>
              </a:solidFill>
              <a:prstDash val="sysDot"/>
              <a:headEnd type="none" w="med" len="med"/>
              <a:tailEnd type="none" w="med" len="med"/>
            </a:ln>
            <a:effectLst/>
          </p:spPr>
        </p:cxnSp>
      </p:grpSp>
      <p:grpSp>
        <p:nvGrpSpPr>
          <p:cNvPr id="105" name="Group 104">
            <a:extLst>
              <a:ext uri="{FF2B5EF4-FFF2-40B4-BE49-F238E27FC236}">
                <a16:creationId xmlns:a16="http://schemas.microsoft.com/office/drawing/2014/main" id="{BA77FDB0-8C81-4AB3-A475-A8AD7E2B3F85}"/>
              </a:ext>
            </a:extLst>
          </p:cNvPr>
          <p:cNvGrpSpPr/>
          <p:nvPr/>
        </p:nvGrpSpPr>
        <p:grpSpPr>
          <a:xfrm>
            <a:off x="7724934" y="2905190"/>
            <a:ext cx="3236436" cy="276999"/>
            <a:chOff x="7724934" y="2905190"/>
            <a:chExt cx="3236436" cy="276999"/>
          </a:xfrm>
        </p:grpSpPr>
        <p:sp>
          <p:nvSpPr>
            <p:cNvPr id="106" name="TextBox 105">
              <a:extLst>
                <a:ext uri="{FF2B5EF4-FFF2-40B4-BE49-F238E27FC236}">
                  <a16:creationId xmlns:a16="http://schemas.microsoft.com/office/drawing/2014/main" id="{10C8D661-01FE-47B4-A118-02249DE56D03}"/>
                </a:ext>
              </a:extLst>
            </p:cNvPr>
            <p:cNvSpPr txBox="1"/>
            <p:nvPr/>
          </p:nvSpPr>
          <p:spPr>
            <a:xfrm>
              <a:off x="8866295" y="2905190"/>
              <a:ext cx="2095075" cy="276999"/>
            </a:xfrm>
            <a:prstGeom prst="rect">
              <a:avLst/>
            </a:prstGeom>
            <a:noFill/>
          </p:spPr>
          <p:txBody>
            <a:bodyPr wrap="square" lIns="0" tIns="0" rIns="0" bIns="0" rtlCol="0">
              <a:spAutoFit/>
            </a:bodyPr>
            <a:lstStyle>
              <a:defPPr>
                <a:defRPr lang="en-US"/>
              </a:defPPr>
              <a:lvl1pPr>
                <a:defRPr b="1" kern="0">
                  <a:gradFill>
                    <a:gsLst>
                      <a:gs pos="2917">
                        <a:srgbClr val="0078D4"/>
                      </a:gs>
                      <a:gs pos="97000">
                        <a:srgbClr val="0078D4"/>
                      </a:gs>
                    </a:gsLst>
                    <a:lin ang="5400000" scaled="0"/>
                  </a:gradFill>
                </a:defRPr>
              </a:lvl1pPr>
            </a:lstStyle>
            <a:p>
              <a:r>
                <a:rPr lang="en-US" b="0" dirty="0">
                  <a:solidFill>
                    <a:schemeClr val="bg1">
                      <a:lumMod val="65000"/>
                    </a:schemeClr>
                  </a:solidFill>
                </a:rPr>
                <a:t>Threat protection</a:t>
              </a:r>
            </a:p>
          </p:txBody>
        </p:sp>
        <p:cxnSp>
          <p:nvCxnSpPr>
            <p:cNvPr id="107" name="Straight Connector 106">
              <a:extLst>
                <a:ext uri="{FF2B5EF4-FFF2-40B4-BE49-F238E27FC236}">
                  <a16:creationId xmlns:a16="http://schemas.microsoft.com/office/drawing/2014/main" id="{C66B2FD0-AA07-47AA-9A24-85A73E6F920B}"/>
                </a:ext>
              </a:extLst>
            </p:cNvPr>
            <p:cNvCxnSpPr>
              <a:cxnSpLocks/>
            </p:cNvCxnSpPr>
            <p:nvPr/>
          </p:nvCxnSpPr>
          <p:spPr>
            <a:xfrm>
              <a:off x="7724934" y="3043689"/>
              <a:ext cx="1062227" cy="0"/>
            </a:xfrm>
            <a:prstGeom prst="line">
              <a:avLst/>
            </a:prstGeom>
            <a:solidFill>
              <a:srgbClr val="FFFFFF"/>
            </a:solidFill>
            <a:ln w="57150" cap="rnd" cmpd="sng" algn="ctr">
              <a:solidFill>
                <a:schemeClr val="bg1">
                  <a:lumMod val="65000"/>
                </a:schemeClr>
              </a:solidFill>
              <a:prstDash val="sysDot"/>
              <a:headEnd type="none" w="med" len="med"/>
              <a:tailEnd type="none" w="med" len="med"/>
            </a:ln>
            <a:effectLst/>
          </p:spPr>
        </p:cxnSp>
      </p:grpSp>
      <p:grpSp>
        <p:nvGrpSpPr>
          <p:cNvPr id="108" name="Group 107">
            <a:extLst>
              <a:ext uri="{FF2B5EF4-FFF2-40B4-BE49-F238E27FC236}">
                <a16:creationId xmlns:a16="http://schemas.microsoft.com/office/drawing/2014/main" id="{28A26D0C-905B-46B6-ADF2-C931127D9ACB}"/>
              </a:ext>
            </a:extLst>
          </p:cNvPr>
          <p:cNvGrpSpPr/>
          <p:nvPr/>
        </p:nvGrpSpPr>
        <p:grpSpPr>
          <a:xfrm>
            <a:off x="7709023" y="3842031"/>
            <a:ext cx="4974621" cy="276999"/>
            <a:chOff x="7724934" y="3680196"/>
            <a:chExt cx="4974621" cy="276999"/>
          </a:xfrm>
        </p:grpSpPr>
        <p:sp>
          <p:nvSpPr>
            <p:cNvPr id="109" name="TextBox 108">
              <a:extLst>
                <a:ext uri="{FF2B5EF4-FFF2-40B4-BE49-F238E27FC236}">
                  <a16:creationId xmlns:a16="http://schemas.microsoft.com/office/drawing/2014/main" id="{F1D9D9C7-9C97-45E7-9C92-8EB5E8A8CBC6}"/>
                </a:ext>
              </a:extLst>
            </p:cNvPr>
            <p:cNvSpPr txBox="1"/>
            <p:nvPr/>
          </p:nvSpPr>
          <p:spPr>
            <a:xfrm>
              <a:off x="8385161" y="3680196"/>
              <a:ext cx="4314394" cy="276999"/>
            </a:xfrm>
            <a:prstGeom prst="rect">
              <a:avLst/>
            </a:prstGeom>
            <a:noFill/>
          </p:spPr>
          <p:txBody>
            <a:bodyPr wrap="square" lIns="0" tIns="0" rIns="0" bIns="0" rtlCol="0">
              <a:spAutoFit/>
            </a:bodyPr>
            <a:lstStyle>
              <a:defPPr>
                <a:defRPr lang="en-US"/>
              </a:defPPr>
              <a:lvl1pPr marR="0" lvl="0" indent="0" algn="r" fontAlgn="auto">
                <a:lnSpc>
                  <a:spcPct val="100000"/>
                </a:lnSpc>
                <a:spcBef>
                  <a:spcPts val="0"/>
                </a:spcBef>
                <a:spcAft>
                  <a:spcPts val="0"/>
                </a:spcAft>
                <a:buClrTx/>
                <a:buSzTx/>
                <a:buFontTx/>
                <a:buNone/>
                <a:tabLst/>
                <a:defRPr kumimoji="0" b="0" i="0" u="none" strike="noStrike" kern="0" cap="none" spc="0" normalizeH="0" baseline="0">
                  <a:ln>
                    <a:noFill/>
                  </a:ln>
                  <a:solidFill>
                    <a:schemeClr val="bg1">
                      <a:lumMod val="65000"/>
                    </a:schemeClr>
                  </a:solidFill>
                  <a:effectLst/>
                  <a:uLnTx/>
                  <a:uFillTx/>
                </a:defRPr>
              </a:lvl1pPr>
            </a:lstStyle>
            <a:p>
              <a:pPr algn="l"/>
              <a:r>
                <a:rPr lang="en-US"/>
                <a:t>Information protection</a:t>
              </a:r>
            </a:p>
          </p:txBody>
        </p:sp>
        <p:cxnSp>
          <p:nvCxnSpPr>
            <p:cNvPr id="110" name="Straight Connector 109">
              <a:extLst>
                <a:ext uri="{FF2B5EF4-FFF2-40B4-BE49-F238E27FC236}">
                  <a16:creationId xmlns:a16="http://schemas.microsoft.com/office/drawing/2014/main" id="{5BF6518E-2764-45F6-B5D9-179B9D5ED2B3}"/>
                </a:ext>
              </a:extLst>
            </p:cNvPr>
            <p:cNvCxnSpPr>
              <a:cxnSpLocks/>
            </p:cNvCxnSpPr>
            <p:nvPr/>
          </p:nvCxnSpPr>
          <p:spPr>
            <a:xfrm>
              <a:off x="7724934" y="3815514"/>
              <a:ext cx="565366" cy="0"/>
            </a:xfrm>
            <a:prstGeom prst="line">
              <a:avLst/>
            </a:prstGeom>
            <a:solidFill>
              <a:srgbClr val="FFFFFF"/>
            </a:solidFill>
            <a:ln w="57150" cap="rnd" cmpd="sng" algn="ctr">
              <a:solidFill>
                <a:schemeClr val="bg1">
                  <a:lumMod val="65000"/>
                </a:schemeClr>
              </a:solidFill>
              <a:prstDash val="sysDot"/>
              <a:headEnd type="none" w="med" len="med"/>
              <a:tailEnd type="none" w="med" len="med"/>
            </a:ln>
            <a:effectLst/>
          </p:spPr>
        </p:cxnSp>
      </p:grpSp>
      <p:grpSp>
        <p:nvGrpSpPr>
          <p:cNvPr id="111" name="Group 110">
            <a:extLst>
              <a:ext uri="{FF2B5EF4-FFF2-40B4-BE49-F238E27FC236}">
                <a16:creationId xmlns:a16="http://schemas.microsoft.com/office/drawing/2014/main" id="{7A1111A5-D5D4-4CEB-A284-0431A2333AD2}"/>
              </a:ext>
            </a:extLst>
          </p:cNvPr>
          <p:cNvGrpSpPr/>
          <p:nvPr/>
        </p:nvGrpSpPr>
        <p:grpSpPr>
          <a:xfrm>
            <a:off x="7327736" y="4356396"/>
            <a:ext cx="4964933" cy="276999"/>
            <a:chOff x="7348756" y="4356396"/>
            <a:chExt cx="4964933" cy="276999"/>
          </a:xfrm>
        </p:grpSpPr>
        <p:sp>
          <p:nvSpPr>
            <p:cNvPr id="112" name="TextBox 111">
              <a:extLst>
                <a:ext uri="{FF2B5EF4-FFF2-40B4-BE49-F238E27FC236}">
                  <a16:creationId xmlns:a16="http://schemas.microsoft.com/office/drawing/2014/main" id="{7D45E168-0396-446C-9B22-4A76B9C7DCC1}"/>
                </a:ext>
              </a:extLst>
            </p:cNvPr>
            <p:cNvSpPr txBox="1"/>
            <p:nvPr/>
          </p:nvSpPr>
          <p:spPr>
            <a:xfrm>
              <a:off x="7999295" y="4356396"/>
              <a:ext cx="4314394" cy="276999"/>
            </a:xfrm>
            <a:prstGeom prst="rect">
              <a:avLst/>
            </a:prstGeom>
            <a:noFill/>
          </p:spPr>
          <p:txBody>
            <a:bodyPr wrap="square" lIns="0" tIns="0" rIns="0" bIns="0" rtlCol="0">
              <a:spAutoFit/>
            </a:bodyPr>
            <a:lstStyle>
              <a:defPPr>
                <a:defRPr lang="en-US"/>
              </a:defPPr>
              <a:lvl1pPr marR="0" lvl="0" indent="0" algn="r" fontAlgn="auto">
                <a:lnSpc>
                  <a:spcPct val="100000"/>
                </a:lnSpc>
                <a:spcBef>
                  <a:spcPts val="0"/>
                </a:spcBef>
                <a:spcAft>
                  <a:spcPts val="0"/>
                </a:spcAft>
                <a:buClrTx/>
                <a:buSzTx/>
                <a:buFontTx/>
                <a:buNone/>
                <a:tabLst/>
                <a:defRPr kumimoji="0" b="0" i="0" u="none" strike="noStrike" kern="0" cap="none" spc="0" normalizeH="0" baseline="0">
                  <a:ln>
                    <a:noFill/>
                  </a:ln>
                  <a:solidFill>
                    <a:schemeClr val="bg1">
                      <a:lumMod val="65000"/>
                    </a:schemeClr>
                  </a:solidFill>
                  <a:effectLst/>
                  <a:uLnTx/>
                  <a:uFillTx/>
                </a:defRPr>
              </a:lvl1pPr>
            </a:lstStyle>
            <a:p>
              <a:pPr algn="l"/>
              <a:r>
                <a:rPr lang="en-US"/>
                <a:t>Joint planning</a:t>
              </a:r>
            </a:p>
          </p:txBody>
        </p:sp>
        <p:cxnSp>
          <p:nvCxnSpPr>
            <p:cNvPr id="113" name="Straight Connector 112">
              <a:extLst>
                <a:ext uri="{FF2B5EF4-FFF2-40B4-BE49-F238E27FC236}">
                  <a16:creationId xmlns:a16="http://schemas.microsoft.com/office/drawing/2014/main" id="{796BAD18-3EB6-42A0-B661-AD924DC71D05}"/>
                </a:ext>
              </a:extLst>
            </p:cNvPr>
            <p:cNvCxnSpPr>
              <a:cxnSpLocks/>
            </p:cNvCxnSpPr>
            <p:nvPr/>
          </p:nvCxnSpPr>
          <p:spPr>
            <a:xfrm>
              <a:off x="7348756" y="4494896"/>
              <a:ext cx="601476" cy="0"/>
            </a:xfrm>
            <a:prstGeom prst="line">
              <a:avLst/>
            </a:prstGeom>
            <a:solidFill>
              <a:srgbClr val="FFFFFF"/>
            </a:solidFill>
            <a:ln w="57150" cap="rnd" cmpd="sng" algn="ctr">
              <a:solidFill>
                <a:schemeClr val="bg1">
                  <a:lumMod val="65000"/>
                </a:schemeClr>
              </a:solidFill>
              <a:prstDash val="sysDot"/>
              <a:headEnd type="none" w="med" len="med"/>
              <a:tailEnd type="none" w="med" len="med"/>
            </a:ln>
            <a:effectLst/>
          </p:spPr>
        </p:cxnSp>
      </p:grpSp>
      <p:grpSp>
        <p:nvGrpSpPr>
          <p:cNvPr id="114" name="Group 113">
            <a:extLst>
              <a:ext uri="{FF2B5EF4-FFF2-40B4-BE49-F238E27FC236}">
                <a16:creationId xmlns:a16="http://schemas.microsoft.com/office/drawing/2014/main" id="{3E9317F7-B40B-4966-8E31-C6ED67D07F19}"/>
              </a:ext>
            </a:extLst>
          </p:cNvPr>
          <p:cNvGrpSpPr/>
          <p:nvPr/>
        </p:nvGrpSpPr>
        <p:grpSpPr>
          <a:xfrm>
            <a:off x="6973935" y="1312651"/>
            <a:ext cx="3719462" cy="813501"/>
            <a:chOff x="6973935" y="1312651"/>
            <a:chExt cx="3719462" cy="813501"/>
          </a:xfrm>
        </p:grpSpPr>
        <p:sp>
          <p:nvSpPr>
            <p:cNvPr id="115" name="TextBox 114">
              <a:extLst>
                <a:ext uri="{FF2B5EF4-FFF2-40B4-BE49-F238E27FC236}">
                  <a16:creationId xmlns:a16="http://schemas.microsoft.com/office/drawing/2014/main" id="{9D7448E1-3976-4DE6-9CE5-6D05A310E2F8}"/>
                </a:ext>
              </a:extLst>
            </p:cNvPr>
            <p:cNvSpPr txBox="1"/>
            <p:nvPr/>
          </p:nvSpPr>
          <p:spPr>
            <a:xfrm>
              <a:off x="7834710" y="1312651"/>
              <a:ext cx="2858687" cy="553998"/>
            </a:xfrm>
            <a:prstGeom prst="rect">
              <a:avLst/>
            </a:prstGeom>
            <a:noFill/>
          </p:spPr>
          <p:txBody>
            <a:bodyPr wrap="square" lIns="0" tIns="0" rIns="0" bIns="0" rtlCol="0">
              <a:spAutoFit/>
            </a:bodyPr>
            <a:lstStyle>
              <a:defPPr>
                <a:defRPr lang="en-US"/>
              </a:defPPr>
              <a:lvl1pPr marR="0" lvl="0" indent="0" algn="r" fontAlgn="auto">
                <a:lnSpc>
                  <a:spcPct val="100000"/>
                </a:lnSpc>
                <a:spcBef>
                  <a:spcPts val="0"/>
                </a:spcBef>
                <a:spcAft>
                  <a:spcPts val="0"/>
                </a:spcAft>
                <a:buClrTx/>
                <a:buSzTx/>
                <a:buFontTx/>
                <a:buNone/>
                <a:tabLst/>
                <a:defRPr kumimoji="0" b="0" i="0" u="none" strike="noStrike" kern="0" cap="none" spc="0" normalizeH="0" baseline="0">
                  <a:ln>
                    <a:noFill/>
                  </a:ln>
                  <a:solidFill>
                    <a:schemeClr val="bg1">
                      <a:lumMod val="65000"/>
                    </a:schemeClr>
                  </a:solidFill>
                  <a:effectLst/>
                  <a:uLnTx/>
                  <a:uFillTx/>
                </a:defRPr>
              </a:lvl1pPr>
            </a:lstStyle>
            <a:p>
              <a:pPr algn="l"/>
              <a:r>
                <a:rPr lang="en-US" b="1" dirty="0">
                  <a:gradFill>
                    <a:gsLst>
                      <a:gs pos="2917">
                        <a:srgbClr val="0078D4"/>
                      </a:gs>
                      <a:gs pos="97000">
                        <a:srgbClr val="0078D4"/>
                      </a:gs>
                    </a:gsLst>
                    <a:lin ang="5400000" scaled="0"/>
                  </a:gradFill>
                </a:rPr>
                <a:t>Security management </a:t>
              </a:r>
              <a:br>
                <a:rPr lang="en-US" b="1" dirty="0">
                  <a:gradFill>
                    <a:gsLst>
                      <a:gs pos="2917">
                        <a:srgbClr val="0078D4"/>
                      </a:gs>
                      <a:gs pos="97000">
                        <a:srgbClr val="0078D4"/>
                      </a:gs>
                    </a:gsLst>
                    <a:lin ang="5400000" scaled="0"/>
                  </a:gradFill>
                </a:rPr>
              </a:br>
              <a:r>
                <a:rPr lang="en-US" b="1" dirty="0">
                  <a:gradFill>
                    <a:gsLst>
                      <a:gs pos="2917">
                        <a:srgbClr val="0078D4"/>
                      </a:gs>
                      <a:gs pos="97000">
                        <a:srgbClr val="0078D4"/>
                      </a:gs>
                    </a:gsLst>
                    <a:lin ang="5400000" scaled="0"/>
                  </a:gradFill>
                </a:rPr>
                <a:t>learnings and principles</a:t>
              </a:r>
            </a:p>
          </p:txBody>
        </p:sp>
        <p:cxnSp>
          <p:nvCxnSpPr>
            <p:cNvPr id="116" name="Connector: Elbow 115">
              <a:extLst>
                <a:ext uri="{FF2B5EF4-FFF2-40B4-BE49-F238E27FC236}">
                  <a16:creationId xmlns:a16="http://schemas.microsoft.com/office/drawing/2014/main" id="{FD502529-DBCD-499E-A26A-DBEF29D83B22}"/>
                </a:ext>
              </a:extLst>
            </p:cNvPr>
            <p:cNvCxnSpPr>
              <a:cxnSpLocks/>
            </p:cNvCxnSpPr>
            <p:nvPr/>
          </p:nvCxnSpPr>
          <p:spPr>
            <a:xfrm rot="10800000" flipV="1">
              <a:off x="6973935" y="1567066"/>
              <a:ext cx="809527" cy="559086"/>
            </a:xfrm>
            <a:prstGeom prst="bentConnector3">
              <a:avLst>
                <a:gd name="adj1" fmla="val 44490"/>
              </a:avLst>
            </a:prstGeom>
            <a:solidFill>
              <a:srgbClr val="FFFFFF"/>
            </a:solidFill>
            <a:ln w="57150" cap="rnd" cmpd="sng" algn="ctr">
              <a:solidFill>
                <a:srgbClr val="0078D4"/>
              </a:solidFill>
              <a:prstDash val="sysDot"/>
              <a:headEnd type="none" w="med" len="med"/>
              <a:tailEnd type="none" w="med" len="med"/>
            </a:ln>
            <a:effectLst/>
          </p:spPr>
        </p:cxnSp>
      </p:grpSp>
      <p:sp>
        <p:nvSpPr>
          <p:cNvPr id="117" name="target_2" title="Icon of a target with an arrow hitting the bullseye">
            <a:extLst>
              <a:ext uri="{FF2B5EF4-FFF2-40B4-BE49-F238E27FC236}">
                <a16:creationId xmlns:a16="http://schemas.microsoft.com/office/drawing/2014/main" id="{EFF6A12A-B357-4B64-A506-BC51137646AF}"/>
              </a:ext>
            </a:extLst>
          </p:cNvPr>
          <p:cNvSpPr>
            <a:spLocks noChangeAspect="1" noEditPoints="1"/>
          </p:cNvSpPr>
          <p:nvPr/>
        </p:nvSpPr>
        <p:spPr bwMode="auto">
          <a:xfrm>
            <a:off x="392584" y="5675587"/>
            <a:ext cx="661346" cy="65871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38100" cap="flat">
            <a:solidFill>
              <a:srgbClr val="FFFFFF"/>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grpSp>
        <p:nvGrpSpPr>
          <p:cNvPr id="4" name="Group 3">
            <a:extLst>
              <a:ext uri="{FF2B5EF4-FFF2-40B4-BE49-F238E27FC236}">
                <a16:creationId xmlns:a16="http://schemas.microsoft.com/office/drawing/2014/main" id="{08292948-328C-4E79-9F49-93455566E639}"/>
              </a:ext>
            </a:extLst>
          </p:cNvPr>
          <p:cNvGrpSpPr/>
          <p:nvPr/>
        </p:nvGrpSpPr>
        <p:grpSpPr>
          <a:xfrm>
            <a:off x="8813991" y="3223661"/>
            <a:ext cx="2777140" cy="497750"/>
            <a:chOff x="8813991" y="3223661"/>
            <a:chExt cx="2777140" cy="497750"/>
          </a:xfrm>
        </p:grpSpPr>
        <p:sp>
          <p:nvSpPr>
            <p:cNvPr id="52" name="TextBox 51">
              <a:extLst>
                <a:ext uri="{FF2B5EF4-FFF2-40B4-BE49-F238E27FC236}">
                  <a16:creationId xmlns:a16="http://schemas.microsoft.com/office/drawing/2014/main" id="{BA736240-74BE-495E-A9E2-5E527F2694BC}"/>
                </a:ext>
              </a:extLst>
            </p:cNvPr>
            <p:cNvSpPr txBox="1"/>
            <p:nvPr/>
          </p:nvSpPr>
          <p:spPr>
            <a:xfrm>
              <a:off x="8813991" y="3223661"/>
              <a:ext cx="2011255" cy="276999"/>
            </a:xfrm>
            <a:prstGeom prst="rect">
              <a:avLst/>
            </a:prstGeom>
            <a:noFill/>
          </p:spPr>
          <p:txBody>
            <a:bodyPr wrap="square" lIns="0" tIns="0" rIns="0" bIns="0" rtlCol="0">
              <a:spAutoFit/>
            </a:bodyPr>
            <a:lstStyle>
              <a:defPPr>
                <a:defRPr lang="en-US"/>
              </a:defPPr>
              <a:lvl1pPr>
                <a:defRPr b="1" kern="0">
                  <a:gradFill>
                    <a:gsLst>
                      <a:gs pos="2917">
                        <a:srgbClr val="0078D4"/>
                      </a:gs>
                      <a:gs pos="97000">
                        <a:srgbClr val="0078D4"/>
                      </a:gs>
                    </a:gsLst>
                    <a:lin ang="5400000" scaled="0"/>
                  </a:gradFill>
                </a:defRPr>
              </a:lvl1pPr>
            </a:lstStyle>
            <a:p>
              <a:r>
                <a:rPr lang="en-US" b="0" dirty="0">
                  <a:solidFill>
                    <a:schemeClr val="bg1">
                      <a:lumMod val="65000"/>
                    </a:schemeClr>
                  </a:solidFill>
                </a:rPr>
                <a:t>(A) Identify-Protect</a:t>
              </a:r>
            </a:p>
          </p:txBody>
        </p:sp>
        <p:sp>
          <p:nvSpPr>
            <p:cNvPr id="3" name="Rectangle 2">
              <a:extLst>
                <a:ext uri="{FF2B5EF4-FFF2-40B4-BE49-F238E27FC236}">
                  <a16:creationId xmlns:a16="http://schemas.microsoft.com/office/drawing/2014/main" id="{0B34B789-C631-44D2-A962-5FA4B98199C1}"/>
                </a:ext>
              </a:extLst>
            </p:cNvPr>
            <p:cNvSpPr/>
            <p:nvPr/>
          </p:nvSpPr>
          <p:spPr>
            <a:xfrm>
              <a:off x="8836851" y="3475190"/>
              <a:ext cx="2754280" cy="246221"/>
            </a:xfrm>
            <a:prstGeom prst="rect">
              <a:avLst/>
            </a:prstGeom>
            <a:noFill/>
          </p:spPr>
          <p:txBody>
            <a:bodyPr wrap="square" lIns="0" tIns="0" rIns="0" bIns="0" rtlCol="0">
              <a:spAutoFit/>
            </a:bodyPr>
            <a:lstStyle/>
            <a:p>
              <a:r>
                <a:rPr lang="en-US" sz="1600" kern="0">
                  <a:solidFill>
                    <a:schemeClr val="bg1">
                      <a:lumMod val="65000"/>
                    </a:schemeClr>
                  </a:solidFill>
                </a:rPr>
                <a:t>(B) Detect-Respond-Recover</a:t>
              </a:r>
            </a:p>
          </p:txBody>
        </p:sp>
      </p:grpSp>
      <p:grpSp>
        <p:nvGrpSpPr>
          <p:cNvPr id="54" name="Group 53">
            <a:extLst>
              <a:ext uri="{FF2B5EF4-FFF2-40B4-BE49-F238E27FC236}">
                <a16:creationId xmlns:a16="http://schemas.microsoft.com/office/drawing/2014/main" id="{CB335C72-FBD5-4819-B7D8-A0EB4D4273B9}"/>
              </a:ext>
            </a:extLst>
          </p:cNvPr>
          <p:cNvGrpSpPr/>
          <p:nvPr/>
        </p:nvGrpSpPr>
        <p:grpSpPr>
          <a:xfrm>
            <a:off x="384559" y="3699822"/>
            <a:ext cx="4403558" cy="1406337"/>
            <a:chOff x="518087" y="2205293"/>
            <a:chExt cx="4403558" cy="1406337"/>
          </a:xfrm>
        </p:grpSpPr>
        <p:sp>
          <p:nvSpPr>
            <p:cNvPr id="55" name="Rectangle 54">
              <a:extLst>
                <a:ext uri="{FF2B5EF4-FFF2-40B4-BE49-F238E27FC236}">
                  <a16:creationId xmlns:a16="http://schemas.microsoft.com/office/drawing/2014/main" id="{F083505A-A3F0-437B-B6C1-2FD304AA7C05}"/>
                </a:ext>
              </a:extLst>
            </p:cNvPr>
            <p:cNvSpPr/>
            <p:nvPr/>
          </p:nvSpPr>
          <p:spPr bwMode="auto">
            <a:xfrm>
              <a:off x="518090" y="2216229"/>
              <a:ext cx="3897066" cy="1395401"/>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37160" rIns="182880" bIns="137160" numCol="1" spcCol="0" rtlCol="0" fromWordArt="0" anchor="t" anchorCtr="0" forceAA="0" compatLnSpc="1">
              <a:prstTxWarp prst="textNoShape">
                <a:avLst/>
              </a:prstTxWarp>
              <a:noAutofit/>
            </a:bodyPr>
            <a:lstStyle/>
            <a:p>
              <a:pPr algn="ctr" defTabSz="932472" fontAlgn="base">
                <a:lnSpc>
                  <a:spcPct val="90000"/>
                </a:lnSpc>
                <a:spcBef>
                  <a:spcPct val="0"/>
                </a:spcBef>
                <a:spcAft>
                  <a:spcPts val="40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56" name="Rectangle 55">
              <a:extLst>
                <a:ext uri="{FF2B5EF4-FFF2-40B4-BE49-F238E27FC236}">
                  <a16:creationId xmlns:a16="http://schemas.microsoft.com/office/drawing/2014/main" id="{3326E22C-4848-40D1-8BD8-ED6A742915AE}"/>
                </a:ext>
              </a:extLst>
            </p:cNvPr>
            <p:cNvSpPr/>
            <p:nvPr/>
          </p:nvSpPr>
          <p:spPr>
            <a:xfrm>
              <a:off x="518087" y="2205293"/>
              <a:ext cx="4403558" cy="1393463"/>
            </a:xfrm>
            <a:prstGeom prst="rect">
              <a:avLst/>
            </a:prstGeom>
            <a:noFill/>
            <a:ln>
              <a:noFill/>
            </a:ln>
          </p:spPr>
          <p:style>
            <a:lnRef idx="2">
              <a:schemeClr val="dk1"/>
            </a:lnRef>
            <a:fillRef idx="1">
              <a:schemeClr val="lt1"/>
            </a:fillRef>
            <a:effectRef idx="0">
              <a:schemeClr val="dk1"/>
            </a:effectRef>
            <a:fontRef idx="minor">
              <a:schemeClr val="dk1"/>
            </a:fontRef>
          </p:style>
          <p:txBody>
            <a:bodyPr lIns="274320" tIns="137160" rIns="182880" bIns="137160" rtlCol="0" anchor="t"/>
            <a:lstStyle/>
            <a:p>
              <a:pPr>
                <a:spcAft>
                  <a:spcPts val="400"/>
                </a:spcAft>
                <a:defRPr/>
              </a:pPr>
              <a:r>
                <a:rPr lang="en-US" sz="1600" b="1" cap="all">
                  <a:gradFill>
                    <a:gsLst>
                      <a:gs pos="83000">
                        <a:schemeClr val="tx2"/>
                      </a:gs>
                      <a:gs pos="100000">
                        <a:schemeClr val="tx2"/>
                      </a:gs>
                    </a:gsLst>
                    <a:lin ang="5400000" scaled="1"/>
                  </a:gradFill>
                  <a:latin typeface="Segoe UI"/>
                </a:rPr>
                <a:t>Security Management </a:t>
              </a:r>
            </a:p>
            <a:p>
              <a:pPr marL="117475" lvl="1" indent="-117475" fontAlgn="ctr">
                <a:lnSpc>
                  <a:spcPct val="90000"/>
                </a:lnSpc>
                <a:spcAft>
                  <a:spcPts val="400"/>
                </a:spcAft>
                <a:buFont typeface="Arial" panose="020B0604020202020204" pitchFamily="34" charset="0"/>
                <a:buChar char="•"/>
                <a:defRPr/>
              </a:pPr>
              <a:r>
                <a:rPr lang="en-US" sz="1200" b="1">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rPr>
                <a:t>Vulnerability Management </a:t>
              </a:r>
            </a:p>
            <a:p>
              <a:pPr marL="117475" lvl="1" indent="-117475" fontAlgn="ctr">
                <a:lnSpc>
                  <a:spcPct val="90000"/>
                </a:lnSpc>
                <a:spcAft>
                  <a:spcPts val="400"/>
                </a:spcAft>
                <a:buFont typeface="Arial" panose="020B0604020202020204" pitchFamily="34" charset="0"/>
                <a:buChar char="•"/>
                <a:defRPr/>
              </a:pPr>
              <a:r>
                <a:rPr lang="en-US" sz="1200" b="1">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rPr>
                <a:t>Compliance and Policy Monitoring/Enforcement</a:t>
              </a:r>
            </a:p>
            <a:p>
              <a:pPr marL="117475" lvl="1" indent="-117475" fontAlgn="ctr">
                <a:lnSpc>
                  <a:spcPct val="90000"/>
                </a:lnSpc>
                <a:buFont typeface="Arial" panose="020B0604020202020204" pitchFamily="34" charset="0"/>
                <a:buChar char="•"/>
                <a:defRPr/>
              </a:pPr>
              <a:r>
                <a:rPr lang="en-US" sz="1200" b="1">
                  <a:gradFill>
                    <a:gsLst>
                      <a:gs pos="83000">
                        <a:schemeClr val="accent1"/>
                      </a:gs>
                      <a:gs pos="100000">
                        <a:schemeClr val="accent1"/>
                      </a:gs>
                    </a:gsLst>
                    <a:lin ang="5400000" scaled="1"/>
                  </a:gradFill>
                  <a:latin typeface="Segoe UI Semibold" panose="020B0702040204020203" pitchFamily="34" charset="0"/>
                  <a:cs typeface="Segoe UI Semibold" panose="020B0702040204020203" pitchFamily="34" charset="0"/>
                </a:rPr>
                <a:t>Legal/Compliance Officer</a:t>
              </a:r>
            </a:p>
          </p:txBody>
        </p:sp>
      </p:grpSp>
    </p:spTree>
    <p:extLst>
      <p:ext uri="{BB962C8B-B14F-4D97-AF65-F5344CB8AC3E}">
        <p14:creationId xmlns:p14="http://schemas.microsoft.com/office/powerpoint/2010/main" val="429242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400"/>
                                        <p:tgtEl>
                                          <p:spTgt spid="76"/>
                                        </p:tgtEl>
                                      </p:cBhvr>
                                    </p:animEffect>
                                  </p:childTnLst>
                                </p:cTn>
                              </p:par>
                              <p:par>
                                <p:cTn id="8" presetID="22" presetClass="entr" presetSubtype="2" fill="hold" nodeType="withEffect">
                                  <p:stCondLst>
                                    <p:cond delay="0"/>
                                  </p:stCondLst>
                                  <p:childTnLst>
                                    <p:set>
                                      <p:cBhvr>
                                        <p:cTn id="9" dur="1" fill="hold">
                                          <p:stCondLst>
                                            <p:cond delay="0"/>
                                          </p:stCondLst>
                                        </p:cTn>
                                        <p:tgtEl>
                                          <p:spTgt spid="93"/>
                                        </p:tgtEl>
                                        <p:attrNameLst>
                                          <p:attrName>style.visibility</p:attrName>
                                        </p:attrNameLst>
                                      </p:cBhvr>
                                      <p:to>
                                        <p:strVal val="visible"/>
                                      </p:to>
                                    </p:set>
                                    <p:animEffect transition="in" filter="wipe(right)">
                                      <p:cBhvr>
                                        <p:cTn id="10" dur="400"/>
                                        <p:tgtEl>
                                          <p:spTgt spid="93"/>
                                        </p:tgtEl>
                                      </p:cBhvr>
                                    </p:animEffect>
                                  </p:childTnLst>
                                </p:cTn>
                              </p:par>
                            </p:childTnLst>
                          </p:cTn>
                        </p:par>
                        <p:par>
                          <p:cTn id="11" fill="hold">
                            <p:stCondLst>
                              <p:cond delay="400"/>
                            </p:stCondLst>
                            <p:childTnLst>
                              <p:par>
                                <p:cTn id="12" presetID="10" presetClass="entr" presetSubtype="0" fill="hold" grpId="0" nodeType="afterEffect">
                                  <p:stCondLst>
                                    <p:cond delay="0"/>
                                  </p:stCondLst>
                                  <p:childTnLst>
                                    <p:set>
                                      <p:cBhvr>
                                        <p:cTn id="13" dur="1" fill="hold">
                                          <p:stCondLst>
                                            <p:cond delay="0"/>
                                          </p:stCondLst>
                                        </p:cTn>
                                        <p:tgtEl>
                                          <p:spTgt spid="75"/>
                                        </p:tgtEl>
                                        <p:attrNameLst>
                                          <p:attrName>style.visibility</p:attrName>
                                        </p:attrNameLst>
                                      </p:cBhvr>
                                      <p:to>
                                        <p:strVal val="visible"/>
                                      </p:to>
                                    </p:set>
                                    <p:animEffect transition="in" filter="fade">
                                      <p:cBhvr>
                                        <p:cTn id="14" dur="400"/>
                                        <p:tgtEl>
                                          <p:spTgt spid="75"/>
                                        </p:tgtEl>
                                      </p:cBhvr>
                                    </p:animEffect>
                                  </p:childTnLst>
                                </p:cTn>
                              </p:par>
                              <p:par>
                                <p:cTn id="15" presetID="22" presetClass="entr" presetSubtype="2" fill="hold" nodeType="withEffect">
                                  <p:stCondLst>
                                    <p:cond delay="0"/>
                                  </p:stCondLst>
                                  <p:childTnLst>
                                    <p:set>
                                      <p:cBhvr>
                                        <p:cTn id="16" dur="1" fill="hold">
                                          <p:stCondLst>
                                            <p:cond delay="0"/>
                                          </p:stCondLst>
                                        </p:cTn>
                                        <p:tgtEl>
                                          <p:spTgt spid="99"/>
                                        </p:tgtEl>
                                        <p:attrNameLst>
                                          <p:attrName>style.visibility</p:attrName>
                                        </p:attrNameLst>
                                      </p:cBhvr>
                                      <p:to>
                                        <p:strVal val="visible"/>
                                      </p:to>
                                    </p:set>
                                    <p:animEffect transition="in" filter="wipe(right)">
                                      <p:cBhvr>
                                        <p:cTn id="17" dur="400"/>
                                        <p:tgtEl>
                                          <p:spTgt spid="99"/>
                                        </p:tgtEl>
                                      </p:cBhvr>
                                    </p:animEffect>
                                  </p:childTnLst>
                                </p:cTn>
                              </p:par>
                            </p:childTnLst>
                          </p:cTn>
                        </p:par>
                        <p:par>
                          <p:cTn id="18" fill="hold">
                            <p:stCondLst>
                              <p:cond delay="800"/>
                            </p:stCondLst>
                            <p:childTnLst>
                              <p:par>
                                <p:cTn id="19" presetID="10" presetClass="entr" presetSubtype="0" fill="hold" grpId="0" nodeType="after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400"/>
                                        <p:tgtEl>
                                          <p:spTgt spid="73"/>
                                        </p:tgtEl>
                                      </p:cBhvr>
                                    </p:animEffect>
                                  </p:childTnLst>
                                </p:cTn>
                              </p:par>
                              <p:par>
                                <p:cTn id="22" presetID="22" presetClass="entr" presetSubtype="4" fill="hold" nodeType="withEffect">
                                  <p:stCondLst>
                                    <p:cond delay="0"/>
                                  </p:stCondLst>
                                  <p:childTnLst>
                                    <p:set>
                                      <p:cBhvr>
                                        <p:cTn id="23" dur="1" fill="hold">
                                          <p:stCondLst>
                                            <p:cond delay="0"/>
                                          </p:stCondLst>
                                        </p:cTn>
                                        <p:tgtEl>
                                          <p:spTgt spid="96"/>
                                        </p:tgtEl>
                                        <p:attrNameLst>
                                          <p:attrName>style.visibility</p:attrName>
                                        </p:attrNameLst>
                                      </p:cBhvr>
                                      <p:to>
                                        <p:strVal val="visible"/>
                                      </p:to>
                                    </p:set>
                                    <p:animEffect transition="in" filter="wipe(down)">
                                      <p:cBhvr>
                                        <p:cTn id="24" dur="400"/>
                                        <p:tgtEl>
                                          <p:spTgt spid="96"/>
                                        </p:tgtEl>
                                      </p:cBhvr>
                                    </p:animEffect>
                                  </p:childTnLst>
                                </p:cTn>
                              </p:par>
                            </p:childTnLst>
                          </p:cTn>
                        </p:par>
                        <p:par>
                          <p:cTn id="25" fill="hold">
                            <p:stCondLst>
                              <p:cond delay="1200"/>
                            </p:stCondLst>
                            <p:childTnLst>
                              <p:par>
                                <p:cTn id="26" presetID="10" presetClass="entr" presetSubtype="0" fill="hold" grpId="0" nodeType="afterEffect">
                                  <p:stCondLst>
                                    <p:cond delay="0"/>
                                  </p:stCondLst>
                                  <p:childTnLst>
                                    <p:set>
                                      <p:cBhvr>
                                        <p:cTn id="27" dur="1" fill="hold">
                                          <p:stCondLst>
                                            <p:cond delay="0"/>
                                          </p:stCondLst>
                                        </p:cTn>
                                        <p:tgtEl>
                                          <p:spTgt spid="72"/>
                                        </p:tgtEl>
                                        <p:attrNameLst>
                                          <p:attrName>style.visibility</p:attrName>
                                        </p:attrNameLst>
                                      </p:cBhvr>
                                      <p:to>
                                        <p:strVal val="visible"/>
                                      </p:to>
                                    </p:set>
                                    <p:animEffect transition="in" filter="fade">
                                      <p:cBhvr>
                                        <p:cTn id="28" dur="400"/>
                                        <p:tgtEl>
                                          <p:spTgt spid="72"/>
                                        </p:tgtEl>
                                      </p:cBhvr>
                                    </p:animEffect>
                                  </p:childTnLst>
                                </p:cTn>
                              </p:par>
                            </p:childTnLst>
                          </p:cTn>
                        </p:par>
                        <p:par>
                          <p:cTn id="29" fill="hold">
                            <p:stCondLst>
                              <p:cond delay="1600"/>
                            </p:stCondLst>
                            <p:childTnLst>
                              <p:par>
                                <p:cTn id="30" presetID="22" presetClass="entr" presetSubtype="8" fill="hold" nodeType="afterEffect">
                                  <p:stCondLst>
                                    <p:cond delay="0"/>
                                  </p:stCondLst>
                                  <p:childTnLst>
                                    <p:set>
                                      <p:cBhvr>
                                        <p:cTn id="31" dur="1" fill="hold">
                                          <p:stCondLst>
                                            <p:cond delay="0"/>
                                          </p:stCondLst>
                                        </p:cTn>
                                        <p:tgtEl>
                                          <p:spTgt spid="114"/>
                                        </p:tgtEl>
                                        <p:attrNameLst>
                                          <p:attrName>style.visibility</p:attrName>
                                        </p:attrNameLst>
                                      </p:cBhvr>
                                      <p:to>
                                        <p:strVal val="visible"/>
                                      </p:to>
                                    </p:set>
                                    <p:animEffect transition="in" filter="wipe(left)">
                                      <p:cBhvr>
                                        <p:cTn id="32" dur="400"/>
                                        <p:tgtEl>
                                          <p:spTgt spid="1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02"/>
                                        </p:tgtEl>
                                        <p:attrNameLst>
                                          <p:attrName>style.visibility</p:attrName>
                                        </p:attrNameLst>
                                      </p:cBhvr>
                                      <p:to>
                                        <p:strVal val="visible"/>
                                      </p:to>
                                    </p:set>
                                    <p:animEffect transition="in" filter="wipe(left)">
                                      <p:cBhvr>
                                        <p:cTn id="37" dur="400"/>
                                        <p:tgtEl>
                                          <p:spTgt spid="102"/>
                                        </p:tgtEl>
                                      </p:cBhvr>
                                    </p:animEffect>
                                  </p:childTnLst>
                                </p:cTn>
                              </p:par>
                            </p:childTnLst>
                          </p:cTn>
                        </p:par>
                        <p:par>
                          <p:cTn id="38" fill="hold">
                            <p:stCondLst>
                              <p:cond delay="400"/>
                            </p:stCondLst>
                            <p:childTnLst>
                              <p:par>
                                <p:cTn id="39" presetID="22" presetClass="entr" presetSubtype="8" fill="hold" nodeType="afterEffect">
                                  <p:stCondLst>
                                    <p:cond delay="0"/>
                                  </p:stCondLst>
                                  <p:childTnLst>
                                    <p:set>
                                      <p:cBhvr>
                                        <p:cTn id="40" dur="1" fill="hold">
                                          <p:stCondLst>
                                            <p:cond delay="0"/>
                                          </p:stCondLst>
                                        </p:cTn>
                                        <p:tgtEl>
                                          <p:spTgt spid="105"/>
                                        </p:tgtEl>
                                        <p:attrNameLst>
                                          <p:attrName>style.visibility</p:attrName>
                                        </p:attrNameLst>
                                      </p:cBhvr>
                                      <p:to>
                                        <p:strVal val="visible"/>
                                      </p:to>
                                    </p:set>
                                    <p:animEffect transition="in" filter="wipe(left)">
                                      <p:cBhvr>
                                        <p:cTn id="41" dur="400"/>
                                        <p:tgtEl>
                                          <p:spTgt spid="105"/>
                                        </p:tgtEl>
                                      </p:cBhvr>
                                    </p:animEffect>
                                  </p:childTnLst>
                                </p:cTn>
                              </p:par>
                              <p:par>
                                <p:cTn id="42" presetID="22" presetClass="entr" presetSubtype="1" fill="hold" nodeType="withEffect">
                                  <p:stCondLst>
                                    <p:cond delay="250"/>
                                  </p:stCondLst>
                                  <p:childTnLst>
                                    <p:set>
                                      <p:cBhvr>
                                        <p:cTn id="43" dur="1" fill="hold">
                                          <p:stCondLst>
                                            <p:cond delay="0"/>
                                          </p:stCondLst>
                                        </p:cTn>
                                        <p:tgtEl>
                                          <p:spTgt spid="4"/>
                                        </p:tgtEl>
                                        <p:attrNameLst>
                                          <p:attrName>style.visibility</p:attrName>
                                        </p:attrNameLst>
                                      </p:cBhvr>
                                      <p:to>
                                        <p:strVal val="visible"/>
                                      </p:to>
                                    </p:set>
                                    <p:animEffect transition="in" filter="wipe(up)">
                                      <p:cBhvr>
                                        <p:cTn id="44" dur="500"/>
                                        <p:tgtEl>
                                          <p:spTgt spid="4"/>
                                        </p:tgtEl>
                                      </p:cBhvr>
                                    </p:animEffect>
                                  </p:childTnLst>
                                </p:cTn>
                              </p:par>
                            </p:childTnLst>
                          </p:cTn>
                        </p:par>
                        <p:par>
                          <p:cTn id="45" fill="hold">
                            <p:stCondLst>
                              <p:cond delay="1150"/>
                            </p:stCondLst>
                            <p:childTnLst>
                              <p:par>
                                <p:cTn id="46" presetID="22" presetClass="entr" presetSubtype="8" fill="hold" nodeType="afterEffect">
                                  <p:stCondLst>
                                    <p:cond delay="0"/>
                                  </p:stCondLst>
                                  <p:childTnLst>
                                    <p:set>
                                      <p:cBhvr>
                                        <p:cTn id="47" dur="1" fill="hold">
                                          <p:stCondLst>
                                            <p:cond delay="0"/>
                                          </p:stCondLst>
                                        </p:cTn>
                                        <p:tgtEl>
                                          <p:spTgt spid="108"/>
                                        </p:tgtEl>
                                        <p:attrNameLst>
                                          <p:attrName>style.visibility</p:attrName>
                                        </p:attrNameLst>
                                      </p:cBhvr>
                                      <p:to>
                                        <p:strVal val="visible"/>
                                      </p:to>
                                    </p:set>
                                    <p:animEffect transition="in" filter="wipe(left)">
                                      <p:cBhvr>
                                        <p:cTn id="48" dur="400"/>
                                        <p:tgtEl>
                                          <p:spTgt spid="108"/>
                                        </p:tgtEl>
                                      </p:cBhvr>
                                    </p:animEffect>
                                  </p:childTnLst>
                                </p:cTn>
                              </p:par>
                            </p:childTnLst>
                          </p:cTn>
                        </p:par>
                        <p:par>
                          <p:cTn id="49" fill="hold">
                            <p:stCondLst>
                              <p:cond delay="1550"/>
                            </p:stCondLst>
                            <p:childTnLst>
                              <p:par>
                                <p:cTn id="50" presetID="10" presetClass="entr" presetSubtype="0" fill="hold" grpId="0" nodeType="after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400"/>
                                        <p:tgtEl>
                                          <p:spTgt spid="74"/>
                                        </p:tgtEl>
                                      </p:cBhvr>
                                    </p:animEffect>
                                  </p:childTnLst>
                                </p:cTn>
                              </p:par>
                            </p:childTnLst>
                          </p:cTn>
                        </p:par>
                        <p:par>
                          <p:cTn id="53" fill="hold">
                            <p:stCondLst>
                              <p:cond delay="1950"/>
                            </p:stCondLst>
                            <p:childTnLst>
                              <p:par>
                                <p:cTn id="54" presetID="22" presetClass="entr" presetSubtype="8" fill="hold" nodeType="afterEffect">
                                  <p:stCondLst>
                                    <p:cond delay="0"/>
                                  </p:stCondLst>
                                  <p:childTnLst>
                                    <p:set>
                                      <p:cBhvr>
                                        <p:cTn id="55" dur="1" fill="hold">
                                          <p:stCondLst>
                                            <p:cond delay="0"/>
                                          </p:stCondLst>
                                        </p:cTn>
                                        <p:tgtEl>
                                          <p:spTgt spid="111"/>
                                        </p:tgtEl>
                                        <p:attrNameLst>
                                          <p:attrName>style.visibility</p:attrName>
                                        </p:attrNameLst>
                                      </p:cBhvr>
                                      <p:to>
                                        <p:strVal val="visible"/>
                                      </p:to>
                                    </p:set>
                                    <p:animEffect transition="in" filter="wipe(left)">
                                      <p:cBhvr>
                                        <p:cTn id="56" dur="4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4" grpId="0" animBg="1"/>
      <p:bldP spid="75" grpId="0" animBg="1"/>
      <p:bldP spid="7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0" name="Group 199">
            <a:extLst>
              <a:ext uri="{FF2B5EF4-FFF2-40B4-BE49-F238E27FC236}">
                <a16:creationId xmlns:a16="http://schemas.microsoft.com/office/drawing/2014/main" id="{B0B6B81C-D3F9-484A-9A94-FE1CD4D128F0}"/>
              </a:ext>
            </a:extLst>
          </p:cNvPr>
          <p:cNvGrpSpPr/>
          <p:nvPr/>
        </p:nvGrpSpPr>
        <p:grpSpPr>
          <a:xfrm>
            <a:off x="3765716" y="1786039"/>
            <a:ext cx="1179015" cy="421130"/>
            <a:chOff x="1654614" y="1401843"/>
            <a:chExt cx="818482" cy="292352"/>
          </a:xfrm>
        </p:grpSpPr>
        <p:grpSp>
          <p:nvGrpSpPr>
            <p:cNvPr id="208" name="Group 207">
              <a:extLst>
                <a:ext uri="{FF2B5EF4-FFF2-40B4-BE49-F238E27FC236}">
                  <a16:creationId xmlns:a16="http://schemas.microsoft.com/office/drawing/2014/main" id="{285E6AB0-E263-479C-81FC-C2E3359AFE1A}"/>
                </a:ext>
              </a:extLst>
            </p:cNvPr>
            <p:cNvGrpSpPr/>
            <p:nvPr/>
          </p:nvGrpSpPr>
          <p:grpSpPr>
            <a:xfrm flipH="1">
              <a:off x="1654614" y="1448484"/>
              <a:ext cx="189999" cy="245711"/>
              <a:chOff x="2283097" y="1448484"/>
              <a:chExt cx="189999" cy="245711"/>
            </a:xfrm>
          </p:grpSpPr>
          <p:grpSp>
            <p:nvGrpSpPr>
              <p:cNvPr id="299" name="Group 298">
                <a:extLst>
                  <a:ext uri="{FF2B5EF4-FFF2-40B4-BE49-F238E27FC236}">
                    <a16:creationId xmlns:a16="http://schemas.microsoft.com/office/drawing/2014/main" id="{D8673DAD-12A4-4AFC-A0C8-C12767780ECE}"/>
                  </a:ext>
                </a:extLst>
              </p:cNvPr>
              <p:cNvGrpSpPr/>
              <p:nvPr/>
            </p:nvGrpSpPr>
            <p:grpSpPr>
              <a:xfrm>
                <a:off x="2305039" y="1448484"/>
                <a:ext cx="168057" cy="45719"/>
                <a:chOff x="2305039" y="1448484"/>
                <a:chExt cx="241398" cy="58346"/>
              </a:xfrm>
            </p:grpSpPr>
            <p:cxnSp>
              <p:nvCxnSpPr>
                <p:cNvPr id="320" name="Straight Connector 319">
                  <a:extLst>
                    <a:ext uri="{FF2B5EF4-FFF2-40B4-BE49-F238E27FC236}">
                      <a16:creationId xmlns:a16="http://schemas.microsoft.com/office/drawing/2014/main" id="{C5344C2A-FEA3-4987-A47E-7948FD84A8C1}"/>
                    </a:ext>
                  </a:extLst>
                </p:cNvPr>
                <p:cNvCxnSpPr/>
                <p:nvPr/>
              </p:nvCxnSpPr>
              <p:spPr>
                <a:xfrm flipH="1">
                  <a:off x="2305039" y="1452372"/>
                  <a:ext cx="145855" cy="0"/>
                </a:xfrm>
                <a:prstGeom prst="line">
                  <a:avLst/>
                </a:prstGeom>
                <a:solidFill>
                  <a:schemeClr val="bg1"/>
                </a:solidFill>
                <a:ln w="28575">
                  <a:solidFill>
                    <a:schemeClr val="accent3"/>
                  </a:solidFill>
                  <a:round/>
                  <a:headEnd/>
                  <a:tailEnd/>
                </a:ln>
              </p:spPr>
            </p:cxnSp>
            <p:cxnSp>
              <p:nvCxnSpPr>
                <p:cNvPr id="321" name="Straight Connector 320">
                  <a:extLst>
                    <a:ext uri="{FF2B5EF4-FFF2-40B4-BE49-F238E27FC236}">
                      <a16:creationId xmlns:a16="http://schemas.microsoft.com/office/drawing/2014/main" id="{8FDC97C4-21EE-4BB8-91CA-A501F9E2998E}"/>
                    </a:ext>
                  </a:extLst>
                </p:cNvPr>
                <p:cNvCxnSpPr>
                  <a:cxnSpLocks/>
                </p:cNvCxnSpPr>
                <p:nvPr/>
              </p:nvCxnSpPr>
              <p:spPr>
                <a:xfrm flipH="1" flipV="1">
                  <a:off x="2439365" y="1448484"/>
                  <a:ext cx="107072" cy="58346"/>
                </a:xfrm>
                <a:prstGeom prst="line">
                  <a:avLst/>
                </a:prstGeom>
                <a:solidFill>
                  <a:schemeClr val="bg1"/>
                </a:solidFill>
                <a:ln w="28575">
                  <a:solidFill>
                    <a:schemeClr val="accent3"/>
                  </a:solidFill>
                  <a:round/>
                  <a:headEnd/>
                  <a:tailEnd/>
                </a:ln>
              </p:spPr>
            </p:cxnSp>
          </p:grpSp>
          <p:grpSp>
            <p:nvGrpSpPr>
              <p:cNvPr id="301" name="Group 300">
                <a:extLst>
                  <a:ext uri="{FF2B5EF4-FFF2-40B4-BE49-F238E27FC236}">
                    <a16:creationId xmlns:a16="http://schemas.microsoft.com/office/drawing/2014/main" id="{83AC94B6-C83F-4A77-89F5-4EAC91F26EDE}"/>
                  </a:ext>
                </a:extLst>
              </p:cNvPr>
              <p:cNvGrpSpPr/>
              <p:nvPr/>
            </p:nvGrpSpPr>
            <p:grpSpPr>
              <a:xfrm>
                <a:off x="2297725" y="1515148"/>
                <a:ext cx="168057" cy="45719"/>
                <a:chOff x="2305039" y="1448484"/>
                <a:chExt cx="241398" cy="58346"/>
              </a:xfrm>
            </p:grpSpPr>
            <p:cxnSp>
              <p:nvCxnSpPr>
                <p:cNvPr id="318" name="Straight Connector 317">
                  <a:extLst>
                    <a:ext uri="{FF2B5EF4-FFF2-40B4-BE49-F238E27FC236}">
                      <a16:creationId xmlns:a16="http://schemas.microsoft.com/office/drawing/2014/main" id="{D90421D6-E16D-4FDD-89C8-7010C03F9291}"/>
                    </a:ext>
                  </a:extLst>
                </p:cNvPr>
                <p:cNvCxnSpPr/>
                <p:nvPr/>
              </p:nvCxnSpPr>
              <p:spPr>
                <a:xfrm flipH="1">
                  <a:off x="2305039" y="1452372"/>
                  <a:ext cx="145855" cy="0"/>
                </a:xfrm>
                <a:prstGeom prst="line">
                  <a:avLst/>
                </a:prstGeom>
                <a:solidFill>
                  <a:schemeClr val="bg1"/>
                </a:solidFill>
                <a:ln w="28575">
                  <a:solidFill>
                    <a:schemeClr val="accent3"/>
                  </a:solidFill>
                  <a:round/>
                  <a:headEnd/>
                  <a:tailEnd/>
                </a:ln>
              </p:spPr>
            </p:cxnSp>
            <p:cxnSp>
              <p:nvCxnSpPr>
                <p:cNvPr id="319" name="Straight Connector 318">
                  <a:extLst>
                    <a:ext uri="{FF2B5EF4-FFF2-40B4-BE49-F238E27FC236}">
                      <a16:creationId xmlns:a16="http://schemas.microsoft.com/office/drawing/2014/main" id="{D7968104-C227-459A-8930-C52EDED532CD}"/>
                    </a:ext>
                  </a:extLst>
                </p:cNvPr>
                <p:cNvCxnSpPr>
                  <a:cxnSpLocks/>
                </p:cNvCxnSpPr>
                <p:nvPr/>
              </p:nvCxnSpPr>
              <p:spPr>
                <a:xfrm flipH="1" flipV="1">
                  <a:off x="2439365" y="1448484"/>
                  <a:ext cx="107072" cy="58346"/>
                </a:xfrm>
                <a:prstGeom prst="line">
                  <a:avLst/>
                </a:prstGeom>
                <a:solidFill>
                  <a:schemeClr val="bg1"/>
                </a:solidFill>
                <a:ln w="28575">
                  <a:solidFill>
                    <a:schemeClr val="accent3"/>
                  </a:solidFill>
                  <a:round/>
                  <a:headEnd/>
                  <a:tailEnd/>
                </a:ln>
              </p:spPr>
            </p:cxnSp>
          </p:grpSp>
          <p:grpSp>
            <p:nvGrpSpPr>
              <p:cNvPr id="306" name="Group 305">
                <a:extLst>
                  <a:ext uri="{FF2B5EF4-FFF2-40B4-BE49-F238E27FC236}">
                    <a16:creationId xmlns:a16="http://schemas.microsoft.com/office/drawing/2014/main" id="{AD713B40-55EE-4A83-A4BC-9D767DAA5567}"/>
                  </a:ext>
                </a:extLst>
              </p:cNvPr>
              <p:cNvGrpSpPr/>
              <p:nvPr/>
            </p:nvGrpSpPr>
            <p:grpSpPr>
              <a:xfrm>
                <a:off x="2290411" y="1581812"/>
                <a:ext cx="168057" cy="45719"/>
                <a:chOff x="2305039" y="1448484"/>
                <a:chExt cx="241398" cy="58346"/>
              </a:xfrm>
            </p:grpSpPr>
            <p:cxnSp>
              <p:nvCxnSpPr>
                <p:cNvPr id="316" name="Straight Connector 315">
                  <a:extLst>
                    <a:ext uri="{FF2B5EF4-FFF2-40B4-BE49-F238E27FC236}">
                      <a16:creationId xmlns:a16="http://schemas.microsoft.com/office/drawing/2014/main" id="{54DBD07A-6CD6-4166-8267-51F0D9056CBF}"/>
                    </a:ext>
                  </a:extLst>
                </p:cNvPr>
                <p:cNvCxnSpPr/>
                <p:nvPr/>
              </p:nvCxnSpPr>
              <p:spPr>
                <a:xfrm flipH="1">
                  <a:off x="2305039" y="1452372"/>
                  <a:ext cx="145855" cy="0"/>
                </a:xfrm>
                <a:prstGeom prst="line">
                  <a:avLst/>
                </a:prstGeom>
                <a:solidFill>
                  <a:schemeClr val="bg1"/>
                </a:solidFill>
                <a:ln w="28575">
                  <a:solidFill>
                    <a:schemeClr val="accent3"/>
                  </a:solidFill>
                  <a:round/>
                  <a:headEnd/>
                  <a:tailEnd/>
                </a:ln>
              </p:spPr>
            </p:cxnSp>
            <p:cxnSp>
              <p:nvCxnSpPr>
                <p:cNvPr id="317" name="Straight Connector 316">
                  <a:extLst>
                    <a:ext uri="{FF2B5EF4-FFF2-40B4-BE49-F238E27FC236}">
                      <a16:creationId xmlns:a16="http://schemas.microsoft.com/office/drawing/2014/main" id="{291D0722-561F-4402-9D45-69E864F5D4CF}"/>
                    </a:ext>
                  </a:extLst>
                </p:cNvPr>
                <p:cNvCxnSpPr>
                  <a:cxnSpLocks/>
                </p:cNvCxnSpPr>
                <p:nvPr/>
              </p:nvCxnSpPr>
              <p:spPr>
                <a:xfrm flipH="1" flipV="1">
                  <a:off x="2439365" y="1448484"/>
                  <a:ext cx="107072" cy="58346"/>
                </a:xfrm>
                <a:prstGeom prst="line">
                  <a:avLst/>
                </a:prstGeom>
                <a:solidFill>
                  <a:schemeClr val="bg1"/>
                </a:solidFill>
                <a:ln w="28575">
                  <a:solidFill>
                    <a:schemeClr val="accent3"/>
                  </a:solidFill>
                  <a:round/>
                  <a:headEnd/>
                  <a:tailEnd/>
                </a:ln>
              </p:spPr>
            </p:cxnSp>
          </p:grpSp>
          <p:grpSp>
            <p:nvGrpSpPr>
              <p:cNvPr id="313" name="Group 312">
                <a:extLst>
                  <a:ext uri="{FF2B5EF4-FFF2-40B4-BE49-F238E27FC236}">
                    <a16:creationId xmlns:a16="http://schemas.microsoft.com/office/drawing/2014/main" id="{9BB2A9B0-CC39-41DF-A989-02B405C715EC}"/>
                  </a:ext>
                </a:extLst>
              </p:cNvPr>
              <p:cNvGrpSpPr/>
              <p:nvPr/>
            </p:nvGrpSpPr>
            <p:grpSpPr>
              <a:xfrm>
                <a:off x="2283097" y="1648476"/>
                <a:ext cx="168057" cy="45719"/>
                <a:chOff x="2305039" y="1448484"/>
                <a:chExt cx="241398" cy="58346"/>
              </a:xfrm>
            </p:grpSpPr>
            <p:cxnSp>
              <p:nvCxnSpPr>
                <p:cNvPr id="314" name="Straight Connector 313">
                  <a:extLst>
                    <a:ext uri="{FF2B5EF4-FFF2-40B4-BE49-F238E27FC236}">
                      <a16:creationId xmlns:a16="http://schemas.microsoft.com/office/drawing/2014/main" id="{CEF5C0CC-BA52-4BBD-AF13-2458DDA4E5CF}"/>
                    </a:ext>
                  </a:extLst>
                </p:cNvPr>
                <p:cNvCxnSpPr/>
                <p:nvPr/>
              </p:nvCxnSpPr>
              <p:spPr>
                <a:xfrm flipH="1">
                  <a:off x="2305039" y="1452372"/>
                  <a:ext cx="145855" cy="0"/>
                </a:xfrm>
                <a:prstGeom prst="line">
                  <a:avLst/>
                </a:prstGeom>
                <a:solidFill>
                  <a:schemeClr val="bg1"/>
                </a:solidFill>
                <a:ln w="28575">
                  <a:solidFill>
                    <a:schemeClr val="accent3"/>
                  </a:solidFill>
                  <a:round/>
                  <a:headEnd/>
                  <a:tailEnd/>
                </a:ln>
              </p:spPr>
            </p:cxnSp>
            <p:cxnSp>
              <p:nvCxnSpPr>
                <p:cNvPr id="315" name="Straight Connector 314">
                  <a:extLst>
                    <a:ext uri="{FF2B5EF4-FFF2-40B4-BE49-F238E27FC236}">
                      <a16:creationId xmlns:a16="http://schemas.microsoft.com/office/drawing/2014/main" id="{96D8CED3-0A75-4998-86DE-B31AF44C809E}"/>
                    </a:ext>
                  </a:extLst>
                </p:cNvPr>
                <p:cNvCxnSpPr>
                  <a:cxnSpLocks/>
                </p:cNvCxnSpPr>
                <p:nvPr/>
              </p:nvCxnSpPr>
              <p:spPr>
                <a:xfrm flipH="1" flipV="1">
                  <a:off x="2439365" y="1448484"/>
                  <a:ext cx="107072" cy="58346"/>
                </a:xfrm>
                <a:prstGeom prst="line">
                  <a:avLst/>
                </a:prstGeom>
                <a:solidFill>
                  <a:schemeClr val="bg1"/>
                </a:solidFill>
                <a:ln w="28575">
                  <a:solidFill>
                    <a:schemeClr val="accent3"/>
                  </a:solidFill>
                  <a:round/>
                  <a:headEnd/>
                  <a:tailEnd/>
                </a:ln>
              </p:spPr>
            </p:cxnSp>
          </p:grpSp>
        </p:grpSp>
        <p:grpSp>
          <p:nvGrpSpPr>
            <p:cNvPr id="215" name="Group 214">
              <a:extLst>
                <a:ext uri="{FF2B5EF4-FFF2-40B4-BE49-F238E27FC236}">
                  <a16:creationId xmlns:a16="http://schemas.microsoft.com/office/drawing/2014/main" id="{407C28D5-6B45-4E0C-97EF-AE9AF588066B}"/>
                </a:ext>
              </a:extLst>
            </p:cNvPr>
            <p:cNvGrpSpPr/>
            <p:nvPr/>
          </p:nvGrpSpPr>
          <p:grpSpPr>
            <a:xfrm>
              <a:off x="2283097" y="1448484"/>
              <a:ext cx="189999" cy="245711"/>
              <a:chOff x="2283097" y="1448484"/>
              <a:chExt cx="189999" cy="245711"/>
            </a:xfrm>
          </p:grpSpPr>
          <p:grpSp>
            <p:nvGrpSpPr>
              <p:cNvPr id="217" name="Group 216">
                <a:extLst>
                  <a:ext uri="{FF2B5EF4-FFF2-40B4-BE49-F238E27FC236}">
                    <a16:creationId xmlns:a16="http://schemas.microsoft.com/office/drawing/2014/main" id="{52C31510-23F2-4E88-BF26-A4A016592F30}"/>
                  </a:ext>
                </a:extLst>
              </p:cNvPr>
              <p:cNvGrpSpPr/>
              <p:nvPr/>
            </p:nvGrpSpPr>
            <p:grpSpPr>
              <a:xfrm>
                <a:off x="2305039" y="1448484"/>
                <a:ext cx="168057" cy="45719"/>
                <a:chOff x="2305039" y="1448484"/>
                <a:chExt cx="241398" cy="58346"/>
              </a:xfrm>
            </p:grpSpPr>
            <p:cxnSp>
              <p:nvCxnSpPr>
                <p:cNvPr id="297" name="Straight Connector 296">
                  <a:extLst>
                    <a:ext uri="{FF2B5EF4-FFF2-40B4-BE49-F238E27FC236}">
                      <a16:creationId xmlns:a16="http://schemas.microsoft.com/office/drawing/2014/main" id="{A1FFB0A4-7B29-4907-9878-D6E61FAA2FFD}"/>
                    </a:ext>
                  </a:extLst>
                </p:cNvPr>
                <p:cNvCxnSpPr/>
                <p:nvPr/>
              </p:nvCxnSpPr>
              <p:spPr>
                <a:xfrm flipH="1">
                  <a:off x="2305039" y="1452372"/>
                  <a:ext cx="145855" cy="0"/>
                </a:xfrm>
                <a:prstGeom prst="line">
                  <a:avLst/>
                </a:prstGeom>
                <a:solidFill>
                  <a:schemeClr val="bg1"/>
                </a:solidFill>
                <a:ln w="28575">
                  <a:solidFill>
                    <a:schemeClr val="accent3"/>
                  </a:solidFill>
                  <a:round/>
                  <a:headEnd/>
                  <a:tailEnd/>
                </a:ln>
              </p:spPr>
            </p:cxnSp>
            <p:cxnSp>
              <p:nvCxnSpPr>
                <p:cNvPr id="298" name="Straight Connector 297">
                  <a:extLst>
                    <a:ext uri="{FF2B5EF4-FFF2-40B4-BE49-F238E27FC236}">
                      <a16:creationId xmlns:a16="http://schemas.microsoft.com/office/drawing/2014/main" id="{566F448E-0CC6-4B9D-B952-E895010FA0A5}"/>
                    </a:ext>
                  </a:extLst>
                </p:cNvPr>
                <p:cNvCxnSpPr>
                  <a:cxnSpLocks/>
                </p:cNvCxnSpPr>
                <p:nvPr/>
              </p:nvCxnSpPr>
              <p:spPr>
                <a:xfrm flipH="1" flipV="1">
                  <a:off x="2439365" y="1448484"/>
                  <a:ext cx="107072" cy="58346"/>
                </a:xfrm>
                <a:prstGeom prst="line">
                  <a:avLst/>
                </a:prstGeom>
                <a:solidFill>
                  <a:schemeClr val="bg1"/>
                </a:solidFill>
                <a:ln w="28575">
                  <a:solidFill>
                    <a:schemeClr val="accent3"/>
                  </a:solidFill>
                  <a:round/>
                  <a:headEnd/>
                  <a:tailEnd/>
                </a:ln>
              </p:spPr>
            </p:cxnSp>
          </p:grpSp>
          <p:grpSp>
            <p:nvGrpSpPr>
              <p:cNvPr id="218" name="Group 217">
                <a:extLst>
                  <a:ext uri="{FF2B5EF4-FFF2-40B4-BE49-F238E27FC236}">
                    <a16:creationId xmlns:a16="http://schemas.microsoft.com/office/drawing/2014/main" id="{4A65CB15-D8E8-4EDD-B588-871901D48E4B}"/>
                  </a:ext>
                </a:extLst>
              </p:cNvPr>
              <p:cNvGrpSpPr/>
              <p:nvPr/>
            </p:nvGrpSpPr>
            <p:grpSpPr>
              <a:xfrm>
                <a:off x="2297725" y="1515148"/>
                <a:ext cx="168057" cy="45719"/>
                <a:chOff x="2305039" y="1448484"/>
                <a:chExt cx="241398" cy="58346"/>
              </a:xfrm>
            </p:grpSpPr>
            <p:cxnSp>
              <p:nvCxnSpPr>
                <p:cNvPr id="272" name="Straight Connector 271">
                  <a:extLst>
                    <a:ext uri="{FF2B5EF4-FFF2-40B4-BE49-F238E27FC236}">
                      <a16:creationId xmlns:a16="http://schemas.microsoft.com/office/drawing/2014/main" id="{9404C123-900E-466E-8DBE-76675A47A0D9}"/>
                    </a:ext>
                  </a:extLst>
                </p:cNvPr>
                <p:cNvCxnSpPr/>
                <p:nvPr/>
              </p:nvCxnSpPr>
              <p:spPr>
                <a:xfrm flipH="1">
                  <a:off x="2305039" y="1452372"/>
                  <a:ext cx="145855" cy="0"/>
                </a:xfrm>
                <a:prstGeom prst="line">
                  <a:avLst/>
                </a:prstGeom>
                <a:solidFill>
                  <a:schemeClr val="bg1"/>
                </a:solidFill>
                <a:ln w="28575">
                  <a:solidFill>
                    <a:schemeClr val="accent3"/>
                  </a:solidFill>
                  <a:round/>
                  <a:headEnd/>
                  <a:tailEnd/>
                </a:ln>
              </p:spPr>
            </p:cxnSp>
            <p:cxnSp>
              <p:nvCxnSpPr>
                <p:cNvPr id="273" name="Straight Connector 272">
                  <a:extLst>
                    <a:ext uri="{FF2B5EF4-FFF2-40B4-BE49-F238E27FC236}">
                      <a16:creationId xmlns:a16="http://schemas.microsoft.com/office/drawing/2014/main" id="{DA8085ED-0951-4A5B-9C59-A0E376A4A006}"/>
                    </a:ext>
                  </a:extLst>
                </p:cNvPr>
                <p:cNvCxnSpPr>
                  <a:cxnSpLocks/>
                </p:cNvCxnSpPr>
                <p:nvPr/>
              </p:nvCxnSpPr>
              <p:spPr>
                <a:xfrm flipH="1" flipV="1">
                  <a:off x="2439365" y="1448484"/>
                  <a:ext cx="107072" cy="58346"/>
                </a:xfrm>
                <a:prstGeom prst="line">
                  <a:avLst/>
                </a:prstGeom>
                <a:solidFill>
                  <a:schemeClr val="bg1"/>
                </a:solidFill>
                <a:ln w="28575">
                  <a:solidFill>
                    <a:schemeClr val="accent3"/>
                  </a:solidFill>
                  <a:round/>
                  <a:headEnd/>
                  <a:tailEnd/>
                </a:ln>
              </p:spPr>
            </p:cxnSp>
          </p:grpSp>
          <p:grpSp>
            <p:nvGrpSpPr>
              <p:cNvPr id="255" name="Group 254">
                <a:extLst>
                  <a:ext uri="{FF2B5EF4-FFF2-40B4-BE49-F238E27FC236}">
                    <a16:creationId xmlns:a16="http://schemas.microsoft.com/office/drawing/2014/main" id="{F7046CEE-E1AF-44E3-B786-E208CA29BA8F}"/>
                  </a:ext>
                </a:extLst>
              </p:cNvPr>
              <p:cNvGrpSpPr/>
              <p:nvPr/>
            </p:nvGrpSpPr>
            <p:grpSpPr>
              <a:xfrm>
                <a:off x="2290411" y="1581812"/>
                <a:ext cx="168057" cy="45719"/>
                <a:chOff x="2305039" y="1448484"/>
                <a:chExt cx="241398" cy="58346"/>
              </a:xfrm>
            </p:grpSpPr>
            <p:cxnSp>
              <p:nvCxnSpPr>
                <p:cNvPr id="270" name="Straight Connector 269">
                  <a:extLst>
                    <a:ext uri="{FF2B5EF4-FFF2-40B4-BE49-F238E27FC236}">
                      <a16:creationId xmlns:a16="http://schemas.microsoft.com/office/drawing/2014/main" id="{BFB35DDE-E58C-4E3D-8023-249F8F9D413A}"/>
                    </a:ext>
                  </a:extLst>
                </p:cNvPr>
                <p:cNvCxnSpPr/>
                <p:nvPr/>
              </p:nvCxnSpPr>
              <p:spPr>
                <a:xfrm flipH="1">
                  <a:off x="2305039" y="1452372"/>
                  <a:ext cx="145855" cy="0"/>
                </a:xfrm>
                <a:prstGeom prst="line">
                  <a:avLst/>
                </a:prstGeom>
                <a:solidFill>
                  <a:schemeClr val="bg1"/>
                </a:solidFill>
                <a:ln w="28575">
                  <a:solidFill>
                    <a:schemeClr val="accent3"/>
                  </a:solidFill>
                  <a:round/>
                  <a:headEnd/>
                  <a:tailEnd/>
                </a:ln>
              </p:spPr>
            </p:cxnSp>
            <p:cxnSp>
              <p:nvCxnSpPr>
                <p:cNvPr id="271" name="Straight Connector 270">
                  <a:extLst>
                    <a:ext uri="{FF2B5EF4-FFF2-40B4-BE49-F238E27FC236}">
                      <a16:creationId xmlns:a16="http://schemas.microsoft.com/office/drawing/2014/main" id="{0A6A4A7A-FCEE-429E-9F95-250373886B25}"/>
                    </a:ext>
                  </a:extLst>
                </p:cNvPr>
                <p:cNvCxnSpPr>
                  <a:cxnSpLocks/>
                </p:cNvCxnSpPr>
                <p:nvPr/>
              </p:nvCxnSpPr>
              <p:spPr>
                <a:xfrm flipH="1" flipV="1">
                  <a:off x="2439365" y="1448484"/>
                  <a:ext cx="107072" cy="58346"/>
                </a:xfrm>
                <a:prstGeom prst="line">
                  <a:avLst/>
                </a:prstGeom>
                <a:solidFill>
                  <a:schemeClr val="bg1"/>
                </a:solidFill>
                <a:ln w="28575">
                  <a:solidFill>
                    <a:schemeClr val="accent3"/>
                  </a:solidFill>
                  <a:round/>
                  <a:headEnd/>
                  <a:tailEnd/>
                </a:ln>
              </p:spPr>
            </p:cxnSp>
          </p:grpSp>
          <p:grpSp>
            <p:nvGrpSpPr>
              <p:cNvPr id="256" name="Group 255">
                <a:extLst>
                  <a:ext uri="{FF2B5EF4-FFF2-40B4-BE49-F238E27FC236}">
                    <a16:creationId xmlns:a16="http://schemas.microsoft.com/office/drawing/2014/main" id="{CC05F6E4-0442-414F-81AA-C6268F1DA9FC}"/>
                  </a:ext>
                </a:extLst>
              </p:cNvPr>
              <p:cNvGrpSpPr/>
              <p:nvPr/>
            </p:nvGrpSpPr>
            <p:grpSpPr>
              <a:xfrm>
                <a:off x="2283097" y="1648476"/>
                <a:ext cx="168057" cy="45719"/>
                <a:chOff x="2305039" y="1448484"/>
                <a:chExt cx="241398" cy="58346"/>
              </a:xfrm>
            </p:grpSpPr>
            <p:cxnSp>
              <p:nvCxnSpPr>
                <p:cNvPr id="257" name="Straight Connector 256">
                  <a:extLst>
                    <a:ext uri="{FF2B5EF4-FFF2-40B4-BE49-F238E27FC236}">
                      <a16:creationId xmlns:a16="http://schemas.microsoft.com/office/drawing/2014/main" id="{1EA3C53B-1D25-46D8-A0D4-D360523674C5}"/>
                    </a:ext>
                  </a:extLst>
                </p:cNvPr>
                <p:cNvCxnSpPr/>
                <p:nvPr/>
              </p:nvCxnSpPr>
              <p:spPr>
                <a:xfrm flipH="1">
                  <a:off x="2305039" y="1452372"/>
                  <a:ext cx="145855" cy="0"/>
                </a:xfrm>
                <a:prstGeom prst="line">
                  <a:avLst/>
                </a:prstGeom>
                <a:solidFill>
                  <a:schemeClr val="bg1"/>
                </a:solidFill>
                <a:ln w="28575">
                  <a:solidFill>
                    <a:schemeClr val="accent3"/>
                  </a:solidFill>
                  <a:round/>
                  <a:headEnd/>
                  <a:tailEnd/>
                </a:ln>
              </p:spPr>
            </p:cxnSp>
            <p:cxnSp>
              <p:nvCxnSpPr>
                <p:cNvPr id="268" name="Straight Connector 267">
                  <a:extLst>
                    <a:ext uri="{FF2B5EF4-FFF2-40B4-BE49-F238E27FC236}">
                      <a16:creationId xmlns:a16="http://schemas.microsoft.com/office/drawing/2014/main" id="{23D8A50F-31D5-4928-9ABD-FC151AFD1746}"/>
                    </a:ext>
                  </a:extLst>
                </p:cNvPr>
                <p:cNvCxnSpPr>
                  <a:cxnSpLocks/>
                </p:cNvCxnSpPr>
                <p:nvPr/>
              </p:nvCxnSpPr>
              <p:spPr>
                <a:xfrm flipH="1" flipV="1">
                  <a:off x="2439365" y="1448484"/>
                  <a:ext cx="107072" cy="58346"/>
                </a:xfrm>
                <a:prstGeom prst="line">
                  <a:avLst/>
                </a:prstGeom>
                <a:solidFill>
                  <a:schemeClr val="bg1"/>
                </a:solidFill>
                <a:ln w="28575">
                  <a:solidFill>
                    <a:schemeClr val="accent3"/>
                  </a:solidFill>
                  <a:round/>
                  <a:headEnd/>
                  <a:tailEnd/>
                </a:ln>
              </p:spPr>
            </p:cxnSp>
          </p:grpSp>
        </p:grpSp>
        <p:sp>
          <p:nvSpPr>
            <p:cNvPr id="216" name="Octagon 215">
              <a:extLst>
                <a:ext uri="{FF2B5EF4-FFF2-40B4-BE49-F238E27FC236}">
                  <a16:creationId xmlns:a16="http://schemas.microsoft.com/office/drawing/2014/main" id="{CB3AA4AA-EB0B-451E-8AA4-451742E2B39C}"/>
                </a:ext>
              </a:extLst>
            </p:cNvPr>
            <p:cNvSpPr/>
            <p:nvPr/>
          </p:nvSpPr>
          <p:spPr>
            <a:xfrm>
              <a:off x="1796182" y="1401843"/>
              <a:ext cx="546061" cy="287169"/>
            </a:xfrm>
            <a:prstGeom prst="octagon">
              <a:avLst/>
            </a:prstGeom>
            <a:solidFill>
              <a:schemeClr val="bg1"/>
            </a:solid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22" name="Group 321">
            <a:extLst>
              <a:ext uri="{FF2B5EF4-FFF2-40B4-BE49-F238E27FC236}">
                <a16:creationId xmlns:a16="http://schemas.microsoft.com/office/drawing/2014/main" id="{1D1479C7-CB43-4456-A4EB-BBF8EE0A985E}"/>
              </a:ext>
            </a:extLst>
          </p:cNvPr>
          <p:cNvGrpSpPr/>
          <p:nvPr/>
        </p:nvGrpSpPr>
        <p:grpSpPr>
          <a:xfrm>
            <a:off x="6385425" y="1786039"/>
            <a:ext cx="1179015" cy="421130"/>
            <a:chOff x="1654614" y="1401843"/>
            <a:chExt cx="818482" cy="292352"/>
          </a:xfrm>
        </p:grpSpPr>
        <p:grpSp>
          <p:nvGrpSpPr>
            <p:cNvPr id="323" name="Group 322">
              <a:extLst>
                <a:ext uri="{FF2B5EF4-FFF2-40B4-BE49-F238E27FC236}">
                  <a16:creationId xmlns:a16="http://schemas.microsoft.com/office/drawing/2014/main" id="{C124520C-5E6A-42B6-9AFA-4EE92BCBD962}"/>
                </a:ext>
              </a:extLst>
            </p:cNvPr>
            <p:cNvGrpSpPr/>
            <p:nvPr/>
          </p:nvGrpSpPr>
          <p:grpSpPr>
            <a:xfrm flipH="1">
              <a:off x="1654614" y="1448484"/>
              <a:ext cx="189999" cy="245711"/>
              <a:chOff x="2283097" y="1448484"/>
              <a:chExt cx="189999" cy="245711"/>
            </a:xfrm>
          </p:grpSpPr>
          <p:grpSp>
            <p:nvGrpSpPr>
              <p:cNvPr id="338" name="Group 337">
                <a:extLst>
                  <a:ext uri="{FF2B5EF4-FFF2-40B4-BE49-F238E27FC236}">
                    <a16:creationId xmlns:a16="http://schemas.microsoft.com/office/drawing/2014/main" id="{11C09366-8CC5-4710-A8ED-1710CFC51CD7}"/>
                  </a:ext>
                </a:extLst>
              </p:cNvPr>
              <p:cNvGrpSpPr/>
              <p:nvPr/>
            </p:nvGrpSpPr>
            <p:grpSpPr>
              <a:xfrm>
                <a:off x="2305039" y="1448484"/>
                <a:ext cx="168057" cy="45719"/>
                <a:chOff x="2305039" y="1448484"/>
                <a:chExt cx="241398" cy="58346"/>
              </a:xfrm>
            </p:grpSpPr>
            <p:cxnSp>
              <p:nvCxnSpPr>
                <p:cNvPr id="348" name="Straight Connector 347">
                  <a:extLst>
                    <a:ext uri="{FF2B5EF4-FFF2-40B4-BE49-F238E27FC236}">
                      <a16:creationId xmlns:a16="http://schemas.microsoft.com/office/drawing/2014/main" id="{518C714F-65A1-4045-80FB-E3BFFBFF6938}"/>
                    </a:ext>
                  </a:extLst>
                </p:cNvPr>
                <p:cNvCxnSpPr/>
                <p:nvPr/>
              </p:nvCxnSpPr>
              <p:spPr>
                <a:xfrm flipH="1">
                  <a:off x="2305039" y="1452372"/>
                  <a:ext cx="145855" cy="0"/>
                </a:xfrm>
                <a:prstGeom prst="line">
                  <a:avLst/>
                </a:prstGeom>
                <a:solidFill>
                  <a:schemeClr val="bg1"/>
                </a:solidFill>
                <a:ln w="28575">
                  <a:solidFill>
                    <a:schemeClr val="accent2"/>
                  </a:solidFill>
                  <a:round/>
                  <a:headEnd/>
                  <a:tailEnd/>
                </a:ln>
              </p:spPr>
            </p:cxnSp>
            <p:cxnSp>
              <p:nvCxnSpPr>
                <p:cNvPr id="349" name="Straight Connector 348">
                  <a:extLst>
                    <a:ext uri="{FF2B5EF4-FFF2-40B4-BE49-F238E27FC236}">
                      <a16:creationId xmlns:a16="http://schemas.microsoft.com/office/drawing/2014/main" id="{4BAEDA43-C2F0-449E-82BB-D57FDFD28F9A}"/>
                    </a:ext>
                  </a:extLst>
                </p:cNvPr>
                <p:cNvCxnSpPr>
                  <a:cxnSpLocks/>
                </p:cNvCxnSpPr>
                <p:nvPr/>
              </p:nvCxnSpPr>
              <p:spPr>
                <a:xfrm flipH="1" flipV="1">
                  <a:off x="2439365" y="1448484"/>
                  <a:ext cx="107072" cy="58346"/>
                </a:xfrm>
                <a:prstGeom prst="line">
                  <a:avLst/>
                </a:prstGeom>
                <a:solidFill>
                  <a:schemeClr val="bg1"/>
                </a:solidFill>
                <a:ln w="28575">
                  <a:solidFill>
                    <a:schemeClr val="accent2"/>
                  </a:solidFill>
                  <a:round/>
                  <a:headEnd/>
                  <a:tailEnd/>
                </a:ln>
              </p:spPr>
            </p:cxnSp>
          </p:grpSp>
          <p:grpSp>
            <p:nvGrpSpPr>
              <p:cNvPr id="339" name="Group 338">
                <a:extLst>
                  <a:ext uri="{FF2B5EF4-FFF2-40B4-BE49-F238E27FC236}">
                    <a16:creationId xmlns:a16="http://schemas.microsoft.com/office/drawing/2014/main" id="{196DF2B9-EAA2-4B16-8004-70B75FFCF7BC}"/>
                  </a:ext>
                </a:extLst>
              </p:cNvPr>
              <p:cNvGrpSpPr/>
              <p:nvPr/>
            </p:nvGrpSpPr>
            <p:grpSpPr>
              <a:xfrm>
                <a:off x="2297725" y="1515148"/>
                <a:ext cx="168057" cy="45719"/>
                <a:chOff x="2305039" y="1448484"/>
                <a:chExt cx="241398" cy="58346"/>
              </a:xfrm>
            </p:grpSpPr>
            <p:cxnSp>
              <p:nvCxnSpPr>
                <p:cNvPr id="346" name="Straight Connector 345">
                  <a:extLst>
                    <a:ext uri="{FF2B5EF4-FFF2-40B4-BE49-F238E27FC236}">
                      <a16:creationId xmlns:a16="http://schemas.microsoft.com/office/drawing/2014/main" id="{759E60B4-2ED0-424C-8E94-1DAEFAF29DA9}"/>
                    </a:ext>
                  </a:extLst>
                </p:cNvPr>
                <p:cNvCxnSpPr/>
                <p:nvPr/>
              </p:nvCxnSpPr>
              <p:spPr>
                <a:xfrm flipH="1">
                  <a:off x="2305039" y="1452372"/>
                  <a:ext cx="145855" cy="0"/>
                </a:xfrm>
                <a:prstGeom prst="line">
                  <a:avLst/>
                </a:prstGeom>
                <a:solidFill>
                  <a:schemeClr val="bg1"/>
                </a:solidFill>
                <a:ln w="28575">
                  <a:solidFill>
                    <a:schemeClr val="accent2"/>
                  </a:solidFill>
                  <a:round/>
                  <a:headEnd/>
                  <a:tailEnd/>
                </a:ln>
              </p:spPr>
            </p:cxnSp>
            <p:cxnSp>
              <p:nvCxnSpPr>
                <p:cNvPr id="347" name="Straight Connector 346">
                  <a:extLst>
                    <a:ext uri="{FF2B5EF4-FFF2-40B4-BE49-F238E27FC236}">
                      <a16:creationId xmlns:a16="http://schemas.microsoft.com/office/drawing/2014/main" id="{EF93012E-B50A-45E2-9F14-A4640DADEDB8}"/>
                    </a:ext>
                  </a:extLst>
                </p:cNvPr>
                <p:cNvCxnSpPr>
                  <a:cxnSpLocks/>
                </p:cNvCxnSpPr>
                <p:nvPr/>
              </p:nvCxnSpPr>
              <p:spPr>
                <a:xfrm flipH="1" flipV="1">
                  <a:off x="2439365" y="1448484"/>
                  <a:ext cx="107072" cy="58346"/>
                </a:xfrm>
                <a:prstGeom prst="line">
                  <a:avLst/>
                </a:prstGeom>
                <a:solidFill>
                  <a:schemeClr val="bg1"/>
                </a:solidFill>
                <a:ln w="28575">
                  <a:solidFill>
                    <a:schemeClr val="accent2"/>
                  </a:solidFill>
                  <a:round/>
                  <a:headEnd/>
                  <a:tailEnd/>
                </a:ln>
              </p:spPr>
            </p:cxnSp>
          </p:grpSp>
          <p:grpSp>
            <p:nvGrpSpPr>
              <p:cNvPr id="340" name="Group 339">
                <a:extLst>
                  <a:ext uri="{FF2B5EF4-FFF2-40B4-BE49-F238E27FC236}">
                    <a16:creationId xmlns:a16="http://schemas.microsoft.com/office/drawing/2014/main" id="{8B4DF3E7-1B01-4009-BB6B-04F98439CC48}"/>
                  </a:ext>
                </a:extLst>
              </p:cNvPr>
              <p:cNvGrpSpPr/>
              <p:nvPr/>
            </p:nvGrpSpPr>
            <p:grpSpPr>
              <a:xfrm>
                <a:off x="2290411" y="1581812"/>
                <a:ext cx="168057" cy="45719"/>
                <a:chOff x="2305039" y="1448484"/>
                <a:chExt cx="241398" cy="58346"/>
              </a:xfrm>
            </p:grpSpPr>
            <p:cxnSp>
              <p:nvCxnSpPr>
                <p:cNvPr id="344" name="Straight Connector 343">
                  <a:extLst>
                    <a:ext uri="{FF2B5EF4-FFF2-40B4-BE49-F238E27FC236}">
                      <a16:creationId xmlns:a16="http://schemas.microsoft.com/office/drawing/2014/main" id="{145B9F3B-8818-4E45-94A1-DDF8301CA8A1}"/>
                    </a:ext>
                  </a:extLst>
                </p:cNvPr>
                <p:cNvCxnSpPr/>
                <p:nvPr/>
              </p:nvCxnSpPr>
              <p:spPr>
                <a:xfrm flipH="1">
                  <a:off x="2305039" y="1452372"/>
                  <a:ext cx="145855" cy="0"/>
                </a:xfrm>
                <a:prstGeom prst="line">
                  <a:avLst/>
                </a:prstGeom>
                <a:solidFill>
                  <a:schemeClr val="bg1"/>
                </a:solidFill>
                <a:ln w="28575">
                  <a:solidFill>
                    <a:schemeClr val="accent2"/>
                  </a:solidFill>
                  <a:round/>
                  <a:headEnd/>
                  <a:tailEnd/>
                </a:ln>
              </p:spPr>
            </p:cxnSp>
            <p:cxnSp>
              <p:nvCxnSpPr>
                <p:cNvPr id="345" name="Straight Connector 344">
                  <a:extLst>
                    <a:ext uri="{FF2B5EF4-FFF2-40B4-BE49-F238E27FC236}">
                      <a16:creationId xmlns:a16="http://schemas.microsoft.com/office/drawing/2014/main" id="{1C03032D-1749-4F40-B942-726468A5DDE1}"/>
                    </a:ext>
                  </a:extLst>
                </p:cNvPr>
                <p:cNvCxnSpPr>
                  <a:cxnSpLocks/>
                </p:cNvCxnSpPr>
                <p:nvPr/>
              </p:nvCxnSpPr>
              <p:spPr>
                <a:xfrm flipH="1" flipV="1">
                  <a:off x="2439365" y="1448484"/>
                  <a:ext cx="107072" cy="58346"/>
                </a:xfrm>
                <a:prstGeom prst="line">
                  <a:avLst/>
                </a:prstGeom>
                <a:solidFill>
                  <a:schemeClr val="bg1"/>
                </a:solidFill>
                <a:ln w="28575">
                  <a:solidFill>
                    <a:schemeClr val="accent2"/>
                  </a:solidFill>
                  <a:round/>
                  <a:headEnd/>
                  <a:tailEnd/>
                </a:ln>
              </p:spPr>
            </p:cxnSp>
          </p:grpSp>
          <p:grpSp>
            <p:nvGrpSpPr>
              <p:cNvPr id="341" name="Group 340">
                <a:extLst>
                  <a:ext uri="{FF2B5EF4-FFF2-40B4-BE49-F238E27FC236}">
                    <a16:creationId xmlns:a16="http://schemas.microsoft.com/office/drawing/2014/main" id="{F6CEC38C-F946-4029-AD10-E8C3627F286E}"/>
                  </a:ext>
                </a:extLst>
              </p:cNvPr>
              <p:cNvGrpSpPr/>
              <p:nvPr/>
            </p:nvGrpSpPr>
            <p:grpSpPr>
              <a:xfrm>
                <a:off x="2283097" y="1648476"/>
                <a:ext cx="168057" cy="45719"/>
                <a:chOff x="2305039" y="1448484"/>
                <a:chExt cx="241398" cy="58346"/>
              </a:xfrm>
            </p:grpSpPr>
            <p:cxnSp>
              <p:nvCxnSpPr>
                <p:cNvPr id="342" name="Straight Connector 341">
                  <a:extLst>
                    <a:ext uri="{FF2B5EF4-FFF2-40B4-BE49-F238E27FC236}">
                      <a16:creationId xmlns:a16="http://schemas.microsoft.com/office/drawing/2014/main" id="{725ED9CF-2E02-4A59-8F3B-3CD11F9C4809}"/>
                    </a:ext>
                  </a:extLst>
                </p:cNvPr>
                <p:cNvCxnSpPr/>
                <p:nvPr/>
              </p:nvCxnSpPr>
              <p:spPr>
                <a:xfrm flipH="1">
                  <a:off x="2305039" y="1452372"/>
                  <a:ext cx="145855" cy="0"/>
                </a:xfrm>
                <a:prstGeom prst="line">
                  <a:avLst/>
                </a:prstGeom>
                <a:solidFill>
                  <a:schemeClr val="bg1"/>
                </a:solidFill>
                <a:ln w="28575">
                  <a:solidFill>
                    <a:schemeClr val="accent2"/>
                  </a:solidFill>
                  <a:round/>
                  <a:headEnd/>
                  <a:tailEnd/>
                </a:ln>
              </p:spPr>
            </p:cxnSp>
            <p:cxnSp>
              <p:nvCxnSpPr>
                <p:cNvPr id="343" name="Straight Connector 342">
                  <a:extLst>
                    <a:ext uri="{FF2B5EF4-FFF2-40B4-BE49-F238E27FC236}">
                      <a16:creationId xmlns:a16="http://schemas.microsoft.com/office/drawing/2014/main" id="{9D1AEFAE-5148-4DB8-80BA-7C747D7E5192}"/>
                    </a:ext>
                  </a:extLst>
                </p:cNvPr>
                <p:cNvCxnSpPr>
                  <a:cxnSpLocks/>
                </p:cNvCxnSpPr>
                <p:nvPr/>
              </p:nvCxnSpPr>
              <p:spPr>
                <a:xfrm flipH="1" flipV="1">
                  <a:off x="2439365" y="1448484"/>
                  <a:ext cx="107072" cy="58346"/>
                </a:xfrm>
                <a:prstGeom prst="line">
                  <a:avLst/>
                </a:prstGeom>
                <a:solidFill>
                  <a:schemeClr val="bg1"/>
                </a:solidFill>
                <a:ln w="28575">
                  <a:solidFill>
                    <a:schemeClr val="accent2"/>
                  </a:solidFill>
                  <a:round/>
                  <a:headEnd/>
                  <a:tailEnd/>
                </a:ln>
              </p:spPr>
            </p:cxnSp>
          </p:grpSp>
        </p:grpSp>
        <p:grpSp>
          <p:nvGrpSpPr>
            <p:cNvPr id="324" name="Group 323">
              <a:extLst>
                <a:ext uri="{FF2B5EF4-FFF2-40B4-BE49-F238E27FC236}">
                  <a16:creationId xmlns:a16="http://schemas.microsoft.com/office/drawing/2014/main" id="{93E3017C-3042-4E51-9A00-FD325B44F825}"/>
                </a:ext>
              </a:extLst>
            </p:cNvPr>
            <p:cNvGrpSpPr/>
            <p:nvPr/>
          </p:nvGrpSpPr>
          <p:grpSpPr>
            <a:xfrm>
              <a:off x="2283097" y="1448484"/>
              <a:ext cx="189999" cy="245711"/>
              <a:chOff x="2283097" y="1448484"/>
              <a:chExt cx="189999" cy="245711"/>
            </a:xfrm>
          </p:grpSpPr>
          <p:grpSp>
            <p:nvGrpSpPr>
              <p:cNvPr id="326" name="Group 325">
                <a:extLst>
                  <a:ext uri="{FF2B5EF4-FFF2-40B4-BE49-F238E27FC236}">
                    <a16:creationId xmlns:a16="http://schemas.microsoft.com/office/drawing/2014/main" id="{F509F9F8-C7F2-49C9-B08E-8D98B46238C9}"/>
                  </a:ext>
                </a:extLst>
              </p:cNvPr>
              <p:cNvGrpSpPr/>
              <p:nvPr/>
            </p:nvGrpSpPr>
            <p:grpSpPr>
              <a:xfrm>
                <a:off x="2305039" y="1448484"/>
                <a:ext cx="168057" cy="45719"/>
                <a:chOff x="2305039" y="1448484"/>
                <a:chExt cx="241398" cy="58346"/>
              </a:xfrm>
            </p:grpSpPr>
            <p:cxnSp>
              <p:nvCxnSpPr>
                <p:cNvPr id="336" name="Straight Connector 335">
                  <a:extLst>
                    <a:ext uri="{FF2B5EF4-FFF2-40B4-BE49-F238E27FC236}">
                      <a16:creationId xmlns:a16="http://schemas.microsoft.com/office/drawing/2014/main" id="{83B9D40F-6187-4780-9F93-6CC8E929F0A3}"/>
                    </a:ext>
                  </a:extLst>
                </p:cNvPr>
                <p:cNvCxnSpPr/>
                <p:nvPr/>
              </p:nvCxnSpPr>
              <p:spPr>
                <a:xfrm flipH="1">
                  <a:off x="2305039" y="1452372"/>
                  <a:ext cx="145855" cy="0"/>
                </a:xfrm>
                <a:prstGeom prst="line">
                  <a:avLst/>
                </a:prstGeom>
                <a:solidFill>
                  <a:schemeClr val="bg1"/>
                </a:solidFill>
                <a:ln w="28575">
                  <a:solidFill>
                    <a:schemeClr val="accent2"/>
                  </a:solidFill>
                  <a:round/>
                  <a:headEnd/>
                  <a:tailEnd/>
                </a:ln>
              </p:spPr>
            </p:cxnSp>
            <p:cxnSp>
              <p:nvCxnSpPr>
                <p:cNvPr id="337" name="Straight Connector 336">
                  <a:extLst>
                    <a:ext uri="{FF2B5EF4-FFF2-40B4-BE49-F238E27FC236}">
                      <a16:creationId xmlns:a16="http://schemas.microsoft.com/office/drawing/2014/main" id="{E3965DBB-8D09-4F64-AF83-5CCABDB8D773}"/>
                    </a:ext>
                  </a:extLst>
                </p:cNvPr>
                <p:cNvCxnSpPr>
                  <a:cxnSpLocks/>
                </p:cNvCxnSpPr>
                <p:nvPr/>
              </p:nvCxnSpPr>
              <p:spPr>
                <a:xfrm flipH="1" flipV="1">
                  <a:off x="2439365" y="1448484"/>
                  <a:ext cx="107072" cy="58346"/>
                </a:xfrm>
                <a:prstGeom prst="line">
                  <a:avLst/>
                </a:prstGeom>
                <a:solidFill>
                  <a:schemeClr val="bg1"/>
                </a:solidFill>
                <a:ln w="28575">
                  <a:solidFill>
                    <a:schemeClr val="accent2"/>
                  </a:solidFill>
                  <a:round/>
                  <a:headEnd/>
                  <a:tailEnd/>
                </a:ln>
              </p:spPr>
            </p:cxnSp>
          </p:grpSp>
          <p:grpSp>
            <p:nvGrpSpPr>
              <p:cNvPr id="327" name="Group 326">
                <a:extLst>
                  <a:ext uri="{FF2B5EF4-FFF2-40B4-BE49-F238E27FC236}">
                    <a16:creationId xmlns:a16="http://schemas.microsoft.com/office/drawing/2014/main" id="{406C87DC-A949-49A0-A1C5-4D923E2F8119}"/>
                  </a:ext>
                </a:extLst>
              </p:cNvPr>
              <p:cNvGrpSpPr/>
              <p:nvPr/>
            </p:nvGrpSpPr>
            <p:grpSpPr>
              <a:xfrm>
                <a:off x="2297725" y="1515148"/>
                <a:ext cx="168057" cy="45719"/>
                <a:chOff x="2305039" y="1448484"/>
                <a:chExt cx="241398" cy="58346"/>
              </a:xfrm>
            </p:grpSpPr>
            <p:cxnSp>
              <p:nvCxnSpPr>
                <p:cNvPr id="334" name="Straight Connector 333">
                  <a:extLst>
                    <a:ext uri="{FF2B5EF4-FFF2-40B4-BE49-F238E27FC236}">
                      <a16:creationId xmlns:a16="http://schemas.microsoft.com/office/drawing/2014/main" id="{A83F8123-A6BA-46E5-84AC-488D5F761565}"/>
                    </a:ext>
                  </a:extLst>
                </p:cNvPr>
                <p:cNvCxnSpPr/>
                <p:nvPr/>
              </p:nvCxnSpPr>
              <p:spPr>
                <a:xfrm flipH="1">
                  <a:off x="2305039" y="1452372"/>
                  <a:ext cx="145855" cy="0"/>
                </a:xfrm>
                <a:prstGeom prst="line">
                  <a:avLst/>
                </a:prstGeom>
                <a:solidFill>
                  <a:schemeClr val="bg1"/>
                </a:solidFill>
                <a:ln w="28575">
                  <a:solidFill>
                    <a:schemeClr val="accent2"/>
                  </a:solidFill>
                  <a:round/>
                  <a:headEnd/>
                  <a:tailEnd/>
                </a:ln>
              </p:spPr>
            </p:cxnSp>
            <p:cxnSp>
              <p:nvCxnSpPr>
                <p:cNvPr id="335" name="Straight Connector 334">
                  <a:extLst>
                    <a:ext uri="{FF2B5EF4-FFF2-40B4-BE49-F238E27FC236}">
                      <a16:creationId xmlns:a16="http://schemas.microsoft.com/office/drawing/2014/main" id="{AD86A391-B55E-4668-9549-27B94F878192}"/>
                    </a:ext>
                  </a:extLst>
                </p:cNvPr>
                <p:cNvCxnSpPr>
                  <a:cxnSpLocks/>
                </p:cNvCxnSpPr>
                <p:nvPr/>
              </p:nvCxnSpPr>
              <p:spPr>
                <a:xfrm flipH="1" flipV="1">
                  <a:off x="2439365" y="1448484"/>
                  <a:ext cx="107072" cy="58346"/>
                </a:xfrm>
                <a:prstGeom prst="line">
                  <a:avLst/>
                </a:prstGeom>
                <a:solidFill>
                  <a:schemeClr val="bg1"/>
                </a:solidFill>
                <a:ln w="28575">
                  <a:solidFill>
                    <a:schemeClr val="accent2"/>
                  </a:solidFill>
                  <a:round/>
                  <a:headEnd/>
                  <a:tailEnd/>
                </a:ln>
              </p:spPr>
            </p:cxnSp>
          </p:grpSp>
          <p:grpSp>
            <p:nvGrpSpPr>
              <p:cNvPr id="328" name="Group 327">
                <a:extLst>
                  <a:ext uri="{FF2B5EF4-FFF2-40B4-BE49-F238E27FC236}">
                    <a16:creationId xmlns:a16="http://schemas.microsoft.com/office/drawing/2014/main" id="{58B553EC-8BF3-4F62-BC7A-66F55A72019F}"/>
                  </a:ext>
                </a:extLst>
              </p:cNvPr>
              <p:cNvGrpSpPr/>
              <p:nvPr/>
            </p:nvGrpSpPr>
            <p:grpSpPr>
              <a:xfrm>
                <a:off x="2290411" y="1581812"/>
                <a:ext cx="168057" cy="45719"/>
                <a:chOff x="2305039" y="1448484"/>
                <a:chExt cx="241398" cy="58346"/>
              </a:xfrm>
            </p:grpSpPr>
            <p:cxnSp>
              <p:nvCxnSpPr>
                <p:cNvPr id="332" name="Straight Connector 331">
                  <a:extLst>
                    <a:ext uri="{FF2B5EF4-FFF2-40B4-BE49-F238E27FC236}">
                      <a16:creationId xmlns:a16="http://schemas.microsoft.com/office/drawing/2014/main" id="{79A128B0-D5A3-4195-9ADC-79DAB7266D2E}"/>
                    </a:ext>
                  </a:extLst>
                </p:cNvPr>
                <p:cNvCxnSpPr/>
                <p:nvPr/>
              </p:nvCxnSpPr>
              <p:spPr>
                <a:xfrm flipH="1">
                  <a:off x="2305039" y="1452372"/>
                  <a:ext cx="145855" cy="0"/>
                </a:xfrm>
                <a:prstGeom prst="line">
                  <a:avLst/>
                </a:prstGeom>
                <a:solidFill>
                  <a:schemeClr val="bg1"/>
                </a:solidFill>
                <a:ln w="28575">
                  <a:solidFill>
                    <a:schemeClr val="accent2"/>
                  </a:solidFill>
                  <a:round/>
                  <a:headEnd/>
                  <a:tailEnd/>
                </a:ln>
              </p:spPr>
            </p:cxnSp>
            <p:cxnSp>
              <p:nvCxnSpPr>
                <p:cNvPr id="333" name="Straight Connector 332">
                  <a:extLst>
                    <a:ext uri="{FF2B5EF4-FFF2-40B4-BE49-F238E27FC236}">
                      <a16:creationId xmlns:a16="http://schemas.microsoft.com/office/drawing/2014/main" id="{7BDA9849-7503-4162-AD65-B81C04C4124C}"/>
                    </a:ext>
                  </a:extLst>
                </p:cNvPr>
                <p:cNvCxnSpPr>
                  <a:cxnSpLocks/>
                </p:cNvCxnSpPr>
                <p:nvPr/>
              </p:nvCxnSpPr>
              <p:spPr>
                <a:xfrm flipH="1" flipV="1">
                  <a:off x="2439365" y="1448484"/>
                  <a:ext cx="107072" cy="58346"/>
                </a:xfrm>
                <a:prstGeom prst="line">
                  <a:avLst/>
                </a:prstGeom>
                <a:solidFill>
                  <a:schemeClr val="bg1"/>
                </a:solidFill>
                <a:ln w="28575">
                  <a:solidFill>
                    <a:schemeClr val="accent2"/>
                  </a:solidFill>
                  <a:round/>
                  <a:headEnd/>
                  <a:tailEnd/>
                </a:ln>
              </p:spPr>
            </p:cxnSp>
          </p:grpSp>
          <p:grpSp>
            <p:nvGrpSpPr>
              <p:cNvPr id="329" name="Group 328">
                <a:extLst>
                  <a:ext uri="{FF2B5EF4-FFF2-40B4-BE49-F238E27FC236}">
                    <a16:creationId xmlns:a16="http://schemas.microsoft.com/office/drawing/2014/main" id="{3D531962-FF55-465D-B7B7-343ABF1F5385}"/>
                  </a:ext>
                </a:extLst>
              </p:cNvPr>
              <p:cNvGrpSpPr/>
              <p:nvPr/>
            </p:nvGrpSpPr>
            <p:grpSpPr>
              <a:xfrm>
                <a:off x="2283097" y="1648476"/>
                <a:ext cx="168057" cy="45719"/>
                <a:chOff x="2305039" y="1448484"/>
                <a:chExt cx="241398" cy="58346"/>
              </a:xfrm>
            </p:grpSpPr>
            <p:cxnSp>
              <p:nvCxnSpPr>
                <p:cNvPr id="330" name="Straight Connector 329">
                  <a:extLst>
                    <a:ext uri="{FF2B5EF4-FFF2-40B4-BE49-F238E27FC236}">
                      <a16:creationId xmlns:a16="http://schemas.microsoft.com/office/drawing/2014/main" id="{BCD05E36-AA30-4C41-8618-50FC5389F22D}"/>
                    </a:ext>
                  </a:extLst>
                </p:cNvPr>
                <p:cNvCxnSpPr/>
                <p:nvPr/>
              </p:nvCxnSpPr>
              <p:spPr>
                <a:xfrm flipH="1">
                  <a:off x="2305039" y="1452372"/>
                  <a:ext cx="145855" cy="0"/>
                </a:xfrm>
                <a:prstGeom prst="line">
                  <a:avLst/>
                </a:prstGeom>
                <a:solidFill>
                  <a:schemeClr val="bg1"/>
                </a:solidFill>
                <a:ln w="28575">
                  <a:solidFill>
                    <a:schemeClr val="accent2"/>
                  </a:solidFill>
                  <a:round/>
                  <a:headEnd/>
                  <a:tailEnd/>
                </a:ln>
              </p:spPr>
            </p:cxnSp>
            <p:cxnSp>
              <p:nvCxnSpPr>
                <p:cNvPr id="331" name="Straight Connector 330">
                  <a:extLst>
                    <a:ext uri="{FF2B5EF4-FFF2-40B4-BE49-F238E27FC236}">
                      <a16:creationId xmlns:a16="http://schemas.microsoft.com/office/drawing/2014/main" id="{008CE870-D687-4C3A-AC00-48C267BA0942}"/>
                    </a:ext>
                  </a:extLst>
                </p:cNvPr>
                <p:cNvCxnSpPr>
                  <a:cxnSpLocks/>
                </p:cNvCxnSpPr>
                <p:nvPr/>
              </p:nvCxnSpPr>
              <p:spPr>
                <a:xfrm flipH="1" flipV="1">
                  <a:off x="2439365" y="1448484"/>
                  <a:ext cx="107072" cy="58346"/>
                </a:xfrm>
                <a:prstGeom prst="line">
                  <a:avLst/>
                </a:prstGeom>
                <a:solidFill>
                  <a:schemeClr val="bg1"/>
                </a:solidFill>
                <a:ln w="28575">
                  <a:solidFill>
                    <a:schemeClr val="accent2"/>
                  </a:solidFill>
                  <a:round/>
                  <a:headEnd/>
                  <a:tailEnd/>
                </a:ln>
              </p:spPr>
            </p:cxnSp>
          </p:grpSp>
        </p:grpSp>
        <p:sp>
          <p:nvSpPr>
            <p:cNvPr id="325" name="Octagon 324">
              <a:extLst>
                <a:ext uri="{FF2B5EF4-FFF2-40B4-BE49-F238E27FC236}">
                  <a16:creationId xmlns:a16="http://schemas.microsoft.com/office/drawing/2014/main" id="{6C2656E5-C85B-4F8D-925A-ECC737BBED91}"/>
                </a:ext>
              </a:extLst>
            </p:cNvPr>
            <p:cNvSpPr/>
            <p:nvPr/>
          </p:nvSpPr>
          <p:spPr>
            <a:xfrm>
              <a:off x="1796182" y="1401843"/>
              <a:ext cx="546061" cy="287169"/>
            </a:xfrm>
            <a:prstGeom prst="octagon">
              <a:avLst/>
            </a:prstGeom>
            <a:solidFill>
              <a:schemeClr val="bg1"/>
            </a:solidFill>
            <a:ln w="2857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50" name="Group 349">
            <a:extLst>
              <a:ext uri="{FF2B5EF4-FFF2-40B4-BE49-F238E27FC236}">
                <a16:creationId xmlns:a16="http://schemas.microsoft.com/office/drawing/2014/main" id="{8B14ABE1-EB40-48D6-AB08-25FE97D7C1D2}"/>
              </a:ext>
            </a:extLst>
          </p:cNvPr>
          <p:cNvGrpSpPr/>
          <p:nvPr/>
        </p:nvGrpSpPr>
        <p:grpSpPr>
          <a:xfrm>
            <a:off x="9243475" y="1786039"/>
            <a:ext cx="1179015" cy="421130"/>
            <a:chOff x="1654614" y="1401843"/>
            <a:chExt cx="818482" cy="292352"/>
          </a:xfrm>
        </p:grpSpPr>
        <p:grpSp>
          <p:nvGrpSpPr>
            <p:cNvPr id="351" name="Group 350">
              <a:extLst>
                <a:ext uri="{FF2B5EF4-FFF2-40B4-BE49-F238E27FC236}">
                  <a16:creationId xmlns:a16="http://schemas.microsoft.com/office/drawing/2014/main" id="{6D622B5A-6648-4DE7-B471-373545EAC9A7}"/>
                </a:ext>
              </a:extLst>
            </p:cNvPr>
            <p:cNvGrpSpPr/>
            <p:nvPr/>
          </p:nvGrpSpPr>
          <p:grpSpPr>
            <a:xfrm flipH="1">
              <a:off x="1654614" y="1448484"/>
              <a:ext cx="189999" cy="245711"/>
              <a:chOff x="2283097" y="1448484"/>
              <a:chExt cx="189999" cy="245711"/>
            </a:xfrm>
          </p:grpSpPr>
          <p:grpSp>
            <p:nvGrpSpPr>
              <p:cNvPr id="366" name="Group 365">
                <a:extLst>
                  <a:ext uri="{FF2B5EF4-FFF2-40B4-BE49-F238E27FC236}">
                    <a16:creationId xmlns:a16="http://schemas.microsoft.com/office/drawing/2014/main" id="{3158E0C9-32DB-40B4-8050-D4E00FB309EC}"/>
                  </a:ext>
                </a:extLst>
              </p:cNvPr>
              <p:cNvGrpSpPr/>
              <p:nvPr/>
            </p:nvGrpSpPr>
            <p:grpSpPr>
              <a:xfrm>
                <a:off x="2305039" y="1448484"/>
                <a:ext cx="168057" cy="45719"/>
                <a:chOff x="2305039" y="1448484"/>
                <a:chExt cx="241398" cy="58346"/>
              </a:xfrm>
            </p:grpSpPr>
            <p:cxnSp>
              <p:nvCxnSpPr>
                <p:cNvPr id="376" name="Straight Connector 375">
                  <a:extLst>
                    <a:ext uri="{FF2B5EF4-FFF2-40B4-BE49-F238E27FC236}">
                      <a16:creationId xmlns:a16="http://schemas.microsoft.com/office/drawing/2014/main" id="{D98063AD-A12A-4841-9C48-441AA7D193F9}"/>
                    </a:ext>
                  </a:extLst>
                </p:cNvPr>
                <p:cNvCxnSpPr/>
                <p:nvPr/>
              </p:nvCxnSpPr>
              <p:spPr>
                <a:xfrm flipH="1">
                  <a:off x="2305039" y="1452372"/>
                  <a:ext cx="145855" cy="0"/>
                </a:xfrm>
                <a:prstGeom prst="line">
                  <a:avLst/>
                </a:prstGeom>
                <a:solidFill>
                  <a:schemeClr val="bg1"/>
                </a:solidFill>
                <a:ln w="28575">
                  <a:solidFill>
                    <a:srgbClr val="5C2D91"/>
                  </a:solidFill>
                  <a:round/>
                  <a:headEnd/>
                  <a:tailEnd/>
                </a:ln>
              </p:spPr>
            </p:cxnSp>
            <p:cxnSp>
              <p:nvCxnSpPr>
                <p:cNvPr id="377" name="Straight Connector 376">
                  <a:extLst>
                    <a:ext uri="{FF2B5EF4-FFF2-40B4-BE49-F238E27FC236}">
                      <a16:creationId xmlns:a16="http://schemas.microsoft.com/office/drawing/2014/main" id="{0154379E-D1DB-4EBC-82EF-AA1B8A1F629D}"/>
                    </a:ext>
                  </a:extLst>
                </p:cNvPr>
                <p:cNvCxnSpPr>
                  <a:cxnSpLocks/>
                </p:cNvCxnSpPr>
                <p:nvPr/>
              </p:nvCxnSpPr>
              <p:spPr>
                <a:xfrm flipH="1" flipV="1">
                  <a:off x="2439365" y="1448484"/>
                  <a:ext cx="107072" cy="58346"/>
                </a:xfrm>
                <a:prstGeom prst="line">
                  <a:avLst/>
                </a:prstGeom>
                <a:solidFill>
                  <a:schemeClr val="bg1"/>
                </a:solidFill>
                <a:ln w="28575">
                  <a:solidFill>
                    <a:srgbClr val="5C2D91"/>
                  </a:solidFill>
                  <a:round/>
                  <a:headEnd/>
                  <a:tailEnd/>
                </a:ln>
              </p:spPr>
            </p:cxnSp>
          </p:grpSp>
          <p:grpSp>
            <p:nvGrpSpPr>
              <p:cNvPr id="367" name="Group 366">
                <a:extLst>
                  <a:ext uri="{FF2B5EF4-FFF2-40B4-BE49-F238E27FC236}">
                    <a16:creationId xmlns:a16="http://schemas.microsoft.com/office/drawing/2014/main" id="{55AFD5B5-9174-4F4E-BF4A-388C7269DB05}"/>
                  </a:ext>
                </a:extLst>
              </p:cNvPr>
              <p:cNvGrpSpPr/>
              <p:nvPr/>
            </p:nvGrpSpPr>
            <p:grpSpPr>
              <a:xfrm>
                <a:off x="2297725" y="1515148"/>
                <a:ext cx="168057" cy="45719"/>
                <a:chOff x="2305039" y="1448484"/>
                <a:chExt cx="241398" cy="58346"/>
              </a:xfrm>
            </p:grpSpPr>
            <p:cxnSp>
              <p:nvCxnSpPr>
                <p:cNvPr id="374" name="Straight Connector 373">
                  <a:extLst>
                    <a:ext uri="{FF2B5EF4-FFF2-40B4-BE49-F238E27FC236}">
                      <a16:creationId xmlns:a16="http://schemas.microsoft.com/office/drawing/2014/main" id="{DBB74AEF-2D03-4007-B891-22D828D0C541}"/>
                    </a:ext>
                  </a:extLst>
                </p:cNvPr>
                <p:cNvCxnSpPr/>
                <p:nvPr/>
              </p:nvCxnSpPr>
              <p:spPr>
                <a:xfrm flipH="1">
                  <a:off x="2305039" y="1452372"/>
                  <a:ext cx="145855" cy="0"/>
                </a:xfrm>
                <a:prstGeom prst="line">
                  <a:avLst/>
                </a:prstGeom>
                <a:solidFill>
                  <a:schemeClr val="bg1"/>
                </a:solidFill>
                <a:ln w="28575">
                  <a:solidFill>
                    <a:srgbClr val="5C2D91"/>
                  </a:solidFill>
                  <a:round/>
                  <a:headEnd/>
                  <a:tailEnd/>
                </a:ln>
              </p:spPr>
            </p:cxnSp>
            <p:cxnSp>
              <p:nvCxnSpPr>
                <p:cNvPr id="375" name="Straight Connector 374">
                  <a:extLst>
                    <a:ext uri="{FF2B5EF4-FFF2-40B4-BE49-F238E27FC236}">
                      <a16:creationId xmlns:a16="http://schemas.microsoft.com/office/drawing/2014/main" id="{18B2F0C7-5ACA-4F39-A916-0EB08C626C4E}"/>
                    </a:ext>
                  </a:extLst>
                </p:cNvPr>
                <p:cNvCxnSpPr>
                  <a:cxnSpLocks/>
                </p:cNvCxnSpPr>
                <p:nvPr/>
              </p:nvCxnSpPr>
              <p:spPr>
                <a:xfrm flipH="1" flipV="1">
                  <a:off x="2439365" y="1448484"/>
                  <a:ext cx="107072" cy="58346"/>
                </a:xfrm>
                <a:prstGeom prst="line">
                  <a:avLst/>
                </a:prstGeom>
                <a:solidFill>
                  <a:schemeClr val="bg1"/>
                </a:solidFill>
                <a:ln w="28575">
                  <a:solidFill>
                    <a:srgbClr val="5C2D91"/>
                  </a:solidFill>
                  <a:round/>
                  <a:headEnd/>
                  <a:tailEnd/>
                </a:ln>
              </p:spPr>
            </p:cxnSp>
          </p:grpSp>
          <p:grpSp>
            <p:nvGrpSpPr>
              <p:cNvPr id="368" name="Group 367">
                <a:extLst>
                  <a:ext uri="{FF2B5EF4-FFF2-40B4-BE49-F238E27FC236}">
                    <a16:creationId xmlns:a16="http://schemas.microsoft.com/office/drawing/2014/main" id="{3D6FBF0F-0342-460F-B077-8CD7636FC552}"/>
                  </a:ext>
                </a:extLst>
              </p:cNvPr>
              <p:cNvGrpSpPr/>
              <p:nvPr/>
            </p:nvGrpSpPr>
            <p:grpSpPr>
              <a:xfrm>
                <a:off x="2290411" y="1581812"/>
                <a:ext cx="168057" cy="45719"/>
                <a:chOff x="2305039" y="1448484"/>
                <a:chExt cx="241398" cy="58346"/>
              </a:xfrm>
            </p:grpSpPr>
            <p:cxnSp>
              <p:nvCxnSpPr>
                <p:cNvPr id="372" name="Straight Connector 371">
                  <a:extLst>
                    <a:ext uri="{FF2B5EF4-FFF2-40B4-BE49-F238E27FC236}">
                      <a16:creationId xmlns:a16="http://schemas.microsoft.com/office/drawing/2014/main" id="{5EFFF6FC-79CA-40BB-BFC4-C3042B64A0F9}"/>
                    </a:ext>
                  </a:extLst>
                </p:cNvPr>
                <p:cNvCxnSpPr/>
                <p:nvPr/>
              </p:nvCxnSpPr>
              <p:spPr>
                <a:xfrm flipH="1">
                  <a:off x="2305039" y="1452372"/>
                  <a:ext cx="145855" cy="0"/>
                </a:xfrm>
                <a:prstGeom prst="line">
                  <a:avLst/>
                </a:prstGeom>
                <a:solidFill>
                  <a:schemeClr val="bg1"/>
                </a:solidFill>
                <a:ln w="28575">
                  <a:solidFill>
                    <a:srgbClr val="5C2D91"/>
                  </a:solidFill>
                  <a:round/>
                  <a:headEnd/>
                  <a:tailEnd/>
                </a:ln>
              </p:spPr>
            </p:cxnSp>
            <p:cxnSp>
              <p:nvCxnSpPr>
                <p:cNvPr id="373" name="Straight Connector 372">
                  <a:extLst>
                    <a:ext uri="{FF2B5EF4-FFF2-40B4-BE49-F238E27FC236}">
                      <a16:creationId xmlns:a16="http://schemas.microsoft.com/office/drawing/2014/main" id="{BA09FB15-4B51-4B4D-8B9E-8F8A4BD405B7}"/>
                    </a:ext>
                  </a:extLst>
                </p:cNvPr>
                <p:cNvCxnSpPr>
                  <a:cxnSpLocks/>
                </p:cNvCxnSpPr>
                <p:nvPr/>
              </p:nvCxnSpPr>
              <p:spPr>
                <a:xfrm flipH="1" flipV="1">
                  <a:off x="2439365" y="1448484"/>
                  <a:ext cx="107072" cy="58346"/>
                </a:xfrm>
                <a:prstGeom prst="line">
                  <a:avLst/>
                </a:prstGeom>
                <a:solidFill>
                  <a:schemeClr val="bg1"/>
                </a:solidFill>
                <a:ln w="28575">
                  <a:solidFill>
                    <a:srgbClr val="5C2D91"/>
                  </a:solidFill>
                  <a:round/>
                  <a:headEnd/>
                  <a:tailEnd/>
                </a:ln>
              </p:spPr>
            </p:cxnSp>
          </p:grpSp>
          <p:grpSp>
            <p:nvGrpSpPr>
              <p:cNvPr id="369" name="Group 368">
                <a:extLst>
                  <a:ext uri="{FF2B5EF4-FFF2-40B4-BE49-F238E27FC236}">
                    <a16:creationId xmlns:a16="http://schemas.microsoft.com/office/drawing/2014/main" id="{6B56539D-06F3-41EA-A4DB-98B10C4DEB17}"/>
                  </a:ext>
                </a:extLst>
              </p:cNvPr>
              <p:cNvGrpSpPr/>
              <p:nvPr/>
            </p:nvGrpSpPr>
            <p:grpSpPr>
              <a:xfrm>
                <a:off x="2283097" y="1648476"/>
                <a:ext cx="168057" cy="45719"/>
                <a:chOff x="2305039" y="1448484"/>
                <a:chExt cx="241398" cy="58346"/>
              </a:xfrm>
            </p:grpSpPr>
            <p:cxnSp>
              <p:nvCxnSpPr>
                <p:cNvPr id="370" name="Straight Connector 369">
                  <a:extLst>
                    <a:ext uri="{FF2B5EF4-FFF2-40B4-BE49-F238E27FC236}">
                      <a16:creationId xmlns:a16="http://schemas.microsoft.com/office/drawing/2014/main" id="{EAF23236-FD71-450A-B1B4-0EFDA4824C15}"/>
                    </a:ext>
                  </a:extLst>
                </p:cNvPr>
                <p:cNvCxnSpPr/>
                <p:nvPr/>
              </p:nvCxnSpPr>
              <p:spPr>
                <a:xfrm flipH="1">
                  <a:off x="2305039" y="1452372"/>
                  <a:ext cx="145855" cy="0"/>
                </a:xfrm>
                <a:prstGeom prst="line">
                  <a:avLst/>
                </a:prstGeom>
                <a:solidFill>
                  <a:schemeClr val="bg1"/>
                </a:solidFill>
                <a:ln w="28575">
                  <a:solidFill>
                    <a:srgbClr val="5C2D91"/>
                  </a:solidFill>
                  <a:round/>
                  <a:headEnd/>
                  <a:tailEnd/>
                </a:ln>
              </p:spPr>
            </p:cxnSp>
            <p:cxnSp>
              <p:nvCxnSpPr>
                <p:cNvPr id="371" name="Straight Connector 370">
                  <a:extLst>
                    <a:ext uri="{FF2B5EF4-FFF2-40B4-BE49-F238E27FC236}">
                      <a16:creationId xmlns:a16="http://schemas.microsoft.com/office/drawing/2014/main" id="{B9678107-4E29-4A1D-A81C-927921FB07D9}"/>
                    </a:ext>
                  </a:extLst>
                </p:cNvPr>
                <p:cNvCxnSpPr>
                  <a:cxnSpLocks/>
                </p:cNvCxnSpPr>
                <p:nvPr/>
              </p:nvCxnSpPr>
              <p:spPr>
                <a:xfrm flipH="1" flipV="1">
                  <a:off x="2439365" y="1448484"/>
                  <a:ext cx="107072" cy="58346"/>
                </a:xfrm>
                <a:prstGeom prst="line">
                  <a:avLst/>
                </a:prstGeom>
                <a:solidFill>
                  <a:schemeClr val="bg1"/>
                </a:solidFill>
                <a:ln w="28575">
                  <a:solidFill>
                    <a:srgbClr val="5C2D91"/>
                  </a:solidFill>
                  <a:round/>
                  <a:headEnd/>
                  <a:tailEnd/>
                </a:ln>
              </p:spPr>
            </p:cxnSp>
          </p:grpSp>
        </p:grpSp>
        <p:grpSp>
          <p:nvGrpSpPr>
            <p:cNvPr id="352" name="Group 351">
              <a:extLst>
                <a:ext uri="{FF2B5EF4-FFF2-40B4-BE49-F238E27FC236}">
                  <a16:creationId xmlns:a16="http://schemas.microsoft.com/office/drawing/2014/main" id="{F959A6E4-352B-4BA2-8A4E-EDE6ED46F8BB}"/>
                </a:ext>
              </a:extLst>
            </p:cNvPr>
            <p:cNvGrpSpPr/>
            <p:nvPr/>
          </p:nvGrpSpPr>
          <p:grpSpPr>
            <a:xfrm>
              <a:off x="2283097" y="1448484"/>
              <a:ext cx="189999" cy="245711"/>
              <a:chOff x="2283097" y="1448484"/>
              <a:chExt cx="189999" cy="245711"/>
            </a:xfrm>
          </p:grpSpPr>
          <p:grpSp>
            <p:nvGrpSpPr>
              <p:cNvPr id="354" name="Group 353">
                <a:extLst>
                  <a:ext uri="{FF2B5EF4-FFF2-40B4-BE49-F238E27FC236}">
                    <a16:creationId xmlns:a16="http://schemas.microsoft.com/office/drawing/2014/main" id="{0C217CBD-B425-439E-AFC5-D52E386EE651}"/>
                  </a:ext>
                </a:extLst>
              </p:cNvPr>
              <p:cNvGrpSpPr/>
              <p:nvPr/>
            </p:nvGrpSpPr>
            <p:grpSpPr>
              <a:xfrm>
                <a:off x="2305039" y="1448484"/>
                <a:ext cx="168057" cy="45719"/>
                <a:chOff x="2305039" y="1448484"/>
                <a:chExt cx="241398" cy="58346"/>
              </a:xfrm>
            </p:grpSpPr>
            <p:cxnSp>
              <p:nvCxnSpPr>
                <p:cNvPr id="364" name="Straight Connector 363">
                  <a:extLst>
                    <a:ext uri="{FF2B5EF4-FFF2-40B4-BE49-F238E27FC236}">
                      <a16:creationId xmlns:a16="http://schemas.microsoft.com/office/drawing/2014/main" id="{ED3B4C65-0409-465F-8FBB-658CB9DB7EF5}"/>
                    </a:ext>
                  </a:extLst>
                </p:cNvPr>
                <p:cNvCxnSpPr/>
                <p:nvPr/>
              </p:nvCxnSpPr>
              <p:spPr>
                <a:xfrm flipH="1">
                  <a:off x="2305039" y="1452372"/>
                  <a:ext cx="145855" cy="0"/>
                </a:xfrm>
                <a:prstGeom prst="line">
                  <a:avLst/>
                </a:prstGeom>
                <a:solidFill>
                  <a:schemeClr val="bg1"/>
                </a:solidFill>
                <a:ln w="28575">
                  <a:solidFill>
                    <a:srgbClr val="5C2D91"/>
                  </a:solidFill>
                  <a:round/>
                  <a:headEnd/>
                  <a:tailEnd/>
                </a:ln>
              </p:spPr>
            </p:cxnSp>
            <p:cxnSp>
              <p:nvCxnSpPr>
                <p:cNvPr id="365" name="Straight Connector 364">
                  <a:extLst>
                    <a:ext uri="{FF2B5EF4-FFF2-40B4-BE49-F238E27FC236}">
                      <a16:creationId xmlns:a16="http://schemas.microsoft.com/office/drawing/2014/main" id="{801678FA-EA37-413C-BE3B-F5EE1641888B}"/>
                    </a:ext>
                  </a:extLst>
                </p:cNvPr>
                <p:cNvCxnSpPr>
                  <a:cxnSpLocks/>
                </p:cNvCxnSpPr>
                <p:nvPr/>
              </p:nvCxnSpPr>
              <p:spPr>
                <a:xfrm flipH="1" flipV="1">
                  <a:off x="2439365" y="1448484"/>
                  <a:ext cx="107072" cy="58346"/>
                </a:xfrm>
                <a:prstGeom prst="line">
                  <a:avLst/>
                </a:prstGeom>
                <a:solidFill>
                  <a:schemeClr val="bg1"/>
                </a:solidFill>
                <a:ln w="28575">
                  <a:solidFill>
                    <a:srgbClr val="5C2D91"/>
                  </a:solidFill>
                  <a:round/>
                  <a:headEnd/>
                  <a:tailEnd/>
                </a:ln>
              </p:spPr>
            </p:cxnSp>
          </p:grpSp>
          <p:grpSp>
            <p:nvGrpSpPr>
              <p:cNvPr id="355" name="Group 354">
                <a:extLst>
                  <a:ext uri="{FF2B5EF4-FFF2-40B4-BE49-F238E27FC236}">
                    <a16:creationId xmlns:a16="http://schemas.microsoft.com/office/drawing/2014/main" id="{CD43B4CE-1739-46CA-94B3-106220A4F8A6}"/>
                  </a:ext>
                </a:extLst>
              </p:cNvPr>
              <p:cNvGrpSpPr/>
              <p:nvPr/>
            </p:nvGrpSpPr>
            <p:grpSpPr>
              <a:xfrm>
                <a:off x="2297725" y="1515148"/>
                <a:ext cx="168057" cy="45719"/>
                <a:chOff x="2305039" y="1448484"/>
                <a:chExt cx="241398" cy="58346"/>
              </a:xfrm>
            </p:grpSpPr>
            <p:cxnSp>
              <p:nvCxnSpPr>
                <p:cNvPr id="362" name="Straight Connector 361">
                  <a:extLst>
                    <a:ext uri="{FF2B5EF4-FFF2-40B4-BE49-F238E27FC236}">
                      <a16:creationId xmlns:a16="http://schemas.microsoft.com/office/drawing/2014/main" id="{EACD01B6-55EA-44D4-AA86-D8EE96FCD3FD}"/>
                    </a:ext>
                  </a:extLst>
                </p:cNvPr>
                <p:cNvCxnSpPr/>
                <p:nvPr/>
              </p:nvCxnSpPr>
              <p:spPr>
                <a:xfrm flipH="1">
                  <a:off x="2305039" y="1452372"/>
                  <a:ext cx="145855" cy="0"/>
                </a:xfrm>
                <a:prstGeom prst="line">
                  <a:avLst/>
                </a:prstGeom>
                <a:solidFill>
                  <a:schemeClr val="bg1"/>
                </a:solidFill>
                <a:ln w="28575">
                  <a:solidFill>
                    <a:srgbClr val="5C2D91"/>
                  </a:solidFill>
                  <a:round/>
                  <a:headEnd/>
                  <a:tailEnd/>
                </a:ln>
              </p:spPr>
            </p:cxnSp>
            <p:cxnSp>
              <p:nvCxnSpPr>
                <p:cNvPr id="363" name="Straight Connector 362">
                  <a:extLst>
                    <a:ext uri="{FF2B5EF4-FFF2-40B4-BE49-F238E27FC236}">
                      <a16:creationId xmlns:a16="http://schemas.microsoft.com/office/drawing/2014/main" id="{6DA19ECF-8E72-4C18-9BC6-B00D0E33227F}"/>
                    </a:ext>
                  </a:extLst>
                </p:cNvPr>
                <p:cNvCxnSpPr>
                  <a:cxnSpLocks/>
                </p:cNvCxnSpPr>
                <p:nvPr/>
              </p:nvCxnSpPr>
              <p:spPr>
                <a:xfrm flipH="1" flipV="1">
                  <a:off x="2439365" y="1448484"/>
                  <a:ext cx="107072" cy="58346"/>
                </a:xfrm>
                <a:prstGeom prst="line">
                  <a:avLst/>
                </a:prstGeom>
                <a:solidFill>
                  <a:schemeClr val="bg1"/>
                </a:solidFill>
                <a:ln w="28575">
                  <a:solidFill>
                    <a:srgbClr val="5C2D91"/>
                  </a:solidFill>
                  <a:round/>
                  <a:headEnd/>
                  <a:tailEnd/>
                </a:ln>
              </p:spPr>
            </p:cxnSp>
          </p:grpSp>
          <p:grpSp>
            <p:nvGrpSpPr>
              <p:cNvPr id="356" name="Group 355">
                <a:extLst>
                  <a:ext uri="{FF2B5EF4-FFF2-40B4-BE49-F238E27FC236}">
                    <a16:creationId xmlns:a16="http://schemas.microsoft.com/office/drawing/2014/main" id="{B456793F-EBDE-436A-BF28-2F017FDF3DB9}"/>
                  </a:ext>
                </a:extLst>
              </p:cNvPr>
              <p:cNvGrpSpPr/>
              <p:nvPr/>
            </p:nvGrpSpPr>
            <p:grpSpPr>
              <a:xfrm>
                <a:off x="2290411" y="1581812"/>
                <a:ext cx="168057" cy="45719"/>
                <a:chOff x="2305039" y="1448484"/>
                <a:chExt cx="241398" cy="58346"/>
              </a:xfrm>
            </p:grpSpPr>
            <p:cxnSp>
              <p:nvCxnSpPr>
                <p:cNvPr id="360" name="Straight Connector 359">
                  <a:extLst>
                    <a:ext uri="{FF2B5EF4-FFF2-40B4-BE49-F238E27FC236}">
                      <a16:creationId xmlns:a16="http://schemas.microsoft.com/office/drawing/2014/main" id="{6BDAADFD-8CFC-41AA-8B14-67F12E966F3B}"/>
                    </a:ext>
                  </a:extLst>
                </p:cNvPr>
                <p:cNvCxnSpPr/>
                <p:nvPr/>
              </p:nvCxnSpPr>
              <p:spPr>
                <a:xfrm flipH="1">
                  <a:off x="2305039" y="1452372"/>
                  <a:ext cx="145855" cy="0"/>
                </a:xfrm>
                <a:prstGeom prst="line">
                  <a:avLst/>
                </a:prstGeom>
                <a:solidFill>
                  <a:schemeClr val="bg1"/>
                </a:solidFill>
                <a:ln w="28575">
                  <a:solidFill>
                    <a:srgbClr val="5C2D91"/>
                  </a:solidFill>
                  <a:round/>
                  <a:headEnd/>
                  <a:tailEnd/>
                </a:ln>
              </p:spPr>
            </p:cxnSp>
            <p:cxnSp>
              <p:nvCxnSpPr>
                <p:cNvPr id="361" name="Straight Connector 360">
                  <a:extLst>
                    <a:ext uri="{FF2B5EF4-FFF2-40B4-BE49-F238E27FC236}">
                      <a16:creationId xmlns:a16="http://schemas.microsoft.com/office/drawing/2014/main" id="{82696809-D314-4DD6-8BD2-5CD6ECB727A4}"/>
                    </a:ext>
                  </a:extLst>
                </p:cNvPr>
                <p:cNvCxnSpPr>
                  <a:cxnSpLocks/>
                </p:cNvCxnSpPr>
                <p:nvPr/>
              </p:nvCxnSpPr>
              <p:spPr>
                <a:xfrm flipH="1" flipV="1">
                  <a:off x="2439365" y="1448484"/>
                  <a:ext cx="107072" cy="58346"/>
                </a:xfrm>
                <a:prstGeom prst="line">
                  <a:avLst/>
                </a:prstGeom>
                <a:solidFill>
                  <a:schemeClr val="bg1"/>
                </a:solidFill>
                <a:ln w="28575">
                  <a:solidFill>
                    <a:srgbClr val="5C2D91"/>
                  </a:solidFill>
                  <a:round/>
                  <a:headEnd/>
                  <a:tailEnd/>
                </a:ln>
              </p:spPr>
            </p:cxnSp>
          </p:grpSp>
          <p:grpSp>
            <p:nvGrpSpPr>
              <p:cNvPr id="357" name="Group 356">
                <a:extLst>
                  <a:ext uri="{FF2B5EF4-FFF2-40B4-BE49-F238E27FC236}">
                    <a16:creationId xmlns:a16="http://schemas.microsoft.com/office/drawing/2014/main" id="{F6AF6D28-C568-4A8E-BE05-53004C947187}"/>
                  </a:ext>
                </a:extLst>
              </p:cNvPr>
              <p:cNvGrpSpPr/>
              <p:nvPr/>
            </p:nvGrpSpPr>
            <p:grpSpPr>
              <a:xfrm>
                <a:off x="2283097" y="1648476"/>
                <a:ext cx="168057" cy="45719"/>
                <a:chOff x="2305039" y="1448484"/>
                <a:chExt cx="241398" cy="58346"/>
              </a:xfrm>
            </p:grpSpPr>
            <p:cxnSp>
              <p:nvCxnSpPr>
                <p:cNvPr id="358" name="Straight Connector 357">
                  <a:extLst>
                    <a:ext uri="{FF2B5EF4-FFF2-40B4-BE49-F238E27FC236}">
                      <a16:creationId xmlns:a16="http://schemas.microsoft.com/office/drawing/2014/main" id="{58809B20-649E-47EE-828C-C31175A1F951}"/>
                    </a:ext>
                  </a:extLst>
                </p:cNvPr>
                <p:cNvCxnSpPr/>
                <p:nvPr/>
              </p:nvCxnSpPr>
              <p:spPr>
                <a:xfrm flipH="1">
                  <a:off x="2305039" y="1452372"/>
                  <a:ext cx="145855" cy="0"/>
                </a:xfrm>
                <a:prstGeom prst="line">
                  <a:avLst/>
                </a:prstGeom>
                <a:solidFill>
                  <a:schemeClr val="bg1"/>
                </a:solidFill>
                <a:ln w="28575">
                  <a:solidFill>
                    <a:srgbClr val="5C2D91"/>
                  </a:solidFill>
                  <a:round/>
                  <a:headEnd/>
                  <a:tailEnd/>
                </a:ln>
              </p:spPr>
            </p:cxnSp>
            <p:cxnSp>
              <p:nvCxnSpPr>
                <p:cNvPr id="359" name="Straight Connector 358">
                  <a:extLst>
                    <a:ext uri="{FF2B5EF4-FFF2-40B4-BE49-F238E27FC236}">
                      <a16:creationId xmlns:a16="http://schemas.microsoft.com/office/drawing/2014/main" id="{9E5106EF-51C5-4115-BFC6-CE289E5E8E34}"/>
                    </a:ext>
                  </a:extLst>
                </p:cNvPr>
                <p:cNvCxnSpPr>
                  <a:cxnSpLocks/>
                </p:cNvCxnSpPr>
                <p:nvPr/>
              </p:nvCxnSpPr>
              <p:spPr>
                <a:xfrm flipH="1" flipV="1">
                  <a:off x="2439365" y="1448484"/>
                  <a:ext cx="107072" cy="58346"/>
                </a:xfrm>
                <a:prstGeom prst="line">
                  <a:avLst/>
                </a:prstGeom>
                <a:solidFill>
                  <a:schemeClr val="bg1"/>
                </a:solidFill>
                <a:ln w="28575">
                  <a:solidFill>
                    <a:srgbClr val="5C2D91"/>
                  </a:solidFill>
                  <a:round/>
                  <a:headEnd/>
                  <a:tailEnd/>
                </a:ln>
              </p:spPr>
            </p:cxnSp>
          </p:grpSp>
        </p:grpSp>
        <p:sp>
          <p:nvSpPr>
            <p:cNvPr id="353" name="Octagon 352">
              <a:extLst>
                <a:ext uri="{FF2B5EF4-FFF2-40B4-BE49-F238E27FC236}">
                  <a16:creationId xmlns:a16="http://schemas.microsoft.com/office/drawing/2014/main" id="{08313A4B-4D4E-454C-8BA1-80864183DCB1}"/>
                </a:ext>
              </a:extLst>
            </p:cNvPr>
            <p:cNvSpPr/>
            <p:nvPr/>
          </p:nvSpPr>
          <p:spPr>
            <a:xfrm>
              <a:off x="1796182" y="1401843"/>
              <a:ext cx="546061" cy="287169"/>
            </a:xfrm>
            <a:prstGeom prst="octagon">
              <a:avLst/>
            </a:prstGeom>
            <a:solidFill>
              <a:schemeClr val="bg1"/>
            </a:solidFill>
            <a:ln w="28575">
              <a:solidFill>
                <a:srgbClr val="5C2D91"/>
              </a:solidFill>
              <a:round/>
              <a:headEnd/>
              <a:tailEnd/>
            </a:ln>
          </p:spPr>
          <p:txBody>
            <a:bodyPr vert="horz" wrap="square" lIns="91440" tIns="45720" rIns="91440" bIns="45720" numCol="1" anchor="t" anchorCtr="0" compatLnSpc="1">
              <a:prstTxWarp prst="textNoShape">
                <a:avLst/>
              </a:prstTxWarp>
            </a:bodyPr>
            <a:lstStyle/>
            <a:p>
              <a:pPr algn="ctr"/>
              <a:endParaRPr lang="en-US"/>
            </a:p>
          </p:txBody>
        </p:sp>
      </p:grpSp>
      <p:grpSp>
        <p:nvGrpSpPr>
          <p:cNvPr id="378" name="Group 377">
            <a:extLst>
              <a:ext uri="{FF2B5EF4-FFF2-40B4-BE49-F238E27FC236}">
                <a16:creationId xmlns:a16="http://schemas.microsoft.com/office/drawing/2014/main" id="{BB64C34F-55B2-47D0-BB3F-1A6B21E5573F}"/>
              </a:ext>
            </a:extLst>
          </p:cNvPr>
          <p:cNvGrpSpPr/>
          <p:nvPr/>
        </p:nvGrpSpPr>
        <p:grpSpPr>
          <a:xfrm>
            <a:off x="2901000" y="4869293"/>
            <a:ext cx="1179015" cy="421130"/>
            <a:chOff x="1654614" y="1401843"/>
            <a:chExt cx="818482" cy="292352"/>
          </a:xfrm>
        </p:grpSpPr>
        <p:grpSp>
          <p:nvGrpSpPr>
            <p:cNvPr id="379" name="Group 378">
              <a:extLst>
                <a:ext uri="{FF2B5EF4-FFF2-40B4-BE49-F238E27FC236}">
                  <a16:creationId xmlns:a16="http://schemas.microsoft.com/office/drawing/2014/main" id="{C0959CC4-EEA3-4065-863D-ED13D46BCE24}"/>
                </a:ext>
              </a:extLst>
            </p:cNvPr>
            <p:cNvGrpSpPr/>
            <p:nvPr/>
          </p:nvGrpSpPr>
          <p:grpSpPr>
            <a:xfrm flipH="1">
              <a:off x="1654614" y="1448484"/>
              <a:ext cx="189999" cy="245711"/>
              <a:chOff x="2283097" y="1448484"/>
              <a:chExt cx="189999" cy="245711"/>
            </a:xfrm>
          </p:grpSpPr>
          <p:grpSp>
            <p:nvGrpSpPr>
              <p:cNvPr id="394" name="Group 393">
                <a:extLst>
                  <a:ext uri="{FF2B5EF4-FFF2-40B4-BE49-F238E27FC236}">
                    <a16:creationId xmlns:a16="http://schemas.microsoft.com/office/drawing/2014/main" id="{C554A3F1-239B-49FC-A2EE-3A37C3C325FD}"/>
                  </a:ext>
                </a:extLst>
              </p:cNvPr>
              <p:cNvGrpSpPr/>
              <p:nvPr/>
            </p:nvGrpSpPr>
            <p:grpSpPr>
              <a:xfrm>
                <a:off x="2305039" y="1448484"/>
                <a:ext cx="168057" cy="45719"/>
                <a:chOff x="2305039" y="1448484"/>
                <a:chExt cx="241398" cy="58346"/>
              </a:xfrm>
            </p:grpSpPr>
            <p:cxnSp>
              <p:nvCxnSpPr>
                <p:cNvPr id="404" name="Straight Connector 403">
                  <a:extLst>
                    <a:ext uri="{FF2B5EF4-FFF2-40B4-BE49-F238E27FC236}">
                      <a16:creationId xmlns:a16="http://schemas.microsoft.com/office/drawing/2014/main" id="{F750A922-4193-4559-840E-3150221E6877}"/>
                    </a:ext>
                  </a:extLst>
                </p:cNvPr>
                <p:cNvCxnSpPr/>
                <p:nvPr/>
              </p:nvCxnSpPr>
              <p:spPr>
                <a:xfrm flipH="1">
                  <a:off x="2305039" y="1452372"/>
                  <a:ext cx="145855" cy="0"/>
                </a:xfrm>
                <a:prstGeom prst="line">
                  <a:avLst/>
                </a:prstGeom>
                <a:solidFill>
                  <a:schemeClr val="bg1"/>
                </a:solidFill>
                <a:ln w="28575">
                  <a:solidFill>
                    <a:schemeClr val="tx2"/>
                  </a:solidFill>
                  <a:round/>
                  <a:headEnd/>
                  <a:tailEnd/>
                </a:ln>
              </p:spPr>
            </p:cxnSp>
            <p:cxnSp>
              <p:nvCxnSpPr>
                <p:cNvPr id="405" name="Straight Connector 404">
                  <a:extLst>
                    <a:ext uri="{FF2B5EF4-FFF2-40B4-BE49-F238E27FC236}">
                      <a16:creationId xmlns:a16="http://schemas.microsoft.com/office/drawing/2014/main" id="{AF3A8553-9676-4501-8C42-3B53D23C184F}"/>
                    </a:ext>
                  </a:extLst>
                </p:cNvPr>
                <p:cNvCxnSpPr>
                  <a:cxnSpLocks/>
                </p:cNvCxnSpPr>
                <p:nvPr/>
              </p:nvCxnSpPr>
              <p:spPr>
                <a:xfrm flipH="1" flipV="1">
                  <a:off x="2439365" y="1448484"/>
                  <a:ext cx="107072" cy="58346"/>
                </a:xfrm>
                <a:prstGeom prst="line">
                  <a:avLst/>
                </a:prstGeom>
                <a:solidFill>
                  <a:schemeClr val="bg1"/>
                </a:solidFill>
                <a:ln w="28575">
                  <a:solidFill>
                    <a:schemeClr val="tx2"/>
                  </a:solidFill>
                  <a:round/>
                  <a:headEnd/>
                  <a:tailEnd/>
                </a:ln>
              </p:spPr>
            </p:cxnSp>
          </p:grpSp>
          <p:grpSp>
            <p:nvGrpSpPr>
              <p:cNvPr id="395" name="Group 394">
                <a:extLst>
                  <a:ext uri="{FF2B5EF4-FFF2-40B4-BE49-F238E27FC236}">
                    <a16:creationId xmlns:a16="http://schemas.microsoft.com/office/drawing/2014/main" id="{673D2826-2479-4A13-94CE-022DA122C44F}"/>
                  </a:ext>
                </a:extLst>
              </p:cNvPr>
              <p:cNvGrpSpPr/>
              <p:nvPr/>
            </p:nvGrpSpPr>
            <p:grpSpPr>
              <a:xfrm>
                <a:off x="2297725" y="1515148"/>
                <a:ext cx="168057" cy="45719"/>
                <a:chOff x="2305039" y="1448484"/>
                <a:chExt cx="241398" cy="58346"/>
              </a:xfrm>
            </p:grpSpPr>
            <p:cxnSp>
              <p:nvCxnSpPr>
                <p:cNvPr id="402" name="Straight Connector 401">
                  <a:extLst>
                    <a:ext uri="{FF2B5EF4-FFF2-40B4-BE49-F238E27FC236}">
                      <a16:creationId xmlns:a16="http://schemas.microsoft.com/office/drawing/2014/main" id="{CE4ECAC0-2D7F-4FE0-8E69-775358F873F6}"/>
                    </a:ext>
                  </a:extLst>
                </p:cNvPr>
                <p:cNvCxnSpPr/>
                <p:nvPr/>
              </p:nvCxnSpPr>
              <p:spPr>
                <a:xfrm flipH="1">
                  <a:off x="2305039" y="1452372"/>
                  <a:ext cx="145855" cy="0"/>
                </a:xfrm>
                <a:prstGeom prst="line">
                  <a:avLst/>
                </a:prstGeom>
                <a:solidFill>
                  <a:schemeClr val="bg1"/>
                </a:solidFill>
                <a:ln w="28575">
                  <a:solidFill>
                    <a:schemeClr val="tx2"/>
                  </a:solidFill>
                  <a:round/>
                  <a:headEnd/>
                  <a:tailEnd/>
                </a:ln>
              </p:spPr>
            </p:cxnSp>
            <p:cxnSp>
              <p:nvCxnSpPr>
                <p:cNvPr id="403" name="Straight Connector 402">
                  <a:extLst>
                    <a:ext uri="{FF2B5EF4-FFF2-40B4-BE49-F238E27FC236}">
                      <a16:creationId xmlns:a16="http://schemas.microsoft.com/office/drawing/2014/main" id="{FBC1E59E-75C7-4FB5-8D51-8F873F37C282}"/>
                    </a:ext>
                  </a:extLst>
                </p:cNvPr>
                <p:cNvCxnSpPr>
                  <a:cxnSpLocks/>
                </p:cNvCxnSpPr>
                <p:nvPr/>
              </p:nvCxnSpPr>
              <p:spPr>
                <a:xfrm flipH="1" flipV="1">
                  <a:off x="2439365" y="1448484"/>
                  <a:ext cx="107072" cy="58346"/>
                </a:xfrm>
                <a:prstGeom prst="line">
                  <a:avLst/>
                </a:prstGeom>
                <a:solidFill>
                  <a:schemeClr val="bg1"/>
                </a:solidFill>
                <a:ln w="28575">
                  <a:solidFill>
                    <a:schemeClr val="tx2"/>
                  </a:solidFill>
                  <a:round/>
                  <a:headEnd/>
                  <a:tailEnd/>
                </a:ln>
              </p:spPr>
            </p:cxnSp>
          </p:grpSp>
          <p:grpSp>
            <p:nvGrpSpPr>
              <p:cNvPr id="396" name="Group 395">
                <a:extLst>
                  <a:ext uri="{FF2B5EF4-FFF2-40B4-BE49-F238E27FC236}">
                    <a16:creationId xmlns:a16="http://schemas.microsoft.com/office/drawing/2014/main" id="{FD753CAD-29AC-4963-A42F-91BACFDD3823}"/>
                  </a:ext>
                </a:extLst>
              </p:cNvPr>
              <p:cNvGrpSpPr/>
              <p:nvPr/>
            </p:nvGrpSpPr>
            <p:grpSpPr>
              <a:xfrm>
                <a:off x="2290411" y="1581812"/>
                <a:ext cx="168057" cy="45719"/>
                <a:chOff x="2305039" y="1448484"/>
                <a:chExt cx="241398" cy="58346"/>
              </a:xfrm>
            </p:grpSpPr>
            <p:cxnSp>
              <p:nvCxnSpPr>
                <p:cNvPr id="400" name="Straight Connector 399">
                  <a:extLst>
                    <a:ext uri="{FF2B5EF4-FFF2-40B4-BE49-F238E27FC236}">
                      <a16:creationId xmlns:a16="http://schemas.microsoft.com/office/drawing/2014/main" id="{1F47476C-750F-45C6-A548-362044897D8B}"/>
                    </a:ext>
                  </a:extLst>
                </p:cNvPr>
                <p:cNvCxnSpPr/>
                <p:nvPr/>
              </p:nvCxnSpPr>
              <p:spPr>
                <a:xfrm flipH="1">
                  <a:off x="2305039" y="1452372"/>
                  <a:ext cx="145855" cy="0"/>
                </a:xfrm>
                <a:prstGeom prst="line">
                  <a:avLst/>
                </a:prstGeom>
                <a:solidFill>
                  <a:schemeClr val="bg1"/>
                </a:solidFill>
                <a:ln w="28575">
                  <a:solidFill>
                    <a:schemeClr val="tx2"/>
                  </a:solidFill>
                  <a:round/>
                  <a:headEnd/>
                  <a:tailEnd/>
                </a:ln>
              </p:spPr>
            </p:cxnSp>
            <p:cxnSp>
              <p:nvCxnSpPr>
                <p:cNvPr id="401" name="Straight Connector 400">
                  <a:extLst>
                    <a:ext uri="{FF2B5EF4-FFF2-40B4-BE49-F238E27FC236}">
                      <a16:creationId xmlns:a16="http://schemas.microsoft.com/office/drawing/2014/main" id="{126D2F08-2948-4108-8712-BC136ED14301}"/>
                    </a:ext>
                  </a:extLst>
                </p:cNvPr>
                <p:cNvCxnSpPr>
                  <a:cxnSpLocks/>
                </p:cNvCxnSpPr>
                <p:nvPr/>
              </p:nvCxnSpPr>
              <p:spPr>
                <a:xfrm flipH="1" flipV="1">
                  <a:off x="2439365" y="1448484"/>
                  <a:ext cx="107072" cy="58346"/>
                </a:xfrm>
                <a:prstGeom prst="line">
                  <a:avLst/>
                </a:prstGeom>
                <a:solidFill>
                  <a:schemeClr val="bg1"/>
                </a:solidFill>
                <a:ln w="28575">
                  <a:solidFill>
                    <a:schemeClr val="tx2"/>
                  </a:solidFill>
                  <a:round/>
                  <a:headEnd/>
                  <a:tailEnd/>
                </a:ln>
              </p:spPr>
            </p:cxnSp>
          </p:grpSp>
          <p:grpSp>
            <p:nvGrpSpPr>
              <p:cNvPr id="397" name="Group 396">
                <a:extLst>
                  <a:ext uri="{FF2B5EF4-FFF2-40B4-BE49-F238E27FC236}">
                    <a16:creationId xmlns:a16="http://schemas.microsoft.com/office/drawing/2014/main" id="{4EE44381-819F-471D-B9A3-52B1F17E1065}"/>
                  </a:ext>
                </a:extLst>
              </p:cNvPr>
              <p:cNvGrpSpPr/>
              <p:nvPr/>
            </p:nvGrpSpPr>
            <p:grpSpPr>
              <a:xfrm>
                <a:off x="2283097" y="1648476"/>
                <a:ext cx="168057" cy="45719"/>
                <a:chOff x="2305039" y="1448484"/>
                <a:chExt cx="241398" cy="58346"/>
              </a:xfrm>
            </p:grpSpPr>
            <p:cxnSp>
              <p:nvCxnSpPr>
                <p:cNvPr id="398" name="Straight Connector 397">
                  <a:extLst>
                    <a:ext uri="{FF2B5EF4-FFF2-40B4-BE49-F238E27FC236}">
                      <a16:creationId xmlns:a16="http://schemas.microsoft.com/office/drawing/2014/main" id="{40E9E565-A759-4515-8611-33E2ACCCDC64}"/>
                    </a:ext>
                  </a:extLst>
                </p:cNvPr>
                <p:cNvCxnSpPr/>
                <p:nvPr/>
              </p:nvCxnSpPr>
              <p:spPr>
                <a:xfrm flipH="1">
                  <a:off x="2305039" y="1452372"/>
                  <a:ext cx="145855" cy="0"/>
                </a:xfrm>
                <a:prstGeom prst="line">
                  <a:avLst/>
                </a:prstGeom>
                <a:solidFill>
                  <a:schemeClr val="bg1"/>
                </a:solidFill>
                <a:ln w="28575">
                  <a:solidFill>
                    <a:schemeClr val="tx2"/>
                  </a:solidFill>
                  <a:round/>
                  <a:headEnd/>
                  <a:tailEnd/>
                </a:ln>
              </p:spPr>
            </p:cxnSp>
            <p:cxnSp>
              <p:nvCxnSpPr>
                <p:cNvPr id="399" name="Straight Connector 398">
                  <a:extLst>
                    <a:ext uri="{FF2B5EF4-FFF2-40B4-BE49-F238E27FC236}">
                      <a16:creationId xmlns:a16="http://schemas.microsoft.com/office/drawing/2014/main" id="{8AE76245-18E4-4C1C-86F4-A260A85BEA09}"/>
                    </a:ext>
                  </a:extLst>
                </p:cNvPr>
                <p:cNvCxnSpPr>
                  <a:cxnSpLocks/>
                </p:cNvCxnSpPr>
                <p:nvPr/>
              </p:nvCxnSpPr>
              <p:spPr>
                <a:xfrm flipH="1" flipV="1">
                  <a:off x="2439365" y="1448484"/>
                  <a:ext cx="107072" cy="58346"/>
                </a:xfrm>
                <a:prstGeom prst="line">
                  <a:avLst/>
                </a:prstGeom>
                <a:solidFill>
                  <a:schemeClr val="bg1"/>
                </a:solidFill>
                <a:ln w="28575">
                  <a:solidFill>
                    <a:schemeClr val="tx2"/>
                  </a:solidFill>
                  <a:round/>
                  <a:headEnd/>
                  <a:tailEnd/>
                </a:ln>
              </p:spPr>
            </p:cxnSp>
          </p:grpSp>
        </p:grpSp>
        <p:grpSp>
          <p:nvGrpSpPr>
            <p:cNvPr id="380" name="Group 379">
              <a:extLst>
                <a:ext uri="{FF2B5EF4-FFF2-40B4-BE49-F238E27FC236}">
                  <a16:creationId xmlns:a16="http://schemas.microsoft.com/office/drawing/2014/main" id="{2EB8AC1D-9EA0-49CC-8035-ECB30256FBC5}"/>
                </a:ext>
              </a:extLst>
            </p:cNvPr>
            <p:cNvGrpSpPr/>
            <p:nvPr/>
          </p:nvGrpSpPr>
          <p:grpSpPr>
            <a:xfrm>
              <a:off x="2283097" y="1448484"/>
              <a:ext cx="189999" cy="245711"/>
              <a:chOff x="2283097" y="1448484"/>
              <a:chExt cx="189999" cy="245711"/>
            </a:xfrm>
          </p:grpSpPr>
          <p:grpSp>
            <p:nvGrpSpPr>
              <p:cNvPr id="382" name="Group 381">
                <a:extLst>
                  <a:ext uri="{FF2B5EF4-FFF2-40B4-BE49-F238E27FC236}">
                    <a16:creationId xmlns:a16="http://schemas.microsoft.com/office/drawing/2014/main" id="{19AD755C-4E12-4FAF-A761-32A9998CE0A5}"/>
                  </a:ext>
                </a:extLst>
              </p:cNvPr>
              <p:cNvGrpSpPr/>
              <p:nvPr/>
            </p:nvGrpSpPr>
            <p:grpSpPr>
              <a:xfrm>
                <a:off x="2305039" y="1448484"/>
                <a:ext cx="168057" cy="45719"/>
                <a:chOff x="2305039" y="1448484"/>
                <a:chExt cx="241398" cy="58346"/>
              </a:xfrm>
            </p:grpSpPr>
            <p:cxnSp>
              <p:nvCxnSpPr>
                <p:cNvPr id="392" name="Straight Connector 391">
                  <a:extLst>
                    <a:ext uri="{FF2B5EF4-FFF2-40B4-BE49-F238E27FC236}">
                      <a16:creationId xmlns:a16="http://schemas.microsoft.com/office/drawing/2014/main" id="{DCF18528-8572-43DE-A4AC-E9920EC05600}"/>
                    </a:ext>
                  </a:extLst>
                </p:cNvPr>
                <p:cNvCxnSpPr/>
                <p:nvPr/>
              </p:nvCxnSpPr>
              <p:spPr>
                <a:xfrm flipH="1">
                  <a:off x="2305039" y="1452372"/>
                  <a:ext cx="145855" cy="0"/>
                </a:xfrm>
                <a:prstGeom prst="line">
                  <a:avLst/>
                </a:prstGeom>
                <a:solidFill>
                  <a:schemeClr val="bg1"/>
                </a:solidFill>
                <a:ln w="28575">
                  <a:solidFill>
                    <a:schemeClr val="tx2"/>
                  </a:solidFill>
                  <a:round/>
                  <a:headEnd/>
                  <a:tailEnd/>
                </a:ln>
              </p:spPr>
            </p:cxnSp>
            <p:cxnSp>
              <p:nvCxnSpPr>
                <p:cNvPr id="393" name="Straight Connector 392">
                  <a:extLst>
                    <a:ext uri="{FF2B5EF4-FFF2-40B4-BE49-F238E27FC236}">
                      <a16:creationId xmlns:a16="http://schemas.microsoft.com/office/drawing/2014/main" id="{6D27A34E-364F-4FA6-82AF-1A9E553436FF}"/>
                    </a:ext>
                  </a:extLst>
                </p:cNvPr>
                <p:cNvCxnSpPr>
                  <a:cxnSpLocks/>
                </p:cNvCxnSpPr>
                <p:nvPr/>
              </p:nvCxnSpPr>
              <p:spPr>
                <a:xfrm flipH="1" flipV="1">
                  <a:off x="2439365" y="1448484"/>
                  <a:ext cx="107072" cy="58346"/>
                </a:xfrm>
                <a:prstGeom prst="line">
                  <a:avLst/>
                </a:prstGeom>
                <a:solidFill>
                  <a:schemeClr val="bg1"/>
                </a:solidFill>
                <a:ln w="28575">
                  <a:solidFill>
                    <a:schemeClr val="tx2"/>
                  </a:solidFill>
                  <a:round/>
                  <a:headEnd/>
                  <a:tailEnd/>
                </a:ln>
              </p:spPr>
            </p:cxnSp>
          </p:grpSp>
          <p:grpSp>
            <p:nvGrpSpPr>
              <p:cNvPr id="383" name="Group 382">
                <a:extLst>
                  <a:ext uri="{FF2B5EF4-FFF2-40B4-BE49-F238E27FC236}">
                    <a16:creationId xmlns:a16="http://schemas.microsoft.com/office/drawing/2014/main" id="{53C15BDA-43C8-479B-A4FE-81430257124C}"/>
                  </a:ext>
                </a:extLst>
              </p:cNvPr>
              <p:cNvGrpSpPr/>
              <p:nvPr/>
            </p:nvGrpSpPr>
            <p:grpSpPr>
              <a:xfrm>
                <a:off x="2297725" y="1515148"/>
                <a:ext cx="168057" cy="45719"/>
                <a:chOff x="2305039" y="1448484"/>
                <a:chExt cx="241398" cy="58346"/>
              </a:xfrm>
            </p:grpSpPr>
            <p:cxnSp>
              <p:nvCxnSpPr>
                <p:cNvPr id="390" name="Straight Connector 389">
                  <a:extLst>
                    <a:ext uri="{FF2B5EF4-FFF2-40B4-BE49-F238E27FC236}">
                      <a16:creationId xmlns:a16="http://schemas.microsoft.com/office/drawing/2014/main" id="{500A1248-6900-4602-B9EF-646C40D770F2}"/>
                    </a:ext>
                  </a:extLst>
                </p:cNvPr>
                <p:cNvCxnSpPr/>
                <p:nvPr/>
              </p:nvCxnSpPr>
              <p:spPr>
                <a:xfrm flipH="1">
                  <a:off x="2305039" y="1452372"/>
                  <a:ext cx="145855" cy="0"/>
                </a:xfrm>
                <a:prstGeom prst="line">
                  <a:avLst/>
                </a:prstGeom>
                <a:solidFill>
                  <a:schemeClr val="bg1"/>
                </a:solidFill>
                <a:ln w="28575">
                  <a:solidFill>
                    <a:schemeClr val="tx2"/>
                  </a:solidFill>
                  <a:round/>
                  <a:headEnd/>
                  <a:tailEnd/>
                </a:ln>
              </p:spPr>
            </p:cxnSp>
            <p:cxnSp>
              <p:nvCxnSpPr>
                <p:cNvPr id="391" name="Straight Connector 390">
                  <a:extLst>
                    <a:ext uri="{FF2B5EF4-FFF2-40B4-BE49-F238E27FC236}">
                      <a16:creationId xmlns:a16="http://schemas.microsoft.com/office/drawing/2014/main" id="{B551170A-8729-4615-9202-AFC60725FC97}"/>
                    </a:ext>
                  </a:extLst>
                </p:cNvPr>
                <p:cNvCxnSpPr>
                  <a:cxnSpLocks/>
                </p:cNvCxnSpPr>
                <p:nvPr/>
              </p:nvCxnSpPr>
              <p:spPr>
                <a:xfrm flipH="1" flipV="1">
                  <a:off x="2439365" y="1448484"/>
                  <a:ext cx="107072" cy="58346"/>
                </a:xfrm>
                <a:prstGeom prst="line">
                  <a:avLst/>
                </a:prstGeom>
                <a:solidFill>
                  <a:schemeClr val="bg1"/>
                </a:solidFill>
                <a:ln w="28575">
                  <a:solidFill>
                    <a:schemeClr val="tx2"/>
                  </a:solidFill>
                  <a:round/>
                  <a:headEnd/>
                  <a:tailEnd/>
                </a:ln>
              </p:spPr>
            </p:cxnSp>
          </p:grpSp>
          <p:grpSp>
            <p:nvGrpSpPr>
              <p:cNvPr id="384" name="Group 383">
                <a:extLst>
                  <a:ext uri="{FF2B5EF4-FFF2-40B4-BE49-F238E27FC236}">
                    <a16:creationId xmlns:a16="http://schemas.microsoft.com/office/drawing/2014/main" id="{9E3BDFD6-C79E-48CD-83DA-7276507B963F}"/>
                  </a:ext>
                </a:extLst>
              </p:cNvPr>
              <p:cNvGrpSpPr/>
              <p:nvPr/>
            </p:nvGrpSpPr>
            <p:grpSpPr>
              <a:xfrm>
                <a:off x="2290411" y="1581812"/>
                <a:ext cx="168057" cy="45719"/>
                <a:chOff x="2305039" y="1448484"/>
                <a:chExt cx="241398" cy="58346"/>
              </a:xfrm>
            </p:grpSpPr>
            <p:cxnSp>
              <p:nvCxnSpPr>
                <p:cNvPr id="388" name="Straight Connector 387">
                  <a:extLst>
                    <a:ext uri="{FF2B5EF4-FFF2-40B4-BE49-F238E27FC236}">
                      <a16:creationId xmlns:a16="http://schemas.microsoft.com/office/drawing/2014/main" id="{EF5CF884-E6F3-4DA0-808C-F3BDD94D25E8}"/>
                    </a:ext>
                  </a:extLst>
                </p:cNvPr>
                <p:cNvCxnSpPr/>
                <p:nvPr/>
              </p:nvCxnSpPr>
              <p:spPr>
                <a:xfrm flipH="1">
                  <a:off x="2305039" y="1452372"/>
                  <a:ext cx="145855" cy="0"/>
                </a:xfrm>
                <a:prstGeom prst="line">
                  <a:avLst/>
                </a:prstGeom>
                <a:solidFill>
                  <a:schemeClr val="bg1"/>
                </a:solidFill>
                <a:ln w="28575">
                  <a:solidFill>
                    <a:schemeClr val="tx2"/>
                  </a:solidFill>
                  <a:round/>
                  <a:headEnd/>
                  <a:tailEnd/>
                </a:ln>
              </p:spPr>
            </p:cxnSp>
            <p:cxnSp>
              <p:nvCxnSpPr>
                <p:cNvPr id="389" name="Straight Connector 388">
                  <a:extLst>
                    <a:ext uri="{FF2B5EF4-FFF2-40B4-BE49-F238E27FC236}">
                      <a16:creationId xmlns:a16="http://schemas.microsoft.com/office/drawing/2014/main" id="{3A049715-425F-4FED-A6EA-EFD6CF89584C}"/>
                    </a:ext>
                  </a:extLst>
                </p:cNvPr>
                <p:cNvCxnSpPr>
                  <a:cxnSpLocks/>
                </p:cNvCxnSpPr>
                <p:nvPr/>
              </p:nvCxnSpPr>
              <p:spPr>
                <a:xfrm flipH="1" flipV="1">
                  <a:off x="2439365" y="1448484"/>
                  <a:ext cx="107072" cy="58346"/>
                </a:xfrm>
                <a:prstGeom prst="line">
                  <a:avLst/>
                </a:prstGeom>
                <a:solidFill>
                  <a:schemeClr val="bg1"/>
                </a:solidFill>
                <a:ln w="28575">
                  <a:solidFill>
                    <a:schemeClr val="tx2"/>
                  </a:solidFill>
                  <a:round/>
                  <a:headEnd/>
                  <a:tailEnd/>
                </a:ln>
              </p:spPr>
            </p:cxnSp>
          </p:grpSp>
          <p:grpSp>
            <p:nvGrpSpPr>
              <p:cNvPr id="385" name="Group 384">
                <a:extLst>
                  <a:ext uri="{FF2B5EF4-FFF2-40B4-BE49-F238E27FC236}">
                    <a16:creationId xmlns:a16="http://schemas.microsoft.com/office/drawing/2014/main" id="{D2C2A763-F903-4602-AAA7-527EE4B3C118}"/>
                  </a:ext>
                </a:extLst>
              </p:cNvPr>
              <p:cNvGrpSpPr/>
              <p:nvPr/>
            </p:nvGrpSpPr>
            <p:grpSpPr>
              <a:xfrm>
                <a:off x="2283097" y="1648476"/>
                <a:ext cx="168057" cy="45719"/>
                <a:chOff x="2305039" y="1448484"/>
                <a:chExt cx="241398" cy="58346"/>
              </a:xfrm>
            </p:grpSpPr>
            <p:cxnSp>
              <p:nvCxnSpPr>
                <p:cNvPr id="386" name="Straight Connector 385">
                  <a:extLst>
                    <a:ext uri="{FF2B5EF4-FFF2-40B4-BE49-F238E27FC236}">
                      <a16:creationId xmlns:a16="http://schemas.microsoft.com/office/drawing/2014/main" id="{30A6B245-7AC2-41E6-AC15-3E69CD87B8D6}"/>
                    </a:ext>
                  </a:extLst>
                </p:cNvPr>
                <p:cNvCxnSpPr/>
                <p:nvPr/>
              </p:nvCxnSpPr>
              <p:spPr>
                <a:xfrm flipH="1">
                  <a:off x="2305039" y="1452372"/>
                  <a:ext cx="145855" cy="0"/>
                </a:xfrm>
                <a:prstGeom prst="line">
                  <a:avLst/>
                </a:prstGeom>
                <a:solidFill>
                  <a:schemeClr val="bg1"/>
                </a:solidFill>
                <a:ln w="28575">
                  <a:solidFill>
                    <a:schemeClr val="tx2"/>
                  </a:solidFill>
                  <a:round/>
                  <a:headEnd/>
                  <a:tailEnd/>
                </a:ln>
              </p:spPr>
            </p:cxnSp>
            <p:cxnSp>
              <p:nvCxnSpPr>
                <p:cNvPr id="387" name="Straight Connector 386">
                  <a:extLst>
                    <a:ext uri="{FF2B5EF4-FFF2-40B4-BE49-F238E27FC236}">
                      <a16:creationId xmlns:a16="http://schemas.microsoft.com/office/drawing/2014/main" id="{919BC37E-C0F2-4536-AA9A-81327489AB01}"/>
                    </a:ext>
                  </a:extLst>
                </p:cNvPr>
                <p:cNvCxnSpPr>
                  <a:cxnSpLocks/>
                </p:cNvCxnSpPr>
                <p:nvPr/>
              </p:nvCxnSpPr>
              <p:spPr>
                <a:xfrm flipH="1" flipV="1">
                  <a:off x="2439365" y="1448484"/>
                  <a:ext cx="107072" cy="58346"/>
                </a:xfrm>
                <a:prstGeom prst="line">
                  <a:avLst/>
                </a:prstGeom>
                <a:solidFill>
                  <a:schemeClr val="bg1"/>
                </a:solidFill>
                <a:ln w="28575">
                  <a:solidFill>
                    <a:schemeClr val="tx2"/>
                  </a:solidFill>
                  <a:round/>
                  <a:headEnd/>
                  <a:tailEnd/>
                </a:ln>
              </p:spPr>
            </p:cxnSp>
          </p:grpSp>
        </p:grpSp>
        <p:sp>
          <p:nvSpPr>
            <p:cNvPr id="381" name="Octagon 380">
              <a:extLst>
                <a:ext uri="{FF2B5EF4-FFF2-40B4-BE49-F238E27FC236}">
                  <a16:creationId xmlns:a16="http://schemas.microsoft.com/office/drawing/2014/main" id="{DD96112F-18BD-4F1D-A156-AC9A006730AD}"/>
                </a:ext>
              </a:extLst>
            </p:cNvPr>
            <p:cNvSpPr/>
            <p:nvPr/>
          </p:nvSpPr>
          <p:spPr>
            <a:xfrm>
              <a:off x="1796182" y="1401843"/>
              <a:ext cx="546061" cy="287169"/>
            </a:xfrm>
            <a:prstGeom prst="octagon">
              <a:avLst/>
            </a:prstGeom>
            <a:solidFill>
              <a:schemeClr val="bg1"/>
            </a:solidFill>
            <a:ln w="28575">
              <a:solidFill>
                <a:schemeClr val="tx2"/>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06" name="Group 405">
            <a:extLst>
              <a:ext uri="{FF2B5EF4-FFF2-40B4-BE49-F238E27FC236}">
                <a16:creationId xmlns:a16="http://schemas.microsoft.com/office/drawing/2014/main" id="{666DA3E2-DE33-4E2D-82E1-D912B443A2CF}"/>
              </a:ext>
            </a:extLst>
          </p:cNvPr>
          <p:cNvGrpSpPr/>
          <p:nvPr/>
        </p:nvGrpSpPr>
        <p:grpSpPr>
          <a:xfrm>
            <a:off x="5215418" y="4869293"/>
            <a:ext cx="1179015" cy="421130"/>
            <a:chOff x="1654614" y="1401843"/>
            <a:chExt cx="818482" cy="292352"/>
          </a:xfrm>
        </p:grpSpPr>
        <p:grpSp>
          <p:nvGrpSpPr>
            <p:cNvPr id="407" name="Group 406">
              <a:extLst>
                <a:ext uri="{FF2B5EF4-FFF2-40B4-BE49-F238E27FC236}">
                  <a16:creationId xmlns:a16="http://schemas.microsoft.com/office/drawing/2014/main" id="{878CC55E-3D09-44AB-9EB2-D1F21DF1BA2C}"/>
                </a:ext>
              </a:extLst>
            </p:cNvPr>
            <p:cNvGrpSpPr/>
            <p:nvPr/>
          </p:nvGrpSpPr>
          <p:grpSpPr>
            <a:xfrm flipH="1">
              <a:off x="1654614" y="1448484"/>
              <a:ext cx="189999" cy="245711"/>
              <a:chOff x="2283097" y="1448484"/>
              <a:chExt cx="189999" cy="245711"/>
            </a:xfrm>
          </p:grpSpPr>
          <p:grpSp>
            <p:nvGrpSpPr>
              <p:cNvPr id="422" name="Group 421">
                <a:extLst>
                  <a:ext uri="{FF2B5EF4-FFF2-40B4-BE49-F238E27FC236}">
                    <a16:creationId xmlns:a16="http://schemas.microsoft.com/office/drawing/2014/main" id="{ACD9B60A-E6EB-4CCD-8A62-07F5BFF4E081}"/>
                  </a:ext>
                </a:extLst>
              </p:cNvPr>
              <p:cNvGrpSpPr/>
              <p:nvPr/>
            </p:nvGrpSpPr>
            <p:grpSpPr>
              <a:xfrm>
                <a:off x="2305039" y="1448484"/>
                <a:ext cx="168057" cy="45719"/>
                <a:chOff x="2305039" y="1448484"/>
                <a:chExt cx="241398" cy="58346"/>
              </a:xfrm>
            </p:grpSpPr>
            <p:cxnSp>
              <p:nvCxnSpPr>
                <p:cNvPr id="432" name="Straight Connector 431">
                  <a:extLst>
                    <a:ext uri="{FF2B5EF4-FFF2-40B4-BE49-F238E27FC236}">
                      <a16:creationId xmlns:a16="http://schemas.microsoft.com/office/drawing/2014/main" id="{DBEE82A1-07F4-4EB1-B4B2-A8EDA5F2AE66}"/>
                    </a:ext>
                  </a:extLst>
                </p:cNvPr>
                <p:cNvCxnSpPr/>
                <p:nvPr/>
              </p:nvCxnSpPr>
              <p:spPr>
                <a:xfrm flipH="1">
                  <a:off x="2305039" y="1452372"/>
                  <a:ext cx="145855" cy="0"/>
                </a:xfrm>
                <a:prstGeom prst="line">
                  <a:avLst/>
                </a:prstGeom>
                <a:solidFill>
                  <a:schemeClr val="bg1"/>
                </a:solidFill>
                <a:ln w="28575">
                  <a:solidFill>
                    <a:schemeClr val="accent5"/>
                  </a:solidFill>
                  <a:round/>
                  <a:headEnd/>
                  <a:tailEnd/>
                </a:ln>
              </p:spPr>
            </p:cxnSp>
            <p:cxnSp>
              <p:nvCxnSpPr>
                <p:cNvPr id="433" name="Straight Connector 432">
                  <a:extLst>
                    <a:ext uri="{FF2B5EF4-FFF2-40B4-BE49-F238E27FC236}">
                      <a16:creationId xmlns:a16="http://schemas.microsoft.com/office/drawing/2014/main" id="{AB3A394C-28EF-467B-8F7D-E2B8467754FE}"/>
                    </a:ext>
                  </a:extLst>
                </p:cNvPr>
                <p:cNvCxnSpPr>
                  <a:cxnSpLocks/>
                </p:cNvCxnSpPr>
                <p:nvPr/>
              </p:nvCxnSpPr>
              <p:spPr>
                <a:xfrm flipH="1" flipV="1">
                  <a:off x="2439365" y="1448484"/>
                  <a:ext cx="107072" cy="58346"/>
                </a:xfrm>
                <a:prstGeom prst="line">
                  <a:avLst/>
                </a:prstGeom>
                <a:solidFill>
                  <a:schemeClr val="bg1"/>
                </a:solidFill>
                <a:ln w="28575">
                  <a:solidFill>
                    <a:schemeClr val="accent5"/>
                  </a:solidFill>
                  <a:round/>
                  <a:headEnd/>
                  <a:tailEnd/>
                </a:ln>
              </p:spPr>
            </p:cxnSp>
          </p:grpSp>
          <p:grpSp>
            <p:nvGrpSpPr>
              <p:cNvPr id="423" name="Group 422">
                <a:extLst>
                  <a:ext uri="{FF2B5EF4-FFF2-40B4-BE49-F238E27FC236}">
                    <a16:creationId xmlns:a16="http://schemas.microsoft.com/office/drawing/2014/main" id="{39D11AAE-4736-4C3D-84B3-18BD397B7D45}"/>
                  </a:ext>
                </a:extLst>
              </p:cNvPr>
              <p:cNvGrpSpPr/>
              <p:nvPr/>
            </p:nvGrpSpPr>
            <p:grpSpPr>
              <a:xfrm>
                <a:off x="2297725" y="1515148"/>
                <a:ext cx="168057" cy="45719"/>
                <a:chOff x="2305039" y="1448484"/>
                <a:chExt cx="241398" cy="58346"/>
              </a:xfrm>
            </p:grpSpPr>
            <p:cxnSp>
              <p:nvCxnSpPr>
                <p:cNvPr id="430" name="Straight Connector 429">
                  <a:extLst>
                    <a:ext uri="{FF2B5EF4-FFF2-40B4-BE49-F238E27FC236}">
                      <a16:creationId xmlns:a16="http://schemas.microsoft.com/office/drawing/2014/main" id="{8B23256A-C804-4C48-8CDF-C4A769D5E33A}"/>
                    </a:ext>
                  </a:extLst>
                </p:cNvPr>
                <p:cNvCxnSpPr/>
                <p:nvPr/>
              </p:nvCxnSpPr>
              <p:spPr>
                <a:xfrm flipH="1">
                  <a:off x="2305039" y="1452372"/>
                  <a:ext cx="145855" cy="0"/>
                </a:xfrm>
                <a:prstGeom prst="line">
                  <a:avLst/>
                </a:prstGeom>
                <a:solidFill>
                  <a:schemeClr val="bg1"/>
                </a:solidFill>
                <a:ln w="28575">
                  <a:solidFill>
                    <a:schemeClr val="accent5"/>
                  </a:solidFill>
                  <a:round/>
                  <a:headEnd/>
                  <a:tailEnd/>
                </a:ln>
              </p:spPr>
            </p:cxnSp>
            <p:cxnSp>
              <p:nvCxnSpPr>
                <p:cNvPr id="431" name="Straight Connector 430">
                  <a:extLst>
                    <a:ext uri="{FF2B5EF4-FFF2-40B4-BE49-F238E27FC236}">
                      <a16:creationId xmlns:a16="http://schemas.microsoft.com/office/drawing/2014/main" id="{C6BE5373-9019-4CCA-9FB3-CF88A9260AE9}"/>
                    </a:ext>
                  </a:extLst>
                </p:cNvPr>
                <p:cNvCxnSpPr>
                  <a:cxnSpLocks/>
                </p:cNvCxnSpPr>
                <p:nvPr/>
              </p:nvCxnSpPr>
              <p:spPr>
                <a:xfrm flipH="1" flipV="1">
                  <a:off x="2439365" y="1448484"/>
                  <a:ext cx="107072" cy="58346"/>
                </a:xfrm>
                <a:prstGeom prst="line">
                  <a:avLst/>
                </a:prstGeom>
                <a:solidFill>
                  <a:schemeClr val="bg1"/>
                </a:solidFill>
                <a:ln w="28575">
                  <a:solidFill>
                    <a:schemeClr val="accent5"/>
                  </a:solidFill>
                  <a:round/>
                  <a:headEnd/>
                  <a:tailEnd/>
                </a:ln>
              </p:spPr>
            </p:cxnSp>
          </p:grpSp>
          <p:grpSp>
            <p:nvGrpSpPr>
              <p:cNvPr id="424" name="Group 423">
                <a:extLst>
                  <a:ext uri="{FF2B5EF4-FFF2-40B4-BE49-F238E27FC236}">
                    <a16:creationId xmlns:a16="http://schemas.microsoft.com/office/drawing/2014/main" id="{D394F4C7-C319-4CE5-B16C-03767F232656}"/>
                  </a:ext>
                </a:extLst>
              </p:cNvPr>
              <p:cNvGrpSpPr/>
              <p:nvPr/>
            </p:nvGrpSpPr>
            <p:grpSpPr>
              <a:xfrm>
                <a:off x="2290411" y="1581812"/>
                <a:ext cx="168057" cy="45719"/>
                <a:chOff x="2305039" y="1448484"/>
                <a:chExt cx="241398" cy="58346"/>
              </a:xfrm>
            </p:grpSpPr>
            <p:cxnSp>
              <p:nvCxnSpPr>
                <p:cNvPr id="428" name="Straight Connector 427">
                  <a:extLst>
                    <a:ext uri="{FF2B5EF4-FFF2-40B4-BE49-F238E27FC236}">
                      <a16:creationId xmlns:a16="http://schemas.microsoft.com/office/drawing/2014/main" id="{DBDACE83-8942-413E-BB11-0AEB3204225A}"/>
                    </a:ext>
                  </a:extLst>
                </p:cNvPr>
                <p:cNvCxnSpPr/>
                <p:nvPr/>
              </p:nvCxnSpPr>
              <p:spPr>
                <a:xfrm flipH="1">
                  <a:off x="2305039" y="1452372"/>
                  <a:ext cx="145855" cy="0"/>
                </a:xfrm>
                <a:prstGeom prst="line">
                  <a:avLst/>
                </a:prstGeom>
                <a:solidFill>
                  <a:schemeClr val="bg1"/>
                </a:solidFill>
                <a:ln w="28575">
                  <a:solidFill>
                    <a:schemeClr val="accent5"/>
                  </a:solidFill>
                  <a:round/>
                  <a:headEnd/>
                  <a:tailEnd/>
                </a:ln>
              </p:spPr>
            </p:cxnSp>
            <p:cxnSp>
              <p:nvCxnSpPr>
                <p:cNvPr id="429" name="Straight Connector 428">
                  <a:extLst>
                    <a:ext uri="{FF2B5EF4-FFF2-40B4-BE49-F238E27FC236}">
                      <a16:creationId xmlns:a16="http://schemas.microsoft.com/office/drawing/2014/main" id="{AF78A08D-7FD9-4936-9645-F8F3B4573CAD}"/>
                    </a:ext>
                  </a:extLst>
                </p:cNvPr>
                <p:cNvCxnSpPr>
                  <a:cxnSpLocks/>
                </p:cNvCxnSpPr>
                <p:nvPr/>
              </p:nvCxnSpPr>
              <p:spPr>
                <a:xfrm flipH="1" flipV="1">
                  <a:off x="2439365" y="1448484"/>
                  <a:ext cx="107072" cy="58346"/>
                </a:xfrm>
                <a:prstGeom prst="line">
                  <a:avLst/>
                </a:prstGeom>
                <a:solidFill>
                  <a:schemeClr val="bg1"/>
                </a:solidFill>
                <a:ln w="28575">
                  <a:solidFill>
                    <a:schemeClr val="accent5"/>
                  </a:solidFill>
                  <a:round/>
                  <a:headEnd/>
                  <a:tailEnd/>
                </a:ln>
              </p:spPr>
            </p:cxnSp>
          </p:grpSp>
          <p:grpSp>
            <p:nvGrpSpPr>
              <p:cNvPr id="425" name="Group 424">
                <a:extLst>
                  <a:ext uri="{FF2B5EF4-FFF2-40B4-BE49-F238E27FC236}">
                    <a16:creationId xmlns:a16="http://schemas.microsoft.com/office/drawing/2014/main" id="{01335B91-6D9B-4DAC-B3E0-C0DD5C14DA49}"/>
                  </a:ext>
                </a:extLst>
              </p:cNvPr>
              <p:cNvGrpSpPr/>
              <p:nvPr/>
            </p:nvGrpSpPr>
            <p:grpSpPr>
              <a:xfrm>
                <a:off x="2283097" y="1648476"/>
                <a:ext cx="168057" cy="45719"/>
                <a:chOff x="2305039" y="1448484"/>
                <a:chExt cx="241398" cy="58346"/>
              </a:xfrm>
            </p:grpSpPr>
            <p:cxnSp>
              <p:nvCxnSpPr>
                <p:cNvPr id="426" name="Straight Connector 425">
                  <a:extLst>
                    <a:ext uri="{FF2B5EF4-FFF2-40B4-BE49-F238E27FC236}">
                      <a16:creationId xmlns:a16="http://schemas.microsoft.com/office/drawing/2014/main" id="{A7FB937C-04AD-4346-B189-7324A6287FB7}"/>
                    </a:ext>
                  </a:extLst>
                </p:cNvPr>
                <p:cNvCxnSpPr/>
                <p:nvPr/>
              </p:nvCxnSpPr>
              <p:spPr>
                <a:xfrm flipH="1">
                  <a:off x="2305039" y="1452372"/>
                  <a:ext cx="145855" cy="0"/>
                </a:xfrm>
                <a:prstGeom prst="line">
                  <a:avLst/>
                </a:prstGeom>
                <a:solidFill>
                  <a:schemeClr val="bg1"/>
                </a:solidFill>
                <a:ln w="28575">
                  <a:solidFill>
                    <a:schemeClr val="accent5"/>
                  </a:solidFill>
                  <a:round/>
                  <a:headEnd/>
                  <a:tailEnd/>
                </a:ln>
              </p:spPr>
            </p:cxnSp>
            <p:cxnSp>
              <p:nvCxnSpPr>
                <p:cNvPr id="427" name="Straight Connector 426">
                  <a:extLst>
                    <a:ext uri="{FF2B5EF4-FFF2-40B4-BE49-F238E27FC236}">
                      <a16:creationId xmlns:a16="http://schemas.microsoft.com/office/drawing/2014/main" id="{4869C493-BCAC-41DC-99DA-4F5686DCA197}"/>
                    </a:ext>
                  </a:extLst>
                </p:cNvPr>
                <p:cNvCxnSpPr>
                  <a:cxnSpLocks/>
                </p:cNvCxnSpPr>
                <p:nvPr/>
              </p:nvCxnSpPr>
              <p:spPr>
                <a:xfrm flipH="1" flipV="1">
                  <a:off x="2439365" y="1448484"/>
                  <a:ext cx="107072" cy="58346"/>
                </a:xfrm>
                <a:prstGeom prst="line">
                  <a:avLst/>
                </a:prstGeom>
                <a:solidFill>
                  <a:schemeClr val="bg1"/>
                </a:solidFill>
                <a:ln w="28575">
                  <a:solidFill>
                    <a:schemeClr val="accent5"/>
                  </a:solidFill>
                  <a:round/>
                  <a:headEnd/>
                  <a:tailEnd/>
                </a:ln>
              </p:spPr>
            </p:cxnSp>
          </p:grpSp>
        </p:grpSp>
        <p:grpSp>
          <p:nvGrpSpPr>
            <p:cNvPr id="408" name="Group 407">
              <a:extLst>
                <a:ext uri="{FF2B5EF4-FFF2-40B4-BE49-F238E27FC236}">
                  <a16:creationId xmlns:a16="http://schemas.microsoft.com/office/drawing/2014/main" id="{E1836205-AB96-4AC8-9CEE-9DDD3466CA1F}"/>
                </a:ext>
              </a:extLst>
            </p:cNvPr>
            <p:cNvGrpSpPr/>
            <p:nvPr/>
          </p:nvGrpSpPr>
          <p:grpSpPr>
            <a:xfrm>
              <a:off x="2283097" y="1448484"/>
              <a:ext cx="189999" cy="245711"/>
              <a:chOff x="2283097" y="1448484"/>
              <a:chExt cx="189999" cy="245711"/>
            </a:xfrm>
          </p:grpSpPr>
          <p:grpSp>
            <p:nvGrpSpPr>
              <p:cNvPr id="410" name="Group 409">
                <a:extLst>
                  <a:ext uri="{FF2B5EF4-FFF2-40B4-BE49-F238E27FC236}">
                    <a16:creationId xmlns:a16="http://schemas.microsoft.com/office/drawing/2014/main" id="{CABBD2C4-FD22-4DBE-A1D3-A04CCA99E4A9}"/>
                  </a:ext>
                </a:extLst>
              </p:cNvPr>
              <p:cNvGrpSpPr/>
              <p:nvPr/>
            </p:nvGrpSpPr>
            <p:grpSpPr>
              <a:xfrm>
                <a:off x="2305039" y="1448484"/>
                <a:ext cx="168057" cy="45719"/>
                <a:chOff x="2305039" y="1448484"/>
                <a:chExt cx="241398" cy="58346"/>
              </a:xfrm>
            </p:grpSpPr>
            <p:cxnSp>
              <p:nvCxnSpPr>
                <p:cNvPr id="420" name="Straight Connector 419">
                  <a:extLst>
                    <a:ext uri="{FF2B5EF4-FFF2-40B4-BE49-F238E27FC236}">
                      <a16:creationId xmlns:a16="http://schemas.microsoft.com/office/drawing/2014/main" id="{DFEA3CE6-548B-4DB1-B1D5-008D4042A4EB}"/>
                    </a:ext>
                  </a:extLst>
                </p:cNvPr>
                <p:cNvCxnSpPr/>
                <p:nvPr/>
              </p:nvCxnSpPr>
              <p:spPr>
                <a:xfrm flipH="1">
                  <a:off x="2305039" y="1452372"/>
                  <a:ext cx="145855" cy="0"/>
                </a:xfrm>
                <a:prstGeom prst="line">
                  <a:avLst/>
                </a:prstGeom>
                <a:solidFill>
                  <a:schemeClr val="bg1"/>
                </a:solidFill>
                <a:ln w="28575">
                  <a:solidFill>
                    <a:schemeClr val="accent5"/>
                  </a:solidFill>
                  <a:round/>
                  <a:headEnd/>
                  <a:tailEnd/>
                </a:ln>
              </p:spPr>
            </p:cxnSp>
            <p:cxnSp>
              <p:nvCxnSpPr>
                <p:cNvPr id="421" name="Straight Connector 420">
                  <a:extLst>
                    <a:ext uri="{FF2B5EF4-FFF2-40B4-BE49-F238E27FC236}">
                      <a16:creationId xmlns:a16="http://schemas.microsoft.com/office/drawing/2014/main" id="{A06E175C-7139-4227-8023-DE60E7574749}"/>
                    </a:ext>
                  </a:extLst>
                </p:cNvPr>
                <p:cNvCxnSpPr>
                  <a:cxnSpLocks/>
                </p:cNvCxnSpPr>
                <p:nvPr/>
              </p:nvCxnSpPr>
              <p:spPr>
                <a:xfrm flipH="1" flipV="1">
                  <a:off x="2439365" y="1448484"/>
                  <a:ext cx="107072" cy="58346"/>
                </a:xfrm>
                <a:prstGeom prst="line">
                  <a:avLst/>
                </a:prstGeom>
                <a:solidFill>
                  <a:schemeClr val="bg1"/>
                </a:solidFill>
                <a:ln w="28575">
                  <a:solidFill>
                    <a:schemeClr val="accent5"/>
                  </a:solidFill>
                  <a:round/>
                  <a:headEnd/>
                  <a:tailEnd/>
                </a:ln>
              </p:spPr>
            </p:cxnSp>
          </p:grpSp>
          <p:grpSp>
            <p:nvGrpSpPr>
              <p:cNvPr id="411" name="Group 410">
                <a:extLst>
                  <a:ext uri="{FF2B5EF4-FFF2-40B4-BE49-F238E27FC236}">
                    <a16:creationId xmlns:a16="http://schemas.microsoft.com/office/drawing/2014/main" id="{1B8BF28E-3DA4-4725-95DB-335360B4EDB7}"/>
                  </a:ext>
                </a:extLst>
              </p:cNvPr>
              <p:cNvGrpSpPr/>
              <p:nvPr/>
            </p:nvGrpSpPr>
            <p:grpSpPr>
              <a:xfrm>
                <a:off x="2297725" y="1515148"/>
                <a:ext cx="168057" cy="45719"/>
                <a:chOff x="2305039" y="1448484"/>
                <a:chExt cx="241398" cy="58346"/>
              </a:xfrm>
            </p:grpSpPr>
            <p:cxnSp>
              <p:nvCxnSpPr>
                <p:cNvPr id="418" name="Straight Connector 417">
                  <a:extLst>
                    <a:ext uri="{FF2B5EF4-FFF2-40B4-BE49-F238E27FC236}">
                      <a16:creationId xmlns:a16="http://schemas.microsoft.com/office/drawing/2014/main" id="{0B9BE7C0-ED9B-4237-8C10-2B1164CB96B3}"/>
                    </a:ext>
                  </a:extLst>
                </p:cNvPr>
                <p:cNvCxnSpPr/>
                <p:nvPr/>
              </p:nvCxnSpPr>
              <p:spPr>
                <a:xfrm flipH="1">
                  <a:off x="2305039" y="1452372"/>
                  <a:ext cx="145855" cy="0"/>
                </a:xfrm>
                <a:prstGeom prst="line">
                  <a:avLst/>
                </a:prstGeom>
                <a:solidFill>
                  <a:schemeClr val="bg1"/>
                </a:solidFill>
                <a:ln w="28575">
                  <a:solidFill>
                    <a:schemeClr val="accent5"/>
                  </a:solidFill>
                  <a:round/>
                  <a:headEnd/>
                  <a:tailEnd/>
                </a:ln>
              </p:spPr>
            </p:cxnSp>
            <p:cxnSp>
              <p:nvCxnSpPr>
                <p:cNvPr id="419" name="Straight Connector 418">
                  <a:extLst>
                    <a:ext uri="{FF2B5EF4-FFF2-40B4-BE49-F238E27FC236}">
                      <a16:creationId xmlns:a16="http://schemas.microsoft.com/office/drawing/2014/main" id="{AD466001-F02A-4B38-85FC-A8BF975C9B17}"/>
                    </a:ext>
                  </a:extLst>
                </p:cNvPr>
                <p:cNvCxnSpPr>
                  <a:cxnSpLocks/>
                </p:cNvCxnSpPr>
                <p:nvPr/>
              </p:nvCxnSpPr>
              <p:spPr>
                <a:xfrm flipH="1" flipV="1">
                  <a:off x="2439365" y="1448484"/>
                  <a:ext cx="107072" cy="58346"/>
                </a:xfrm>
                <a:prstGeom prst="line">
                  <a:avLst/>
                </a:prstGeom>
                <a:solidFill>
                  <a:schemeClr val="bg1"/>
                </a:solidFill>
                <a:ln w="28575">
                  <a:solidFill>
                    <a:schemeClr val="accent5"/>
                  </a:solidFill>
                  <a:round/>
                  <a:headEnd/>
                  <a:tailEnd/>
                </a:ln>
              </p:spPr>
            </p:cxnSp>
          </p:grpSp>
          <p:grpSp>
            <p:nvGrpSpPr>
              <p:cNvPr id="412" name="Group 411">
                <a:extLst>
                  <a:ext uri="{FF2B5EF4-FFF2-40B4-BE49-F238E27FC236}">
                    <a16:creationId xmlns:a16="http://schemas.microsoft.com/office/drawing/2014/main" id="{C5CC59B2-419F-452A-AE74-EDC29D5B8DF1}"/>
                  </a:ext>
                </a:extLst>
              </p:cNvPr>
              <p:cNvGrpSpPr/>
              <p:nvPr/>
            </p:nvGrpSpPr>
            <p:grpSpPr>
              <a:xfrm>
                <a:off x="2290411" y="1581812"/>
                <a:ext cx="168057" cy="45719"/>
                <a:chOff x="2305039" y="1448484"/>
                <a:chExt cx="241398" cy="58346"/>
              </a:xfrm>
            </p:grpSpPr>
            <p:cxnSp>
              <p:nvCxnSpPr>
                <p:cNvPr id="416" name="Straight Connector 415">
                  <a:extLst>
                    <a:ext uri="{FF2B5EF4-FFF2-40B4-BE49-F238E27FC236}">
                      <a16:creationId xmlns:a16="http://schemas.microsoft.com/office/drawing/2014/main" id="{F013F6B1-FCCF-4C2C-A30C-AB1F8DFB2A57}"/>
                    </a:ext>
                  </a:extLst>
                </p:cNvPr>
                <p:cNvCxnSpPr/>
                <p:nvPr/>
              </p:nvCxnSpPr>
              <p:spPr>
                <a:xfrm flipH="1">
                  <a:off x="2305039" y="1452372"/>
                  <a:ext cx="145855" cy="0"/>
                </a:xfrm>
                <a:prstGeom prst="line">
                  <a:avLst/>
                </a:prstGeom>
                <a:solidFill>
                  <a:schemeClr val="bg1"/>
                </a:solidFill>
                <a:ln w="28575">
                  <a:solidFill>
                    <a:schemeClr val="accent5"/>
                  </a:solidFill>
                  <a:round/>
                  <a:headEnd/>
                  <a:tailEnd/>
                </a:ln>
              </p:spPr>
            </p:cxnSp>
            <p:cxnSp>
              <p:nvCxnSpPr>
                <p:cNvPr id="417" name="Straight Connector 416">
                  <a:extLst>
                    <a:ext uri="{FF2B5EF4-FFF2-40B4-BE49-F238E27FC236}">
                      <a16:creationId xmlns:a16="http://schemas.microsoft.com/office/drawing/2014/main" id="{CF0A809C-F9F9-40B4-88C3-D5005AED06B0}"/>
                    </a:ext>
                  </a:extLst>
                </p:cNvPr>
                <p:cNvCxnSpPr>
                  <a:cxnSpLocks/>
                </p:cNvCxnSpPr>
                <p:nvPr/>
              </p:nvCxnSpPr>
              <p:spPr>
                <a:xfrm flipH="1" flipV="1">
                  <a:off x="2439365" y="1448484"/>
                  <a:ext cx="107072" cy="58346"/>
                </a:xfrm>
                <a:prstGeom prst="line">
                  <a:avLst/>
                </a:prstGeom>
                <a:solidFill>
                  <a:schemeClr val="bg1"/>
                </a:solidFill>
                <a:ln w="28575">
                  <a:solidFill>
                    <a:schemeClr val="accent5"/>
                  </a:solidFill>
                  <a:round/>
                  <a:headEnd/>
                  <a:tailEnd/>
                </a:ln>
              </p:spPr>
            </p:cxnSp>
          </p:grpSp>
          <p:grpSp>
            <p:nvGrpSpPr>
              <p:cNvPr id="413" name="Group 412">
                <a:extLst>
                  <a:ext uri="{FF2B5EF4-FFF2-40B4-BE49-F238E27FC236}">
                    <a16:creationId xmlns:a16="http://schemas.microsoft.com/office/drawing/2014/main" id="{4DF83EE7-ACA5-4CBD-960A-CC2CF9931D74}"/>
                  </a:ext>
                </a:extLst>
              </p:cNvPr>
              <p:cNvGrpSpPr/>
              <p:nvPr/>
            </p:nvGrpSpPr>
            <p:grpSpPr>
              <a:xfrm>
                <a:off x="2283097" y="1648476"/>
                <a:ext cx="168057" cy="45719"/>
                <a:chOff x="2305039" y="1448484"/>
                <a:chExt cx="241398" cy="58346"/>
              </a:xfrm>
            </p:grpSpPr>
            <p:cxnSp>
              <p:nvCxnSpPr>
                <p:cNvPr id="414" name="Straight Connector 413">
                  <a:extLst>
                    <a:ext uri="{FF2B5EF4-FFF2-40B4-BE49-F238E27FC236}">
                      <a16:creationId xmlns:a16="http://schemas.microsoft.com/office/drawing/2014/main" id="{13CC5BB9-4F36-472B-8961-1A39BFC46FAF}"/>
                    </a:ext>
                  </a:extLst>
                </p:cNvPr>
                <p:cNvCxnSpPr/>
                <p:nvPr/>
              </p:nvCxnSpPr>
              <p:spPr>
                <a:xfrm flipH="1">
                  <a:off x="2305039" y="1452372"/>
                  <a:ext cx="145855" cy="0"/>
                </a:xfrm>
                <a:prstGeom prst="line">
                  <a:avLst/>
                </a:prstGeom>
                <a:solidFill>
                  <a:schemeClr val="bg1"/>
                </a:solidFill>
                <a:ln w="28575">
                  <a:solidFill>
                    <a:schemeClr val="accent5"/>
                  </a:solidFill>
                  <a:round/>
                  <a:headEnd/>
                  <a:tailEnd/>
                </a:ln>
              </p:spPr>
            </p:cxnSp>
            <p:cxnSp>
              <p:nvCxnSpPr>
                <p:cNvPr id="415" name="Straight Connector 414">
                  <a:extLst>
                    <a:ext uri="{FF2B5EF4-FFF2-40B4-BE49-F238E27FC236}">
                      <a16:creationId xmlns:a16="http://schemas.microsoft.com/office/drawing/2014/main" id="{D5A462E7-CE44-439A-A6E3-A3BBFEDADE7C}"/>
                    </a:ext>
                  </a:extLst>
                </p:cNvPr>
                <p:cNvCxnSpPr>
                  <a:cxnSpLocks/>
                </p:cNvCxnSpPr>
                <p:nvPr/>
              </p:nvCxnSpPr>
              <p:spPr>
                <a:xfrm flipH="1" flipV="1">
                  <a:off x="2439365" y="1448484"/>
                  <a:ext cx="107072" cy="58346"/>
                </a:xfrm>
                <a:prstGeom prst="line">
                  <a:avLst/>
                </a:prstGeom>
                <a:solidFill>
                  <a:schemeClr val="bg1"/>
                </a:solidFill>
                <a:ln w="28575">
                  <a:solidFill>
                    <a:schemeClr val="accent5"/>
                  </a:solidFill>
                  <a:round/>
                  <a:headEnd/>
                  <a:tailEnd/>
                </a:ln>
              </p:spPr>
            </p:cxnSp>
          </p:grpSp>
        </p:grpSp>
        <p:sp>
          <p:nvSpPr>
            <p:cNvPr id="409" name="Octagon 408">
              <a:extLst>
                <a:ext uri="{FF2B5EF4-FFF2-40B4-BE49-F238E27FC236}">
                  <a16:creationId xmlns:a16="http://schemas.microsoft.com/office/drawing/2014/main" id="{5D636259-C968-42F9-AE4C-473FF243553F}"/>
                </a:ext>
              </a:extLst>
            </p:cNvPr>
            <p:cNvSpPr/>
            <p:nvPr/>
          </p:nvSpPr>
          <p:spPr>
            <a:xfrm>
              <a:off x="1796182" y="1401843"/>
              <a:ext cx="546061" cy="287169"/>
            </a:xfrm>
            <a:prstGeom prst="octagon">
              <a:avLst/>
            </a:prstGeom>
            <a:solidFill>
              <a:schemeClr val="bg1"/>
            </a:solidFill>
            <a:ln w="28575">
              <a:solidFill>
                <a:schemeClr val="accent5"/>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34" name="Group 433">
            <a:extLst>
              <a:ext uri="{FF2B5EF4-FFF2-40B4-BE49-F238E27FC236}">
                <a16:creationId xmlns:a16="http://schemas.microsoft.com/office/drawing/2014/main" id="{1A14BE2F-BFFE-483B-A4DA-AA81C93A4AD9}"/>
              </a:ext>
            </a:extLst>
          </p:cNvPr>
          <p:cNvGrpSpPr/>
          <p:nvPr/>
        </p:nvGrpSpPr>
        <p:grpSpPr>
          <a:xfrm>
            <a:off x="7768378" y="4869293"/>
            <a:ext cx="1179015" cy="421130"/>
            <a:chOff x="1654614" y="1401843"/>
            <a:chExt cx="818482" cy="292352"/>
          </a:xfrm>
        </p:grpSpPr>
        <p:grpSp>
          <p:nvGrpSpPr>
            <p:cNvPr id="435" name="Group 434">
              <a:extLst>
                <a:ext uri="{FF2B5EF4-FFF2-40B4-BE49-F238E27FC236}">
                  <a16:creationId xmlns:a16="http://schemas.microsoft.com/office/drawing/2014/main" id="{1E44AB6F-08B7-437B-AA04-96C66A533F68}"/>
                </a:ext>
              </a:extLst>
            </p:cNvPr>
            <p:cNvGrpSpPr/>
            <p:nvPr/>
          </p:nvGrpSpPr>
          <p:grpSpPr>
            <a:xfrm flipH="1">
              <a:off x="1654614" y="1448484"/>
              <a:ext cx="189999" cy="245711"/>
              <a:chOff x="2283097" y="1448484"/>
              <a:chExt cx="189999" cy="245711"/>
            </a:xfrm>
          </p:grpSpPr>
          <p:grpSp>
            <p:nvGrpSpPr>
              <p:cNvPr id="450" name="Group 449">
                <a:extLst>
                  <a:ext uri="{FF2B5EF4-FFF2-40B4-BE49-F238E27FC236}">
                    <a16:creationId xmlns:a16="http://schemas.microsoft.com/office/drawing/2014/main" id="{2151E05A-F1C6-4BF4-98AF-8DD46A805D41}"/>
                  </a:ext>
                </a:extLst>
              </p:cNvPr>
              <p:cNvGrpSpPr/>
              <p:nvPr/>
            </p:nvGrpSpPr>
            <p:grpSpPr>
              <a:xfrm>
                <a:off x="2305039" y="1448484"/>
                <a:ext cx="168057" cy="45719"/>
                <a:chOff x="2305039" y="1448484"/>
                <a:chExt cx="241398" cy="58346"/>
              </a:xfrm>
            </p:grpSpPr>
            <p:cxnSp>
              <p:nvCxnSpPr>
                <p:cNvPr id="460" name="Straight Connector 459">
                  <a:extLst>
                    <a:ext uri="{FF2B5EF4-FFF2-40B4-BE49-F238E27FC236}">
                      <a16:creationId xmlns:a16="http://schemas.microsoft.com/office/drawing/2014/main" id="{19D2809A-8A83-44A3-B146-50E7BC479CFE}"/>
                    </a:ext>
                  </a:extLst>
                </p:cNvPr>
                <p:cNvCxnSpPr/>
                <p:nvPr/>
              </p:nvCxnSpPr>
              <p:spPr>
                <a:xfrm flipH="1">
                  <a:off x="2305039" y="1452372"/>
                  <a:ext cx="145855" cy="0"/>
                </a:xfrm>
                <a:prstGeom prst="line">
                  <a:avLst/>
                </a:prstGeom>
                <a:solidFill>
                  <a:schemeClr val="bg1"/>
                </a:solidFill>
                <a:ln w="28575">
                  <a:solidFill>
                    <a:schemeClr val="accent4"/>
                  </a:solidFill>
                  <a:round/>
                  <a:headEnd/>
                  <a:tailEnd/>
                </a:ln>
              </p:spPr>
            </p:cxnSp>
            <p:cxnSp>
              <p:nvCxnSpPr>
                <p:cNvPr id="461" name="Straight Connector 460">
                  <a:extLst>
                    <a:ext uri="{FF2B5EF4-FFF2-40B4-BE49-F238E27FC236}">
                      <a16:creationId xmlns:a16="http://schemas.microsoft.com/office/drawing/2014/main" id="{F6D4D40E-A5FD-4F83-B815-B3B9F47AAC9B}"/>
                    </a:ext>
                  </a:extLst>
                </p:cNvPr>
                <p:cNvCxnSpPr>
                  <a:cxnSpLocks/>
                </p:cNvCxnSpPr>
                <p:nvPr/>
              </p:nvCxnSpPr>
              <p:spPr>
                <a:xfrm flipH="1" flipV="1">
                  <a:off x="2439365" y="1448484"/>
                  <a:ext cx="107072" cy="58346"/>
                </a:xfrm>
                <a:prstGeom prst="line">
                  <a:avLst/>
                </a:prstGeom>
                <a:solidFill>
                  <a:schemeClr val="bg1"/>
                </a:solidFill>
                <a:ln w="28575">
                  <a:solidFill>
                    <a:schemeClr val="accent4"/>
                  </a:solidFill>
                  <a:round/>
                  <a:headEnd/>
                  <a:tailEnd/>
                </a:ln>
              </p:spPr>
            </p:cxnSp>
          </p:grpSp>
          <p:grpSp>
            <p:nvGrpSpPr>
              <p:cNvPr id="451" name="Group 450">
                <a:extLst>
                  <a:ext uri="{FF2B5EF4-FFF2-40B4-BE49-F238E27FC236}">
                    <a16:creationId xmlns:a16="http://schemas.microsoft.com/office/drawing/2014/main" id="{6AEC19E5-498B-4322-BB6E-AE72F08D1E41}"/>
                  </a:ext>
                </a:extLst>
              </p:cNvPr>
              <p:cNvGrpSpPr/>
              <p:nvPr/>
            </p:nvGrpSpPr>
            <p:grpSpPr>
              <a:xfrm>
                <a:off x="2297725" y="1515148"/>
                <a:ext cx="168057" cy="45719"/>
                <a:chOff x="2305039" y="1448484"/>
                <a:chExt cx="241398" cy="58346"/>
              </a:xfrm>
            </p:grpSpPr>
            <p:cxnSp>
              <p:nvCxnSpPr>
                <p:cNvPr id="458" name="Straight Connector 457">
                  <a:extLst>
                    <a:ext uri="{FF2B5EF4-FFF2-40B4-BE49-F238E27FC236}">
                      <a16:creationId xmlns:a16="http://schemas.microsoft.com/office/drawing/2014/main" id="{DCD4516A-D783-494C-8B7B-C58C5748D76E}"/>
                    </a:ext>
                  </a:extLst>
                </p:cNvPr>
                <p:cNvCxnSpPr/>
                <p:nvPr/>
              </p:nvCxnSpPr>
              <p:spPr>
                <a:xfrm flipH="1">
                  <a:off x="2305039" y="1452372"/>
                  <a:ext cx="145855" cy="0"/>
                </a:xfrm>
                <a:prstGeom prst="line">
                  <a:avLst/>
                </a:prstGeom>
                <a:solidFill>
                  <a:schemeClr val="bg1"/>
                </a:solidFill>
                <a:ln w="28575">
                  <a:solidFill>
                    <a:schemeClr val="accent4"/>
                  </a:solidFill>
                  <a:round/>
                  <a:headEnd/>
                  <a:tailEnd/>
                </a:ln>
              </p:spPr>
            </p:cxnSp>
            <p:cxnSp>
              <p:nvCxnSpPr>
                <p:cNvPr id="459" name="Straight Connector 458">
                  <a:extLst>
                    <a:ext uri="{FF2B5EF4-FFF2-40B4-BE49-F238E27FC236}">
                      <a16:creationId xmlns:a16="http://schemas.microsoft.com/office/drawing/2014/main" id="{CD555A6A-9116-4742-A00B-E8934E552918}"/>
                    </a:ext>
                  </a:extLst>
                </p:cNvPr>
                <p:cNvCxnSpPr>
                  <a:cxnSpLocks/>
                </p:cNvCxnSpPr>
                <p:nvPr/>
              </p:nvCxnSpPr>
              <p:spPr>
                <a:xfrm flipH="1" flipV="1">
                  <a:off x="2439365" y="1448484"/>
                  <a:ext cx="107072" cy="58346"/>
                </a:xfrm>
                <a:prstGeom prst="line">
                  <a:avLst/>
                </a:prstGeom>
                <a:solidFill>
                  <a:schemeClr val="bg1"/>
                </a:solidFill>
                <a:ln w="28575">
                  <a:solidFill>
                    <a:schemeClr val="accent4"/>
                  </a:solidFill>
                  <a:round/>
                  <a:headEnd/>
                  <a:tailEnd/>
                </a:ln>
              </p:spPr>
            </p:cxnSp>
          </p:grpSp>
          <p:grpSp>
            <p:nvGrpSpPr>
              <p:cNvPr id="452" name="Group 451">
                <a:extLst>
                  <a:ext uri="{FF2B5EF4-FFF2-40B4-BE49-F238E27FC236}">
                    <a16:creationId xmlns:a16="http://schemas.microsoft.com/office/drawing/2014/main" id="{DC63D2A4-7070-4320-A8D1-27EA98ACFD4C}"/>
                  </a:ext>
                </a:extLst>
              </p:cNvPr>
              <p:cNvGrpSpPr/>
              <p:nvPr/>
            </p:nvGrpSpPr>
            <p:grpSpPr>
              <a:xfrm>
                <a:off x="2290411" y="1581812"/>
                <a:ext cx="168057" cy="45719"/>
                <a:chOff x="2305039" y="1448484"/>
                <a:chExt cx="241398" cy="58346"/>
              </a:xfrm>
            </p:grpSpPr>
            <p:cxnSp>
              <p:nvCxnSpPr>
                <p:cNvPr id="456" name="Straight Connector 455">
                  <a:extLst>
                    <a:ext uri="{FF2B5EF4-FFF2-40B4-BE49-F238E27FC236}">
                      <a16:creationId xmlns:a16="http://schemas.microsoft.com/office/drawing/2014/main" id="{0DF86337-5643-4A0C-8734-5A5E34549357}"/>
                    </a:ext>
                  </a:extLst>
                </p:cNvPr>
                <p:cNvCxnSpPr/>
                <p:nvPr/>
              </p:nvCxnSpPr>
              <p:spPr>
                <a:xfrm flipH="1">
                  <a:off x="2305039" y="1452372"/>
                  <a:ext cx="145855" cy="0"/>
                </a:xfrm>
                <a:prstGeom prst="line">
                  <a:avLst/>
                </a:prstGeom>
                <a:solidFill>
                  <a:schemeClr val="bg1"/>
                </a:solidFill>
                <a:ln w="28575">
                  <a:solidFill>
                    <a:schemeClr val="accent4"/>
                  </a:solidFill>
                  <a:round/>
                  <a:headEnd/>
                  <a:tailEnd/>
                </a:ln>
              </p:spPr>
            </p:cxnSp>
            <p:cxnSp>
              <p:nvCxnSpPr>
                <p:cNvPr id="457" name="Straight Connector 456">
                  <a:extLst>
                    <a:ext uri="{FF2B5EF4-FFF2-40B4-BE49-F238E27FC236}">
                      <a16:creationId xmlns:a16="http://schemas.microsoft.com/office/drawing/2014/main" id="{985C111C-F1BF-4899-A03E-F3593C2909A5}"/>
                    </a:ext>
                  </a:extLst>
                </p:cNvPr>
                <p:cNvCxnSpPr>
                  <a:cxnSpLocks/>
                </p:cNvCxnSpPr>
                <p:nvPr/>
              </p:nvCxnSpPr>
              <p:spPr>
                <a:xfrm flipH="1" flipV="1">
                  <a:off x="2439365" y="1448484"/>
                  <a:ext cx="107072" cy="58346"/>
                </a:xfrm>
                <a:prstGeom prst="line">
                  <a:avLst/>
                </a:prstGeom>
                <a:solidFill>
                  <a:schemeClr val="bg1"/>
                </a:solidFill>
                <a:ln w="28575">
                  <a:solidFill>
                    <a:schemeClr val="accent4"/>
                  </a:solidFill>
                  <a:round/>
                  <a:headEnd/>
                  <a:tailEnd/>
                </a:ln>
              </p:spPr>
            </p:cxnSp>
          </p:grpSp>
          <p:grpSp>
            <p:nvGrpSpPr>
              <p:cNvPr id="453" name="Group 452">
                <a:extLst>
                  <a:ext uri="{FF2B5EF4-FFF2-40B4-BE49-F238E27FC236}">
                    <a16:creationId xmlns:a16="http://schemas.microsoft.com/office/drawing/2014/main" id="{A8F5609B-E3DD-49A5-94B5-D0DCE7CDDCB3}"/>
                  </a:ext>
                </a:extLst>
              </p:cNvPr>
              <p:cNvGrpSpPr/>
              <p:nvPr/>
            </p:nvGrpSpPr>
            <p:grpSpPr>
              <a:xfrm>
                <a:off x="2283097" y="1648476"/>
                <a:ext cx="168057" cy="45719"/>
                <a:chOff x="2305039" y="1448484"/>
                <a:chExt cx="241398" cy="58346"/>
              </a:xfrm>
            </p:grpSpPr>
            <p:cxnSp>
              <p:nvCxnSpPr>
                <p:cNvPr id="454" name="Straight Connector 453">
                  <a:extLst>
                    <a:ext uri="{FF2B5EF4-FFF2-40B4-BE49-F238E27FC236}">
                      <a16:creationId xmlns:a16="http://schemas.microsoft.com/office/drawing/2014/main" id="{4A8D74F2-277B-41C1-AE62-16244A0B66E7}"/>
                    </a:ext>
                  </a:extLst>
                </p:cNvPr>
                <p:cNvCxnSpPr/>
                <p:nvPr/>
              </p:nvCxnSpPr>
              <p:spPr>
                <a:xfrm flipH="1">
                  <a:off x="2305039" y="1452372"/>
                  <a:ext cx="145855" cy="0"/>
                </a:xfrm>
                <a:prstGeom prst="line">
                  <a:avLst/>
                </a:prstGeom>
                <a:solidFill>
                  <a:schemeClr val="bg1"/>
                </a:solidFill>
                <a:ln w="28575">
                  <a:solidFill>
                    <a:schemeClr val="accent4"/>
                  </a:solidFill>
                  <a:round/>
                  <a:headEnd/>
                  <a:tailEnd/>
                </a:ln>
              </p:spPr>
            </p:cxnSp>
            <p:cxnSp>
              <p:nvCxnSpPr>
                <p:cNvPr id="455" name="Straight Connector 454">
                  <a:extLst>
                    <a:ext uri="{FF2B5EF4-FFF2-40B4-BE49-F238E27FC236}">
                      <a16:creationId xmlns:a16="http://schemas.microsoft.com/office/drawing/2014/main" id="{E00B5CBF-82D0-4038-A2A0-EF3B6A5045A9}"/>
                    </a:ext>
                  </a:extLst>
                </p:cNvPr>
                <p:cNvCxnSpPr>
                  <a:cxnSpLocks/>
                </p:cNvCxnSpPr>
                <p:nvPr/>
              </p:nvCxnSpPr>
              <p:spPr>
                <a:xfrm flipH="1" flipV="1">
                  <a:off x="2439365" y="1448484"/>
                  <a:ext cx="107072" cy="58346"/>
                </a:xfrm>
                <a:prstGeom prst="line">
                  <a:avLst/>
                </a:prstGeom>
                <a:solidFill>
                  <a:schemeClr val="bg1"/>
                </a:solidFill>
                <a:ln w="28575">
                  <a:solidFill>
                    <a:schemeClr val="accent4"/>
                  </a:solidFill>
                  <a:round/>
                  <a:headEnd/>
                  <a:tailEnd/>
                </a:ln>
              </p:spPr>
            </p:cxnSp>
          </p:grpSp>
        </p:grpSp>
        <p:grpSp>
          <p:nvGrpSpPr>
            <p:cNvPr id="436" name="Group 435">
              <a:extLst>
                <a:ext uri="{FF2B5EF4-FFF2-40B4-BE49-F238E27FC236}">
                  <a16:creationId xmlns:a16="http://schemas.microsoft.com/office/drawing/2014/main" id="{D9891D5B-E161-45B5-A9F2-BCD912530A66}"/>
                </a:ext>
              </a:extLst>
            </p:cNvPr>
            <p:cNvGrpSpPr/>
            <p:nvPr/>
          </p:nvGrpSpPr>
          <p:grpSpPr>
            <a:xfrm>
              <a:off x="2283097" y="1448484"/>
              <a:ext cx="189999" cy="245711"/>
              <a:chOff x="2283097" y="1448484"/>
              <a:chExt cx="189999" cy="245711"/>
            </a:xfrm>
          </p:grpSpPr>
          <p:grpSp>
            <p:nvGrpSpPr>
              <p:cNvPr id="438" name="Group 437">
                <a:extLst>
                  <a:ext uri="{FF2B5EF4-FFF2-40B4-BE49-F238E27FC236}">
                    <a16:creationId xmlns:a16="http://schemas.microsoft.com/office/drawing/2014/main" id="{68186FF3-8C09-4A7F-86B5-27346E98365E}"/>
                  </a:ext>
                </a:extLst>
              </p:cNvPr>
              <p:cNvGrpSpPr/>
              <p:nvPr/>
            </p:nvGrpSpPr>
            <p:grpSpPr>
              <a:xfrm>
                <a:off x="2305039" y="1448484"/>
                <a:ext cx="168057" cy="45719"/>
                <a:chOff x="2305039" y="1448484"/>
                <a:chExt cx="241398" cy="58346"/>
              </a:xfrm>
            </p:grpSpPr>
            <p:cxnSp>
              <p:nvCxnSpPr>
                <p:cNvPr id="448" name="Straight Connector 447">
                  <a:extLst>
                    <a:ext uri="{FF2B5EF4-FFF2-40B4-BE49-F238E27FC236}">
                      <a16:creationId xmlns:a16="http://schemas.microsoft.com/office/drawing/2014/main" id="{5E14785E-6B5A-4ACF-85A8-5C6EB350DB61}"/>
                    </a:ext>
                  </a:extLst>
                </p:cNvPr>
                <p:cNvCxnSpPr/>
                <p:nvPr/>
              </p:nvCxnSpPr>
              <p:spPr>
                <a:xfrm flipH="1">
                  <a:off x="2305039" y="1452372"/>
                  <a:ext cx="145855" cy="0"/>
                </a:xfrm>
                <a:prstGeom prst="line">
                  <a:avLst/>
                </a:prstGeom>
                <a:solidFill>
                  <a:schemeClr val="bg1"/>
                </a:solidFill>
                <a:ln w="28575">
                  <a:solidFill>
                    <a:schemeClr val="accent4"/>
                  </a:solidFill>
                  <a:round/>
                  <a:headEnd/>
                  <a:tailEnd/>
                </a:ln>
              </p:spPr>
            </p:cxnSp>
            <p:cxnSp>
              <p:nvCxnSpPr>
                <p:cNvPr id="449" name="Straight Connector 448">
                  <a:extLst>
                    <a:ext uri="{FF2B5EF4-FFF2-40B4-BE49-F238E27FC236}">
                      <a16:creationId xmlns:a16="http://schemas.microsoft.com/office/drawing/2014/main" id="{9BCCE8EF-A6FB-4A5D-B82C-7366E8886454}"/>
                    </a:ext>
                  </a:extLst>
                </p:cNvPr>
                <p:cNvCxnSpPr>
                  <a:cxnSpLocks/>
                </p:cNvCxnSpPr>
                <p:nvPr/>
              </p:nvCxnSpPr>
              <p:spPr>
                <a:xfrm flipH="1" flipV="1">
                  <a:off x="2439365" y="1448484"/>
                  <a:ext cx="107072" cy="58346"/>
                </a:xfrm>
                <a:prstGeom prst="line">
                  <a:avLst/>
                </a:prstGeom>
                <a:solidFill>
                  <a:schemeClr val="bg1"/>
                </a:solidFill>
                <a:ln w="28575">
                  <a:solidFill>
                    <a:schemeClr val="accent4"/>
                  </a:solidFill>
                  <a:round/>
                  <a:headEnd/>
                  <a:tailEnd/>
                </a:ln>
              </p:spPr>
            </p:cxnSp>
          </p:grpSp>
          <p:grpSp>
            <p:nvGrpSpPr>
              <p:cNvPr id="439" name="Group 438">
                <a:extLst>
                  <a:ext uri="{FF2B5EF4-FFF2-40B4-BE49-F238E27FC236}">
                    <a16:creationId xmlns:a16="http://schemas.microsoft.com/office/drawing/2014/main" id="{06FAFC7D-1AEE-4095-B109-A128945C7466}"/>
                  </a:ext>
                </a:extLst>
              </p:cNvPr>
              <p:cNvGrpSpPr/>
              <p:nvPr/>
            </p:nvGrpSpPr>
            <p:grpSpPr>
              <a:xfrm>
                <a:off x="2297725" y="1515148"/>
                <a:ext cx="168057" cy="45719"/>
                <a:chOff x="2305039" y="1448484"/>
                <a:chExt cx="241398" cy="58346"/>
              </a:xfrm>
            </p:grpSpPr>
            <p:cxnSp>
              <p:nvCxnSpPr>
                <p:cNvPr id="446" name="Straight Connector 445">
                  <a:extLst>
                    <a:ext uri="{FF2B5EF4-FFF2-40B4-BE49-F238E27FC236}">
                      <a16:creationId xmlns:a16="http://schemas.microsoft.com/office/drawing/2014/main" id="{E67B89EC-9581-4C3E-B8FD-8FCC436DD762}"/>
                    </a:ext>
                  </a:extLst>
                </p:cNvPr>
                <p:cNvCxnSpPr/>
                <p:nvPr/>
              </p:nvCxnSpPr>
              <p:spPr>
                <a:xfrm flipH="1">
                  <a:off x="2305039" y="1452372"/>
                  <a:ext cx="145855" cy="0"/>
                </a:xfrm>
                <a:prstGeom prst="line">
                  <a:avLst/>
                </a:prstGeom>
                <a:solidFill>
                  <a:schemeClr val="bg1"/>
                </a:solidFill>
                <a:ln w="28575">
                  <a:solidFill>
                    <a:schemeClr val="accent4"/>
                  </a:solidFill>
                  <a:round/>
                  <a:headEnd/>
                  <a:tailEnd/>
                </a:ln>
              </p:spPr>
            </p:cxnSp>
            <p:cxnSp>
              <p:nvCxnSpPr>
                <p:cNvPr id="447" name="Straight Connector 446">
                  <a:extLst>
                    <a:ext uri="{FF2B5EF4-FFF2-40B4-BE49-F238E27FC236}">
                      <a16:creationId xmlns:a16="http://schemas.microsoft.com/office/drawing/2014/main" id="{8840E269-6734-40D5-AA35-34128EB8945D}"/>
                    </a:ext>
                  </a:extLst>
                </p:cNvPr>
                <p:cNvCxnSpPr>
                  <a:cxnSpLocks/>
                </p:cNvCxnSpPr>
                <p:nvPr/>
              </p:nvCxnSpPr>
              <p:spPr>
                <a:xfrm flipH="1" flipV="1">
                  <a:off x="2439365" y="1448484"/>
                  <a:ext cx="107072" cy="58346"/>
                </a:xfrm>
                <a:prstGeom prst="line">
                  <a:avLst/>
                </a:prstGeom>
                <a:solidFill>
                  <a:schemeClr val="bg1"/>
                </a:solidFill>
                <a:ln w="28575">
                  <a:solidFill>
                    <a:schemeClr val="accent4"/>
                  </a:solidFill>
                  <a:round/>
                  <a:headEnd/>
                  <a:tailEnd/>
                </a:ln>
              </p:spPr>
            </p:cxnSp>
          </p:grpSp>
          <p:grpSp>
            <p:nvGrpSpPr>
              <p:cNvPr id="440" name="Group 439">
                <a:extLst>
                  <a:ext uri="{FF2B5EF4-FFF2-40B4-BE49-F238E27FC236}">
                    <a16:creationId xmlns:a16="http://schemas.microsoft.com/office/drawing/2014/main" id="{57211175-0DC4-41EC-B8C2-A3F32E8D615A}"/>
                  </a:ext>
                </a:extLst>
              </p:cNvPr>
              <p:cNvGrpSpPr/>
              <p:nvPr/>
            </p:nvGrpSpPr>
            <p:grpSpPr>
              <a:xfrm>
                <a:off x="2290411" y="1581812"/>
                <a:ext cx="168057" cy="45719"/>
                <a:chOff x="2305039" y="1448484"/>
                <a:chExt cx="241398" cy="58346"/>
              </a:xfrm>
            </p:grpSpPr>
            <p:cxnSp>
              <p:nvCxnSpPr>
                <p:cNvPr id="444" name="Straight Connector 443">
                  <a:extLst>
                    <a:ext uri="{FF2B5EF4-FFF2-40B4-BE49-F238E27FC236}">
                      <a16:creationId xmlns:a16="http://schemas.microsoft.com/office/drawing/2014/main" id="{F93012A3-CEC3-47E3-B996-0E0FDA7312FE}"/>
                    </a:ext>
                  </a:extLst>
                </p:cNvPr>
                <p:cNvCxnSpPr/>
                <p:nvPr/>
              </p:nvCxnSpPr>
              <p:spPr>
                <a:xfrm flipH="1">
                  <a:off x="2305039" y="1452372"/>
                  <a:ext cx="145855" cy="0"/>
                </a:xfrm>
                <a:prstGeom prst="line">
                  <a:avLst/>
                </a:prstGeom>
                <a:solidFill>
                  <a:schemeClr val="bg1"/>
                </a:solidFill>
                <a:ln w="28575">
                  <a:solidFill>
                    <a:schemeClr val="accent4"/>
                  </a:solidFill>
                  <a:round/>
                  <a:headEnd/>
                  <a:tailEnd/>
                </a:ln>
              </p:spPr>
            </p:cxnSp>
            <p:cxnSp>
              <p:nvCxnSpPr>
                <p:cNvPr id="445" name="Straight Connector 444">
                  <a:extLst>
                    <a:ext uri="{FF2B5EF4-FFF2-40B4-BE49-F238E27FC236}">
                      <a16:creationId xmlns:a16="http://schemas.microsoft.com/office/drawing/2014/main" id="{C8C60D11-4C03-4442-B71C-9B80421E7E2E}"/>
                    </a:ext>
                  </a:extLst>
                </p:cNvPr>
                <p:cNvCxnSpPr>
                  <a:cxnSpLocks/>
                </p:cNvCxnSpPr>
                <p:nvPr/>
              </p:nvCxnSpPr>
              <p:spPr>
                <a:xfrm flipH="1" flipV="1">
                  <a:off x="2439365" y="1448484"/>
                  <a:ext cx="107072" cy="58346"/>
                </a:xfrm>
                <a:prstGeom prst="line">
                  <a:avLst/>
                </a:prstGeom>
                <a:solidFill>
                  <a:schemeClr val="bg1"/>
                </a:solidFill>
                <a:ln w="28575">
                  <a:solidFill>
                    <a:schemeClr val="accent4"/>
                  </a:solidFill>
                  <a:round/>
                  <a:headEnd/>
                  <a:tailEnd/>
                </a:ln>
              </p:spPr>
            </p:cxnSp>
          </p:grpSp>
          <p:grpSp>
            <p:nvGrpSpPr>
              <p:cNvPr id="441" name="Group 440">
                <a:extLst>
                  <a:ext uri="{FF2B5EF4-FFF2-40B4-BE49-F238E27FC236}">
                    <a16:creationId xmlns:a16="http://schemas.microsoft.com/office/drawing/2014/main" id="{3A8E7ADD-9D48-45DB-97FD-407FCEE28B5A}"/>
                  </a:ext>
                </a:extLst>
              </p:cNvPr>
              <p:cNvGrpSpPr/>
              <p:nvPr/>
            </p:nvGrpSpPr>
            <p:grpSpPr>
              <a:xfrm>
                <a:off x="2283097" y="1648476"/>
                <a:ext cx="168057" cy="45719"/>
                <a:chOff x="2305039" y="1448484"/>
                <a:chExt cx="241398" cy="58346"/>
              </a:xfrm>
            </p:grpSpPr>
            <p:cxnSp>
              <p:nvCxnSpPr>
                <p:cNvPr id="442" name="Straight Connector 441">
                  <a:extLst>
                    <a:ext uri="{FF2B5EF4-FFF2-40B4-BE49-F238E27FC236}">
                      <a16:creationId xmlns:a16="http://schemas.microsoft.com/office/drawing/2014/main" id="{6E7F9726-FDC1-437D-ADE8-A1FEB45D5291}"/>
                    </a:ext>
                  </a:extLst>
                </p:cNvPr>
                <p:cNvCxnSpPr/>
                <p:nvPr/>
              </p:nvCxnSpPr>
              <p:spPr>
                <a:xfrm flipH="1">
                  <a:off x="2305039" y="1452372"/>
                  <a:ext cx="145855" cy="0"/>
                </a:xfrm>
                <a:prstGeom prst="line">
                  <a:avLst/>
                </a:prstGeom>
                <a:solidFill>
                  <a:schemeClr val="bg1"/>
                </a:solidFill>
                <a:ln w="28575">
                  <a:solidFill>
                    <a:schemeClr val="accent4"/>
                  </a:solidFill>
                  <a:round/>
                  <a:headEnd/>
                  <a:tailEnd/>
                </a:ln>
              </p:spPr>
            </p:cxnSp>
            <p:cxnSp>
              <p:nvCxnSpPr>
                <p:cNvPr id="443" name="Straight Connector 442">
                  <a:extLst>
                    <a:ext uri="{FF2B5EF4-FFF2-40B4-BE49-F238E27FC236}">
                      <a16:creationId xmlns:a16="http://schemas.microsoft.com/office/drawing/2014/main" id="{1B501D4C-6A14-448F-831F-2BEAACCC16B5}"/>
                    </a:ext>
                  </a:extLst>
                </p:cNvPr>
                <p:cNvCxnSpPr>
                  <a:cxnSpLocks/>
                </p:cNvCxnSpPr>
                <p:nvPr/>
              </p:nvCxnSpPr>
              <p:spPr>
                <a:xfrm flipH="1" flipV="1">
                  <a:off x="2439365" y="1448484"/>
                  <a:ext cx="107072" cy="58346"/>
                </a:xfrm>
                <a:prstGeom prst="line">
                  <a:avLst/>
                </a:prstGeom>
                <a:solidFill>
                  <a:schemeClr val="bg1"/>
                </a:solidFill>
                <a:ln w="28575">
                  <a:solidFill>
                    <a:schemeClr val="accent4"/>
                  </a:solidFill>
                  <a:round/>
                  <a:headEnd/>
                  <a:tailEnd/>
                </a:ln>
              </p:spPr>
            </p:cxnSp>
          </p:grpSp>
        </p:grpSp>
        <p:sp>
          <p:nvSpPr>
            <p:cNvPr id="437" name="Octagon 436">
              <a:extLst>
                <a:ext uri="{FF2B5EF4-FFF2-40B4-BE49-F238E27FC236}">
                  <a16:creationId xmlns:a16="http://schemas.microsoft.com/office/drawing/2014/main" id="{7CD355F0-C893-41C0-9D8A-6A0F72D037A6}"/>
                </a:ext>
              </a:extLst>
            </p:cNvPr>
            <p:cNvSpPr/>
            <p:nvPr/>
          </p:nvSpPr>
          <p:spPr>
            <a:xfrm>
              <a:off x="1796182" y="1401843"/>
              <a:ext cx="546061" cy="287169"/>
            </a:xfrm>
            <a:prstGeom prst="octagon">
              <a:avLst/>
            </a:prstGeom>
            <a:solidFill>
              <a:schemeClr val="bg1"/>
            </a:solidFill>
            <a:ln w="28575">
              <a:solidFill>
                <a:schemeClr val="accent4"/>
              </a:solidFill>
              <a:round/>
              <a:headEnd/>
              <a:tailEnd/>
            </a:ln>
          </p:spPr>
          <p:txBody>
            <a:bodyPr vert="horz" wrap="square" lIns="91440" tIns="45720" rIns="91440" bIns="45720" numCol="1" anchor="t" anchorCtr="0" compatLnSpc="1">
              <a:prstTxWarp prst="textNoShape">
                <a:avLst/>
              </a:prstTxWarp>
            </a:bodyPr>
            <a:lstStyle/>
            <a:p>
              <a:pPr algn="ctr"/>
              <a:endParaRPr lang="en-US"/>
            </a:p>
          </p:txBody>
        </p:sp>
      </p:grpSp>
      <p:sp>
        <p:nvSpPr>
          <p:cNvPr id="463" name="Rectangle 462">
            <a:hlinkClick r:id="rId3" tooltip="Azure Policy is a service in Azure that you use to create, assign and, manage policy definitions. Policies enforce different rules and actions over resources so those resources stay compliant with your corporate standards and service level agreements. "/>
            <a:extLst>
              <a:ext uri="{FF2B5EF4-FFF2-40B4-BE49-F238E27FC236}">
                <a16:creationId xmlns:a16="http://schemas.microsoft.com/office/drawing/2014/main" id="{8FC009ED-2162-42AE-9881-31CD8A793241}"/>
              </a:ext>
            </a:extLst>
          </p:cNvPr>
          <p:cNvSpPr/>
          <p:nvPr/>
        </p:nvSpPr>
        <p:spPr>
          <a:xfrm>
            <a:off x="6265987" y="1511681"/>
            <a:ext cx="1216713" cy="169277"/>
          </a:xfrm>
          <a:prstGeom prst="rect">
            <a:avLst/>
          </a:prstGeom>
          <a:solidFill>
            <a:srgbClr val="EAEAEA"/>
          </a:solidFill>
          <a:ln w="38100" cap="flat" cmpd="sng" algn="ctr">
            <a:noFill/>
            <a:prstDash val="solid"/>
            <a:miter lim="800000"/>
          </a:ln>
          <a:effectLst/>
        </p:spPr>
        <p:txBody>
          <a:bodyPr wrap="square" tIns="0" bIns="0" rtlCol="0" anchor="ctr">
            <a:spAutoFit/>
          </a:bodyPr>
          <a:lstStyle/>
          <a:p>
            <a:pPr algn="r" defTabSz="672161"/>
            <a:r>
              <a:rPr lang="en-US" sz="1100" kern="0">
                <a:gradFill>
                  <a:gsLst>
                    <a:gs pos="50000">
                      <a:schemeClr val="tx1"/>
                    </a:gs>
                    <a:gs pos="100000">
                      <a:schemeClr val="tx1"/>
                    </a:gs>
                  </a:gsLst>
                  <a:lin ang="8100000" scaled="1"/>
                </a:gradFill>
                <a:latin typeface="+mj-lt"/>
              </a:rPr>
              <a:t>Azure Policy</a:t>
            </a:r>
          </a:p>
        </p:txBody>
      </p:sp>
      <p:cxnSp>
        <p:nvCxnSpPr>
          <p:cNvPr id="464" name="Straight Connector 463">
            <a:extLst>
              <a:ext uri="{FF2B5EF4-FFF2-40B4-BE49-F238E27FC236}">
                <a16:creationId xmlns:a16="http://schemas.microsoft.com/office/drawing/2014/main" id="{A574FB1B-B5DE-445B-9743-792BF6CB45E5}"/>
              </a:ext>
            </a:extLst>
          </p:cNvPr>
          <p:cNvCxnSpPr>
            <a:cxnSpLocks/>
          </p:cNvCxnSpPr>
          <p:nvPr/>
        </p:nvCxnSpPr>
        <p:spPr>
          <a:xfrm>
            <a:off x="8826229" y="3802290"/>
            <a:ext cx="830302" cy="67193"/>
          </a:xfrm>
          <a:prstGeom prst="line">
            <a:avLst/>
          </a:prstGeom>
          <a:noFill/>
          <a:ln w="28575" cap="rnd" cmpd="sng" algn="ctr">
            <a:solidFill>
              <a:srgbClr val="E81123"/>
            </a:solidFill>
            <a:prstDash val="solid"/>
            <a:miter lim="800000"/>
          </a:ln>
          <a:effectLst/>
          <a:extLst>
            <a:ext uri="{909E8E84-426E-40DD-AFC4-6F175D3DCCD1}">
              <a14:hiddenFill xmlns:a14="http://schemas.microsoft.com/office/drawing/2010/main">
                <a:solidFill>
                  <a:srgbClr val="FFFFFF"/>
                </a:solidFill>
              </a14:hiddenFill>
            </a:ext>
          </a:extLst>
        </p:spPr>
      </p:cxnSp>
      <p:cxnSp>
        <p:nvCxnSpPr>
          <p:cNvPr id="465" name="Straight Connector 464">
            <a:extLst>
              <a:ext uri="{FF2B5EF4-FFF2-40B4-BE49-F238E27FC236}">
                <a16:creationId xmlns:a16="http://schemas.microsoft.com/office/drawing/2014/main" id="{BD961B58-C224-4731-B5A0-AB4DC39480C9}"/>
              </a:ext>
            </a:extLst>
          </p:cNvPr>
          <p:cNvCxnSpPr>
            <a:cxnSpLocks/>
          </p:cNvCxnSpPr>
          <p:nvPr/>
        </p:nvCxnSpPr>
        <p:spPr>
          <a:xfrm flipV="1">
            <a:off x="6140810" y="3461548"/>
            <a:ext cx="448542" cy="446815"/>
          </a:xfrm>
          <a:prstGeom prst="line">
            <a:avLst/>
          </a:prstGeom>
          <a:noFill/>
          <a:ln w="28575" cap="rnd" cmpd="sng" algn="ctr">
            <a:solidFill>
              <a:srgbClr val="E81123"/>
            </a:solidFill>
            <a:prstDash val="solid"/>
            <a:miter lim="800000"/>
          </a:ln>
          <a:effectLst/>
        </p:spPr>
      </p:cxnSp>
      <p:sp>
        <p:nvSpPr>
          <p:cNvPr id="466" name="TextBox 465">
            <a:extLst>
              <a:ext uri="{FF2B5EF4-FFF2-40B4-BE49-F238E27FC236}">
                <a16:creationId xmlns:a16="http://schemas.microsoft.com/office/drawing/2014/main" id="{79163B91-11C0-4EFF-89B6-4EB0EDC39598}"/>
              </a:ext>
            </a:extLst>
          </p:cNvPr>
          <p:cNvSpPr txBox="1"/>
          <p:nvPr/>
        </p:nvSpPr>
        <p:spPr>
          <a:xfrm>
            <a:off x="441196" y="6139798"/>
            <a:ext cx="7826310" cy="326243"/>
          </a:xfrm>
          <a:prstGeom prst="rect">
            <a:avLst/>
          </a:prstGeom>
          <a:noFill/>
        </p:spPr>
        <p:txBody>
          <a:bodyPr wrap="none" rtlCol="0">
            <a:spAutoFit/>
          </a:bodyPr>
          <a:lstStyle/>
          <a:p>
            <a:pPr defTabSz="685644">
              <a:defRPr/>
            </a:pPr>
            <a:r>
              <a:rPr lang="en-US" sz="1520" i="1">
                <a:gradFill>
                  <a:gsLst>
                    <a:gs pos="1250">
                      <a:schemeClr val="tx1"/>
                    </a:gs>
                    <a:gs pos="100000">
                      <a:schemeClr val="tx1"/>
                    </a:gs>
                  </a:gsLst>
                  <a:lin ang="5400000" scaled="0"/>
                </a:gradFill>
                <a:latin typeface="Segoe UI"/>
              </a:rPr>
              <a:t>As assets leave the single managed network, use policy controls focused on managing them</a:t>
            </a:r>
          </a:p>
        </p:txBody>
      </p:sp>
      <p:cxnSp>
        <p:nvCxnSpPr>
          <p:cNvPr id="467" name="Straight Connector 466">
            <a:extLst>
              <a:ext uri="{FF2B5EF4-FFF2-40B4-BE49-F238E27FC236}">
                <a16:creationId xmlns:a16="http://schemas.microsoft.com/office/drawing/2014/main" id="{D23117ED-A641-4FEB-A9AB-19B7C366C40A}"/>
              </a:ext>
            </a:extLst>
          </p:cNvPr>
          <p:cNvCxnSpPr>
            <a:cxnSpLocks/>
          </p:cNvCxnSpPr>
          <p:nvPr/>
        </p:nvCxnSpPr>
        <p:spPr>
          <a:xfrm flipV="1">
            <a:off x="6276311" y="3784200"/>
            <a:ext cx="1848555" cy="251997"/>
          </a:xfrm>
          <a:prstGeom prst="line">
            <a:avLst/>
          </a:prstGeom>
          <a:noFill/>
          <a:ln w="28575" cap="rnd" cmpd="sng" algn="ctr">
            <a:solidFill>
              <a:srgbClr val="E81123"/>
            </a:solidFill>
            <a:prstDash val="solid"/>
            <a:miter lim="800000"/>
          </a:ln>
          <a:effectLst/>
        </p:spPr>
      </p:cxnSp>
      <p:sp>
        <p:nvSpPr>
          <p:cNvPr id="468" name="Title 26">
            <a:extLst>
              <a:ext uri="{FF2B5EF4-FFF2-40B4-BE49-F238E27FC236}">
                <a16:creationId xmlns:a16="http://schemas.microsoft.com/office/drawing/2014/main" id="{17181A03-A616-4FA3-B889-5055A6D486FA}"/>
              </a:ext>
            </a:extLst>
          </p:cNvPr>
          <p:cNvSpPr>
            <a:spLocks noGrp="1"/>
          </p:cNvSpPr>
          <p:nvPr>
            <p:ph type="title"/>
          </p:nvPr>
        </p:nvSpPr>
        <p:spPr>
          <a:xfrm>
            <a:off x="441196" y="342900"/>
            <a:ext cx="10962677" cy="415499"/>
          </a:xfrm>
        </p:spPr>
        <p:txBody>
          <a:bodyPr/>
          <a:lstStyle/>
          <a:p>
            <a:r>
              <a:rPr lang="en-US"/>
              <a:t>Evolution of Visibility and Policy Enforcement</a:t>
            </a:r>
          </a:p>
        </p:txBody>
      </p:sp>
      <p:cxnSp>
        <p:nvCxnSpPr>
          <p:cNvPr id="470" name="Straight Connector 469">
            <a:extLst>
              <a:ext uri="{FF2B5EF4-FFF2-40B4-BE49-F238E27FC236}">
                <a16:creationId xmlns:a16="http://schemas.microsoft.com/office/drawing/2014/main" id="{AB30C40E-D134-402F-974E-EE6EBF6D8088}"/>
              </a:ext>
            </a:extLst>
          </p:cNvPr>
          <p:cNvCxnSpPr>
            <a:cxnSpLocks/>
          </p:cNvCxnSpPr>
          <p:nvPr/>
        </p:nvCxnSpPr>
        <p:spPr>
          <a:xfrm>
            <a:off x="1424909" y="4367868"/>
            <a:ext cx="1355373" cy="541687"/>
          </a:xfrm>
          <a:prstGeom prst="line">
            <a:avLst/>
          </a:prstGeom>
          <a:noFill/>
          <a:ln w="28575" cap="rnd" cmpd="sng" algn="ctr">
            <a:solidFill>
              <a:srgbClr val="E81123"/>
            </a:solidFill>
            <a:prstDash val="solid"/>
            <a:miter lim="800000"/>
          </a:ln>
          <a:effectLst/>
        </p:spPr>
      </p:cxnSp>
      <p:cxnSp>
        <p:nvCxnSpPr>
          <p:cNvPr id="471" name="Straight Connector 470">
            <a:extLst>
              <a:ext uri="{FF2B5EF4-FFF2-40B4-BE49-F238E27FC236}">
                <a16:creationId xmlns:a16="http://schemas.microsoft.com/office/drawing/2014/main" id="{E5F9D770-D819-471A-A3F3-729ACB5986D5}"/>
              </a:ext>
            </a:extLst>
          </p:cNvPr>
          <p:cNvCxnSpPr>
            <a:cxnSpLocks/>
          </p:cNvCxnSpPr>
          <p:nvPr/>
        </p:nvCxnSpPr>
        <p:spPr>
          <a:xfrm>
            <a:off x="2045204" y="3054348"/>
            <a:ext cx="1844790" cy="24476"/>
          </a:xfrm>
          <a:prstGeom prst="line">
            <a:avLst/>
          </a:prstGeom>
          <a:noFill/>
          <a:ln w="28575" cap="rnd" cmpd="sng" algn="ctr">
            <a:solidFill>
              <a:srgbClr val="E81123"/>
            </a:solidFill>
            <a:prstDash val="solid"/>
            <a:miter lim="800000"/>
          </a:ln>
          <a:effectLst/>
        </p:spPr>
      </p:cxnSp>
      <p:sp>
        <p:nvSpPr>
          <p:cNvPr id="472" name="TextBox 471">
            <a:extLst>
              <a:ext uri="{FF2B5EF4-FFF2-40B4-BE49-F238E27FC236}">
                <a16:creationId xmlns:a16="http://schemas.microsoft.com/office/drawing/2014/main" id="{EEBE7F07-84BC-4E83-9505-417A630F564D}"/>
              </a:ext>
            </a:extLst>
          </p:cNvPr>
          <p:cNvSpPr txBox="1"/>
          <p:nvPr/>
        </p:nvSpPr>
        <p:spPr>
          <a:xfrm>
            <a:off x="2611561" y="5327348"/>
            <a:ext cx="1749998" cy="307777"/>
          </a:xfrm>
          <a:prstGeom prst="rect">
            <a:avLst/>
          </a:prstGeom>
          <a:noFill/>
        </p:spPr>
        <p:txBody>
          <a:bodyPr wrap="square" rtlCol="0">
            <a:spAutoFit/>
          </a:bodyPr>
          <a:lstStyle/>
          <a:p>
            <a:pPr algn="ctr" defTabSz="699557">
              <a:defRPr/>
            </a:pPr>
            <a:r>
              <a:rPr lang="en-US" sz="1400">
                <a:gradFill>
                  <a:gsLst>
                    <a:gs pos="50000">
                      <a:schemeClr val="tx1"/>
                    </a:gs>
                    <a:gs pos="100000">
                      <a:schemeClr val="tx1"/>
                    </a:gs>
                  </a:gsLst>
                  <a:lin ang="8100000" scaled="1"/>
                </a:gradFill>
                <a:latin typeface="+mj-lt"/>
              </a:rPr>
              <a:t>Network Firewall</a:t>
            </a:r>
          </a:p>
        </p:txBody>
      </p:sp>
      <p:sp>
        <p:nvSpPr>
          <p:cNvPr id="473" name="TextBox 472">
            <a:extLst>
              <a:ext uri="{FF2B5EF4-FFF2-40B4-BE49-F238E27FC236}">
                <a16:creationId xmlns:a16="http://schemas.microsoft.com/office/drawing/2014/main" id="{FD31DAD5-5A32-48D3-8FF8-1BA516638406}"/>
              </a:ext>
            </a:extLst>
          </p:cNvPr>
          <p:cNvSpPr txBox="1"/>
          <p:nvPr/>
        </p:nvSpPr>
        <p:spPr>
          <a:xfrm>
            <a:off x="7429991" y="5327348"/>
            <a:ext cx="1855788" cy="307777"/>
          </a:xfrm>
          <a:prstGeom prst="rect">
            <a:avLst/>
          </a:prstGeom>
          <a:noFill/>
        </p:spPr>
        <p:txBody>
          <a:bodyPr wrap="square" rtlCol="0">
            <a:spAutoFit/>
          </a:bodyPr>
          <a:lstStyle/>
          <a:p>
            <a:pPr algn="ctr" defTabSz="699557">
              <a:defRPr/>
            </a:pPr>
            <a:r>
              <a:rPr lang="en-US" sz="1400">
                <a:gradFill>
                  <a:gsLst>
                    <a:gs pos="50000">
                      <a:schemeClr val="accent4"/>
                    </a:gs>
                    <a:gs pos="100000">
                      <a:schemeClr val="accent4"/>
                    </a:gs>
                  </a:gsLst>
                  <a:lin ang="8100000" scaled="1"/>
                </a:gradFill>
                <a:latin typeface="+mj-lt"/>
              </a:rPr>
              <a:t>Identity</a:t>
            </a:r>
          </a:p>
        </p:txBody>
      </p:sp>
      <p:sp>
        <p:nvSpPr>
          <p:cNvPr id="474" name="TextBox 473">
            <a:extLst>
              <a:ext uri="{FF2B5EF4-FFF2-40B4-BE49-F238E27FC236}">
                <a16:creationId xmlns:a16="http://schemas.microsoft.com/office/drawing/2014/main" id="{1D1DFBB3-DB7A-4625-9CD7-87EC8FE2A9E1}"/>
              </a:ext>
            </a:extLst>
          </p:cNvPr>
          <p:cNvSpPr txBox="1"/>
          <p:nvPr/>
        </p:nvSpPr>
        <p:spPr>
          <a:xfrm>
            <a:off x="8642407" y="2245179"/>
            <a:ext cx="2381151" cy="307777"/>
          </a:xfrm>
          <a:prstGeom prst="rect">
            <a:avLst/>
          </a:prstGeom>
          <a:noFill/>
        </p:spPr>
        <p:txBody>
          <a:bodyPr wrap="square" rtlCol="0">
            <a:spAutoFit/>
          </a:bodyPr>
          <a:lstStyle/>
          <a:p>
            <a:pPr algn="ctr" defTabSz="699557">
              <a:defRPr/>
            </a:pPr>
            <a:r>
              <a:rPr lang="en-US" sz="1400">
                <a:gradFill>
                  <a:gsLst>
                    <a:gs pos="50000">
                      <a:srgbClr val="5C2D91"/>
                    </a:gs>
                    <a:gs pos="100000">
                      <a:srgbClr val="5C2D91"/>
                    </a:gs>
                  </a:gsLst>
                  <a:lin ang="8100000" scaled="1"/>
                </a:gradFill>
                <a:latin typeface="+mj-lt"/>
              </a:rPr>
              <a:t>Information Protection</a:t>
            </a:r>
          </a:p>
        </p:txBody>
      </p:sp>
      <p:sp>
        <p:nvSpPr>
          <p:cNvPr id="475" name="TextBox 474">
            <a:extLst>
              <a:ext uri="{FF2B5EF4-FFF2-40B4-BE49-F238E27FC236}">
                <a16:creationId xmlns:a16="http://schemas.microsoft.com/office/drawing/2014/main" id="{0F4F1BC5-A6CB-443A-B784-71C6DB25E62D}"/>
              </a:ext>
            </a:extLst>
          </p:cNvPr>
          <p:cNvSpPr txBox="1"/>
          <p:nvPr/>
        </p:nvSpPr>
        <p:spPr>
          <a:xfrm>
            <a:off x="6187967" y="2245179"/>
            <a:ext cx="1522163" cy="307777"/>
          </a:xfrm>
          <a:prstGeom prst="rect">
            <a:avLst/>
          </a:prstGeom>
          <a:noFill/>
        </p:spPr>
        <p:txBody>
          <a:bodyPr wrap="square" rtlCol="0">
            <a:spAutoFit/>
          </a:bodyPr>
          <a:lstStyle/>
          <a:p>
            <a:pPr algn="ctr" defTabSz="699557">
              <a:defRPr/>
            </a:pPr>
            <a:r>
              <a:rPr lang="en-US" sz="1400">
                <a:gradFill>
                  <a:gsLst>
                    <a:gs pos="50000">
                      <a:schemeClr val="accent2"/>
                    </a:gs>
                    <a:gs pos="100000">
                      <a:schemeClr val="accent2"/>
                    </a:gs>
                  </a:gsLst>
                  <a:lin ang="8100000" scaled="1"/>
                </a:gradFill>
                <a:latin typeface="+mj-lt"/>
              </a:rPr>
              <a:t>Infrastructure</a:t>
            </a:r>
          </a:p>
        </p:txBody>
      </p:sp>
      <p:sp>
        <p:nvSpPr>
          <p:cNvPr id="476" name="TextBox 475">
            <a:extLst>
              <a:ext uri="{FF2B5EF4-FFF2-40B4-BE49-F238E27FC236}">
                <a16:creationId xmlns:a16="http://schemas.microsoft.com/office/drawing/2014/main" id="{89ABE52F-B866-4B69-9D11-BBBB816E32AA}"/>
              </a:ext>
            </a:extLst>
          </p:cNvPr>
          <p:cNvSpPr txBox="1"/>
          <p:nvPr/>
        </p:nvSpPr>
        <p:spPr>
          <a:xfrm>
            <a:off x="3001855" y="2245179"/>
            <a:ext cx="2706736" cy="307777"/>
          </a:xfrm>
          <a:prstGeom prst="rect">
            <a:avLst/>
          </a:prstGeom>
          <a:noFill/>
        </p:spPr>
        <p:txBody>
          <a:bodyPr wrap="square" rtlCol="0">
            <a:spAutoFit/>
          </a:bodyPr>
          <a:lstStyle/>
          <a:p>
            <a:pPr algn="ctr" defTabSz="699557">
              <a:defRPr/>
            </a:pPr>
            <a:r>
              <a:rPr lang="en-US" sz="1400">
                <a:gradFill>
                  <a:gsLst>
                    <a:gs pos="50000">
                      <a:schemeClr val="accent3"/>
                    </a:gs>
                    <a:gs pos="100000">
                      <a:schemeClr val="accent3"/>
                    </a:gs>
                  </a:gsLst>
                  <a:lin ang="8100000" scaled="1"/>
                </a:gradFill>
                <a:latin typeface="+mj-lt"/>
              </a:rPr>
              <a:t>Cloud App Security Broker</a:t>
            </a:r>
          </a:p>
        </p:txBody>
      </p:sp>
      <p:sp>
        <p:nvSpPr>
          <p:cNvPr id="477" name="TextBox 476">
            <a:extLst>
              <a:ext uri="{FF2B5EF4-FFF2-40B4-BE49-F238E27FC236}">
                <a16:creationId xmlns:a16="http://schemas.microsoft.com/office/drawing/2014/main" id="{D7F6029F-01DF-49FE-A1A7-2373992D4E40}"/>
              </a:ext>
            </a:extLst>
          </p:cNvPr>
          <p:cNvSpPr txBox="1"/>
          <p:nvPr/>
        </p:nvSpPr>
        <p:spPr>
          <a:xfrm>
            <a:off x="5165239" y="5327348"/>
            <a:ext cx="1323581" cy="307777"/>
          </a:xfrm>
          <a:prstGeom prst="rect">
            <a:avLst/>
          </a:prstGeom>
          <a:noFill/>
        </p:spPr>
        <p:txBody>
          <a:bodyPr wrap="square" rtlCol="0">
            <a:spAutoFit/>
          </a:bodyPr>
          <a:lstStyle/>
          <a:p>
            <a:pPr algn="ctr" defTabSz="699557">
              <a:defRPr/>
            </a:pPr>
            <a:r>
              <a:rPr lang="en-US" sz="1400">
                <a:gradFill>
                  <a:gsLst>
                    <a:gs pos="50000">
                      <a:schemeClr val="accent5"/>
                    </a:gs>
                    <a:gs pos="100000">
                      <a:schemeClr val="accent5"/>
                    </a:gs>
                  </a:gsLst>
                  <a:lin ang="8100000" scaled="1"/>
                </a:gradFill>
                <a:latin typeface="+mj-lt"/>
              </a:rPr>
              <a:t>Endpoint</a:t>
            </a:r>
          </a:p>
        </p:txBody>
      </p:sp>
      <p:cxnSp>
        <p:nvCxnSpPr>
          <p:cNvPr id="478" name="Straight Connector 477">
            <a:extLst>
              <a:ext uri="{FF2B5EF4-FFF2-40B4-BE49-F238E27FC236}">
                <a16:creationId xmlns:a16="http://schemas.microsoft.com/office/drawing/2014/main" id="{7354761B-8234-4C70-9162-C9508543AC47}"/>
              </a:ext>
            </a:extLst>
          </p:cNvPr>
          <p:cNvCxnSpPr>
            <a:cxnSpLocks/>
          </p:cNvCxnSpPr>
          <p:nvPr/>
        </p:nvCxnSpPr>
        <p:spPr>
          <a:xfrm flipV="1">
            <a:off x="1275754" y="3461548"/>
            <a:ext cx="96055" cy="106198"/>
          </a:xfrm>
          <a:prstGeom prst="line">
            <a:avLst/>
          </a:prstGeom>
          <a:noFill/>
          <a:ln w="28575" cap="rnd" cmpd="sng" algn="ctr">
            <a:solidFill>
              <a:srgbClr val="E81123"/>
            </a:solidFill>
            <a:prstDash val="solid"/>
            <a:miter lim="800000"/>
          </a:ln>
          <a:effectLst/>
        </p:spPr>
      </p:cxnSp>
      <p:sp>
        <p:nvSpPr>
          <p:cNvPr id="479" name="TextBox 478">
            <a:extLst>
              <a:ext uri="{FF2B5EF4-FFF2-40B4-BE49-F238E27FC236}">
                <a16:creationId xmlns:a16="http://schemas.microsoft.com/office/drawing/2014/main" id="{EBDCA29C-D484-4D81-A40B-2BA341F78022}"/>
              </a:ext>
            </a:extLst>
          </p:cNvPr>
          <p:cNvSpPr txBox="1"/>
          <p:nvPr/>
        </p:nvSpPr>
        <p:spPr>
          <a:xfrm>
            <a:off x="413231" y="2245179"/>
            <a:ext cx="2866062" cy="307777"/>
          </a:xfrm>
          <a:prstGeom prst="rect">
            <a:avLst/>
          </a:prstGeom>
          <a:noFill/>
        </p:spPr>
        <p:txBody>
          <a:bodyPr wrap="square" rtlCol="0">
            <a:spAutoFit/>
          </a:bodyPr>
          <a:lstStyle/>
          <a:p>
            <a:pPr algn="ctr" defTabSz="699557">
              <a:defRPr/>
            </a:pPr>
            <a:r>
              <a:rPr lang="en-US" sz="1400">
                <a:gradFill>
                  <a:gsLst>
                    <a:gs pos="50000">
                      <a:schemeClr val="accent1"/>
                    </a:gs>
                    <a:gs pos="100000">
                      <a:schemeClr val="accent1"/>
                    </a:gs>
                  </a:gsLst>
                  <a:lin ang="8100000" scaled="1"/>
                </a:gradFill>
                <a:latin typeface="+mj-lt"/>
              </a:rPr>
              <a:t>Mobile Device Management</a:t>
            </a:r>
          </a:p>
        </p:txBody>
      </p:sp>
      <p:sp>
        <p:nvSpPr>
          <p:cNvPr id="480" name="Rectangle 479">
            <a:hlinkClick r:id="rId4" tooltip="AIP helps you control and secure email, documents, and sensitive data inside and outside of your organization. From easy classification to embedded labels and permissions to enhanced data protection/reporting on your data anywhere it goes."/>
            <a:extLst>
              <a:ext uri="{FF2B5EF4-FFF2-40B4-BE49-F238E27FC236}">
                <a16:creationId xmlns:a16="http://schemas.microsoft.com/office/drawing/2014/main" id="{D6053A33-D761-4426-AA33-ECA174F4A1C0}"/>
              </a:ext>
            </a:extLst>
          </p:cNvPr>
          <p:cNvSpPr/>
          <p:nvPr/>
        </p:nvSpPr>
        <p:spPr>
          <a:xfrm>
            <a:off x="8274675" y="1250269"/>
            <a:ext cx="3116615" cy="305839"/>
          </a:xfrm>
          <a:prstGeom prst="rect">
            <a:avLst/>
          </a:prstGeom>
          <a:solidFill>
            <a:srgbClr val="EAEAEA"/>
          </a:solidFill>
          <a:ln w="38100" cap="flat" cmpd="sng" algn="ctr">
            <a:noFill/>
            <a:prstDash val="solid"/>
            <a:miter lim="800000"/>
          </a:ln>
          <a:effectLst/>
        </p:spPr>
        <p:txBody>
          <a:bodyPr rtlCol="0" anchor="t"/>
          <a:lstStyle/>
          <a:p>
            <a:pPr algn="ctr" defTabSz="672161">
              <a:defRPr/>
            </a:pPr>
            <a:r>
              <a:rPr lang="en-US" sz="1100" b="1" kern="0">
                <a:gradFill>
                  <a:gsLst>
                    <a:gs pos="50000">
                      <a:schemeClr val="tx1"/>
                    </a:gs>
                    <a:gs pos="100000">
                      <a:schemeClr val="tx1"/>
                    </a:gs>
                  </a:gsLst>
                  <a:lin ang="8100000" scaled="1"/>
                </a:gradFill>
                <a:latin typeface="+mj-lt"/>
              </a:rPr>
              <a:t>Azure Information Protection (AIP)</a:t>
            </a:r>
          </a:p>
        </p:txBody>
      </p:sp>
      <p:sp>
        <p:nvSpPr>
          <p:cNvPr id="481" name="Rectangle 480">
            <a:hlinkClick r:id="rId5" tooltip="Provdes simple ways to help secure resources in the cloud and on-premises using configurable policy for device integrity, multi-factor authentication, detection of stolen and phished credentials, and more."/>
            <a:extLst>
              <a:ext uri="{FF2B5EF4-FFF2-40B4-BE49-F238E27FC236}">
                <a16:creationId xmlns:a16="http://schemas.microsoft.com/office/drawing/2014/main" id="{D272AF0E-3B89-4AEF-988C-86DEFEA1164A}"/>
              </a:ext>
            </a:extLst>
          </p:cNvPr>
          <p:cNvSpPr/>
          <p:nvPr/>
        </p:nvSpPr>
        <p:spPr>
          <a:xfrm>
            <a:off x="7370439" y="5595249"/>
            <a:ext cx="1974892" cy="327919"/>
          </a:xfrm>
          <a:prstGeom prst="rect">
            <a:avLst/>
          </a:prstGeom>
          <a:solidFill>
            <a:srgbClr val="EAEAEA"/>
          </a:solidFill>
          <a:ln w="38100" cap="flat" cmpd="sng" algn="ctr">
            <a:noFill/>
            <a:prstDash val="solid"/>
            <a:miter lim="800000"/>
          </a:ln>
          <a:effectLst/>
        </p:spPr>
        <p:txBody>
          <a:bodyPr rtlCol="0" anchor="ctr"/>
          <a:lstStyle/>
          <a:p>
            <a:pPr marL="126030" algn="ctr" defTabSz="672161">
              <a:defRPr/>
            </a:pPr>
            <a:r>
              <a:rPr lang="en-US" sz="1100" kern="0">
                <a:gradFill>
                  <a:gsLst>
                    <a:gs pos="50000">
                      <a:schemeClr val="tx1"/>
                    </a:gs>
                    <a:gs pos="100000">
                      <a:schemeClr val="tx1"/>
                    </a:gs>
                  </a:gsLst>
                  <a:lin ang="8100000" scaled="1"/>
                </a:gradFill>
                <a:latin typeface="+mj-lt"/>
              </a:rPr>
              <a:t>Conditional Access</a:t>
            </a:r>
          </a:p>
        </p:txBody>
      </p:sp>
      <p:sp>
        <p:nvSpPr>
          <p:cNvPr id="482" name="Rectangle 481">
            <a:hlinkClick r:id="rId6" tooltip="Office 365 DLP capabilities including Outlook Policy Tips, rule application via Exchange Transport rules, automatic protection via SharePoint location, and more. "/>
            <a:extLst>
              <a:ext uri="{FF2B5EF4-FFF2-40B4-BE49-F238E27FC236}">
                <a16:creationId xmlns:a16="http://schemas.microsoft.com/office/drawing/2014/main" id="{20D535DF-4544-4ACD-BADC-F8EF1EEEE34A}"/>
              </a:ext>
            </a:extLst>
          </p:cNvPr>
          <p:cNvSpPr/>
          <p:nvPr/>
        </p:nvSpPr>
        <p:spPr>
          <a:xfrm>
            <a:off x="9025019" y="1511681"/>
            <a:ext cx="1615927" cy="169277"/>
          </a:xfrm>
          <a:prstGeom prst="rect">
            <a:avLst/>
          </a:prstGeom>
          <a:solidFill>
            <a:srgbClr val="EAEAEA"/>
          </a:solidFill>
          <a:ln w="38100" cap="flat" cmpd="sng" algn="ctr">
            <a:noFill/>
            <a:prstDash val="solid"/>
            <a:miter lim="800000"/>
          </a:ln>
          <a:effectLst/>
        </p:spPr>
        <p:txBody>
          <a:bodyPr wrap="square" tIns="0" bIns="0" rtlCol="0" anchor="ctr">
            <a:spAutoFit/>
          </a:bodyPr>
          <a:lstStyle/>
          <a:p>
            <a:pPr marL="84020" algn="ctr" defTabSz="672161">
              <a:defRPr/>
            </a:pPr>
            <a:r>
              <a:rPr lang="en-US" sz="1100" kern="0">
                <a:gradFill>
                  <a:gsLst>
                    <a:gs pos="50000">
                      <a:schemeClr val="tx1"/>
                    </a:gs>
                    <a:gs pos="100000">
                      <a:schemeClr val="tx1"/>
                    </a:gs>
                  </a:gsLst>
                  <a:lin ang="8100000" scaled="1"/>
                </a:gradFill>
                <a:latin typeface="+mj-lt"/>
              </a:rPr>
              <a:t>Office 365 DLP</a:t>
            </a:r>
          </a:p>
        </p:txBody>
      </p:sp>
      <p:sp>
        <p:nvSpPr>
          <p:cNvPr id="483" name="Rectangle 482">
            <a:hlinkClick r:id="rId7" tooltip="Cloud App Security provides discovery and control of your Shadow IT in the cloud. It extends the visibility, auditing, and control you have on-premises to your cloud applications and the data in them. "/>
            <a:extLst>
              <a:ext uri="{FF2B5EF4-FFF2-40B4-BE49-F238E27FC236}">
                <a16:creationId xmlns:a16="http://schemas.microsoft.com/office/drawing/2014/main" id="{00D0E0D0-B85B-4750-A90B-4055262836F4}"/>
              </a:ext>
            </a:extLst>
          </p:cNvPr>
          <p:cNvSpPr/>
          <p:nvPr/>
        </p:nvSpPr>
        <p:spPr>
          <a:xfrm>
            <a:off x="3251342" y="1511681"/>
            <a:ext cx="2207762" cy="169277"/>
          </a:xfrm>
          <a:prstGeom prst="rect">
            <a:avLst/>
          </a:prstGeom>
          <a:solidFill>
            <a:srgbClr val="EAEAEA"/>
          </a:solidFill>
          <a:ln w="38100" cap="flat" cmpd="sng" algn="ctr">
            <a:noFill/>
            <a:prstDash val="solid"/>
            <a:miter lim="800000"/>
          </a:ln>
          <a:effectLst/>
        </p:spPr>
        <p:txBody>
          <a:bodyPr wrap="square" tIns="0" bIns="0" rtlCol="0" anchor="ctr">
            <a:spAutoFit/>
          </a:bodyPr>
          <a:lstStyle/>
          <a:p>
            <a:pPr marL="42010" algn="ctr" defTabSz="672161">
              <a:defRPr/>
            </a:pPr>
            <a:r>
              <a:rPr lang="en-US" sz="1100" kern="0">
                <a:gradFill>
                  <a:gsLst>
                    <a:gs pos="50000">
                      <a:schemeClr val="tx1"/>
                    </a:gs>
                    <a:gs pos="100000">
                      <a:schemeClr val="tx1"/>
                    </a:gs>
                  </a:gsLst>
                  <a:lin ang="8100000" scaled="1"/>
                </a:gradFill>
                <a:latin typeface="+mj-lt"/>
              </a:rPr>
              <a:t>Cloud App Security</a:t>
            </a:r>
          </a:p>
        </p:txBody>
      </p:sp>
      <p:sp>
        <p:nvSpPr>
          <p:cNvPr id="484" name="Rectangle 483">
            <a:hlinkClick r:id="rId8" tooltip="Microsoft Intune provides mobile device management, mobile application management, and PC management capabilities from the cloud. "/>
            <a:extLst>
              <a:ext uri="{FF2B5EF4-FFF2-40B4-BE49-F238E27FC236}">
                <a16:creationId xmlns:a16="http://schemas.microsoft.com/office/drawing/2014/main" id="{AE356A35-F0B9-4D3D-8729-4A031587B96E}"/>
              </a:ext>
            </a:extLst>
          </p:cNvPr>
          <p:cNvSpPr/>
          <p:nvPr/>
        </p:nvSpPr>
        <p:spPr>
          <a:xfrm>
            <a:off x="611916" y="1511681"/>
            <a:ext cx="2293656" cy="169277"/>
          </a:xfrm>
          <a:prstGeom prst="rect">
            <a:avLst/>
          </a:prstGeom>
          <a:solidFill>
            <a:srgbClr val="EAEAEA"/>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ctr">
            <a:spAutoFit/>
          </a:bodyPr>
          <a:lstStyle/>
          <a:p>
            <a:pPr algn="r" defTabSz="685644">
              <a:defRPr/>
            </a:pPr>
            <a:r>
              <a:rPr lang="en-US" sz="1100">
                <a:gradFill>
                  <a:gsLst>
                    <a:gs pos="50000">
                      <a:schemeClr val="tx1"/>
                    </a:gs>
                    <a:gs pos="100000">
                      <a:schemeClr val="tx1"/>
                    </a:gs>
                  </a:gsLst>
                  <a:lin ang="8100000" scaled="1"/>
                </a:gradFill>
                <a:latin typeface="+mj-lt"/>
              </a:rPr>
              <a:t>Microsoft Intune MDM/MAM</a:t>
            </a:r>
          </a:p>
        </p:txBody>
      </p:sp>
      <p:grpSp>
        <p:nvGrpSpPr>
          <p:cNvPr id="485" name="Group 484">
            <a:extLst>
              <a:ext uri="{FF2B5EF4-FFF2-40B4-BE49-F238E27FC236}">
                <a16:creationId xmlns:a16="http://schemas.microsoft.com/office/drawing/2014/main" id="{B1B3B4AB-7E7F-479E-857A-3D556E481A6A}"/>
              </a:ext>
            </a:extLst>
          </p:cNvPr>
          <p:cNvGrpSpPr/>
          <p:nvPr/>
        </p:nvGrpSpPr>
        <p:grpSpPr>
          <a:xfrm>
            <a:off x="472700" y="4913176"/>
            <a:ext cx="1746994" cy="706993"/>
            <a:chOff x="5243864" y="2566458"/>
            <a:chExt cx="1581031" cy="634668"/>
          </a:xfrm>
        </p:grpSpPr>
        <p:sp>
          <p:nvSpPr>
            <p:cNvPr id="486" name="Rectangle 485">
              <a:hlinkClick r:id="rId9" tooltip="Azure Marketplace includes many security appliances from leading vendors among the thousands of certified, open source, and community software applications and developer services— all pre-configured for Microsoft Azure. "/>
              <a:extLst>
                <a:ext uri="{FF2B5EF4-FFF2-40B4-BE49-F238E27FC236}">
                  <a16:creationId xmlns:a16="http://schemas.microsoft.com/office/drawing/2014/main" id="{F5CC0CE6-1E7B-41C2-A48D-29EC60BF1B21}"/>
                </a:ext>
              </a:extLst>
            </p:cNvPr>
            <p:cNvSpPr/>
            <p:nvPr/>
          </p:nvSpPr>
          <p:spPr>
            <a:xfrm>
              <a:off x="5243864" y="2566458"/>
              <a:ext cx="1581031" cy="634668"/>
            </a:xfrm>
            <a:prstGeom prst="rect">
              <a:avLst/>
            </a:prstGeom>
            <a:solidFill>
              <a:schemeClr val="bg2"/>
            </a:solidFill>
            <a:ln w="19050" cap="rnd">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defTabSz="685644">
                <a:defRPr/>
              </a:pPr>
              <a:r>
                <a:rPr lang="en-US" sz="1100">
                  <a:gradFill>
                    <a:gsLst>
                      <a:gs pos="50000">
                        <a:schemeClr val="tx1"/>
                      </a:gs>
                      <a:gs pos="100000">
                        <a:schemeClr val="tx1"/>
                      </a:gs>
                    </a:gsLst>
                    <a:lin ang="8100000" scaled="1"/>
                  </a:gradFill>
                  <a:latin typeface="+mj-lt"/>
                </a:rPr>
                <a:t>Security Appliances</a:t>
              </a:r>
            </a:p>
          </p:txBody>
        </p:sp>
        <p:grpSp>
          <p:nvGrpSpPr>
            <p:cNvPr id="487" name="Group 486">
              <a:extLst>
                <a:ext uri="{FF2B5EF4-FFF2-40B4-BE49-F238E27FC236}">
                  <a16:creationId xmlns:a16="http://schemas.microsoft.com/office/drawing/2014/main" id="{9FDED257-00ED-4B11-AA48-84CF59DF6616}"/>
                </a:ext>
              </a:extLst>
            </p:cNvPr>
            <p:cNvGrpSpPr/>
            <p:nvPr/>
          </p:nvGrpSpPr>
          <p:grpSpPr>
            <a:xfrm>
              <a:off x="5341451" y="2626255"/>
              <a:ext cx="882344" cy="188701"/>
              <a:chOff x="5350801" y="3022278"/>
              <a:chExt cx="1088925" cy="232882"/>
            </a:xfrm>
          </p:grpSpPr>
          <p:pic>
            <p:nvPicPr>
              <p:cNvPr id="498" name="Picture 3">
                <a:extLst>
                  <a:ext uri="{FF2B5EF4-FFF2-40B4-BE49-F238E27FC236}">
                    <a16:creationId xmlns:a16="http://schemas.microsoft.com/office/drawing/2014/main" id="{A41FDC7B-B743-47D9-9512-146D7A6EC363}"/>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350801" y="3022278"/>
                <a:ext cx="188724" cy="232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99" name="Group 498">
                <a:extLst>
                  <a:ext uri="{FF2B5EF4-FFF2-40B4-BE49-F238E27FC236}">
                    <a16:creationId xmlns:a16="http://schemas.microsoft.com/office/drawing/2014/main" id="{CA8F7CFC-206B-4F38-8E3D-9ACBF24980C7}"/>
                  </a:ext>
                </a:extLst>
              </p:cNvPr>
              <p:cNvGrpSpPr/>
              <p:nvPr/>
            </p:nvGrpSpPr>
            <p:grpSpPr bwMode="black">
              <a:xfrm>
                <a:off x="5374288" y="3108890"/>
                <a:ext cx="1065438" cy="89200"/>
                <a:chOff x="4271916" y="4179358"/>
                <a:chExt cx="7089822" cy="593725"/>
              </a:xfrm>
              <a:solidFill>
                <a:schemeClr val="tx1"/>
              </a:solidFill>
            </p:grpSpPr>
            <p:sp>
              <p:nvSpPr>
                <p:cNvPr id="500" name="Freeform 26">
                  <a:extLst>
                    <a:ext uri="{FF2B5EF4-FFF2-40B4-BE49-F238E27FC236}">
                      <a16:creationId xmlns:a16="http://schemas.microsoft.com/office/drawing/2014/main" id="{56F8B98E-84ED-4405-9120-C1F47A0F384F}"/>
                    </a:ext>
                  </a:extLst>
                </p:cNvPr>
                <p:cNvSpPr>
                  <a:spLocks/>
                </p:cNvSpPr>
                <p:nvPr/>
              </p:nvSpPr>
              <p:spPr bwMode="black">
                <a:xfrm>
                  <a:off x="4271916" y="4258728"/>
                  <a:ext cx="706434" cy="514355"/>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89606" tIns="44803" rIns="89606" bIns="44803" numCol="1" anchor="t" anchorCtr="0" compatLnSpc="1">
                  <a:prstTxWarp prst="textNoShape">
                    <a:avLst/>
                  </a:prstTxWarp>
                </a:bodyPr>
                <a:lstStyle/>
                <a:p>
                  <a:pPr defTabSz="447995">
                    <a:defRPr/>
                  </a:pPr>
                  <a:endParaRPr lang="en-US" sz="1568">
                    <a:gradFill>
                      <a:gsLst>
                        <a:gs pos="50000">
                          <a:schemeClr val="tx1"/>
                        </a:gs>
                        <a:gs pos="100000">
                          <a:schemeClr val="tx1"/>
                        </a:gs>
                      </a:gsLst>
                      <a:lin ang="8100000" scaled="1"/>
                    </a:gradFill>
                    <a:latin typeface="+mj-lt"/>
                  </a:endParaRPr>
                </a:p>
              </p:txBody>
            </p:sp>
            <p:sp>
              <p:nvSpPr>
                <p:cNvPr id="501" name="Freeform 27">
                  <a:extLst>
                    <a:ext uri="{FF2B5EF4-FFF2-40B4-BE49-F238E27FC236}">
                      <a16:creationId xmlns:a16="http://schemas.microsoft.com/office/drawing/2014/main" id="{FA6217A5-7E9E-4159-8C56-6B8B2680AC96}"/>
                    </a:ext>
                  </a:extLst>
                </p:cNvPr>
                <p:cNvSpPr>
                  <a:spLocks/>
                </p:cNvSpPr>
                <p:nvPr/>
              </p:nvSpPr>
              <p:spPr bwMode="black">
                <a:xfrm>
                  <a:off x="4400431" y="4179358"/>
                  <a:ext cx="657229" cy="376243"/>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89606" tIns="44803" rIns="89606" bIns="44803" numCol="1" anchor="t" anchorCtr="0" compatLnSpc="1">
                  <a:prstTxWarp prst="textNoShape">
                    <a:avLst/>
                  </a:prstTxWarp>
                </a:bodyPr>
                <a:lstStyle/>
                <a:p>
                  <a:pPr defTabSz="447995">
                    <a:defRPr/>
                  </a:pPr>
                  <a:endParaRPr lang="en-US" sz="1568">
                    <a:gradFill>
                      <a:gsLst>
                        <a:gs pos="50000">
                          <a:schemeClr val="tx1"/>
                        </a:gs>
                        <a:gs pos="100000">
                          <a:schemeClr val="tx1"/>
                        </a:gs>
                      </a:gsLst>
                      <a:lin ang="8100000" scaled="1"/>
                    </a:gradFill>
                    <a:latin typeface="+mj-lt"/>
                  </a:endParaRPr>
                </a:p>
              </p:txBody>
            </p:sp>
            <p:sp>
              <p:nvSpPr>
                <p:cNvPr id="502" name="Freeform 29">
                  <a:extLst>
                    <a:ext uri="{FF2B5EF4-FFF2-40B4-BE49-F238E27FC236}">
                      <a16:creationId xmlns:a16="http://schemas.microsoft.com/office/drawing/2014/main" id="{8F668524-C089-4A86-A05E-AA5E28045C67}"/>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89606" tIns="44803" rIns="89606" bIns="44803" numCol="1" anchor="t" anchorCtr="0" compatLnSpc="1">
                  <a:prstTxWarp prst="textNoShape">
                    <a:avLst/>
                  </a:prstTxWarp>
                </a:bodyPr>
                <a:lstStyle/>
                <a:p>
                  <a:pPr defTabSz="447995">
                    <a:defRPr/>
                  </a:pPr>
                  <a:endParaRPr lang="en-US" sz="1568">
                    <a:gradFill>
                      <a:gsLst>
                        <a:gs pos="50000">
                          <a:schemeClr val="tx1"/>
                        </a:gs>
                        <a:gs pos="100000">
                          <a:schemeClr val="tx1"/>
                        </a:gs>
                      </a:gsLst>
                      <a:lin ang="8100000" scaled="1"/>
                    </a:gradFill>
                    <a:latin typeface="+mj-lt"/>
                  </a:endParaRPr>
                </a:p>
              </p:txBody>
            </p:sp>
          </p:grpSp>
        </p:grpSp>
        <p:grpSp>
          <p:nvGrpSpPr>
            <p:cNvPr id="488" name="Group 487">
              <a:extLst>
                <a:ext uri="{FF2B5EF4-FFF2-40B4-BE49-F238E27FC236}">
                  <a16:creationId xmlns:a16="http://schemas.microsoft.com/office/drawing/2014/main" id="{5124FB38-4C74-4FE2-976A-7B314E8641D1}"/>
                </a:ext>
              </a:extLst>
            </p:cNvPr>
            <p:cNvGrpSpPr/>
            <p:nvPr/>
          </p:nvGrpSpPr>
          <p:grpSpPr>
            <a:xfrm>
              <a:off x="5318636" y="2910997"/>
              <a:ext cx="1442682" cy="173230"/>
              <a:chOff x="5318636" y="2910997"/>
              <a:chExt cx="1442682" cy="173230"/>
            </a:xfrm>
          </p:grpSpPr>
          <p:pic>
            <p:nvPicPr>
              <p:cNvPr id="489" name="Picture 488">
                <a:extLst>
                  <a:ext uri="{FF2B5EF4-FFF2-40B4-BE49-F238E27FC236}">
                    <a16:creationId xmlns:a16="http://schemas.microsoft.com/office/drawing/2014/main" id="{9C357C66-8776-4572-973C-89493EE0131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84906" y="2911797"/>
                <a:ext cx="171629" cy="171629"/>
              </a:xfrm>
              <a:prstGeom prst="rect">
                <a:avLst/>
              </a:prstGeom>
            </p:spPr>
          </p:pic>
          <p:pic>
            <p:nvPicPr>
              <p:cNvPr id="490" name="Picture 489">
                <a:extLst>
                  <a:ext uri="{FF2B5EF4-FFF2-40B4-BE49-F238E27FC236}">
                    <a16:creationId xmlns:a16="http://schemas.microsoft.com/office/drawing/2014/main" id="{E43502CB-2F43-4BEB-9CD8-74713811AF4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28604" y="2913363"/>
                <a:ext cx="168498" cy="168498"/>
              </a:xfrm>
              <a:prstGeom prst="rect">
                <a:avLst/>
              </a:prstGeom>
            </p:spPr>
          </p:pic>
          <p:pic>
            <p:nvPicPr>
              <p:cNvPr id="491" name="Picture 490">
                <a:extLst>
                  <a:ext uri="{FF2B5EF4-FFF2-40B4-BE49-F238E27FC236}">
                    <a16:creationId xmlns:a16="http://schemas.microsoft.com/office/drawing/2014/main" id="{E68D7864-AC16-4B98-974B-73CD56B0C31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18636" y="2910997"/>
                <a:ext cx="173229" cy="173230"/>
              </a:xfrm>
              <a:prstGeom prst="rect">
                <a:avLst/>
              </a:prstGeom>
            </p:spPr>
          </p:pic>
          <p:pic>
            <p:nvPicPr>
              <p:cNvPr id="492" name="Picture 491">
                <a:extLst>
                  <a:ext uri="{FF2B5EF4-FFF2-40B4-BE49-F238E27FC236}">
                    <a16:creationId xmlns:a16="http://schemas.microsoft.com/office/drawing/2014/main" id="{6FBC153F-BE0C-480B-ACA0-F93A1CA6CB3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56740" y="2911797"/>
                <a:ext cx="171629" cy="171629"/>
              </a:xfrm>
              <a:prstGeom prst="rect">
                <a:avLst/>
              </a:prstGeom>
            </p:spPr>
          </p:pic>
          <p:grpSp>
            <p:nvGrpSpPr>
              <p:cNvPr id="493" name="Group 492">
                <a:extLst>
                  <a:ext uri="{FF2B5EF4-FFF2-40B4-BE49-F238E27FC236}">
                    <a16:creationId xmlns:a16="http://schemas.microsoft.com/office/drawing/2014/main" id="{56E6713A-B026-4284-88AD-06B256FE3B66}"/>
                  </a:ext>
                </a:extLst>
              </p:cNvPr>
              <p:cNvGrpSpPr/>
              <p:nvPr/>
            </p:nvGrpSpPr>
            <p:grpSpPr>
              <a:xfrm>
                <a:off x="6572646" y="2974753"/>
                <a:ext cx="188672" cy="45718"/>
                <a:chOff x="1340717" y="144309"/>
                <a:chExt cx="418504" cy="101413"/>
              </a:xfrm>
              <a:solidFill>
                <a:schemeClr val="tx1">
                  <a:lumMod val="65000"/>
                  <a:lumOff val="35000"/>
                </a:schemeClr>
              </a:solidFill>
            </p:grpSpPr>
            <p:sp>
              <p:nvSpPr>
                <p:cNvPr id="495" name="Oval 494">
                  <a:extLst>
                    <a:ext uri="{FF2B5EF4-FFF2-40B4-BE49-F238E27FC236}">
                      <a16:creationId xmlns:a16="http://schemas.microsoft.com/office/drawing/2014/main" id="{E711DAEB-3D3A-408A-9CCE-72A7D56C649F}"/>
                    </a:ext>
                  </a:extLst>
                </p:cNvPr>
                <p:cNvSpPr/>
                <p:nvPr/>
              </p:nvSpPr>
              <p:spPr bwMode="auto">
                <a:xfrm>
                  <a:off x="1340717" y="144309"/>
                  <a:ext cx="101414" cy="10141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r" defTabSz="685445" fontAlgn="base">
                    <a:lnSpc>
                      <a:spcPct val="90000"/>
                    </a:lnSpc>
                    <a:spcBef>
                      <a:spcPct val="0"/>
                    </a:spcBef>
                    <a:spcAft>
                      <a:spcPct val="0"/>
                    </a:spcAft>
                    <a:defRPr/>
                  </a:pPr>
                  <a:endParaRPr lang="en-US" sz="1765" kern="0" err="1">
                    <a:gradFill>
                      <a:gsLst>
                        <a:gs pos="50000">
                          <a:schemeClr val="tx1"/>
                        </a:gs>
                        <a:gs pos="100000">
                          <a:schemeClr val="tx1"/>
                        </a:gs>
                      </a:gsLst>
                      <a:lin ang="8100000" scaled="1"/>
                    </a:gradFill>
                    <a:latin typeface="+mj-lt"/>
                    <a:ea typeface="Segoe UI" pitchFamily="34" charset="0"/>
                    <a:cs typeface="Segoe UI" pitchFamily="34" charset="0"/>
                  </a:endParaRPr>
                </a:p>
              </p:txBody>
            </p:sp>
            <p:sp>
              <p:nvSpPr>
                <p:cNvPr id="496" name="Oval 495">
                  <a:extLst>
                    <a:ext uri="{FF2B5EF4-FFF2-40B4-BE49-F238E27FC236}">
                      <a16:creationId xmlns:a16="http://schemas.microsoft.com/office/drawing/2014/main" id="{0829DC32-5940-485D-991E-B11926507DE6}"/>
                    </a:ext>
                  </a:extLst>
                </p:cNvPr>
                <p:cNvSpPr/>
                <p:nvPr/>
              </p:nvSpPr>
              <p:spPr bwMode="auto">
                <a:xfrm>
                  <a:off x="1499262" y="144309"/>
                  <a:ext cx="101414" cy="10141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r" defTabSz="685445" fontAlgn="base">
                    <a:lnSpc>
                      <a:spcPct val="90000"/>
                    </a:lnSpc>
                    <a:spcBef>
                      <a:spcPct val="0"/>
                    </a:spcBef>
                    <a:spcAft>
                      <a:spcPct val="0"/>
                    </a:spcAft>
                    <a:defRPr/>
                  </a:pPr>
                  <a:endParaRPr lang="en-US" sz="1765" kern="0" err="1">
                    <a:gradFill>
                      <a:gsLst>
                        <a:gs pos="50000">
                          <a:schemeClr val="tx1"/>
                        </a:gs>
                        <a:gs pos="100000">
                          <a:schemeClr val="tx1"/>
                        </a:gs>
                      </a:gsLst>
                      <a:lin ang="8100000" scaled="1"/>
                    </a:gradFill>
                    <a:latin typeface="+mj-lt"/>
                    <a:ea typeface="Segoe UI" pitchFamily="34" charset="0"/>
                    <a:cs typeface="Segoe UI" pitchFamily="34" charset="0"/>
                  </a:endParaRPr>
                </a:p>
              </p:txBody>
            </p:sp>
            <p:sp>
              <p:nvSpPr>
                <p:cNvPr id="497" name="Oval 496">
                  <a:extLst>
                    <a:ext uri="{FF2B5EF4-FFF2-40B4-BE49-F238E27FC236}">
                      <a16:creationId xmlns:a16="http://schemas.microsoft.com/office/drawing/2014/main" id="{16BFB644-64D6-4E8A-A44A-12F151C305D9}"/>
                    </a:ext>
                  </a:extLst>
                </p:cNvPr>
                <p:cNvSpPr/>
                <p:nvPr/>
              </p:nvSpPr>
              <p:spPr bwMode="auto">
                <a:xfrm>
                  <a:off x="1657807" y="144309"/>
                  <a:ext cx="101414" cy="10141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r" defTabSz="685445" fontAlgn="base">
                    <a:lnSpc>
                      <a:spcPct val="90000"/>
                    </a:lnSpc>
                    <a:spcBef>
                      <a:spcPct val="0"/>
                    </a:spcBef>
                    <a:spcAft>
                      <a:spcPct val="0"/>
                    </a:spcAft>
                    <a:defRPr/>
                  </a:pPr>
                  <a:endParaRPr lang="en-US" sz="1765" kern="0" err="1">
                    <a:gradFill>
                      <a:gsLst>
                        <a:gs pos="50000">
                          <a:schemeClr val="tx1"/>
                        </a:gs>
                        <a:gs pos="100000">
                          <a:schemeClr val="tx1"/>
                        </a:gs>
                      </a:gsLst>
                      <a:lin ang="8100000" scaled="1"/>
                    </a:gradFill>
                    <a:latin typeface="+mj-lt"/>
                    <a:ea typeface="Segoe UI" pitchFamily="34" charset="0"/>
                    <a:cs typeface="Segoe UI" pitchFamily="34" charset="0"/>
                  </a:endParaRPr>
                </a:p>
              </p:txBody>
            </p:sp>
          </p:grpSp>
          <p:pic>
            <p:nvPicPr>
              <p:cNvPr id="494" name="Picture 493">
                <a:extLst>
                  <a:ext uri="{FF2B5EF4-FFF2-40B4-BE49-F238E27FC236}">
                    <a16:creationId xmlns:a16="http://schemas.microsoft.com/office/drawing/2014/main" id="{E013DD83-E064-412E-8066-FE7EC3F5BE1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802642" y="2913619"/>
                <a:ext cx="167986" cy="167986"/>
              </a:xfrm>
              <a:prstGeom prst="rect">
                <a:avLst/>
              </a:prstGeom>
            </p:spPr>
          </p:pic>
        </p:grpSp>
      </p:grpSp>
      <p:sp>
        <p:nvSpPr>
          <p:cNvPr id="503" name="Rectangle 502">
            <a:hlinkClick r:id="rId16"/>
            <a:extLst>
              <a:ext uri="{FF2B5EF4-FFF2-40B4-BE49-F238E27FC236}">
                <a16:creationId xmlns:a16="http://schemas.microsoft.com/office/drawing/2014/main" id="{8CFFF578-4EF2-4D78-AA73-A0C453EC56BC}"/>
              </a:ext>
            </a:extLst>
          </p:cNvPr>
          <p:cNvSpPr/>
          <p:nvPr/>
        </p:nvSpPr>
        <p:spPr>
          <a:xfrm>
            <a:off x="5013069" y="5595249"/>
            <a:ext cx="1996705" cy="317488"/>
          </a:xfrm>
          <a:prstGeom prst="rect">
            <a:avLst/>
          </a:prstGeom>
          <a:solidFill>
            <a:srgbClr val="EAEAEA"/>
          </a:solidFill>
          <a:ln w="38100" cap="flat" cmpd="sng" algn="ctr">
            <a:noFill/>
            <a:prstDash val="solid"/>
            <a:miter lim="800000"/>
          </a:ln>
          <a:effectLst/>
        </p:spPr>
        <p:txBody>
          <a:bodyPr rtlCol="0" anchor="ctr"/>
          <a:lstStyle/>
          <a:p>
            <a:pPr defTabSz="672161">
              <a:defRPr/>
            </a:pPr>
            <a:r>
              <a:rPr lang="en-US" sz="1100" kern="0">
                <a:gradFill>
                  <a:gsLst>
                    <a:gs pos="50000">
                      <a:schemeClr val="tx1"/>
                    </a:gs>
                    <a:gs pos="100000">
                      <a:schemeClr val="tx1"/>
                    </a:gs>
                  </a:gsLst>
                  <a:lin ang="8100000" scaled="1"/>
                </a:gradFill>
                <a:latin typeface="+mj-lt"/>
              </a:rPr>
              <a:t>Windows Security Center</a:t>
            </a:r>
          </a:p>
        </p:txBody>
      </p:sp>
      <p:grpSp>
        <p:nvGrpSpPr>
          <p:cNvPr id="504" name="Group 503">
            <a:extLst>
              <a:ext uri="{FF2B5EF4-FFF2-40B4-BE49-F238E27FC236}">
                <a16:creationId xmlns:a16="http://schemas.microsoft.com/office/drawing/2014/main" id="{185148C0-6B77-4863-83B6-F51BF4188A91}"/>
              </a:ext>
            </a:extLst>
          </p:cNvPr>
          <p:cNvGrpSpPr/>
          <p:nvPr/>
        </p:nvGrpSpPr>
        <p:grpSpPr>
          <a:xfrm>
            <a:off x="9811574" y="4334237"/>
            <a:ext cx="1832312" cy="603877"/>
            <a:chOff x="3350824" y="1245137"/>
            <a:chExt cx="1673337" cy="551483"/>
          </a:xfrm>
          <a:solidFill>
            <a:srgbClr val="EAEAEA"/>
          </a:solidFill>
        </p:grpSpPr>
        <p:sp>
          <p:nvSpPr>
            <p:cNvPr id="505" name="Rectangle 504">
              <a:hlinkClick r:id="rId17" tooltip="Office 365 Security &amp; Compliance Center is your one-stop portal for Office 365 security. Office 365 Threat Intelligence helps ﻿you research threats against your organization + respond to malware, phishing, and other attacks that Office 365 detected. "/>
              <a:extLst>
                <a:ext uri="{FF2B5EF4-FFF2-40B4-BE49-F238E27FC236}">
                  <a16:creationId xmlns:a16="http://schemas.microsoft.com/office/drawing/2014/main" id="{881749B5-4904-4C45-B19C-7896D1D2E3CD}"/>
                </a:ext>
              </a:extLst>
            </p:cNvPr>
            <p:cNvSpPr/>
            <p:nvPr/>
          </p:nvSpPr>
          <p:spPr>
            <a:xfrm>
              <a:off x="3350824" y="1247313"/>
              <a:ext cx="1414693" cy="547048"/>
            </a:xfrm>
            <a:prstGeom prst="rect">
              <a:avLst/>
            </a:prstGeom>
            <a:solidFill>
              <a:srgbClr val="EAEAEA"/>
            </a:solidFill>
            <a:ln w="38100" cap="flat" cmpd="sng" algn="ctr">
              <a:noFill/>
              <a:prstDash val="solid"/>
              <a:miter lim="800000"/>
            </a:ln>
            <a:effectLst/>
          </p:spPr>
          <p:txBody>
            <a:bodyPr rtlCol="0" anchor="ctr"/>
            <a:lstStyle/>
            <a:p>
              <a:pPr marL="126030" algn="ctr" defTabSz="672161"/>
              <a:endParaRPr lang="en-US" sz="1100" kern="0">
                <a:gradFill>
                  <a:gsLst>
                    <a:gs pos="50000">
                      <a:schemeClr val="tx1"/>
                    </a:gs>
                    <a:gs pos="100000">
                      <a:schemeClr val="tx1"/>
                    </a:gs>
                  </a:gsLst>
                  <a:lin ang="8100000" scaled="1"/>
                </a:gradFill>
                <a:latin typeface="+mj-lt"/>
              </a:endParaRPr>
            </a:p>
          </p:txBody>
        </p:sp>
        <p:sp>
          <p:nvSpPr>
            <p:cNvPr id="506" name="Rectangle 505">
              <a:extLst>
                <a:ext uri="{FF2B5EF4-FFF2-40B4-BE49-F238E27FC236}">
                  <a16:creationId xmlns:a16="http://schemas.microsoft.com/office/drawing/2014/main" id="{2776265D-AC3D-45A1-82F2-2454502C236D}"/>
                </a:ext>
              </a:extLst>
            </p:cNvPr>
            <p:cNvSpPr/>
            <p:nvPr/>
          </p:nvSpPr>
          <p:spPr>
            <a:xfrm>
              <a:off x="3381233" y="1245137"/>
              <a:ext cx="1642928" cy="551483"/>
            </a:xfrm>
            <a:prstGeom prst="rect">
              <a:avLst/>
            </a:prstGeom>
            <a:solidFill>
              <a:srgbClr val="EAEAEA"/>
            </a:solidFill>
            <a:ln w="38100" cap="flat" cmpd="sng" algn="ctr">
              <a:noFill/>
              <a:prstDash val="solid"/>
              <a:miter lim="800000"/>
            </a:ln>
            <a:effectLst/>
          </p:spPr>
          <p:txBody>
            <a:bodyPr rtlCol="0" anchor="ctr"/>
            <a:lstStyle/>
            <a:p>
              <a:pPr marL="126030" algn="ctr" defTabSz="672161"/>
              <a:r>
                <a:rPr lang="en-US" sz="1100" kern="0">
                  <a:gradFill>
                    <a:gsLst>
                      <a:gs pos="50000">
                        <a:schemeClr val="tx1"/>
                      </a:gs>
                      <a:gs pos="100000">
                        <a:schemeClr val="tx1"/>
                      </a:gs>
                    </a:gsLst>
                    <a:lin ang="8100000" scaled="1"/>
                  </a:gradFill>
                  <a:latin typeface="+mj-lt"/>
                </a:rPr>
                <a:t>Office 365</a:t>
              </a:r>
            </a:p>
            <a:p>
              <a:pPr marL="297480" indent="-171450" algn="ctr" defTabSz="672161">
                <a:buFont typeface="Arial" panose="020B0604020202020204" pitchFamily="34" charset="0"/>
                <a:buChar char="•"/>
              </a:pPr>
              <a:r>
                <a:rPr lang="en-US" sz="900" kern="0">
                  <a:gradFill>
                    <a:gsLst>
                      <a:gs pos="50000">
                        <a:schemeClr val="tx1"/>
                      </a:gs>
                      <a:gs pos="100000">
                        <a:schemeClr val="tx1"/>
                      </a:gs>
                    </a:gsLst>
                    <a:lin ang="8100000" scaled="1"/>
                  </a:gradFill>
                  <a:latin typeface="+mj-lt"/>
                </a:rPr>
                <a:t>Security and Compliance</a:t>
              </a:r>
            </a:p>
            <a:p>
              <a:pPr marL="297480" indent="-171450" algn="ctr" defTabSz="672161">
                <a:buFont typeface="Arial" panose="020B0604020202020204" pitchFamily="34" charset="0"/>
                <a:buChar char="•"/>
              </a:pPr>
              <a:r>
                <a:rPr lang="en-US" sz="900" kern="0">
                  <a:gradFill>
                    <a:gsLst>
                      <a:gs pos="50000">
                        <a:schemeClr val="tx1"/>
                      </a:gs>
                      <a:gs pos="100000">
                        <a:schemeClr val="tx1"/>
                      </a:gs>
                    </a:gsLst>
                    <a:lin ang="8100000" scaled="1"/>
                  </a:gradFill>
                  <a:latin typeface="+mj-lt"/>
                </a:rPr>
                <a:t>Threat Intelligence</a:t>
              </a:r>
            </a:p>
          </p:txBody>
        </p:sp>
      </p:grpSp>
      <p:sp>
        <p:nvSpPr>
          <p:cNvPr id="507" name="Flowchart: Extract 506">
            <a:extLst>
              <a:ext uri="{FF2B5EF4-FFF2-40B4-BE49-F238E27FC236}">
                <a16:creationId xmlns:a16="http://schemas.microsoft.com/office/drawing/2014/main" id="{D04B4DCC-2FA1-4E0A-BF9D-88B77E37B832}"/>
              </a:ext>
            </a:extLst>
          </p:cNvPr>
          <p:cNvSpPr/>
          <p:nvPr/>
        </p:nvSpPr>
        <p:spPr bwMode="auto">
          <a:xfrm>
            <a:off x="8263530" y="4966882"/>
            <a:ext cx="188711" cy="188711"/>
          </a:xfrm>
          <a:prstGeom prst="flowChartExtra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8" name="Flowchart: Decision 507">
            <a:extLst>
              <a:ext uri="{FF2B5EF4-FFF2-40B4-BE49-F238E27FC236}">
                <a16:creationId xmlns:a16="http://schemas.microsoft.com/office/drawing/2014/main" id="{24F49645-D5FA-40FA-A8BF-AF0273B2032E}"/>
              </a:ext>
            </a:extLst>
          </p:cNvPr>
          <p:cNvSpPr/>
          <p:nvPr/>
        </p:nvSpPr>
        <p:spPr bwMode="auto">
          <a:xfrm>
            <a:off x="5723450" y="4984107"/>
            <a:ext cx="188711" cy="188711"/>
          </a:xfrm>
          <a:prstGeom prst="flowChartDecision">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9" name="Flowchart: Preparation 508">
            <a:extLst>
              <a:ext uri="{FF2B5EF4-FFF2-40B4-BE49-F238E27FC236}">
                <a16:creationId xmlns:a16="http://schemas.microsoft.com/office/drawing/2014/main" id="{C38A2AA8-2067-45DA-B895-28FD152B909E}"/>
              </a:ext>
            </a:extLst>
          </p:cNvPr>
          <p:cNvSpPr/>
          <p:nvPr/>
        </p:nvSpPr>
        <p:spPr bwMode="auto">
          <a:xfrm>
            <a:off x="3376367" y="4984107"/>
            <a:ext cx="232747" cy="188711"/>
          </a:xfrm>
          <a:prstGeom prst="flowChartPreparati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0" name="Star: 7 Points 509">
            <a:extLst>
              <a:ext uri="{FF2B5EF4-FFF2-40B4-BE49-F238E27FC236}">
                <a16:creationId xmlns:a16="http://schemas.microsoft.com/office/drawing/2014/main" id="{1CC4DECE-8DC2-42DB-ADF1-E3F8BDBB79DC}"/>
              </a:ext>
            </a:extLst>
          </p:cNvPr>
          <p:cNvSpPr/>
          <p:nvPr/>
        </p:nvSpPr>
        <p:spPr bwMode="auto">
          <a:xfrm>
            <a:off x="9714375" y="1882759"/>
            <a:ext cx="237215" cy="237215"/>
          </a:xfrm>
          <a:prstGeom prst="star7">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11" name="Straight Connector 510">
            <a:extLst>
              <a:ext uri="{FF2B5EF4-FFF2-40B4-BE49-F238E27FC236}">
                <a16:creationId xmlns:a16="http://schemas.microsoft.com/office/drawing/2014/main" id="{21C55E5C-2261-4E50-9F7E-47CE9AE8A94E}"/>
              </a:ext>
            </a:extLst>
          </p:cNvPr>
          <p:cNvCxnSpPr>
            <a:cxnSpLocks/>
          </p:cNvCxnSpPr>
          <p:nvPr/>
        </p:nvCxnSpPr>
        <p:spPr>
          <a:xfrm>
            <a:off x="4723924" y="3331946"/>
            <a:ext cx="715523" cy="608101"/>
          </a:xfrm>
          <a:prstGeom prst="line">
            <a:avLst/>
          </a:prstGeom>
          <a:noFill/>
          <a:ln w="28575" cap="rnd" cmpd="sng" algn="ctr">
            <a:solidFill>
              <a:srgbClr val="E81123"/>
            </a:solidFill>
            <a:prstDash val="solid"/>
            <a:miter lim="800000"/>
          </a:ln>
          <a:effectLst/>
        </p:spPr>
      </p:cxnSp>
      <p:cxnSp>
        <p:nvCxnSpPr>
          <p:cNvPr id="512" name="Straight Connector 511">
            <a:extLst>
              <a:ext uri="{FF2B5EF4-FFF2-40B4-BE49-F238E27FC236}">
                <a16:creationId xmlns:a16="http://schemas.microsoft.com/office/drawing/2014/main" id="{8D3F6ABB-058A-4B0F-B26C-6E3D693B9E31}"/>
              </a:ext>
            </a:extLst>
          </p:cNvPr>
          <p:cNvCxnSpPr>
            <a:cxnSpLocks/>
          </p:cNvCxnSpPr>
          <p:nvPr/>
        </p:nvCxnSpPr>
        <p:spPr>
          <a:xfrm>
            <a:off x="1519817" y="4071217"/>
            <a:ext cx="3834585" cy="88670"/>
          </a:xfrm>
          <a:prstGeom prst="line">
            <a:avLst/>
          </a:prstGeom>
          <a:noFill/>
          <a:ln w="28575" cap="rnd" cmpd="sng" algn="ctr">
            <a:solidFill>
              <a:srgbClr val="E81123"/>
            </a:solidFill>
            <a:prstDash val="solid"/>
            <a:miter lim="800000"/>
          </a:ln>
          <a:effectLst/>
        </p:spPr>
      </p:cxnSp>
      <p:cxnSp>
        <p:nvCxnSpPr>
          <p:cNvPr id="513" name="Straight Connector 512">
            <a:extLst>
              <a:ext uri="{FF2B5EF4-FFF2-40B4-BE49-F238E27FC236}">
                <a16:creationId xmlns:a16="http://schemas.microsoft.com/office/drawing/2014/main" id="{CCB9194D-7EF3-428F-940C-56D086557637}"/>
              </a:ext>
            </a:extLst>
          </p:cNvPr>
          <p:cNvCxnSpPr>
            <a:cxnSpLocks/>
          </p:cNvCxnSpPr>
          <p:nvPr/>
        </p:nvCxnSpPr>
        <p:spPr>
          <a:xfrm flipV="1">
            <a:off x="4213119" y="4432185"/>
            <a:ext cx="1141283" cy="445489"/>
          </a:xfrm>
          <a:prstGeom prst="line">
            <a:avLst/>
          </a:prstGeom>
          <a:noFill/>
          <a:ln w="28575" cap="rnd" cmpd="sng" algn="ctr">
            <a:solidFill>
              <a:srgbClr val="E81123"/>
            </a:solidFill>
            <a:prstDash val="solid"/>
            <a:miter lim="800000"/>
          </a:ln>
          <a:effectLst/>
        </p:spPr>
      </p:cxnSp>
      <p:grpSp>
        <p:nvGrpSpPr>
          <p:cNvPr id="514" name="Group 513">
            <a:extLst>
              <a:ext uri="{FF2B5EF4-FFF2-40B4-BE49-F238E27FC236}">
                <a16:creationId xmlns:a16="http://schemas.microsoft.com/office/drawing/2014/main" id="{EB623C22-E743-49D6-B448-99A16E2A7CFD}"/>
              </a:ext>
            </a:extLst>
          </p:cNvPr>
          <p:cNvGrpSpPr>
            <a:grpSpLocks noChangeAspect="1"/>
          </p:cNvGrpSpPr>
          <p:nvPr/>
        </p:nvGrpSpPr>
        <p:grpSpPr>
          <a:xfrm>
            <a:off x="1179453" y="2683017"/>
            <a:ext cx="790309" cy="790309"/>
            <a:chOff x="-364096" y="1941215"/>
            <a:chExt cx="940106" cy="940106"/>
          </a:xfrm>
        </p:grpSpPr>
        <p:sp>
          <p:nvSpPr>
            <p:cNvPr id="515" name="Oval 514">
              <a:extLst>
                <a:ext uri="{FF2B5EF4-FFF2-40B4-BE49-F238E27FC236}">
                  <a16:creationId xmlns:a16="http://schemas.microsoft.com/office/drawing/2014/main" id="{DDD677B6-760D-4247-8E2E-0BD715323F11}"/>
                </a:ext>
              </a:extLst>
            </p:cNvPr>
            <p:cNvSpPr/>
            <p:nvPr/>
          </p:nvSpPr>
          <p:spPr bwMode="auto">
            <a:xfrm>
              <a:off x="-364096" y="1941215"/>
              <a:ext cx="940106" cy="9401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16" name="Group 515">
              <a:extLst>
                <a:ext uri="{FF2B5EF4-FFF2-40B4-BE49-F238E27FC236}">
                  <a16:creationId xmlns:a16="http://schemas.microsoft.com/office/drawing/2014/main" id="{ADB96801-12A2-4781-8ED5-BE9C7D567D30}"/>
                </a:ext>
              </a:extLst>
            </p:cNvPr>
            <p:cNvGrpSpPr/>
            <p:nvPr/>
          </p:nvGrpSpPr>
          <p:grpSpPr>
            <a:xfrm>
              <a:off x="-202367" y="2263317"/>
              <a:ext cx="616648" cy="295902"/>
              <a:chOff x="1231446" y="2225124"/>
              <a:chExt cx="762229" cy="365760"/>
            </a:xfrm>
          </p:grpSpPr>
          <p:sp>
            <p:nvSpPr>
              <p:cNvPr id="517" name="CellPhone_E8EA" title="Icon of a cellphone">
                <a:extLst>
                  <a:ext uri="{FF2B5EF4-FFF2-40B4-BE49-F238E27FC236}">
                    <a16:creationId xmlns:a16="http://schemas.microsoft.com/office/drawing/2014/main" id="{6D188B8A-4B5E-4754-B03B-4597DA8851FE}"/>
                  </a:ext>
                </a:extLst>
              </p:cNvPr>
              <p:cNvSpPr>
                <a:spLocks noChangeAspect="1" noEditPoints="1"/>
              </p:cNvSpPr>
              <p:nvPr/>
            </p:nvSpPr>
            <p:spPr bwMode="auto">
              <a:xfrm>
                <a:off x="1231446" y="2225124"/>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518" name="Tablet_E70A" title="Icon of a tablet">
                <a:extLst>
                  <a:ext uri="{FF2B5EF4-FFF2-40B4-BE49-F238E27FC236}">
                    <a16:creationId xmlns:a16="http://schemas.microsoft.com/office/drawing/2014/main" id="{0530445A-487D-4B2E-A513-FB6324A96493}"/>
                  </a:ext>
                </a:extLst>
              </p:cNvPr>
              <p:cNvSpPr>
                <a:spLocks noChangeAspect="1" noEditPoints="1"/>
              </p:cNvSpPr>
              <p:nvPr/>
            </p:nvSpPr>
            <p:spPr bwMode="auto">
              <a:xfrm>
                <a:off x="1582195" y="2256971"/>
                <a:ext cx="411480" cy="302065"/>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grpSp>
        <p:nvGrpSpPr>
          <p:cNvPr id="519" name="Group 518">
            <a:extLst>
              <a:ext uri="{FF2B5EF4-FFF2-40B4-BE49-F238E27FC236}">
                <a16:creationId xmlns:a16="http://schemas.microsoft.com/office/drawing/2014/main" id="{4108DAB0-CFB0-413D-B83F-D2673390D6B0}"/>
              </a:ext>
            </a:extLst>
          </p:cNvPr>
          <p:cNvGrpSpPr>
            <a:grpSpLocks noChangeAspect="1"/>
          </p:cNvGrpSpPr>
          <p:nvPr/>
        </p:nvGrpSpPr>
        <p:grpSpPr>
          <a:xfrm>
            <a:off x="5417487" y="3864311"/>
            <a:ext cx="790309" cy="790309"/>
            <a:chOff x="6361558" y="3175380"/>
            <a:chExt cx="940106" cy="940106"/>
          </a:xfrm>
        </p:grpSpPr>
        <p:sp>
          <p:nvSpPr>
            <p:cNvPr id="520" name="Oval 519">
              <a:extLst>
                <a:ext uri="{FF2B5EF4-FFF2-40B4-BE49-F238E27FC236}">
                  <a16:creationId xmlns:a16="http://schemas.microsoft.com/office/drawing/2014/main" id="{E4ED930D-CED8-487E-A04C-1C3237E71B89}"/>
                </a:ext>
              </a:extLst>
            </p:cNvPr>
            <p:cNvSpPr/>
            <p:nvPr/>
          </p:nvSpPr>
          <p:spPr bwMode="auto">
            <a:xfrm>
              <a:off x="6361558" y="3175380"/>
              <a:ext cx="940106" cy="9401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21" name="Laptop_E770" title="Icon of a laptop">
              <a:extLst>
                <a:ext uri="{FF2B5EF4-FFF2-40B4-BE49-F238E27FC236}">
                  <a16:creationId xmlns:a16="http://schemas.microsoft.com/office/drawing/2014/main" id="{0B51A985-9950-4BE6-BF5B-D4777BF5F725}"/>
                </a:ext>
              </a:extLst>
            </p:cNvPr>
            <p:cNvSpPr>
              <a:spLocks noChangeAspect="1" noEditPoints="1"/>
            </p:cNvSpPr>
            <p:nvPr/>
          </p:nvSpPr>
          <p:spPr bwMode="auto">
            <a:xfrm>
              <a:off x="6522091" y="3438898"/>
              <a:ext cx="619040" cy="413071"/>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522" name="Group 521">
            <a:extLst>
              <a:ext uri="{FF2B5EF4-FFF2-40B4-BE49-F238E27FC236}">
                <a16:creationId xmlns:a16="http://schemas.microsoft.com/office/drawing/2014/main" id="{02DC37B6-91C7-4873-AF68-EA0844BDCB0A}"/>
              </a:ext>
            </a:extLst>
          </p:cNvPr>
          <p:cNvGrpSpPr>
            <a:grpSpLocks noChangeAspect="1"/>
          </p:cNvGrpSpPr>
          <p:nvPr/>
        </p:nvGrpSpPr>
        <p:grpSpPr>
          <a:xfrm>
            <a:off x="6553895" y="2683017"/>
            <a:ext cx="790309" cy="790309"/>
            <a:chOff x="4992797" y="1929843"/>
            <a:chExt cx="940106" cy="940106"/>
          </a:xfrm>
        </p:grpSpPr>
        <p:sp>
          <p:nvSpPr>
            <p:cNvPr id="523" name="Oval 522">
              <a:extLst>
                <a:ext uri="{FF2B5EF4-FFF2-40B4-BE49-F238E27FC236}">
                  <a16:creationId xmlns:a16="http://schemas.microsoft.com/office/drawing/2014/main" id="{EA2824C1-3D80-4A77-A457-87975C10101D}"/>
                </a:ext>
              </a:extLst>
            </p:cNvPr>
            <p:cNvSpPr/>
            <p:nvPr/>
          </p:nvSpPr>
          <p:spPr bwMode="auto">
            <a:xfrm>
              <a:off x="4992797" y="1929843"/>
              <a:ext cx="940106" cy="9401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24" name="server" title="Icon of a server tower">
              <a:extLst>
                <a:ext uri="{FF2B5EF4-FFF2-40B4-BE49-F238E27FC236}">
                  <a16:creationId xmlns:a16="http://schemas.microsoft.com/office/drawing/2014/main" id="{8D2DF322-5AAB-4556-AE73-2DACB4A40166}"/>
                </a:ext>
              </a:extLst>
            </p:cNvPr>
            <p:cNvSpPr>
              <a:spLocks noChangeAspect="1" noEditPoints="1"/>
            </p:cNvSpPr>
            <p:nvPr/>
          </p:nvSpPr>
          <p:spPr bwMode="auto">
            <a:xfrm>
              <a:off x="5358083" y="2200905"/>
              <a:ext cx="209535" cy="397984"/>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525" name="Group 524">
            <a:extLst>
              <a:ext uri="{FF2B5EF4-FFF2-40B4-BE49-F238E27FC236}">
                <a16:creationId xmlns:a16="http://schemas.microsoft.com/office/drawing/2014/main" id="{D47305FC-E9DE-4E48-9055-E9CDF3A969F1}"/>
              </a:ext>
            </a:extLst>
          </p:cNvPr>
          <p:cNvGrpSpPr>
            <a:grpSpLocks noChangeAspect="1"/>
          </p:cNvGrpSpPr>
          <p:nvPr/>
        </p:nvGrpSpPr>
        <p:grpSpPr>
          <a:xfrm>
            <a:off x="8028120" y="3826211"/>
            <a:ext cx="790309" cy="790309"/>
            <a:chOff x="7730319" y="3175380"/>
            <a:chExt cx="940106" cy="940106"/>
          </a:xfrm>
        </p:grpSpPr>
        <p:sp>
          <p:nvSpPr>
            <p:cNvPr id="526" name="Oval 525">
              <a:extLst>
                <a:ext uri="{FF2B5EF4-FFF2-40B4-BE49-F238E27FC236}">
                  <a16:creationId xmlns:a16="http://schemas.microsoft.com/office/drawing/2014/main" id="{DB877E81-FECF-432F-B7A8-9C463FDA65F5}"/>
                </a:ext>
              </a:extLst>
            </p:cNvPr>
            <p:cNvSpPr/>
            <p:nvPr/>
          </p:nvSpPr>
          <p:spPr bwMode="auto">
            <a:xfrm>
              <a:off x="7730319" y="3175380"/>
              <a:ext cx="940106" cy="9401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27" name="Picture 526">
              <a:extLst>
                <a:ext uri="{FF2B5EF4-FFF2-40B4-BE49-F238E27FC236}">
                  <a16:creationId xmlns:a16="http://schemas.microsoft.com/office/drawing/2014/main" id="{E33F39F6-C4D0-4FE5-9EA7-81374D0C28AF}"/>
                </a:ext>
              </a:extLst>
            </p:cNvPr>
            <p:cNvPicPr>
              <a:picLocks noChangeAspect="1"/>
            </p:cNvPicPr>
            <p:nvPr/>
          </p:nvPicPr>
          <p:blipFill>
            <a:blip r:embed="rId18"/>
            <a:stretch>
              <a:fillRect/>
            </a:stretch>
          </p:blipFill>
          <p:spPr>
            <a:xfrm>
              <a:off x="7904837" y="3448410"/>
              <a:ext cx="591071" cy="394047"/>
            </a:xfrm>
            <a:prstGeom prst="rect">
              <a:avLst/>
            </a:prstGeom>
          </p:spPr>
        </p:pic>
      </p:grpSp>
      <p:grpSp>
        <p:nvGrpSpPr>
          <p:cNvPr id="528" name="Group 527">
            <a:extLst>
              <a:ext uri="{FF2B5EF4-FFF2-40B4-BE49-F238E27FC236}">
                <a16:creationId xmlns:a16="http://schemas.microsoft.com/office/drawing/2014/main" id="{4ADF3701-44FA-491A-A9BB-E09DF2E99DE4}"/>
              </a:ext>
            </a:extLst>
          </p:cNvPr>
          <p:cNvGrpSpPr>
            <a:grpSpLocks noChangeAspect="1"/>
          </p:cNvGrpSpPr>
          <p:nvPr/>
        </p:nvGrpSpPr>
        <p:grpSpPr>
          <a:xfrm>
            <a:off x="9832983" y="3528838"/>
            <a:ext cx="790309" cy="790309"/>
            <a:chOff x="7730319" y="1929843"/>
            <a:chExt cx="940106" cy="940106"/>
          </a:xfrm>
        </p:grpSpPr>
        <p:sp>
          <p:nvSpPr>
            <p:cNvPr id="529" name="Oval 528">
              <a:extLst>
                <a:ext uri="{FF2B5EF4-FFF2-40B4-BE49-F238E27FC236}">
                  <a16:creationId xmlns:a16="http://schemas.microsoft.com/office/drawing/2014/main" id="{FCE2934A-B07F-4BC1-9946-849F3E642EB2}"/>
                </a:ext>
              </a:extLst>
            </p:cNvPr>
            <p:cNvSpPr/>
            <p:nvPr/>
          </p:nvSpPr>
          <p:spPr bwMode="auto">
            <a:xfrm>
              <a:off x="7730319" y="1929843"/>
              <a:ext cx="940106" cy="9401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30" name="CRMArticles_EFF5" title="Icon of two documents stacked together with writing on them">
              <a:extLst>
                <a:ext uri="{FF2B5EF4-FFF2-40B4-BE49-F238E27FC236}">
                  <a16:creationId xmlns:a16="http://schemas.microsoft.com/office/drawing/2014/main" id="{937975B4-640E-42D2-8B37-6A1820B688B3}"/>
                </a:ext>
              </a:extLst>
            </p:cNvPr>
            <p:cNvSpPr>
              <a:spLocks noChangeAspect="1" noEditPoints="1"/>
            </p:cNvSpPr>
            <p:nvPr/>
          </p:nvSpPr>
          <p:spPr bwMode="auto">
            <a:xfrm>
              <a:off x="7985864" y="2152280"/>
              <a:ext cx="429017" cy="49523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531" name="Group 530">
            <a:extLst>
              <a:ext uri="{FF2B5EF4-FFF2-40B4-BE49-F238E27FC236}">
                <a16:creationId xmlns:a16="http://schemas.microsoft.com/office/drawing/2014/main" id="{E28492BD-6BE2-4CA4-B169-95B84428A21A}"/>
              </a:ext>
            </a:extLst>
          </p:cNvPr>
          <p:cNvGrpSpPr>
            <a:grpSpLocks noChangeAspect="1"/>
          </p:cNvGrpSpPr>
          <p:nvPr/>
        </p:nvGrpSpPr>
        <p:grpSpPr>
          <a:xfrm>
            <a:off x="10940656" y="3528838"/>
            <a:ext cx="790309" cy="790309"/>
            <a:chOff x="4992797" y="3175380"/>
            <a:chExt cx="940106" cy="940106"/>
          </a:xfrm>
        </p:grpSpPr>
        <p:sp>
          <p:nvSpPr>
            <p:cNvPr id="532" name="Oval 531">
              <a:extLst>
                <a:ext uri="{FF2B5EF4-FFF2-40B4-BE49-F238E27FC236}">
                  <a16:creationId xmlns:a16="http://schemas.microsoft.com/office/drawing/2014/main" id="{502ED865-BA7D-4BD1-A5CF-C41B495B8687}"/>
                </a:ext>
              </a:extLst>
            </p:cNvPr>
            <p:cNvSpPr/>
            <p:nvPr/>
          </p:nvSpPr>
          <p:spPr bwMode="auto">
            <a:xfrm>
              <a:off x="4992797" y="3175380"/>
              <a:ext cx="940106" cy="940106"/>
            </a:xfrm>
            <a:prstGeom prst="ellipse">
              <a:avLst/>
            </a:prstGeom>
            <a:solidFill>
              <a:schemeClr val="accent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33" name="OpenMailbox_F008" title="Icon of an open mailbox with a letter coming out">
              <a:extLst>
                <a:ext uri="{FF2B5EF4-FFF2-40B4-BE49-F238E27FC236}">
                  <a16:creationId xmlns:a16="http://schemas.microsoft.com/office/drawing/2014/main" id="{22212B20-7759-4817-A9A4-981CDE7E3A55}"/>
                </a:ext>
              </a:extLst>
            </p:cNvPr>
            <p:cNvSpPr>
              <a:spLocks noChangeAspect="1" noEditPoints="1"/>
            </p:cNvSpPr>
            <p:nvPr/>
          </p:nvSpPr>
          <p:spPr bwMode="auto">
            <a:xfrm>
              <a:off x="5234831" y="3397817"/>
              <a:ext cx="514590" cy="444640"/>
            </a:xfrm>
            <a:custGeom>
              <a:avLst/>
              <a:gdLst>
                <a:gd name="T0" fmla="*/ 1505 w 3779"/>
                <a:gd name="T1" fmla="*/ 1883 h 3263"/>
                <a:gd name="T2" fmla="*/ 1505 w 3779"/>
                <a:gd name="T3" fmla="*/ 0 h 3263"/>
                <a:gd name="T4" fmla="*/ 752 w 3779"/>
                <a:gd name="T5" fmla="*/ 0 h 3263"/>
                <a:gd name="T6" fmla="*/ 752 w 3779"/>
                <a:gd name="T7" fmla="*/ 251 h 3263"/>
                <a:gd name="T8" fmla="*/ 1505 w 3779"/>
                <a:gd name="T9" fmla="*/ 251 h 3263"/>
                <a:gd name="T10" fmla="*/ 3779 w 3779"/>
                <a:gd name="T11" fmla="*/ 2756 h 3263"/>
                <a:gd name="T12" fmla="*/ 2261 w 3779"/>
                <a:gd name="T13" fmla="*/ 2756 h 3263"/>
                <a:gd name="T14" fmla="*/ 2261 w 3779"/>
                <a:gd name="T15" fmla="*/ 1491 h 3263"/>
                <a:gd name="T16" fmla="*/ 3779 w 3779"/>
                <a:gd name="T17" fmla="*/ 1491 h 3263"/>
                <a:gd name="T18" fmla="*/ 3779 w 3779"/>
                <a:gd name="T19" fmla="*/ 2756 h 3263"/>
                <a:gd name="T20" fmla="*/ 3779 w 3779"/>
                <a:gd name="T21" fmla="*/ 1744 h 3263"/>
                <a:gd name="T22" fmla="*/ 2894 w 3779"/>
                <a:gd name="T23" fmla="*/ 2250 h 3263"/>
                <a:gd name="T24" fmla="*/ 2323 w 3779"/>
                <a:gd name="T25" fmla="*/ 1924 h 3263"/>
                <a:gd name="T26" fmla="*/ 3513 w 3779"/>
                <a:gd name="T27" fmla="*/ 2756 h 3263"/>
                <a:gd name="T28" fmla="*/ 3513 w 3779"/>
                <a:gd name="T29" fmla="*/ 3263 h 3263"/>
                <a:gd name="T30" fmla="*/ 2258 w 3779"/>
                <a:gd name="T31" fmla="*/ 3263 h 3263"/>
                <a:gd name="T32" fmla="*/ 2258 w 3779"/>
                <a:gd name="T33" fmla="*/ 1381 h 3263"/>
                <a:gd name="T34" fmla="*/ 2886 w 3779"/>
                <a:gd name="T35" fmla="*/ 753 h 3263"/>
                <a:gd name="T36" fmla="*/ 2886 w 3779"/>
                <a:gd name="T37" fmla="*/ 753 h 3263"/>
                <a:gd name="T38" fmla="*/ 3513 w 3779"/>
                <a:gd name="T39" fmla="*/ 1381 h 3263"/>
                <a:gd name="T40" fmla="*/ 3513 w 3779"/>
                <a:gd name="T41" fmla="*/ 1491 h 3263"/>
                <a:gd name="T42" fmla="*/ 2886 w 3779"/>
                <a:gd name="T43" fmla="*/ 753 h 3263"/>
                <a:gd name="T44" fmla="*/ 627 w 3779"/>
                <a:gd name="T45" fmla="*/ 753 h 3263"/>
                <a:gd name="T46" fmla="*/ 0 w 3779"/>
                <a:gd name="T47" fmla="*/ 1381 h 3263"/>
                <a:gd name="T48" fmla="*/ 0 w 3779"/>
                <a:gd name="T49" fmla="*/ 3263 h 3263"/>
                <a:gd name="T50" fmla="*/ 2886 w 3779"/>
                <a:gd name="T51" fmla="*/ 3263 h 3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79" h="3263">
                  <a:moveTo>
                    <a:pt x="1505" y="1883"/>
                  </a:moveTo>
                  <a:cubicBezTo>
                    <a:pt x="1505" y="0"/>
                    <a:pt x="1505" y="0"/>
                    <a:pt x="1505" y="0"/>
                  </a:cubicBezTo>
                  <a:cubicBezTo>
                    <a:pt x="752" y="0"/>
                    <a:pt x="752" y="0"/>
                    <a:pt x="752" y="0"/>
                  </a:cubicBezTo>
                  <a:cubicBezTo>
                    <a:pt x="752" y="251"/>
                    <a:pt x="752" y="251"/>
                    <a:pt x="752" y="251"/>
                  </a:cubicBezTo>
                  <a:cubicBezTo>
                    <a:pt x="1505" y="251"/>
                    <a:pt x="1505" y="251"/>
                    <a:pt x="1505" y="251"/>
                  </a:cubicBezTo>
                  <a:moveTo>
                    <a:pt x="3779" y="2756"/>
                  </a:moveTo>
                  <a:cubicBezTo>
                    <a:pt x="2261" y="2756"/>
                    <a:pt x="2261" y="2756"/>
                    <a:pt x="2261" y="2756"/>
                  </a:cubicBezTo>
                  <a:cubicBezTo>
                    <a:pt x="2261" y="1491"/>
                    <a:pt x="2261" y="1491"/>
                    <a:pt x="2261" y="1491"/>
                  </a:cubicBezTo>
                  <a:cubicBezTo>
                    <a:pt x="3779" y="1491"/>
                    <a:pt x="3779" y="1491"/>
                    <a:pt x="3779" y="1491"/>
                  </a:cubicBezTo>
                  <a:lnTo>
                    <a:pt x="3779" y="2756"/>
                  </a:lnTo>
                  <a:close/>
                  <a:moveTo>
                    <a:pt x="3779" y="1744"/>
                  </a:moveTo>
                  <a:cubicBezTo>
                    <a:pt x="2894" y="2250"/>
                    <a:pt x="2894" y="2250"/>
                    <a:pt x="2894" y="2250"/>
                  </a:cubicBezTo>
                  <a:cubicBezTo>
                    <a:pt x="2323" y="1924"/>
                    <a:pt x="2323" y="1924"/>
                    <a:pt x="2323" y="1924"/>
                  </a:cubicBezTo>
                  <a:moveTo>
                    <a:pt x="3513" y="2756"/>
                  </a:moveTo>
                  <a:cubicBezTo>
                    <a:pt x="3513" y="3263"/>
                    <a:pt x="3513" y="3263"/>
                    <a:pt x="3513" y="3263"/>
                  </a:cubicBezTo>
                  <a:cubicBezTo>
                    <a:pt x="2258" y="3263"/>
                    <a:pt x="2258" y="3263"/>
                    <a:pt x="2258" y="3263"/>
                  </a:cubicBezTo>
                  <a:cubicBezTo>
                    <a:pt x="2258" y="1381"/>
                    <a:pt x="2258" y="1381"/>
                    <a:pt x="2258" y="1381"/>
                  </a:cubicBezTo>
                  <a:cubicBezTo>
                    <a:pt x="2258" y="1034"/>
                    <a:pt x="2539" y="753"/>
                    <a:pt x="2886" y="753"/>
                  </a:cubicBezTo>
                  <a:cubicBezTo>
                    <a:pt x="2886" y="753"/>
                    <a:pt x="2886" y="753"/>
                    <a:pt x="2886" y="753"/>
                  </a:cubicBezTo>
                  <a:cubicBezTo>
                    <a:pt x="3232" y="753"/>
                    <a:pt x="3513" y="1034"/>
                    <a:pt x="3513" y="1381"/>
                  </a:cubicBezTo>
                  <a:cubicBezTo>
                    <a:pt x="3513" y="1491"/>
                    <a:pt x="3513" y="1491"/>
                    <a:pt x="3513" y="1491"/>
                  </a:cubicBezTo>
                  <a:moveTo>
                    <a:pt x="2886" y="753"/>
                  </a:moveTo>
                  <a:cubicBezTo>
                    <a:pt x="627" y="753"/>
                    <a:pt x="627" y="753"/>
                    <a:pt x="627" y="753"/>
                  </a:cubicBezTo>
                  <a:cubicBezTo>
                    <a:pt x="280" y="753"/>
                    <a:pt x="0" y="1034"/>
                    <a:pt x="0" y="1381"/>
                  </a:cubicBezTo>
                  <a:cubicBezTo>
                    <a:pt x="0" y="3263"/>
                    <a:pt x="0" y="3263"/>
                    <a:pt x="0" y="3263"/>
                  </a:cubicBezTo>
                  <a:cubicBezTo>
                    <a:pt x="2886" y="3263"/>
                    <a:pt x="2886" y="3263"/>
                    <a:pt x="2886" y="326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534" name="Group 533">
            <a:extLst>
              <a:ext uri="{FF2B5EF4-FFF2-40B4-BE49-F238E27FC236}">
                <a16:creationId xmlns:a16="http://schemas.microsoft.com/office/drawing/2014/main" id="{165A7AD8-6BC3-44CF-8789-31A0DC3CD5D8}"/>
              </a:ext>
            </a:extLst>
          </p:cNvPr>
          <p:cNvGrpSpPr>
            <a:grpSpLocks noChangeAspect="1"/>
          </p:cNvGrpSpPr>
          <p:nvPr/>
        </p:nvGrpSpPr>
        <p:grpSpPr>
          <a:xfrm>
            <a:off x="10385133" y="2683017"/>
            <a:ext cx="790309" cy="790309"/>
            <a:chOff x="6361558" y="1929843"/>
            <a:chExt cx="940106" cy="940106"/>
          </a:xfrm>
        </p:grpSpPr>
        <p:sp>
          <p:nvSpPr>
            <p:cNvPr id="535" name="Oval 534">
              <a:extLst>
                <a:ext uri="{FF2B5EF4-FFF2-40B4-BE49-F238E27FC236}">
                  <a16:creationId xmlns:a16="http://schemas.microsoft.com/office/drawing/2014/main" id="{3F11B922-68EE-4EBB-8BB6-5DCB2EBDF351}"/>
                </a:ext>
              </a:extLst>
            </p:cNvPr>
            <p:cNvSpPr/>
            <p:nvPr/>
          </p:nvSpPr>
          <p:spPr bwMode="auto">
            <a:xfrm>
              <a:off x="6361558" y="1929843"/>
              <a:ext cx="940106" cy="9401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36" name="Group 535">
              <a:extLst>
                <a:ext uri="{FF2B5EF4-FFF2-40B4-BE49-F238E27FC236}">
                  <a16:creationId xmlns:a16="http://schemas.microsoft.com/office/drawing/2014/main" id="{5557E0DE-35E9-44A0-B4DA-7C809E05FC75}"/>
                </a:ext>
              </a:extLst>
            </p:cNvPr>
            <p:cNvGrpSpPr/>
            <p:nvPr/>
          </p:nvGrpSpPr>
          <p:grpSpPr>
            <a:xfrm>
              <a:off x="6528445" y="2198730"/>
              <a:ext cx="606333" cy="402332"/>
              <a:chOff x="6819802" y="2551203"/>
              <a:chExt cx="447815" cy="297147"/>
            </a:xfrm>
          </p:grpSpPr>
          <p:sp>
            <p:nvSpPr>
              <p:cNvPr id="537" name="Database_EFC7" title="Icon of a cylinder">
                <a:extLst>
                  <a:ext uri="{FF2B5EF4-FFF2-40B4-BE49-F238E27FC236}">
                    <a16:creationId xmlns:a16="http://schemas.microsoft.com/office/drawing/2014/main" id="{1896B476-2906-4E82-B69E-064ACC54A933}"/>
                  </a:ext>
                </a:extLst>
              </p:cNvPr>
              <p:cNvSpPr>
                <a:spLocks noChangeAspect="1" noEditPoints="1"/>
              </p:cNvSpPr>
              <p:nvPr/>
            </p:nvSpPr>
            <p:spPr bwMode="auto">
              <a:xfrm>
                <a:off x="6819802" y="2551203"/>
                <a:ext cx="228603" cy="29714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538" name="Database_EFC7" title="Icon of a cylinder">
                <a:extLst>
                  <a:ext uri="{FF2B5EF4-FFF2-40B4-BE49-F238E27FC236}">
                    <a16:creationId xmlns:a16="http://schemas.microsoft.com/office/drawing/2014/main" id="{6568380A-D128-4BF2-890A-1BFB63460D7E}"/>
                  </a:ext>
                </a:extLst>
              </p:cNvPr>
              <p:cNvSpPr>
                <a:spLocks noChangeAspect="1" noEditPoints="1"/>
              </p:cNvSpPr>
              <p:nvPr/>
            </p:nvSpPr>
            <p:spPr bwMode="auto">
              <a:xfrm>
                <a:off x="7144177" y="2619550"/>
                <a:ext cx="123440" cy="16045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grpSp>
        <p:nvGrpSpPr>
          <p:cNvPr id="539" name="Group 538">
            <a:extLst>
              <a:ext uri="{FF2B5EF4-FFF2-40B4-BE49-F238E27FC236}">
                <a16:creationId xmlns:a16="http://schemas.microsoft.com/office/drawing/2014/main" id="{75C2AF5C-8ECF-4C6A-B575-286CB3E1B2B5}"/>
              </a:ext>
            </a:extLst>
          </p:cNvPr>
          <p:cNvGrpSpPr>
            <a:grpSpLocks noChangeAspect="1"/>
          </p:cNvGrpSpPr>
          <p:nvPr/>
        </p:nvGrpSpPr>
        <p:grpSpPr>
          <a:xfrm>
            <a:off x="3962030" y="2683017"/>
            <a:ext cx="790309" cy="790309"/>
            <a:chOff x="2609116" y="2352808"/>
            <a:chExt cx="548640" cy="548640"/>
          </a:xfrm>
        </p:grpSpPr>
        <p:sp>
          <p:nvSpPr>
            <p:cNvPr id="540" name="Oval 539">
              <a:extLst>
                <a:ext uri="{FF2B5EF4-FFF2-40B4-BE49-F238E27FC236}">
                  <a16:creationId xmlns:a16="http://schemas.microsoft.com/office/drawing/2014/main" id="{FE01AABC-2328-4392-8D02-739FF871534F}"/>
                </a:ext>
              </a:extLst>
            </p:cNvPr>
            <p:cNvSpPr/>
            <p:nvPr/>
          </p:nvSpPr>
          <p:spPr bwMode="auto">
            <a:xfrm>
              <a:off x="2609116" y="2352808"/>
              <a:ext cx="548640" cy="5486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41" name="Group 540">
              <a:extLst>
                <a:ext uri="{FF2B5EF4-FFF2-40B4-BE49-F238E27FC236}">
                  <a16:creationId xmlns:a16="http://schemas.microsoft.com/office/drawing/2014/main" id="{CAD13C88-1AEB-4408-A14B-0AE4EA3DC82F}"/>
                </a:ext>
              </a:extLst>
            </p:cNvPr>
            <p:cNvGrpSpPr/>
            <p:nvPr/>
          </p:nvGrpSpPr>
          <p:grpSpPr>
            <a:xfrm>
              <a:off x="2671447" y="2495944"/>
              <a:ext cx="423978" cy="262368"/>
              <a:chOff x="2812968" y="1871753"/>
              <a:chExt cx="787801" cy="487510"/>
            </a:xfrm>
          </p:grpSpPr>
          <p:sp>
            <p:nvSpPr>
              <p:cNvPr id="542" name="Freeform 13" title="Icon of a cloud">
                <a:extLst>
                  <a:ext uri="{FF2B5EF4-FFF2-40B4-BE49-F238E27FC236}">
                    <a16:creationId xmlns:a16="http://schemas.microsoft.com/office/drawing/2014/main" id="{0AD81F15-AE86-4E1B-B871-0AAA3CB1244D}"/>
                  </a:ext>
                </a:extLst>
              </p:cNvPr>
              <p:cNvSpPr>
                <a:spLocks noChangeAspect="1"/>
              </p:cNvSpPr>
              <p:nvPr/>
            </p:nvSpPr>
            <p:spPr bwMode="auto">
              <a:xfrm>
                <a:off x="2812968" y="2060058"/>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543" name="Rectangle 542">
                <a:extLst>
                  <a:ext uri="{FF2B5EF4-FFF2-40B4-BE49-F238E27FC236}">
                    <a16:creationId xmlns:a16="http://schemas.microsoft.com/office/drawing/2014/main" id="{536A475B-8EE1-4D38-8CA4-E5484831E90F}"/>
                  </a:ext>
                </a:extLst>
              </p:cNvPr>
              <p:cNvSpPr/>
              <p:nvPr/>
            </p:nvSpPr>
            <p:spPr bwMode="auto">
              <a:xfrm>
                <a:off x="3062691" y="1896811"/>
                <a:ext cx="538078" cy="354997"/>
              </a:xfrm>
              <a:prstGeom prst="rect">
                <a:avLst/>
              </a:prstGeom>
              <a:solidFill>
                <a:schemeClr val="accent1"/>
              </a:solid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44" name="Group 543">
                <a:extLst>
                  <a:ext uri="{FF2B5EF4-FFF2-40B4-BE49-F238E27FC236}">
                    <a16:creationId xmlns:a16="http://schemas.microsoft.com/office/drawing/2014/main" id="{615AF255-006B-42D9-A26F-58E8FEC7C3FC}"/>
                  </a:ext>
                </a:extLst>
              </p:cNvPr>
              <p:cNvGrpSpPr/>
              <p:nvPr/>
            </p:nvGrpSpPr>
            <p:grpSpPr>
              <a:xfrm>
                <a:off x="3085686" y="1871753"/>
                <a:ext cx="457020" cy="365760"/>
                <a:chOff x="1668862" y="4866500"/>
                <a:chExt cx="457020" cy="365760"/>
              </a:xfrm>
            </p:grpSpPr>
            <p:sp>
              <p:nvSpPr>
                <p:cNvPr id="545" name="Browser" title="Icon of a browser window">
                  <a:extLst>
                    <a:ext uri="{FF2B5EF4-FFF2-40B4-BE49-F238E27FC236}">
                      <a16:creationId xmlns:a16="http://schemas.microsoft.com/office/drawing/2014/main" id="{FCF36A3F-20D5-4CA1-8162-58B1664EF100}"/>
                    </a:ext>
                  </a:extLst>
                </p:cNvPr>
                <p:cNvSpPr>
                  <a:spLocks noChangeAspect="1" noEditPoints="1"/>
                </p:cNvSpPr>
                <p:nvPr/>
              </p:nvSpPr>
              <p:spPr bwMode="auto">
                <a:xfrm>
                  <a:off x="1668862" y="48665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546" name="Processing_E9F5" title="Icon of two interlocked gears">
                  <a:extLst>
                    <a:ext uri="{FF2B5EF4-FFF2-40B4-BE49-F238E27FC236}">
                      <a16:creationId xmlns:a16="http://schemas.microsoft.com/office/drawing/2014/main" id="{43CAD80F-7018-44CB-9C38-4052E689CF51}"/>
                    </a:ext>
                  </a:extLst>
                </p:cNvPr>
                <p:cNvSpPr>
                  <a:spLocks noChangeAspect="1" noEditPoints="1"/>
                </p:cNvSpPr>
                <p:nvPr/>
              </p:nvSpPr>
              <p:spPr bwMode="auto">
                <a:xfrm>
                  <a:off x="1798963" y="4993817"/>
                  <a:ext cx="196818" cy="171415"/>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grpSp>
      <p:grpSp>
        <p:nvGrpSpPr>
          <p:cNvPr id="547" name="Group 546">
            <a:extLst>
              <a:ext uri="{FF2B5EF4-FFF2-40B4-BE49-F238E27FC236}">
                <a16:creationId xmlns:a16="http://schemas.microsoft.com/office/drawing/2014/main" id="{7961D7A4-74F1-43C9-B276-FFBDEDEC3FD2}"/>
              </a:ext>
            </a:extLst>
          </p:cNvPr>
          <p:cNvGrpSpPr>
            <a:grpSpLocks noChangeAspect="1"/>
          </p:cNvGrpSpPr>
          <p:nvPr/>
        </p:nvGrpSpPr>
        <p:grpSpPr>
          <a:xfrm>
            <a:off x="8035920" y="2936792"/>
            <a:ext cx="790309" cy="790309"/>
            <a:chOff x="6167369" y="2066320"/>
            <a:chExt cx="457200" cy="457200"/>
          </a:xfrm>
        </p:grpSpPr>
        <p:sp>
          <p:nvSpPr>
            <p:cNvPr id="548" name="Oval 547">
              <a:extLst>
                <a:ext uri="{FF2B5EF4-FFF2-40B4-BE49-F238E27FC236}">
                  <a16:creationId xmlns:a16="http://schemas.microsoft.com/office/drawing/2014/main" id="{7D2668AB-8BA2-4803-937E-F87D5B487BB7}"/>
                </a:ext>
              </a:extLst>
            </p:cNvPr>
            <p:cNvSpPr/>
            <p:nvPr/>
          </p:nvSpPr>
          <p:spPr bwMode="auto">
            <a:xfrm>
              <a:off x="6167369" y="2066320"/>
              <a:ext cx="457200" cy="457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49" name="Group 8">
              <a:extLst>
                <a:ext uri="{FF2B5EF4-FFF2-40B4-BE49-F238E27FC236}">
                  <a16:creationId xmlns:a16="http://schemas.microsoft.com/office/drawing/2014/main" id="{FEB4842B-B572-4B7F-896A-BAF73EF7B0BF}"/>
                </a:ext>
              </a:extLst>
            </p:cNvPr>
            <p:cNvGrpSpPr>
              <a:grpSpLocks noChangeAspect="1"/>
            </p:cNvGrpSpPr>
            <p:nvPr/>
          </p:nvGrpSpPr>
          <p:grpSpPr bwMode="auto">
            <a:xfrm>
              <a:off x="6233321" y="2133159"/>
              <a:ext cx="325296" cy="323522"/>
              <a:chOff x="3897" y="412"/>
              <a:chExt cx="917" cy="912"/>
            </a:xfrm>
            <a:solidFill>
              <a:schemeClr val="bg1"/>
            </a:solidFill>
          </p:grpSpPr>
          <p:sp>
            <p:nvSpPr>
              <p:cNvPr id="550" name="Freeform 11">
                <a:extLst>
                  <a:ext uri="{FF2B5EF4-FFF2-40B4-BE49-F238E27FC236}">
                    <a16:creationId xmlns:a16="http://schemas.microsoft.com/office/drawing/2014/main" id="{6575239C-155D-4723-B66F-CA5B1FA6B8EE}"/>
                  </a:ext>
                </a:extLst>
              </p:cNvPr>
              <p:cNvSpPr>
                <a:spLocks/>
              </p:cNvSpPr>
              <p:nvPr/>
            </p:nvSpPr>
            <p:spPr bwMode="auto">
              <a:xfrm>
                <a:off x="4173" y="760"/>
                <a:ext cx="158" cy="280"/>
              </a:xfrm>
              <a:custGeom>
                <a:avLst/>
                <a:gdLst>
                  <a:gd name="T0" fmla="*/ 62 w 62"/>
                  <a:gd name="T1" fmla="*/ 110 h 110"/>
                  <a:gd name="T2" fmla="*/ 1 w 62"/>
                  <a:gd name="T3" fmla="*/ 76 h 110"/>
                  <a:gd name="T4" fmla="*/ 2 w 62"/>
                  <a:gd name="T5" fmla="*/ 69 h 110"/>
                  <a:gd name="T6" fmla="*/ 0 w 62"/>
                  <a:gd name="T7" fmla="*/ 57 h 110"/>
                  <a:gd name="T8" fmla="*/ 60 w 62"/>
                  <a:gd name="T9" fmla="*/ 0 h 110"/>
                  <a:gd name="T10" fmla="*/ 62 w 62"/>
                  <a:gd name="T11" fmla="*/ 0 h 110"/>
                  <a:gd name="T12" fmla="*/ 62 w 62"/>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62" h="110">
                    <a:moveTo>
                      <a:pt x="62" y="110"/>
                    </a:moveTo>
                    <a:cubicBezTo>
                      <a:pt x="62" y="110"/>
                      <a:pt x="62" y="110"/>
                      <a:pt x="1" y="76"/>
                    </a:cubicBezTo>
                    <a:cubicBezTo>
                      <a:pt x="2" y="74"/>
                      <a:pt x="2" y="71"/>
                      <a:pt x="2" y="69"/>
                    </a:cubicBezTo>
                    <a:cubicBezTo>
                      <a:pt x="2" y="65"/>
                      <a:pt x="1" y="61"/>
                      <a:pt x="0" y="57"/>
                    </a:cubicBezTo>
                    <a:cubicBezTo>
                      <a:pt x="60" y="0"/>
                      <a:pt x="60" y="0"/>
                      <a:pt x="60" y="0"/>
                    </a:cubicBezTo>
                    <a:cubicBezTo>
                      <a:pt x="61" y="0"/>
                      <a:pt x="61" y="0"/>
                      <a:pt x="62" y="0"/>
                    </a:cubicBezTo>
                    <a:cubicBezTo>
                      <a:pt x="62" y="0"/>
                      <a:pt x="62" y="0"/>
                      <a:pt x="6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1" name="Freeform 12">
                <a:extLst>
                  <a:ext uri="{FF2B5EF4-FFF2-40B4-BE49-F238E27FC236}">
                    <a16:creationId xmlns:a16="http://schemas.microsoft.com/office/drawing/2014/main" id="{04A145FB-F750-4C0E-8B52-445610F21F3F}"/>
                  </a:ext>
                </a:extLst>
              </p:cNvPr>
              <p:cNvSpPr>
                <a:spLocks/>
              </p:cNvSpPr>
              <p:nvPr/>
            </p:nvSpPr>
            <p:spPr bwMode="auto">
              <a:xfrm>
                <a:off x="3897" y="412"/>
                <a:ext cx="455" cy="912"/>
              </a:xfrm>
              <a:custGeom>
                <a:avLst/>
                <a:gdLst>
                  <a:gd name="T0" fmla="*/ 178 w 178"/>
                  <a:gd name="T1" fmla="*/ 0 h 357"/>
                  <a:gd name="T2" fmla="*/ 178 w 178"/>
                  <a:gd name="T3" fmla="*/ 76 h 357"/>
                  <a:gd name="T4" fmla="*/ 149 w 178"/>
                  <a:gd name="T5" fmla="*/ 107 h 357"/>
                  <a:gd name="T6" fmla="*/ 154 w 178"/>
                  <a:gd name="T7" fmla="*/ 125 h 357"/>
                  <a:gd name="T8" fmla="*/ 96 w 178"/>
                  <a:gd name="T9" fmla="*/ 180 h 357"/>
                  <a:gd name="T10" fmla="*/ 82 w 178"/>
                  <a:gd name="T11" fmla="*/ 176 h 357"/>
                  <a:gd name="T12" fmla="*/ 53 w 178"/>
                  <a:gd name="T13" fmla="*/ 205 h 357"/>
                  <a:gd name="T14" fmla="*/ 82 w 178"/>
                  <a:gd name="T15" fmla="*/ 234 h 357"/>
                  <a:gd name="T16" fmla="*/ 102 w 178"/>
                  <a:gd name="T17" fmla="*/ 225 h 357"/>
                  <a:gd name="T18" fmla="*/ 158 w 178"/>
                  <a:gd name="T19" fmla="*/ 257 h 357"/>
                  <a:gd name="T20" fmla="*/ 152 w 178"/>
                  <a:gd name="T21" fmla="*/ 274 h 357"/>
                  <a:gd name="T22" fmla="*/ 178 w 178"/>
                  <a:gd name="T23" fmla="*/ 303 h 357"/>
                  <a:gd name="T24" fmla="*/ 178 w 178"/>
                  <a:gd name="T25" fmla="*/ 357 h 357"/>
                  <a:gd name="T26" fmla="*/ 0 w 178"/>
                  <a:gd name="T27" fmla="*/ 210 h 357"/>
                  <a:gd name="T28" fmla="*/ 178 w 178"/>
                  <a:gd name="T29"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8" h="357">
                    <a:moveTo>
                      <a:pt x="178" y="0"/>
                    </a:moveTo>
                    <a:cubicBezTo>
                      <a:pt x="178" y="76"/>
                      <a:pt x="178" y="76"/>
                      <a:pt x="178" y="76"/>
                    </a:cubicBezTo>
                    <a:cubicBezTo>
                      <a:pt x="162" y="77"/>
                      <a:pt x="149" y="90"/>
                      <a:pt x="149" y="107"/>
                    </a:cubicBezTo>
                    <a:cubicBezTo>
                      <a:pt x="149" y="114"/>
                      <a:pt x="151" y="120"/>
                      <a:pt x="154" y="125"/>
                    </a:cubicBezTo>
                    <a:cubicBezTo>
                      <a:pt x="154" y="125"/>
                      <a:pt x="154" y="125"/>
                      <a:pt x="96" y="180"/>
                    </a:cubicBezTo>
                    <a:cubicBezTo>
                      <a:pt x="92" y="177"/>
                      <a:pt x="87" y="176"/>
                      <a:pt x="82" y="176"/>
                    </a:cubicBezTo>
                    <a:cubicBezTo>
                      <a:pt x="66" y="176"/>
                      <a:pt x="53" y="188"/>
                      <a:pt x="53" y="205"/>
                    </a:cubicBezTo>
                    <a:cubicBezTo>
                      <a:pt x="53" y="221"/>
                      <a:pt x="66" y="234"/>
                      <a:pt x="82" y="234"/>
                    </a:cubicBezTo>
                    <a:cubicBezTo>
                      <a:pt x="89" y="234"/>
                      <a:pt x="96" y="230"/>
                      <a:pt x="102" y="225"/>
                    </a:cubicBezTo>
                    <a:cubicBezTo>
                      <a:pt x="102" y="225"/>
                      <a:pt x="102" y="225"/>
                      <a:pt x="158" y="257"/>
                    </a:cubicBezTo>
                    <a:cubicBezTo>
                      <a:pt x="154" y="261"/>
                      <a:pt x="152" y="267"/>
                      <a:pt x="152" y="274"/>
                    </a:cubicBezTo>
                    <a:cubicBezTo>
                      <a:pt x="152" y="289"/>
                      <a:pt x="163" y="302"/>
                      <a:pt x="178" y="303"/>
                    </a:cubicBezTo>
                    <a:cubicBezTo>
                      <a:pt x="178" y="357"/>
                      <a:pt x="178" y="357"/>
                      <a:pt x="178" y="357"/>
                    </a:cubicBezTo>
                    <a:cubicBezTo>
                      <a:pt x="178" y="357"/>
                      <a:pt x="178" y="357"/>
                      <a:pt x="0" y="210"/>
                    </a:cubicBezTo>
                    <a:cubicBezTo>
                      <a:pt x="0" y="210"/>
                      <a:pt x="0" y="210"/>
                      <a:pt x="17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2" name="Freeform 13">
                <a:extLst>
                  <a:ext uri="{FF2B5EF4-FFF2-40B4-BE49-F238E27FC236}">
                    <a16:creationId xmlns:a16="http://schemas.microsoft.com/office/drawing/2014/main" id="{A3A8BB29-7869-4E33-9D80-A547F8181420}"/>
                  </a:ext>
                </a:extLst>
              </p:cNvPr>
              <p:cNvSpPr>
                <a:spLocks/>
              </p:cNvSpPr>
              <p:nvPr/>
            </p:nvSpPr>
            <p:spPr bwMode="auto">
              <a:xfrm>
                <a:off x="4370" y="754"/>
                <a:ext cx="158" cy="286"/>
              </a:xfrm>
              <a:custGeom>
                <a:avLst/>
                <a:gdLst>
                  <a:gd name="T0" fmla="*/ 0 w 62"/>
                  <a:gd name="T1" fmla="*/ 112 h 112"/>
                  <a:gd name="T2" fmla="*/ 0 w 62"/>
                  <a:gd name="T3" fmla="*/ 4 h 112"/>
                  <a:gd name="T4" fmla="*/ 10 w 62"/>
                  <a:gd name="T5" fmla="*/ 0 h 112"/>
                  <a:gd name="T6" fmla="*/ 62 w 62"/>
                  <a:gd name="T7" fmla="*/ 64 h 112"/>
                  <a:gd name="T8" fmla="*/ 61 w 62"/>
                  <a:gd name="T9" fmla="*/ 71 h 112"/>
                  <a:gd name="T10" fmla="*/ 61 w 62"/>
                  <a:gd name="T11" fmla="*/ 73 h 112"/>
                  <a:gd name="T12" fmla="*/ 1 w 62"/>
                  <a:gd name="T13" fmla="*/ 112 h 112"/>
                  <a:gd name="T14" fmla="*/ 0 w 62"/>
                  <a:gd name="T15" fmla="*/ 112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112">
                    <a:moveTo>
                      <a:pt x="0" y="112"/>
                    </a:moveTo>
                    <a:cubicBezTo>
                      <a:pt x="0" y="112"/>
                      <a:pt x="0" y="112"/>
                      <a:pt x="0" y="4"/>
                    </a:cubicBezTo>
                    <a:cubicBezTo>
                      <a:pt x="3" y="3"/>
                      <a:pt x="7" y="2"/>
                      <a:pt x="10" y="0"/>
                    </a:cubicBezTo>
                    <a:cubicBezTo>
                      <a:pt x="62" y="64"/>
                      <a:pt x="62" y="64"/>
                      <a:pt x="62" y="64"/>
                    </a:cubicBezTo>
                    <a:cubicBezTo>
                      <a:pt x="62" y="67"/>
                      <a:pt x="61" y="69"/>
                      <a:pt x="61" y="71"/>
                    </a:cubicBezTo>
                    <a:cubicBezTo>
                      <a:pt x="61" y="71"/>
                      <a:pt x="61" y="72"/>
                      <a:pt x="61" y="73"/>
                    </a:cubicBezTo>
                    <a:cubicBezTo>
                      <a:pt x="61" y="73"/>
                      <a:pt x="61" y="73"/>
                      <a:pt x="1" y="112"/>
                    </a:cubicBezTo>
                    <a:cubicBezTo>
                      <a:pt x="1" y="112"/>
                      <a:pt x="0" y="112"/>
                      <a:pt x="0"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3" name="Freeform 15">
                <a:extLst>
                  <a:ext uri="{FF2B5EF4-FFF2-40B4-BE49-F238E27FC236}">
                    <a16:creationId xmlns:a16="http://schemas.microsoft.com/office/drawing/2014/main" id="{21AEE82F-AA84-4478-9C53-70056A8F702D}"/>
                  </a:ext>
                </a:extLst>
              </p:cNvPr>
              <p:cNvSpPr>
                <a:spLocks/>
              </p:cNvSpPr>
              <p:nvPr/>
            </p:nvSpPr>
            <p:spPr bwMode="auto">
              <a:xfrm>
                <a:off x="4352" y="412"/>
                <a:ext cx="462" cy="912"/>
              </a:xfrm>
              <a:custGeom>
                <a:avLst/>
                <a:gdLst>
                  <a:gd name="T0" fmla="*/ 181 w 181"/>
                  <a:gd name="T1" fmla="*/ 210 h 357"/>
                  <a:gd name="T2" fmla="*/ 0 w 181"/>
                  <a:gd name="T3" fmla="*/ 357 h 357"/>
                  <a:gd name="T4" fmla="*/ 0 w 181"/>
                  <a:gd name="T5" fmla="*/ 303 h 357"/>
                  <a:gd name="T6" fmla="*/ 2 w 181"/>
                  <a:gd name="T7" fmla="*/ 303 h 357"/>
                  <a:gd name="T8" fmla="*/ 31 w 181"/>
                  <a:gd name="T9" fmla="*/ 274 h 357"/>
                  <a:gd name="T10" fmla="*/ 26 w 181"/>
                  <a:gd name="T11" fmla="*/ 257 h 357"/>
                  <a:gd name="T12" fmla="*/ 76 w 181"/>
                  <a:gd name="T13" fmla="*/ 224 h 357"/>
                  <a:gd name="T14" fmla="*/ 97 w 181"/>
                  <a:gd name="T15" fmla="*/ 234 h 357"/>
                  <a:gd name="T16" fmla="*/ 126 w 181"/>
                  <a:gd name="T17" fmla="*/ 205 h 357"/>
                  <a:gd name="T18" fmla="*/ 97 w 181"/>
                  <a:gd name="T19" fmla="*/ 176 h 357"/>
                  <a:gd name="T20" fmla="*/ 79 w 181"/>
                  <a:gd name="T21" fmla="*/ 183 h 357"/>
                  <a:gd name="T22" fmla="*/ 30 w 181"/>
                  <a:gd name="T23" fmla="*/ 122 h 357"/>
                  <a:gd name="T24" fmla="*/ 34 w 181"/>
                  <a:gd name="T25" fmla="*/ 107 h 357"/>
                  <a:gd name="T26" fmla="*/ 2 w 181"/>
                  <a:gd name="T27" fmla="*/ 76 h 357"/>
                  <a:gd name="T28" fmla="*/ 0 w 181"/>
                  <a:gd name="T29" fmla="*/ 76 h 357"/>
                  <a:gd name="T30" fmla="*/ 0 w 181"/>
                  <a:gd name="T31" fmla="*/ 0 h 357"/>
                  <a:gd name="T32" fmla="*/ 181 w 181"/>
                  <a:gd name="T33" fmla="*/ 21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1" h="357">
                    <a:moveTo>
                      <a:pt x="181" y="210"/>
                    </a:moveTo>
                    <a:cubicBezTo>
                      <a:pt x="181" y="210"/>
                      <a:pt x="181" y="210"/>
                      <a:pt x="0" y="357"/>
                    </a:cubicBezTo>
                    <a:cubicBezTo>
                      <a:pt x="0" y="303"/>
                      <a:pt x="0" y="303"/>
                      <a:pt x="0" y="303"/>
                    </a:cubicBezTo>
                    <a:cubicBezTo>
                      <a:pt x="1" y="303"/>
                      <a:pt x="1" y="303"/>
                      <a:pt x="2" y="303"/>
                    </a:cubicBezTo>
                    <a:cubicBezTo>
                      <a:pt x="18" y="303"/>
                      <a:pt x="31" y="290"/>
                      <a:pt x="31" y="274"/>
                    </a:cubicBezTo>
                    <a:cubicBezTo>
                      <a:pt x="31" y="268"/>
                      <a:pt x="29" y="262"/>
                      <a:pt x="26" y="257"/>
                    </a:cubicBezTo>
                    <a:cubicBezTo>
                      <a:pt x="26" y="257"/>
                      <a:pt x="26" y="257"/>
                      <a:pt x="76" y="224"/>
                    </a:cubicBezTo>
                    <a:cubicBezTo>
                      <a:pt x="81" y="230"/>
                      <a:pt x="89" y="234"/>
                      <a:pt x="97" y="234"/>
                    </a:cubicBezTo>
                    <a:cubicBezTo>
                      <a:pt x="113" y="234"/>
                      <a:pt x="126" y="221"/>
                      <a:pt x="126" y="205"/>
                    </a:cubicBezTo>
                    <a:cubicBezTo>
                      <a:pt x="126" y="188"/>
                      <a:pt x="113" y="176"/>
                      <a:pt x="97" y="176"/>
                    </a:cubicBezTo>
                    <a:cubicBezTo>
                      <a:pt x="90" y="176"/>
                      <a:pt x="84" y="178"/>
                      <a:pt x="79" y="183"/>
                    </a:cubicBezTo>
                    <a:cubicBezTo>
                      <a:pt x="79" y="183"/>
                      <a:pt x="79" y="183"/>
                      <a:pt x="30" y="122"/>
                    </a:cubicBezTo>
                    <a:cubicBezTo>
                      <a:pt x="32" y="117"/>
                      <a:pt x="34" y="112"/>
                      <a:pt x="34" y="107"/>
                    </a:cubicBezTo>
                    <a:cubicBezTo>
                      <a:pt x="34" y="90"/>
                      <a:pt x="19" y="76"/>
                      <a:pt x="2" y="76"/>
                    </a:cubicBezTo>
                    <a:cubicBezTo>
                      <a:pt x="1" y="76"/>
                      <a:pt x="1" y="76"/>
                      <a:pt x="0" y="76"/>
                    </a:cubicBezTo>
                    <a:cubicBezTo>
                      <a:pt x="0" y="0"/>
                      <a:pt x="0" y="0"/>
                      <a:pt x="0" y="0"/>
                    </a:cubicBezTo>
                    <a:lnTo>
                      <a:pt x="181"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554" name="Rectangle 553">
            <a:extLst>
              <a:ext uri="{FF2B5EF4-FFF2-40B4-BE49-F238E27FC236}">
                <a16:creationId xmlns:a16="http://schemas.microsoft.com/office/drawing/2014/main" id="{5E25D35D-D27C-4F41-853F-048A50F39BCB}"/>
              </a:ext>
            </a:extLst>
          </p:cNvPr>
          <p:cNvSpPr/>
          <p:nvPr/>
        </p:nvSpPr>
        <p:spPr bwMode="auto">
          <a:xfrm>
            <a:off x="6899932" y="1883729"/>
            <a:ext cx="192432" cy="1924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55" name="Freeform 33">
            <a:extLst>
              <a:ext uri="{FF2B5EF4-FFF2-40B4-BE49-F238E27FC236}">
                <a16:creationId xmlns:a16="http://schemas.microsoft.com/office/drawing/2014/main" id="{565741BB-8D5F-4F36-ABCC-EE52369B995D}"/>
              </a:ext>
            </a:extLst>
          </p:cNvPr>
          <p:cNvSpPr>
            <a:spLocks/>
          </p:cNvSpPr>
          <p:nvPr/>
        </p:nvSpPr>
        <p:spPr bwMode="auto">
          <a:xfrm flipH="1">
            <a:off x="4241666" y="1930224"/>
            <a:ext cx="227114" cy="127184"/>
          </a:xfrm>
          <a:custGeom>
            <a:avLst/>
            <a:gdLst>
              <a:gd name="T0" fmla="*/ 41 w 250"/>
              <a:gd name="T1" fmla="*/ 59 h 141"/>
              <a:gd name="T2" fmla="*/ 45 w 250"/>
              <a:gd name="T3" fmla="*/ 59 h 141"/>
              <a:gd name="T4" fmla="*/ 41 w 250"/>
              <a:gd name="T5" fmla="*/ 41 h 141"/>
              <a:gd name="T6" fmla="*/ 82 w 250"/>
              <a:gd name="T7" fmla="*/ 0 h 141"/>
              <a:gd name="T8" fmla="*/ 123 w 250"/>
              <a:gd name="T9" fmla="*/ 36 h 141"/>
              <a:gd name="T10" fmla="*/ 153 w 250"/>
              <a:gd name="T11" fmla="*/ 23 h 141"/>
              <a:gd name="T12" fmla="*/ 194 w 250"/>
              <a:gd name="T13" fmla="*/ 62 h 141"/>
              <a:gd name="T14" fmla="*/ 208 w 250"/>
              <a:gd name="T15" fmla="*/ 59 h 141"/>
              <a:gd name="T16" fmla="*/ 250 w 250"/>
              <a:gd name="T17" fmla="*/ 100 h 141"/>
              <a:gd name="T18" fmla="*/ 208 w 250"/>
              <a:gd name="T19" fmla="*/ 141 h 141"/>
              <a:gd name="T20" fmla="*/ 41 w 250"/>
              <a:gd name="T21" fmla="*/ 141 h 141"/>
              <a:gd name="T22" fmla="*/ 0 w 250"/>
              <a:gd name="T23" fmla="*/ 100 h 141"/>
              <a:gd name="T24" fmla="*/ 41 w 250"/>
              <a:gd name="T25" fmla="*/ 59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0" h="141">
                <a:moveTo>
                  <a:pt x="41" y="59"/>
                </a:moveTo>
                <a:cubicBezTo>
                  <a:pt x="42" y="59"/>
                  <a:pt x="44" y="59"/>
                  <a:pt x="45" y="59"/>
                </a:cubicBezTo>
                <a:cubicBezTo>
                  <a:pt x="43" y="54"/>
                  <a:pt x="41" y="48"/>
                  <a:pt x="41" y="41"/>
                </a:cubicBezTo>
                <a:cubicBezTo>
                  <a:pt x="41" y="19"/>
                  <a:pt x="59" y="0"/>
                  <a:pt x="82" y="0"/>
                </a:cubicBezTo>
                <a:cubicBezTo>
                  <a:pt x="103" y="0"/>
                  <a:pt x="120" y="16"/>
                  <a:pt x="123" y="36"/>
                </a:cubicBezTo>
                <a:cubicBezTo>
                  <a:pt x="130" y="28"/>
                  <a:pt x="141" y="23"/>
                  <a:pt x="153" y="23"/>
                </a:cubicBezTo>
                <a:cubicBezTo>
                  <a:pt x="175" y="23"/>
                  <a:pt x="193" y="40"/>
                  <a:pt x="194" y="62"/>
                </a:cubicBezTo>
                <a:cubicBezTo>
                  <a:pt x="199" y="60"/>
                  <a:pt x="203" y="59"/>
                  <a:pt x="208" y="59"/>
                </a:cubicBezTo>
                <a:cubicBezTo>
                  <a:pt x="231" y="59"/>
                  <a:pt x="250" y="78"/>
                  <a:pt x="250" y="100"/>
                </a:cubicBezTo>
                <a:cubicBezTo>
                  <a:pt x="250" y="123"/>
                  <a:pt x="231" y="141"/>
                  <a:pt x="208" y="141"/>
                </a:cubicBezTo>
                <a:cubicBezTo>
                  <a:pt x="41" y="141"/>
                  <a:pt x="41" y="141"/>
                  <a:pt x="41" y="141"/>
                </a:cubicBezTo>
                <a:cubicBezTo>
                  <a:pt x="18" y="141"/>
                  <a:pt x="0" y="123"/>
                  <a:pt x="0" y="100"/>
                </a:cubicBezTo>
                <a:cubicBezTo>
                  <a:pt x="0" y="78"/>
                  <a:pt x="18" y="59"/>
                  <a:pt x="41" y="59"/>
                </a:cubicBezTo>
                <a:close/>
              </a:path>
            </a:pathLst>
          </a:custGeom>
          <a:solidFill>
            <a:schemeClr val="accent3"/>
          </a:solidFill>
          <a:ln w="10795" cap="flat" cmpd="sng" algn="ctr">
            <a:noFill/>
            <a:prstDash val="solid"/>
          </a:ln>
          <a:effectLs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a:gradFill>
                <a:gsLst>
                  <a:gs pos="0">
                    <a:srgbClr val="FFFFFF"/>
                  </a:gs>
                  <a:gs pos="100000">
                    <a:srgbClr val="FFFFFF"/>
                  </a:gs>
                </a:gsLst>
                <a:lin ang="5400000" scaled="0"/>
              </a:gradFill>
              <a:latin typeface="Segoe UI Semilight"/>
            </a:endParaRPr>
          </a:p>
        </p:txBody>
      </p:sp>
      <p:grpSp>
        <p:nvGrpSpPr>
          <p:cNvPr id="556" name="Group 555">
            <a:extLst>
              <a:ext uri="{FF2B5EF4-FFF2-40B4-BE49-F238E27FC236}">
                <a16:creationId xmlns:a16="http://schemas.microsoft.com/office/drawing/2014/main" id="{7E8A097A-3535-44A3-8B2F-B158700D6FC4}"/>
              </a:ext>
            </a:extLst>
          </p:cNvPr>
          <p:cNvGrpSpPr/>
          <p:nvPr/>
        </p:nvGrpSpPr>
        <p:grpSpPr>
          <a:xfrm>
            <a:off x="323655" y="3487133"/>
            <a:ext cx="1069479" cy="1069479"/>
            <a:chOff x="568549" y="3165243"/>
            <a:chExt cx="749586" cy="749586"/>
          </a:xfrm>
        </p:grpSpPr>
        <p:sp>
          <p:nvSpPr>
            <p:cNvPr id="557" name="Oval 556">
              <a:extLst>
                <a:ext uri="{FF2B5EF4-FFF2-40B4-BE49-F238E27FC236}">
                  <a16:creationId xmlns:a16="http://schemas.microsoft.com/office/drawing/2014/main" id="{DE4BC142-64B9-418F-AD2D-324F159A3A24}"/>
                </a:ext>
              </a:extLst>
            </p:cNvPr>
            <p:cNvSpPr/>
            <p:nvPr/>
          </p:nvSpPr>
          <p:spPr bwMode="auto">
            <a:xfrm>
              <a:off x="568549" y="3165243"/>
              <a:ext cx="749586" cy="749586"/>
            </a:xfrm>
            <a:prstGeom prst="ellipse">
              <a:avLst/>
            </a:prstGeom>
            <a:solidFill>
              <a:schemeClr val="bg1"/>
            </a:solidFill>
            <a:ln w="28575">
              <a:solidFill>
                <a:srgbClr val="E8112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58" name="Freeform 12">
              <a:extLst>
                <a:ext uri="{FF2B5EF4-FFF2-40B4-BE49-F238E27FC236}">
                  <a16:creationId xmlns:a16="http://schemas.microsoft.com/office/drawing/2014/main" id="{D166A835-FA82-473B-B0FA-E612404FC072}"/>
                </a:ext>
              </a:extLst>
            </p:cNvPr>
            <p:cNvSpPr>
              <a:spLocks noEditPoints="1"/>
            </p:cNvSpPr>
            <p:nvPr/>
          </p:nvSpPr>
          <p:spPr bwMode="auto">
            <a:xfrm>
              <a:off x="710507" y="3293721"/>
              <a:ext cx="465671" cy="476858"/>
            </a:xfrm>
            <a:custGeom>
              <a:avLst/>
              <a:gdLst>
                <a:gd name="T0" fmla="*/ 212 w 219"/>
                <a:gd name="T1" fmla="*/ 181 h 225"/>
                <a:gd name="T2" fmla="*/ 196 w 219"/>
                <a:gd name="T3" fmla="*/ 129 h 225"/>
                <a:gd name="T4" fmla="*/ 187 w 219"/>
                <a:gd name="T5" fmla="*/ 112 h 225"/>
                <a:gd name="T6" fmla="*/ 160 w 219"/>
                <a:gd name="T7" fmla="*/ 93 h 225"/>
                <a:gd name="T8" fmla="*/ 154 w 219"/>
                <a:gd name="T9" fmla="*/ 41 h 225"/>
                <a:gd name="T10" fmla="*/ 133 w 219"/>
                <a:gd name="T11" fmla="*/ 11 h 225"/>
                <a:gd name="T12" fmla="*/ 113 w 219"/>
                <a:gd name="T13" fmla="*/ 2 h 225"/>
                <a:gd name="T14" fmla="*/ 82 w 219"/>
                <a:gd name="T15" fmla="*/ 15 h 225"/>
                <a:gd name="T16" fmla="*/ 66 w 219"/>
                <a:gd name="T17" fmla="*/ 42 h 225"/>
                <a:gd name="T18" fmla="*/ 61 w 219"/>
                <a:gd name="T19" fmla="*/ 94 h 225"/>
                <a:gd name="T20" fmla="*/ 32 w 219"/>
                <a:gd name="T21" fmla="*/ 112 h 225"/>
                <a:gd name="T22" fmla="*/ 23 w 219"/>
                <a:gd name="T23" fmla="*/ 129 h 225"/>
                <a:gd name="T24" fmla="*/ 7 w 219"/>
                <a:gd name="T25" fmla="*/ 181 h 225"/>
                <a:gd name="T26" fmla="*/ 39 w 219"/>
                <a:gd name="T27" fmla="*/ 225 h 225"/>
                <a:gd name="T28" fmla="*/ 47 w 219"/>
                <a:gd name="T29" fmla="*/ 225 h 225"/>
                <a:gd name="T30" fmla="*/ 46 w 219"/>
                <a:gd name="T31" fmla="*/ 221 h 225"/>
                <a:gd name="T32" fmla="*/ 42 w 219"/>
                <a:gd name="T33" fmla="*/ 147 h 225"/>
                <a:gd name="T34" fmla="*/ 56 w 219"/>
                <a:gd name="T35" fmla="*/ 132 h 225"/>
                <a:gd name="T36" fmla="*/ 163 w 219"/>
                <a:gd name="T37" fmla="*/ 132 h 225"/>
                <a:gd name="T38" fmla="*/ 177 w 219"/>
                <a:gd name="T39" fmla="*/ 147 h 225"/>
                <a:gd name="T40" fmla="*/ 173 w 219"/>
                <a:gd name="T41" fmla="*/ 221 h 225"/>
                <a:gd name="T42" fmla="*/ 172 w 219"/>
                <a:gd name="T43" fmla="*/ 225 h 225"/>
                <a:gd name="T44" fmla="*/ 180 w 219"/>
                <a:gd name="T45" fmla="*/ 225 h 225"/>
                <a:gd name="T46" fmla="*/ 212 w 219"/>
                <a:gd name="T47" fmla="*/ 181 h 225"/>
                <a:gd name="T48" fmla="*/ 139 w 219"/>
                <a:gd name="T49" fmla="*/ 81 h 225"/>
                <a:gd name="T50" fmla="*/ 130 w 219"/>
                <a:gd name="T51" fmla="*/ 98 h 225"/>
                <a:gd name="T52" fmla="*/ 110 w 219"/>
                <a:gd name="T53" fmla="*/ 111 h 225"/>
                <a:gd name="T54" fmla="*/ 88 w 219"/>
                <a:gd name="T55" fmla="*/ 95 h 225"/>
                <a:gd name="T56" fmla="*/ 80 w 219"/>
                <a:gd name="T57" fmla="*/ 81 h 225"/>
                <a:gd name="T58" fmla="*/ 78 w 219"/>
                <a:gd name="T59" fmla="*/ 63 h 225"/>
                <a:gd name="T60" fmla="*/ 78 w 219"/>
                <a:gd name="T61" fmla="*/ 61 h 225"/>
                <a:gd name="T62" fmla="*/ 78 w 219"/>
                <a:gd name="T63" fmla="*/ 60 h 225"/>
                <a:gd name="T64" fmla="*/ 78 w 219"/>
                <a:gd name="T65" fmla="*/ 52 h 225"/>
                <a:gd name="T66" fmla="*/ 88 w 219"/>
                <a:gd name="T67" fmla="*/ 42 h 225"/>
                <a:gd name="T68" fmla="*/ 110 w 219"/>
                <a:gd name="T69" fmla="*/ 48 h 225"/>
                <a:gd name="T70" fmla="*/ 130 w 219"/>
                <a:gd name="T71" fmla="*/ 42 h 225"/>
                <a:gd name="T72" fmla="*/ 141 w 219"/>
                <a:gd name="T73" fmla="*/ 53 h 225"/>
                <a:gd name="T74" fmla="*/ 142 w 219"/>
                <a:gd name="T75" fmla="*/ 66 h 225"/>
                <a:gd name="T76" fmla="*/ 139 w 219"/>
                <a:gd name="T77" fmla="*/ 8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9" h="225">
                  <a:moveTo>
                    <a:pt x="212" y="181"/>
                  </a:moveTo>
                  <a:cubicBezTo>
                    <a:pt x="196" y="129"/>
                    <a:pt x="196" y="129"/>
                    <a:pt x="196" y="129"/>
                  </a:cubicBezTo>
                  <a:cubicBezTo>
                    <a:pt x="194" y="124"/>
                    <a:pt x="191" y="118"/>
                    <a:pt x="187" y="112"/>
                  </a:cubicBezTo>
                  <a:cubicBezTo>
                    <a:pt x="177" y="100"/>
                    <a:pt x="166" y="95"/>
                    <a:pt x="160" y="93"/>
                  </a:cubicBezTo>
                  <a:cubicBezTo>
                    <a:pt x="162" y="82"/>
                    <a:pt x="163" y="63"/>
                    <a:pt x="154" y="41"/>
                  </a:cubicBezTo>
                  <a:cubicBezTo>
                    <a:pt x="151" y="34"/>
                    <a:pt x="146" y="21"/>
                    <a:pt x="133" y="11"/>
                  </a:cubicBezTo>
                  <a:cubicBezTo>
                    <a:pt x="128" y="7"/>
                    <a:pt x="122" y="3"/>
                    <a:pt x="113" y="2"/>
                  </a:cubicBezTo>
                  <a:cubicBezTo>
                    <a:pt x="96" y="0"/>
                    <a:pt x="84" y="13"/>
                    <a:pt x="82" y="15"/>
                  </a:cubicBezTo>
                  <a:cubicBezTo>
                    <a:pt x="77" y="21"/>
                    <a:pt x="70" y="30"/>
                    <a:pt x="66" y="42"/>
                  </a:cubicBezTo>
                  <a:cubicBezTo>
                    <a:pt x="57" y="64"/>
                    <a:pt x="59" y="84"/>
                    <a:pt x="61" y="94"/>
                  </a:cubicBezTo>
                  <a:cubicBezTo>
                    <a:pt x="55" y="95"/>
                    <a:pt x="42" y="100"/>
                    <a:pt x="32" y="112"/>
                  </a:cubicBezTo>
                  <a:cubicBezTo>
                    <a:pt x="27" y="118"/>
                    <a:pt x="25" y="124"/>
                    <a:pt x="23" y="129"/>
                  </a:cubicBezTo>
                  <a:cubicBezTo>
                    <a:pt x="7" y="181"/>
                    <a:pt x="7" y="181"/>
                    <a:pt x="7" y="181"/>
                  </a:cubicBezTo>
                  <a:cubicBezTo>
                    <a:pt x="0" y="202"/>
                    <a:pt x="16" y="225"/>
                    <a:pt x="39" y="225"/>
                  </a:cubicBezTo>
                  <a:cubicBezTo>
                    <a:pt x="47" y="225"/>
                    <a:pt x="47" y="225"/>
                    <a:pt x="47" y="225"/>
                  </a:cubicBezTo>
                  <a:cubicBezTo>
                    <a:pt x="47" y="224"/>
                    <a:pt x="46" y="223"/>
                    <a:pt x="46" y="221"/>
                  </a:cubicBezTo>
                  <a:cubicBezTo>
                    <a:pt x="42" y="147"/>
                    <a:pt x="42" y="147"/>
                    <a:pt x="42" y="147"/>
                  </a:cubicBezTo>
                  <a:cubicBezTo>
                    <a:pt x="41" y="139"/>
                    <a:pt x="48" y="132"/>
                    <a:pt x="56" y="132"/>
                  </a:cubicBezTo>
                  <a:cubicBezTo>
                    <a:pt x="163" y="132"/>
                    <a:pt x="163" y="132"/>
                    <a:pt x="163" y="132"/>
                  </a:cubicBezTo>
                  <a:cubicBezTo>
                    <a:pt x="171" y="132"/>
                    <a:pt x="178" y="139"/>
                    <a:pt x="177" y="147"/>
                  </a:cubicBezTo>
                  <a:cubicBezTo>
                    <a:pt x="173" y="221"/>
                    <a:pt x="173" y="221"/>
                    <a:pt x="173" y="221"/>
                  </a:cubicBezTo>
                  <a:cubicBezTo>
                    <a:pt x="173" y="223"/>
                    <a:pt x="172" y="224"/>
                    <a:pt x="172" y="225"/>
                  </a:cubicBezTo>
                  <a:cubicBezTo>
                    <a:pt x="180" y="225"/>
                    <a:pt x="180" y="225"/>
                    <a:pt x="180" y="225"/>
                  </a:cubicBezTo>
                  <a:cubicBezTo>
                    <a:pt x="203" y="225"/>
                    <a:pt x="219" y="202"/>
                    <a:pt x="212" y="181"/>
                  </a:cubicBezTo>
                  <a:close/>
                  <a:moveTo>
                    <a:pt x="139" y="81"/>
                  </a:moveTo>
                  <a:cubicBezTo>
                    <a:pt x="138" y="85"/>
                    <a:pt x="136" y="92"/>
                    <a:pt x="130" y="98"/>
                  </a:cubicBezTo>
                  <a:cubicBezTo>
                    <a:pt x="126" y="103"/>
                    <a:pt x="119" y="111"/>
                    <a:pt x="110" y="111"/>
                  </a:cubicBezTo>
                  <a:cubicBezTo>
                    <a:pt x="99" y="111"/>
                    <a:pt x="92" y="101"/>
                    <a:pt x="88" y="95"/>
                  </a:cubicBezTo>
                  <a:cubicBezTo>
                    <a:pt x="84" y="90"/>
                    <a:pt x="81" y="84"/>
                    <a:pt x="80" y="81"/>
                  </a:cubicBezTo>
                  <a:cubicBezTo>
                    <a:pt x="79" y="75"/>
                    <a:pt x="78" y="69"/>
                    <a:pt x="78" y="63"/>
                  </a:cubicBezTo>
                  <a:cubicBezTo>
                    <a:pt x="78" y="62"/>
                    <a:pt x="78" y="62"/>
                    <a:pt x="78" y="61"/>
                  </a:cubicBezTo>
                  <a:cubicBezTo>
                    <a:pt x="78" y="61"/>
                    <a:pt x="78" y="61"/>
                    <a:pt x="78" y="60"/>
                  </a:cubicBezTo>
                  <a:cubicBezTo>
                    <a:pt x="78" y="52"/>
                    <a:pt x="78" y="52"/>
                    <a:pt x="78" y="52"/>
                  </a:cubicBezTo>
                  <a:cubicBezTo>
                    <a:pt x="78" y="52"/>
                    <a:pt x="79" y="42"/>
                    <a:pt x="88" y="42"/>
                  </a:cubicBezTo>
                  <a:cubicBezTo>
                    <a:pt x="88" y="42"/>
                    <a:pt x="101" y="48"/>
                    <a:pt x="110" y="48"/>
                  </a:cubicBezTo>
                  <a:cubicBezTo>
                    <a:pt x="117" y="48"/>
                    <a:pt x="124" y="46"/>
                    <a:pt x="130" y="42"/>
                  </a:cubicBezTo>
                  <a:cubicBezTo>
                    <a:pt x="133" y="42"/>
                    <a:pt x="141" y="43"/>
                    <a:pt x="141" y="53"/>
                  </a:cubicBezTo>
                  <a:cubicBezTo>
                    <a:pt x="141" y="57"/>
                    <a:pt x="142" y="61"/>
                    <a:pt x="142" y="66"/>
                  </a:cubicBezTo>
                  <a:cubicBezTo>
                    <a:pt x="141" y="72"/>
                    <a:pt x="140" y="77"/>
                    <a:pt x="139" y="8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9" name="Freeform 24">
              <a:extLst>
                <a:ext uri="{FF2B5EF4-FFF2-40B4-BE49-F238E27FC236}">
                  <a16:creationId xmlns:a16="http://schemas.microsoft.com/office/drawing/2014/main" id="{473D8995-1500-47D2-97B9-5ACF2E1F9661}"/>
                </a:ext>
              </a:extLst>
            </p:cNvPr>
            <p:cNvSpPr>
              <a:spLocks/>
            </p:cNvSpPr>
            <p:nvPr/>
          </p:nvSpPr>
          <p:spPr bwMode="auto">
            <a:xfrm>
              <a:off x="799298" y="3550963"/>
              <a:ext cx="286481" cy="213260"/>
            </a:xfrm>
            <a:custGeom>
              <a:avLst/>
              <a:gdLst>
                <a:gd name="T0" fmla="*/ 112 w 126"/>
                <a:gd name="T1" fmla="*/ 0 h 95"/>
                <a:gd name="T2" fmla="*/ 14 w 126"/>
                <a:gd name="T3" fmla="*/ 0 h 95"/>
                <a:gd name="T4" fmla="*/ 1 w 126"/>
                <a:gd name="T5" fmla="*/ 14 h 95"/>
                <a:gd name="T6" fmla="*/ 5 w 126"/>
                <a:gd name="T7" fmla="*/ 82 h 95"/>
                <a:gd name="T8" fmla="*/ 19 w 126"/>
                <a:gd name="T9" fmla="*/ 95 h 95"/>
                <a:gd name="T10" fmla="*/ 108 w 126"/>
                <a:gd name="T11" fmla="*/ 95 h 95"/>
                <a:gd name="T12" fmla="*/ 121 w 126"/>
                <a:gd name="T13" fmla="*/ 82 h 95"/>
                <a:gd name="T14" fmla="*/ 125 w 126"/>
                <a:gd name="T15" fmla="*/ 14 h 95"/>
                <a:gd name="T16" fmla="*/ 112 w 126"/>
                <a:gd name="T1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95">
                  <a:moveTo>
                    <a:pt x="112" y="0"/>
                  </a:moveTo>
                  <a:cubicBezTo>
                    <a:pt x="14" y="0"/>
                    <a:pt x="14" y="0"/>
                    <a:pt x="14" y="0"/>
                  </a:cubicBezTo>
                  <a:cubicBezTo>
                    <a:pt x="7" y="0"/>
                    <a:pt x="0" y="6"/>
                    <a:pt x="1" y="14"/>
                  </a:cubicBezTo>
                  <a:cubicBezTo>
                    <a:pt x="5" y="82"/>
                    <a:pt x="5" y="82"/>
                    <a:pt x="5" y="82"/>
                  </a:cubicBezTo>
                  <a:cubicBezTo>
                    <a:pt x="6" y="89"/>
                    <a:pt x="11" y="95"/>
                    <a:pt x="19" y="95"/>
                  </a:cubicBezTo>
                  <a:cubicBezTo>
                    <a:pt x="108" y="95"/>
                    <a:pt x="108" y="95"/>
                    <a:pt x="108" y="95"/>
                  </a:cubicBezTo>
                  <a:cubicBezTo>
                    <a:pt x="115" y="95"/>
                    <a:pt x="121" y="89"/>
                    <a:pt x="121" y="82"/>
                  </a:cubicBezTo>
                  <a:cubicBezTo>
                    <a:pt x="125" y="14"/>
                    <a:pt x="125" y="14"/>
                    <a:pt x="125" y="14"/>
                  </a:cubicBezTo>
                  <a:cubicBezTo>
                    <a:pt x="126" y="6"/>
                    <a:pt x="120" y="0"/>
                    <a:pt x="112" y="0"/>
                  </a:cubicBezTo>
                  <a:close/>
                </a:path>
              </a:pathLst>
            </a:custGeom>
            <a:solidFill>
              <a:schemeClr val="bg1"/>
            </a:solidFill>
            <a:ln w="28575">
              <a:solidFill>
                <a:srgbClr val="E81123"/>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60" name="Freeform 11">
              <a:extLst>
                <a:ext uri="{FF2B5EF4-FFF2-40B4-BE49-F238E27FC236}">
                  <a16:creationId xmlns:a16="http://schemas.microsoft.com/office/drawing/2014/main" id="{170F5960-6B70-4EFE-96B2-73CBF49D42FF}"/>
                </a:ext>
              </a:extLst>
            </p:cNvPr>
            <p:cNvSpPr>
              <a:spLocks/>
            </p:cNvSpPr>
            <p:nvPr/>
          </p:nvSpPr>
          <p:spPr bwMode="auto">
            <a:xfrm>
              <a:off x="822718" y="3757151"/>
              <a:ext cx="239830" cy="25390"/>
            </a:xfrm>
            <a:prstGeom prst="roundRect">
              <a:avLst/>
            </a:prstGeom>
            <a:solidFill>
              <a:schemeClr val="bg1"/>
            </a:solidFill>
            <a:ln w="12700">
              <a:solidFill>
                <a:srgbClr val="E81123"/>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1" name="Freeform: Shape 560">
              <a:extLst>
                <a:ext uri="{FF2B5EF4-FFF2-40B4-BE49-F238E27FC236}">
                  <a16:creationId xmlns:a16="http://schemas.microsoft.com/office/drawing/2014/main" id="{0BC1B56E-8BC2-4FFD-9347-604779332D5C}"/>
                </a:ext>
              </a:extLst>
            </p:cNvPr>
            <p:cNvSpPr/>
            <p:nvPr/>
          </p:nvSpPr>
          <p:spPr bwMode="auto">
            <a:xfrm>
              <a:off x="882542" y="3428504"/>
              <a:ext cx="118751" cy="39510"/>
            </a:xfrm>
            <a:custGeom>
              <a:avLst/>
              <a:gdLst>
                <a:gd name="connsiteX0" fmla="*/ 44007 w 118751"/>
                <a:gd name="connsiteY0" fmla="*/ 0 h 39510"/>
                <a:gd name="connsiteX1" fmla="*/ 74105 w 118751"/>
                <a:gd name="connsiteY1" fmla="*/ 0 h 39510"/>
                <a:gd name="connsiteX2" fmla="*/ 74105 w 118751"/>
                <a:gd name="connsiteY2" fmla="*/ 1909 h 39510"/>
                <a:gd name="connsiteX3" fmla="*/ 82862 w 118751"/>
                <a:gd name="connsiteY3" fmla="*/ 1089 h 39510"/>
                <a:gd name="connsiteX4" fmla="*/ 116839 w 118751"/>
                <a:gd name="connsiteY4" fmla="*/ 3226 h 39510"/>
                <a:gd name="connsiteX5" fmla="*/ 114717 w 118751"/>
                <a:gd name="connsiteY5" fmla="*/ 22433 h 39510"/>
                <a:gd name="connsiteX6" fmla="*/ 91359 w 118751"/>
                <a:gd name="connsiteY6" fmla="*/ 39510 h 39510"/>
                <a:gd name="connsiteX7" fmla="*/ 68001 w 118751"/>
                <a:gd name="connsiteY7" fmla="*/ 20300 h 39510"/>
                <a:gd name="connsiteX8" fmla="*/ 66701 w 118751"/>
                <a:gd name="connsiteY8" fmla="*/ 14641 h 39510"/>
                <a:gd name="connsiteX9" fmla="*/ 52050 w 118751"/>
                <a:gd name="connsiteY9" fmla="*/ 14641 h 39510"/>
                <a:gd name="connsiteX10" fmla="*/ 50750 w 118751"/>
                <a:gd name="connsiteY10" fmla="*/ 20300 h 39510"/>
                <a:gd name="connsiteX11" fmla="*/ 27392 w 118751"/>
                <a:gd name="connsiteY11" fmla="*/ 39510 h 39510"/>
                <a:gd name="connsiteX12" fmla="*/ 4034 w 118751"/>
                <a:gd name="connsiteY12" fmla="*/ 22433 h 39510"/>
                <a:gd name="connsiteX13" fmla="*/ 1912 w 118751"/>
                <a:gd name="connsiteY13" fmla="*/ 3226 h 39510"/>
                <a:gd name="connsiteX14" fmla="*/ 35889 w 118751"/>
                <a:gd name="connsiteY14" fmla="*/ 1089 h 39510"/>
                <a:gd name="connsiteX15" fmla="*/ 44007 w 118751"/>
                <a:gd name="connsiteY15" fmla="*/ 2256 h 3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751" h="39510">
                  <a:moveTo>
                    <a:pt x="44007" y="0"/>
                  </a:moveTo>
                  <a:lnTo>
                    <a:pt x="74105" y="0"/>
                  </a:lnTo>
                  <a:lnTo>
                    <a:pt x="74105" y="1909"/>
                  </a:lnTo>
                  <a:lnTo>
                    <a:pt x="82862" y="1089"/>
                  </a:lnTo>
                  <a:cubicBezTo>
                    <a:pt x="91004" y="1089"/>
                    <a:pt x="111530" y="-331"/>
                    <a:pt x="116839" y="3226"/>
                  </a:cubicBezTo>
                  <a:cubicBezTo>
                    <a:pt x="122148" y="6783"/>
                    <a:pt x="114717" y="22433"/>
                    <a:pt x="114717" y="22433"/>
                  </a:cubicBezTo>
                  <a:cubicBezTo>
                    <a:pt x="110469" y="33107"/>
                    <a:pt x="101978" y="39510"/>
                    <a:pt x="91359" y="39510"/>
                  </a:cubicBezTo>
                  <a:cubicBezTo>
                    <a:pt x="80741" y="37377"/>
                    <a:pt x="72244" y="30973"/>
                    <a:pt x="68001" y="20300"/>
                  </a:cubicBezTo>
                  <a:lnTo>
                    <a:pt x="66701" y="14641"/>
                  </a:lnTo>
                  <a:lnTo>
                    <a:pt x="52050" y="14641"/>
                  </a:lnTo>
                  <a:lnTo>
                    <a:pt x="50750" y="20300"/>
                  </a:lnTo>
                  <a:cubicBezTo>
                    <a:pt x="46507" y="30973"/>
                    <a:pt x="38010" y="37377"/>
                    <a:pt x="27392" y="39510"/>
                  </a:cubicBezTo>
                  <a:cubicBezTo>
                    <a:pt x="16773" y="39510"/>
                    <a:pt x="8282" y="33107"/>
                    <a:pt x="4034" y="22433"/>
                  </a:cubicBezTo>
                  <a:cubicBezTo>
                    <a:pt x="4034" y="22433"/>
                    <a:pt x="-3397" y="6783"/>
                    <a:pt x="1912" y="3226"/>
                  </a:cubicBezTo>
                  <a:cubicBezTo>
                    <a:pt x="7221" y="-331"/>
                    <a:pt x="27747" y="1089"/>
                    <a:pt x="35889" y="1089"/>
                  </a:cubicBezTo>
                  <a:lnTo>
                    <a:pt x="44007" y="2256"/>
                  </a:lnTo>
                  <a:close/>
                </a:path>
              </a:pathLst>
            </a:cu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2" name="Group 561">
            <a:extLst>
              <a:ext uri="{FF2B5EF4-FFF2-40B4-BE49-F238E27FC236}">
                <a16:creationId xmlns:a16="http://schemas.microsoft.com/office/drawing/2014/main" id="{A858511A-25BE-4E7D-98D2-870DC383603D}"/>
              </a:ext>
            </a:extLst>
          </p:cNvPr>
          <p:cNvGrpSpPr/>
          <p:nvPr/>
        </p:nvGrpSpPr>
        <p:grpSpPr>
          <a:xfrm>
            <a:off x="1256755" y="1786039"/>
            <a:ext cx="1179015" cy="421130"/>
            <a:chOff x="802956" y="1401843"/>
            <a:chExt cx="818482" cy="292352"/>
          </a:xfrm>
        </p:grpSpPr>
        <p:grpSp>
          <p:nvGrpSpPr>
            <p:cNvPr id="563" name="Group 562">
              <a:extLst>
                <a:ext uri="{FF2B5EF4-FFF2-40B4-BE49-F238E27FC236}">
                  <a16:creationId xmlns:a16="http://schemas.microsoft.com/office/drawing/2014/main" id="{F9CAA838-6EA1-409E-8D9C-0CA7DA379C36}"/>
                </a:ext>
              </a:extLst>
            </p:cNvPr>
            <p:cNvGrpSpPr/>
            <p:nvPr/>
          </p:nvGrpSpPr>
          <p:grpSpPr>
            <a:xfrm>
              <a:off x="802956" y="1401843"/>
              <a:ext cx="818482" cy="292352"/>
              <a:chOff x="1654614" y="1401843"/>
              <a:chExt cx="818482" cy="292352"/>
            </a:xfrm>
          </p:grpSpPr>
          <p:grpSp>
            <p:nvGrpSpPr>
              <p:cNvPr id="565" name="Group 564">
                <a:extLst>
                  <a:ext uri="{FF2B5EF4-FFF2-40B4-BE49-F238E27FC236}">
                    <a16:creationId xmlns:a16="http://schemas.microsoft.com/office/drawing/2014/main" id="{F3FCAD9A-635A-42C2-9D61-0777ED8D8692}"/>
                  </a:ext>
                </a:extLst>
              </p:cNvPr>
              <p:cNvGrpSpPr/>
              <p:nvPr/>
            </p:nvGrpSpPr>
            <p:grpSpPr>
              <a:xfrm flipH="1">
                <a:off x="1654614" y="1448484"/>
                <a:ext cx="189999" cy="245711"/>
                <a:chOff x="2283097" y="1448484"/>
                <a:chExt cx="189999" cy="245711"/>
              </a:xfrm>
            </p:grpSpPr>
            <p:grpSp>
              <p:nvGrpSpPr>
                <p:cNvPr id="580" name="Group 579">
                  <a:extLst>
                    <a:ext uri="{FF2B5EF4-FFF2-40B4-BE49-F238E27FC236}">
                      <a16:creationId xmlns:a16="http://schemas.microsoft.com/office/drawing/2014/main" id="{603DBCEE-3357-46FB-A6D3-50C36F3BD5FC}"/>
                    </a:ext>
                  </a:extLst>
                </p:cNvPr>
                <p:cNvGrpSpPr/>
                <p:nvPr/>
              </p:nvGrpSpPr>
              <p:grpSpPr>
                <a:xfrm>
                  <a:off x="2305039" y="1448484"/>
                  <a:ext cx="168057" cy="45719"/>
                  <a:chOff x="2305039" y="1448484"/>
                  <a:chExt cx="241398" cy="58346"/>
                </a:xfrm>
              </p:grpSpPr>
              <p:cxnSp>
                <p:nvCxnSpPr>
                  <p:cNvPr id="590" name="Straight Connector 589">
                    <a:extLst>
                      <a:ext uri="{FF2B5EF4-FFF2-40B4-BE49-F238E27FC236}">
                        <a16:creationId xmlns:a16="http://schemas.microsoft.com/office/drawing/2014/main" id="{706FFB48-D052-4F3D-B1E6-B1E2E2488452}"/>
                      </a:ext>
                    </a:extLst>
                  </p:cNvPr>
                  <p:cNvCxnSpPr/>
                  <p:nvPr/>
                </p:nvCxnSpPr>
                <p:spPr>
                  <a:xfrm flipH="1">
                    <a:off x="2305039" y="1452372"/>
                    <a:ext cx="145855" cy="0"/>
                  </a:xfrm>
                  <a:prstGeom prst="line">
                    <a:avLst/>
                  </a:prstGeom>
                  <a:solidFill>
                    <a:schemeClr val="bg1"/>
                  </a:solidFill>
                  <a:ln w="28575">
                    <a:solidFill>
                      <a:schemeClr val="accent1"/>
                    </a:solidFill>
                    <a:round/>
                    <a:headEnd/>
                    <a:tailEnd/>
                  </a:ln>
                </p:spPr>
              </p:cxnSp>
              <p:cxnSp>
                <p:nvCxnSpPr>
                  <p:cNvPr id="591" name="Straight Connector 590">
                    <a:extLst>
                      <a:ext uri="{FF2B5EF4-FFF2-40B4-BE49-F238E27FC236}">
                        <a16:creationId xmlns:a16="http://schemas.microsoft.com/office/drawing/2014/main" id="{204FDA69-1FEF-4447-B91E-DA8D46321059}"/>
                      </a:ext>
                    </a:extLst>
                  </p:cNvPr>
                  <p:cNvCxnSpPr>
                    <a:cxnSpLocks/>
                  </p:cNvCxnSpPr>
                  <p:nvPr/>
                </p:nvCxnSpPr>
                <p:spPr>
                  <a:xfrm flipH="1" flipV="1">
                    <a:off x="2439365" y="1448484"/>
                    <a:ext cx="107072" cy="58346"/>
                  </a:xfrm>
                  <a:prstGeom prst="line">
                    <a:avLst/>
                  </a:prstGeom>
                  <a:solidFill>
                    <a:schemeClr val="bg1"/>
                  </a:solidFill>
                  <a:ln w="28575">
                    <a:solidFill>
                      <a:schemeClr val="accent1"/>
                    </a:solidFill>
                    <a:round/>
                    <a:headEnd/>
                    <a:tailEnd/>
                  </a:ln>
                </p:spPr>
              </p:cxnSp>
            </p:grpSp>
            <p:grpSp>
              <p:nvGrpSpPr>
                <p:cNvPr id="581" name="Group 580">
                  <a:extLst>
                    <a:ext uri="{FF2B5EF4-FFF2-40B4-BE49-F238E27FC236}">
                      <a16:creationId xmlns:a16="http://schemas.microsoft.com/office/drawing/2014/main" id="{F96B0D63-6773-4AC5-8491-DAB1ACB22D66}"/>
                    </a:ext>
                  </a:extLst>
                </p:cNvPr>
                <p:cNvGrpSpPr/>
                <p:nvPr/>
              </p:nvGrpSpPr>
              <p:grpSpPr>
                <a:xfrm>
                  <a:off x="2297725" y="1515148"/>
                  <a:ext cx="168057" cy="45719"/>
                  <a:chOff x="2305039" y="1448484"/>
                  <a:chExt cx="241398" cy="58346"/>
                </a:xfrm>
              </p:grpSpPr>
              <p:cxnSp>
                <p:nvCxnSpPr>
                  <p:cNvPr id="588" name="Straight Connector 587">
                    <a:extLst>
                      <a:ext uri="{FF2B5EF4-FFF2-40B4-BE49-F238E27FC236}">
                        <a16:creationId xmlns:a16="http://schemas.microsoft.com/office/drawing/2014/main" id="{9B9DBC3D-98B4-4899-80A0-95F5FB058999}"/>
                      </a:ext>
                    </a:extLst>
                  </p:cNvPr>
                  <p:cNvCxnSpPr/>
                  <p:nvPr/>
                </p:nvCxnSpPr>
                <p:spPr>
                  <a:xfrm flipH="1">
                    <a:off x="2305039" y="1452372"/>
                    <a:ext cx="145855" cy="0"/>
                  </a:xfrm>
                  <a:prstGeom prst="line">
                    <a:avLst/>
                  </a:prstGeom>
                  <a:solidFill>
                    <a:schemeClr val="bg1"/>
                  </a:solidFill>
                  <a:ln w="28575">
                    <a:solidFill>
                      <a:schemeClr val="accent1"/>
                    </a:solidFill>
                    <a:round/>
                    <a:headEnd/>
                    <a:tailEnd/>
                  </a:ln>
                </p:spPr>
              </p:cxnSp>
              <p:cxnSp>
                <p:nvCxnSpPr>
                  <p:cNvPr id="589" name="Straight Connector 588">
                    <a:extLst>
                      <a:ext uri="{FF2B5EF4-FFF2-40B4-BE49-F238E27FC236}">
                        <a16:creationId xmlns:a16="http://schemas.microsoft.com/office/drawing/2014/main" id="{15A0123F-CCA3-414F-95C8-44BD8DE93D50}"/>
                      </a:ext>
                    </a:extLst>
                  </p:cNvPr>
                  <p:cNvCxnSpPr>
                    <a:cxnSpLocks/>
                  </p:cNvCxnSpPr>
                  <p:nvPr/>
                </p:nvCxnSpPr>
                <p:spPr>
                  <a:xfrm flipH="1" flipV="1">
                    <a:off x="2439365" y="1448484"/>
                    <a:ext cx="107072" cy="58346"/>
                  </a:xfrm>
                  <a:prstGeom prst="line">
                    <a:avLst/>
                  </a:prstGeom>
                  <a:solidFill>
                    <a:schemeClr val="bg1"/>
                  </a:solidFill>
                  <a:ln w="28575">
                    <a:solidFill>
                      <a:schemeClr val="accent1"/>
                    </a:solidFill>
                    <a:round/>
                    <a:headEnd/>
                    <a:tailEnd/>
                  </a:ln>
                </p:spPr>
              </p:cxnSp>
            </p:grpSp>
            <p:grpSp>
              <p:nvGrpSpPr>
                <p:cNvPr id="582" name="Group 581">
                  <a:extLst>
                    <a:ext uri="{FF2B5EF4-FFF2-40B4-BE49-F238E27FC236}">
                      <a16:creationId xmlns:a16="http://schemas.microsoft.com/office/drawing/2014/main" id="{3B30D301-2DB2-4AC0-962C-19E906B64F21}"/>
                    </a:ext>
                  </a:extLst>
                </p:cNvPr>
                <p:cNvGrpSpPr/>
                <p:nvPr/>
              </p:nvGrpSpPr>
              <p:grpSpPr>
                <a:xfrm>
                  <a:off x="2290411" y="1581812"/>
                  <a:ext cx="168057" cy="45719"/>
                  <a:chOff x="2305039" y="1448484"/>
                  <a:chExt cx="241398" cy="58346"/>
                </a:xfrm>
              </p:grpSpPr>
              <p:cxnSp>
                <p:nvCxnSpPr>
                  <p:cNvPr id="586" name="Straight Connector 585">
                    <a:extLst>
                      <a:ext uri="{FF2B5EF4-FFF2-40B4-BE49-F238E27FC236}">
                        <a16:creationId xmlns:a16="http://schemas.microsoft.com/office/drawing/2014/main" id="{26CFA2FB-3483-4B11-AFFD-E2F7CECDBFF2}"/>
                      </a:ext>
                    </a:extLst>
                  </p:cNvPr>
                  <p:cNvCxnSpPr/>
                  <p:nvPr/>
                </p:nvCxnSpPr>
                <p:spPr>
                  <a:xfrm flipH="1">
                    <a:off x="2305039" y="1452372"/>
                    <a:ext cx="145855" cy="0"/>
                  </a:xfrm>
                  <a:prstGeom prst="line">
                    <a:avLst/>
                  </a:prstGeom>
                  <a:solidFill>
                    <a:schemeClr val="bg1"/>
                  </a:solidFill>
                  <a:ln w="28575">
                    <a:solidFill>
                      <a:schemeClr val="accent1"/>
                    </a:solidFill>
                    <a:round/>
                    <a:headEnd/>
                    <a:tailEnd/>
                  </a:ln>
                </p:spPr>
              </p:cxnSp>
              <p:cxnSp>
                <p:nvCxnSpPr>
                  <p:cNvPr id="587" name="Straight Connector 586">
                    <a:extLst>
                      <a:ext uri="{FF2B5EF4-FFF2-40B4-BE49-F238E27FC236}">
                        <a16:creationId xmlns:a16="http://schemas.microsoft.com/office/drawing/2014/main" id="{E915E731-F0AB-4D62-8182-0E32C37CD88A}"/>
                      </a:ext>
                    </a:extLst>
                  </p:cNvPr>
                  <p:cNvCxnSpPr>
                    <a:cxnSpLocks/>
                  </p:cNvCxnSpPr>
                  <p:nvPr/>
                </p:nvCxnSpPr>
                <p:spPr>
                  <a:xfrm flipH="1" flipV="1">
                    <a:off x="2439365" y="1448484"/>
                    <a:ext cx="107072" cy="58346"/>
                  </a:xfrm>
                  <a:prstGeom prst="line">
                    <a:avLst/>
                  </a:prstGeom>
                  <a:solidFill>
                    <a:schemeClr val="bg1"/>
                  </a:solidFill>
                  <a:ln w="28575">
                    <a:solidFill>
                      <a:schemeClr val="accent1"/>
                    </a:solidFill>
                    <a:round/>
                    <a:headEnd/>
                    <a:tailEnd/>
                  </a:ln>
                </p:spPr>
              </p:cxnSp>
            </p:grpSp>
            <p:grpSp>
              <p:nvGrpSpPr>
                <p:cNvPr id="583" name="Group 582">
                  <a:extLst>
                    <a:ext uri="{FF2B5EF4-FFF2-40B4-BE49-F238E27FC236}">
                      <a16:creationId xmlns:a16="http://schemas.microsoft.com/office/drawing/2014/main" id="{4000F73F-AEEA-4645-ABC8-026E2FCD3E70}"/>
                    </a:ext>
                  </a:extLst>
                </p:cNvPr>
                <p:cNvGrpSpPr/>
                <p:nvPr/>
              </p:nvGrpSpPr>
              <p:grpSpPr>
                <a:xfrm>
                  <a:off x="2283097" y="1648476"/>
                  <a:ext cx="168057" cy="45719"/>
                  <a:chOff x="2305039" y="1448484"/>
                  <a:chExt cx="241398" cy="58346"/>
                </a:xfrm>
              </p:grpSpPr>
              <p:cxnSp>
                <p:nvCxnSpPr>
                  <p:cNvPr id="584" name="Straight Connector 583">
                    <a:extLst>
                      <a:ext uri="{FF2B5EF4-FFF2-40B4-BE49-F238E27FC236}">
                        <a16:creationId xmlns:a16="http://schemas.microsoft.com/office/drawing/2014/main" id="{19F57665-985B-4543-B5E8-EC0D6ABC22AE}"/>
                      </a:ext>
                    </a:extLst>
                  </p:cNvPr>
                  <p:cNvCxnSpPr/>
                  <p:nvPr/>
                </p:nvCxnSpPr>
                <p:spPr>
                  <a:xfrm flipH="1">
                    <a:off x="2305039" y="1452372"/>
                    <a:ext cx="145855" cy="0"/>
                  </a:xfrm>
                  <a:prstGeom prst="line">
                    <a:avLst/>
                  </a:prstGeom>
                  <a:solidFill>
                    <a:schemeClr val="bg1"/>
                  </a:solidFill>
                  <a:ln w="28575">
                    <a:solidFill>
                      <a:schemeClr val="accent1"/>
                    </a:solidFill>
                    <a:round/>
                    <a:headEnd/>
                    <a:tailEnd/>
                  </a:ln>
                </p:spPr>
              </p:cxnSp>
              <p:cxnSp>
                <p:nvCxnSpPr>
                  <p:cNvPr id="585" name="Straight Connector 584">
                    <a:extLst>
                      <a:ext uri="{FF2B5EF4-FFF2-40B4-BE49-F238E27FC236}">
                        <a16:creationId xmlns:a16="http://schemas.microsoft.com/office/drawing/2014/main" id="{6ECDDDF7-E9B6-46F4-8ECB-11B7B5D8A6DF}"/>
                      </a:ext>
                    </a:extLst>
                  </p:cNvPr>
                  <p:cNvCxnSpPr>
                    <a:cxnSpLocks/>
                  </p:cNvCxnSpPr>
                  <p:nvPr/>
                </p:nvCxnSpPr>
                <p:spPr>
                  <a:xfrm flipH="1" flipV="1">
                    <a:off x="2439365" y="1448484"/>
                    <a:ext cx="107072" cy="58346"/>
                  </a:xfrm>
                  <a:prstGeom prst="line">
                    <a:avLst/>
                  </a:prstGeom>
                  <a:solidFill>
                    <a:schemeClr val="bg1"/>
                  </a:solidFill>
                  <a:ln w="28575">
                    <a:solidFill>
                      <a:schemeClr val="accent1"/>
                    </a:solidFill>
                    <a:round/>
                    <a:headEnd/>
                    <a:tailEnd/>
                  </a:ln>
                </p:spPr>
              </p:cxnSp>
            </p:grpSp>
          </p:grpSp>
          <p:grpSp>
            <p:nvGrpSpPr>
              <p:cNvPr id="566" name="Group 565">
                <a:extLst>
                  <a:ext uri="{FF2B5EF4-FFF2-40B4-BE49-F238E27FC236}">
                    <a16:creationId xmlns:a16="http://schemas.microsoft.com/office/drawing/2014/main" id="{FBBCFA3B-551E-4E28-A661-FED36178BC24}"/>
                  </a:ext>
                </a:extLst>
              </p:cNvPr>
              <p:cNvGrpSpPr/>
              <p:nvPr/>
            </p:nvGrpSpPr>
            <p:grpSpPr>
              <a:xfrm>
                <a:off x="2283097" y="1448484"/>
                <a:ext cx="189999" cy="245711"/>
                <a:chOff x="2283097" y="1448484"/>
                <a:chExt cx="189999" cy="245711"/>
              </a:xfrm>
            </p:grpSpPr>
            <p:grpSp>
              <p:nvGrpSpPr>
                <p:cNvPr id="568" name="Group 567">
                  <a:extLst>
                    <a:ext uri="{FF2B5EF4-FFF2-40B4-BE49-F238E27FC236}">
                      <a16:creationId xmlns:a16="http://schemas.microsoft.com/office/drawing/2014/main" id="{59D14785-6829-4910-B125-84787EDF4C9E}"/>
                    </a:ext>
                  </a:extLst>
                </p:cNvPr>
                <p:cNvGrpSpPr/>
                <p:nvPr/>
              </p:nvGrpSpPr>
              <p:grpSpPr>
                <a:xfrm>
                  <a:off x="2305039" y="1448484"/>
                  <a:ext cx="168057" cy="45719"/>
                  <a:chOff x="2305039" y="1448484"/>
                  <a:chExt cx="241398" cy="58346"/>
                </a:xfrm>
              </p:grpSpPr>
              <p:cxnSp>
                <p:nvCxnSpPr>
                  <p:cNvPr id="578" name="Straight Connector 577">
                    <a:extLst>
                      <a:ext uri="{FF2B5EF4-FFF2-40B4-BE49-F238E27FC236}">
                        <a16:creationId xmlns:a16="http://schemas.microsoft.com/office/drawing/2014/main" id="{16A62E52-B38A-4C70-9FBA-788DDBDEED83}"/>
                      </a:ext>
                    </a:extLst>
                  </p:cNvPr>
                  <p:cNvCxnSpPr/>
                  <p:nvPr/>
                </p:nvCxnSpPr>
                <p:spPr>
                  <a:xfrm flipH="1">
                    <a:off x="2305039" y="1452372"/>
                    <a:ext cx="145855" cy="0"/>
                  </a:xfrm>
                  <a:prstGeom prst="line">
                    <a:avLst/>
                  </a:prstGeom>
                  <a:solidFill>
                    <a:schemeClr val="bg1"/>
                  </a:solidFill>
                  <a:ln w="28575">
                    <a:solidFill>
                      <a:schemeClr val="accent1"/>
                    </a:solidFill>
                    <a:round/>
                    <a:headEnd/>
                    <a:tailEnd/>
                  </a:ln>
                </p:spPr>
              </p:cxnSp>
              <p:cxnSp>
                <p:nvCxnSpPr>
                  <p:cNvPr id="579" name="Straight Connector 578">
                    <a:extLst>
                      <a:ext uri="{FF2B5EF4-FFF2-40B4-BE49-F238E27FC236}">
                        <a16:creationId xmlns:a16="http://schemas.microsoft.com/office/drawing/2014/main" id="{6EAE8AB8-171E-46BA-AC31-2FFECB7DD2E3}"/>
                      </a:ext>
                    </a:extLst>
                  </p:cNvPr>
                  <p:cNvCxnSpPr>
                    <a:cxnSpLocks/>
                  </p:cNvCxnSpPr>
                  <p:nvPr/>
                </p:nvCxnSpPr>
                <p:spPr>
                  <a:xfrm flipH="1" flipV="1">
                    <a:off x="2439365" y="1448484"/>
                    <a:ext cx="107072" cy="58346"/>
                  </a:xfrm>
                  <a:prstGeom prst="line">
                    <a:avLst/>
                  </a:prstGeom>
                  <a:solidFill>
                    <a:schemeClr val="bg1"/>
                  </a:solidFill>
                  <a:ln w="28575">
                    <a:solidFill>
                      <a:schemeClr val="accent1"/>
                    </a:solidFill>
                    <a:round/>
                    <a:headEnd/>
                    <a:tailEnd/>
                  </a:ln>
                </p:spPr>
              </p:cxnSp>
            </p:grpSp>
            <p:grpSp>
              <p:nvGrpSpPr>
                <p:cNvPr id="569" name="Group 568">
                  <a:extLst>
                    <a:ext uri="{FF2B5EF4-FFF2-40B4-BE49-F238E27FC236}">
                      <a16:creationId xmlns:a16="http://schemas.microsoft.com/office/drawing/2014/main" id="{1A0BA0D6-E103-4B70-A367-8E7297E949CF}"/>
                    </a:ext>
                  </a:extLst>
                </p:cNvPr>
                <p:cNvGrpSpPr/>
                <p:nvPr/>
              </p:nvGrpSpPr>
              <p:grpSpPr>
                <a:xfrm>
                  <a:off x="2297725" y="1515148"/>
                  <a:ext cx="168057" cy="45719"/>
                  <a:chOff x="2305039" y="1448484"/>
                  <a:chExt cx="241398" cy="58346"/>
                </a:xfrm>
              </p:grpSpPr>
              <p:cxnSp>
                <p:nvCxnSpPr>
                  <p:cNvPr id="576" name="Straight Connector 575">
                    <a:extLst>
                      <a:ext uri="{FF2B5EF4-FFF2-40B4-BE49-F238E27FC236}">
                        <a16:creationId xmlns:a16="http://schemas.microsoft.com/office/drawing/2014/main" id="{15B18EC9-8C47-4BA2-A09D-CF139B4C2B92}"/>
                      </a:ext>
                    </a:extLst>
                  </p:cNvPr>
                  <p:cNvCxnSpPr/>
                  <p:nvPr/>
                </p:nvCxnSpPr>
                <p:spPr>
                  <a:xfrm flipH="1">
                    <a:off x="2305039" y="1452372"/>
                    <a:ext cx="145855" cy="0"/>
                  </a:xfrm>
                  <a:prstGeom prst="line">
                    <a:avLst/>
                  </a:prstGeom>
                  <a:solidFill>
                    <a:schemeClr val="bg1"/>
                  </a:solidFill>
                  <a:ln w="28575">
                    <a:solidFill>
                      <a:schemeClr val="accent1"/>
                    </a:solidFill>
                    <a:round/>
                    <a:headEnd/>
                    <a:tailEnd/>
                  </a:ln>
                </p:spPr>
              </p:cxnSp>
              <p:cxnSp>
                <p:nvCxnSpPr>
                  <p:cNvPr id="577" name="Straight Connector 576">
                    <a:extLst>
                      <a:ext uri="{FF2B5EF4-FFF2-40B4-BE49-F238E27FC236}">
                        <a16:creationId xmlns:a16="http://schemas.microsoft.com/office/drawing/2014/main" id="{9E25C55A-2CD4-4FAA-B58F-7B354C421640}"/>
                      </a:ext>
                    </a:extLst>
                  </p:cNvPr>
                  <p:cNvCxnSpPr>
                    <a:cxnSpLocks/>
                  </p:cNvCxnSpPr>
                  <p:nvPr/>
                </p:nvCxnSpPr>
                <p:spPr>
                  <a:xfrm flipH="1" flipV="1">
                    <a:off x="2439365" y="1448484"/>
                    <a:ext cx="107072" cy="58346"/>
                  </a:xfrm>
                  <a:prstGeom prst="line">
                    <a:avLst/>
                  </a:prstGeom>
                  <a:solidFill>
                    <a:schemeClr val="bg1"/>
                  </a:solidFill>
                  <a:ln w="28575">
                    <a:solidFill>
                      <a:schemeClr val="accent1"/>
                    </a:solidFill>
                    <a:round/>
                    <a:headEnd/>
                    <a:tailEnd/>
                  </a:ln>
                </p:spPr>
              </p:cxnSp>
            </p:grpSp>
            <p:grpSp>
              <p:nvGrpSpPr>
                <p:cNvPr id="570" name="Group 569">
                  <a:extLst>
                    <a:ext uri="{FF2B5EF4-FFF2-40B4-BE49-F238E27FC236}">
                      <a16:creationId xmlns:a16="http://schemas.microsoft.com/office/drawing/2014/main" id="{B3034C29-053B-45F2-A0FD-8A3E4BEE1C76}"/>
                    </a:ext>
                  </a:extLst>
                </p:cNvPr>
                <p:cNvGrpSpPr/>
                <p:nvPr/>
              </p:nvGrpSpPr>
              <p:grpSpPr>
                <a:xfrm>
                  <a:off x="2290411" y="1581812"/>
                  <a:ext cx="168057" cy="45719"/>
                  <a:chOff x="2305039" y="1448484"/>
                  <a:chExt cx="241398" cy="58346"/>
                </a:xfrm>
              </p:grpSpPr>
              <p:cxnSp>
                <p:nvCxnSpPr>
                  <p:cNvPr id="574" name="Straight Connector 573">
                    <a:extLst>
                      <a:ext uri="{FF2B5EF4-FFF2-40B4-BE49-F238E27FC236}">
                        <a16:creationId xmlns:a16="http://schemas.microsoft.com/office/drawing/2014/main" id="{99ECC8C2-6D73-4A26-85BC-FAE464E04DFA}"/>
                      </a:ext>
                    </a:extLst>
                  </p:cNvPr>
                  <p:cNvCxnSpPr/>
                  <p:nvPr/>
                </p:nvCxnSpPr>
                <p:spPr>
                  <a:xfrm flipH="1">
                    <a:off x="2305039" y="1452372"/>
                    <a:ext cx="145855" cy="0"/>
                  </a:xfrm>
                  <a:prstGeom prst="line">
                    <a:avLst/>
                  </a:prstGeom>
                  <a:solidFill>
                    <a:schemeClr val="bg1"/>
                  </a:solidFill>
                  <a:ln w="28575">
                    <a:solidFill>
                      <a:schemeClr val="accent1"/>
                    </a:solidFill>
                    <a:round/>
                    <a:headEnd/>
                    <a:tailEnd/>
                  </a:ln>
                </p:spPr>
              </p:cxnSp>
              <p:cxnSp>
                <p:nvCxnSpPr>
                  <p:cNvPr id="575" name="Straight Connector 574">
                    <a:extLst>
                      <a:ext uri="{FF2B5EF4-FFF2-40B4-BE49-F238E27FC236}">
                        <a16:creationId xmlns:a16="http://schemas.microsoft.com/office/drawing/2014/main" id="{523B5AC0-F78B-444A-A3C6-7398C3A43F22}"/>
                      </a:ext>
                    </a:extLst>
                  </p:cNvPr>
                  <p:cNvCxnSpPr>
                    <a:cxnSpLocks/>
                  </p:cNvCxnSpPr>
                  <p:nvPr/>
                </p:nvCxnSpPr>
                <p:spPr>
                  <a:xfrm flipH="1" flipV="1">
                    <a:off x="2439365" y="1448484"/>
                    <a:ext cx="107072" cy="58346"/>
                  </a:xfrm>
                  <a:prstGeom prst="line">
                    <a:avLst/>
                  </a:prstGeom>
                  <a:solidFill>
                    <a:schemeClr val="bg1"/>
                  </a:solidFill>
                  <a:ln w="28575">
                    <a:solidFill>
                      <a:schemeClr val="accent1"/>
                    </a:solidFill>
                    <a:round/>
                    <a:headEnd/>
                    <a:tailEnd/>
                  </a:ln>
                </p:spPr>
              </p:cxnSp>
            </p:grpSp>
            <p:grpSp>
              <p:nvGrpSpPr>
                <p:cNvPr id="571" name="Group 570">
                  <a:extLst>
                    <a:ext uri="{FF2B5EF4-FFF2-40B4-BE49-F238E27FC236}">
                      <a16:creationId xmlns:a16="http://schemas.microsoft.com/office/drawing/2014/main" id="{DAF72E21-2C7A-44E0-8C1B-02E80DB0865F}"/>
                    </a:ext>
                  </a:extLst>
                </p:cNvPr>
                <p:cNvGrpSpPr/>
                <p:nvPr/>
              </p:nvGrpSpPr>
              <p:grpSpPr>
                <a:xfrm>
                  <a:off x="2283097" y="1648476"/>
                  <a:ext cx="168057" cy="45719"/>
                  <a:chOff x="2305039" y="1448484"/>
                  <a:chExt cx="241398" cy="58346"/>
                </a:xfrm>
              </p:grpSpPr>
              <p:cxnSp>
                <p:nvCxnSpPr>
                  <p:cNvPr id="572" name="Straight Connector 571">
                    <a:extLst>
                      <a:ext uri="{FF2B5EF4-FFF2-40B4-BE49-F238E27FC236}">
                        <a16:creationId xmlns:a16="http://schemas.microsoft.com/office/drawing/2014/main" id="{40158698-5373-4548-8482-91A427AB7021}"/>
                      </a:ext>
                    </a:extLst>
                  </p:cNvPr>
                  <p:cNvCxnSpPr/>
                  <p:nvPr/>
                </p:nvCxnSpPr>
                <p:spPr>
                  <a:xfrm flipH="1">
                    <a:off x="2305039" y="1452372"/>
                    <a:ext cx="145855" cy="0"/>
                  </a:xfrm>
                  <a:prstGeom prst="line">
                    <a:avLst/>
                  </a:prstGeom>
                  <a:solidFill>
                    <a:schemeClr val="bg1"/>
                  </a:solidFill>
                  <a:ln w="28575">
                    <a:solidFill>
                      <a:schemeClr val="accent1"/>
                    </a:solidFill>
                    <a:round/>
                    <a:headEnd/>
                    <a:tailEnd/>
                  </a:ln>
                </p:spPr>
              </p:cxnSp>
              <p:cxnSp>
                <p:nvCxnSpPr>
                  <p:cNvPr id="573" name="Straight Connector 572">
                    <a:extLst>
                      <a:ext uri="{FF2B5EF4-FFF2-40B4-BE49-F238E27FC236}">
                        <a16:creationId xmlns:a16="http://schemas.microsoft.com/office/drawing/2014/main" id="{FF63CA84-D5B4-43D3-BC2C-0D0B4B007951}"/>
                      </a:ext>
                    </a:extLst>
                  </p:cNvPr>
                  <p:cNvCxnSpPr>
                    <a:cxnSpLocks/>
                  </p:cNvCxnSpPr>
                  <p:nvPr/>
                </p:nvCxnSpPr>
                <p:spPr>
                  <a:xfrm flipH="1" flipV="1">
                    <a:off x="2439365" y="1448484"/>
                    <a:ext cx="107072" cy="58346"/>
                  </a:xfrm>
                  <a:prstGeom prst="line">
                    <a:avLst/>
                  </a:prstGeom>
                  <a:solidFill>
                    <a:schemeClr val="bg1"/>
                  </a:solidFill>
                  <a:ln w="28575">
                    <a:solidFill>
                      <a:schemeClr val="accent1"/>
                    </a:solidFill>
                    <a:round/>
                    <a:headEnd/>
                    <a:tailEnd/>
                  </a:ln>
                </p:spPr>
              </p:cxnSp>
            </p:grpSp>
          </p:grpSp>
          <p:sp>
            <p:nvSpPr>
              <p:cNvPr id="567" name="Octagon 566">
                <a:extLst>
                  <a:ext uri="{FF2B5EF4-FFF2-40B4-BE49-F238E27FC236}">
                    <a16:creationId xmlns:a16="http://schemas.microsoft.com/office/drawing/2014/main" id="{F0706EB3-88BA-468B-859B-BE48E1713206}"/>
                  </a:ext>
                </a:extLst>
              </p:cNvPr>
              <p:cNvSpPr/>
              <p:nvPr/>
            </p:nvSpPr>
            <p:spPr>
              <a:xfrm>
                <a:off x="1796182" y="1401843"/>
                <a:ext cx="546061" cy="287169"/>
              </a:xfrm>
              <a:prstGeom prst="octagon">
                <a:avLst/>
              </a:prstGeom>
              <a:solidFill>
                <a:schemeClr val="bg1"/>
              </a:solidFill>
              <a:ln w="2857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64" name="Pentagon 563">
              <a:extLst>
                <a:ext uri="{FF2B5EF4-FFF2-40B4-BE49-F238E27FC236}">
                  <a16:creationId xmlns:a16="http://schemas.microsoft.com/office/drawing/2014/main" id="{D6FCD365-2E17-42F2-AF3E-C558BCAE4837}"/>
                </a:ext>
              </a:extLst>
            </p:cNvPr>
            <p:cNvSpPr/>
            <p:nvPr/>
          </p:nvSpPr>
          <p:spPr bwMode="auto">
            <a:xfrm>
              <a:off x="1133796" y="1473352"/>
              <a:ext cx="156802" cy="149334"/>
            </a:xfrm>
            <a:prstGeom prst="pentag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462" name="Rectangle 461">
            <a:hlinkClick r:id="rId19" tooltip="Azure Security Center provides critical security hygiene issue detection and remediation (no additional charge) as well as threat detection to monitor for advanced and emerging threats across a hybrid environment (cloud + on premises) "/>
            <a:extLst>
              <a:ext uri="{FF2B5EF4-FFF2-40B4-BE49-F238E27FC236}">
                <a16:creationId xmlns:a16="http://schemas.microsoft.com/office/drawing/2014/main" id="{F300E6D6-C33D-42EE-BD5B-02DA4B5CEF58}"/>
              </a:ext>
            </a:extLst>
          </p:cNvPr>
          <p:cNvSpPr/>
          <p:nvPr/>
        </p:nvSpPr>
        <p:spPr>
          <a:xfrm>
            <a:off x="5604319" y="1305873"/>
            <a:ext cx="2088526" cy="169277"/>
          </a:xfrm>
          <a:prstGeom prst="rect">
            <a:avLst/>
          </a:prstGeom>
          <a:solidFill>
            <a:srgbClr val="EAEAEA"/>
          </a:solidFill>
          <a:ln w="38100" cap="flat" cmpd="sng" algn="ctr">
            <a:noFill/>
            <a:prstDash val="solid"/>
            <a:miter lim="800000"/>
          </a:ln>
          <a:effectLst/>
        </p:spPr>
        <p:txBody>
          <a:bodyPr wrap="square" tIns="0" bIns="0" rtlCol="0" anchor="ctr">
            <a:spAutoFit/>
          </a:bodyPr>
          <a:lstStyle/>
          <a:p>
            <a:pPr algn="r" defTabSz="672161">
              <a:defRPr/>
            </a:pPr>
            <a:r>
              <a:rPr lang="en-US" sz="1100" kern="0">
                <a:gradFill>
                  <a:gsLst>
                    <a:gs pos="50000">
                      <a:schemeClr val="tx1"/>
                    </a:gs>
                    <a:gs pos="100000">
                      <a:schemeClr val="tx1"/>
                    </a:gs>
                  </a:gsLst>
                  <a:lin ang="8100000" scaled="1"/>
                </a:gradFill>
                <a:latin typeface="+mj-lt"/>
              </a:rPr>
              <a:t>Azure Security Center</a:t>
            </a:r>
          </a:p>
        </p:txBody>
      </p:sp>
    </p:spTree>
    <p:extLst>
      <p:ext uri="{BB962C8B-B14F-4D97-AF65-F5344CB8AC3E}">
        <p14:creationId xmlns:p14="http://schemas.microsoft.com/office/powerpoint/2010/main" val="3238225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4"/>
                                        </p:tgtEl>
                                        <p:attrNameLst>
                                          <p:attrName>style.visibility</p:attrName>
                                        </p:attrNameLst>
                                      </p:cBhvr>
                                      <p:to>
                                        <p:strVal val="visible"/>
                                      </p:to>
                                    </p:set>
                                    <p:animEffect transition="in" filter="fade">
                                      <p:cBhvr>
                                        <p:cTn id="7" dur="500"/>
                                        <p:tgtEl>
                                          <p:spTgt spid="48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83"/>
                                        </p:tgtEl>
                                        <p:attrNameLst>
                                          <p:attrName>style.visibility</p:attrName>
                                        </p:attrNameLst>
                                      </p:cBhvr>
                                      <p:to>
                                        <p:strVal val="visible"/>
                                      </p:to>
                                    </p:set>
                                    <p:animEffect transition="in" filter="fade">
                                      <p:cBhvr>
                                        <p:cTn id="11" dur="500"/>
                                        <p:tgtEl>
                                          <p:spTgt spid="48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62"/>
                                        </p:tgtEl>
                                        <p:attrNameLst>
                                          <p:attrName>style.visibility</p:attrName>
                                        </p:attrNameLst>
                                      </p:cBhvr>
                                      <p:to>
                                        <p:strVal val="visible"/>
                                      </p:to>
                                    </p:set>
                                    <p:animEffect transition="in" filter="fade">
                                      <p:cBhvr>
                                        <p:cTn id="15" dur="500"/>
                                        <p:tgtEl>
                                          <p:spTgt spid="46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63"/>
                                        </p:tgtEl>
                                        <p:attrNameLst>
                                          <p:attrName>style.visibility</p:attrName>
                                        </p:attrNameLst>
                                      </p:cBhvr>
                                      <p:to>
                                        <p:strVal val="visible"/>
                                      </p:to>
                                    </p:set>
                                    <p:animEffect transition="in" filter="fade">
                                      <p:cBhvr>
                                        <p:cTn id="18" dur="500"/>
                                        <p:tgtEl>
                                          <p:spTgt spid="463"/>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480"/>
                                        </p:tgtEl>
                                        <p:attrNameLst>
                                          <p:attrName>style.visibility</p:attrName>
                                        </p:attrNameLst>
                                      </p:cBhvr>
                                      <p:to>
                                        <p:strVal val="visible"/>
                                      </p:to>
                                    </p:set>
                                    <p:animEffect transition="in" filter="fade">
                                      <p:cBhvr>
                                        <p:cTn id="22" dur="500"/>
                                        <p:tgtEl>
                                          <p:spTgt spid="48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82"/>
                                        </p:tgtEl>
                                        <p:attrNameLst>
                                          <p:attrName>style.visibility</p:attrName>
                                        </p:attrNameLst>
                                      </p:cBhvr>
                                      <p:to>
                                        <p:strVal val="visible"/>
                                      </p:to>
                                    </p:set>
                                    <p:animEffect transition="in" filter="fade">
                                      <p:cBhvr>
                                        <p:cTn id="25" dur="500"/>
                                        <p:tgtEl>
                                          <p:spTgt spid="482"/>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485"/>
                                        </p:tgtEl>
                                        <p:attrNameLst>
                                          <p:attrName>style.visibility</p:attrName>
                                        </p:attrNameLst>
                                      </p:cBhvr>
                                      <p:to>
                                        <p:strVal val="visible"/>
                                      </p:to>
                                    </p:set>
                                    <p:animEffect transition="in" filter="fade">
                                      <p:cBhvr>
                                        <p:cTn id="29" dur="500"/>
                                        <p:tgtEl>
                                          <p:spTgt spid="485"/>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503"/>
                                        </p:tgtEl>
                                        <p:attrNameLst>
                                          <p:attrName>style.visibility</p:attrName>
                                        </p:attrNameLst>
                                      </p:cBhvr>
                                      <p:to>
                                        <p:strVal val="visible"/>
                                      </p:to>
                                    </p:set>
                                    <p:animEffect transition="in" filter="fade">
                                      <p:cBhvr>
                                        <p:cTn id="33" dur="500"/>
                                        <p:tgtEl>
                                          <p:spTgt spid="503"/>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481"/>
                                        </p:tgtEl>
                                        <p:attrNameLst>
                                          <p:attrName>style.visibility</p:attrName>
                                        </p:attrNameLst>
                                      </p:cBhvr>
                                      <p:to>
                                        <p:strVal val="visible"/>
                                      </p:to>
                                    </p:set>
                                    <p:animEffect transition="in" filter="fade">
                                      <p:cBhvr>
                                        <p:cTn id="37" dur="500"/>
                                        <p:tgtEl>
                                          <p:spTgt spid="481"/>
                                        </p:tgtEl>
                                      </p:cBhvr>
                                    </p:animEffect>
                                  </p:childTnLst>
                                </p:cTn>
                              </p:par>
                            </p:childTnLst>
                          </p:cTn>
                        </p:par>
                        <p:par>
                          <p:cTn id="38" fill="hold">
                            <p:stCondLst>
                              <p:cond delay="3500"/>
                            </p:stCondLst>
                            <p:childTnLst>
                              <p:par>
                                <p:cTn id="39" presetID="10" presetClass="entr" presetSubtype="0" fill="hold" nodeType="afterEffect">
                                  <p:stCondLst>
                                    <p:cond delay="0"/>
                                  </p:stCondLst>
                                  <p:childTnLst>
                                    <p:set>
                                      <p:cBhvr>
                                        <p:cTn id="40" dur="1" fill="hold">
                                          <p:stCondLst>
                                            <p:cond delay="0"/>
                                          </p:stCondLst>
                                        </p:cTn>
                                        <p:tgtEl>
                                          <p:spTgt spid="504"/>
                                        </p:tgtEl>
                                        <p:attrNameLst>
                                          <p:attrName>style.visibility</p:attrName>
                                        </p:attrNameLst>
                                      </p:cBhvr>
                                      <p:to>
                                        <p:strVal val="visible"/>
                                      </p:to>
                                    </p:set>
                                    <p:animEffect transition="in" filter="fade">
                                      <p:cBhvr>
                                        <p:cTn id="41" dur="500"/>
                                        <p:tgtEl>
                                          <p:spTgt spid="5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 grpId="0" animBg="1"/>
      <p:bldP spid="480" grpId="0" animBg="1"/>
      <p:bldP spid="481" grpId="0" animBg="1"/>
      <p:bldP spid="482" grpId="0" animBg="1"/>
      <p:bldP spid="483" grpId="0" animBg="1"/>
      <p:bldP spid="484" grpId="0" animBg="1"/>
      <p:bldP spid="503" grpId="0" animBg="1"/>
      <p:bldP spid="462"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87020-FA48-4EAE-AD42-24CB921DBF1B}"/>
              </a:ext>
            </a:extLst>
          </p:cNvPr>
          <p:cNvSpPr>
            <a:spLocks noGrp="1"/>
          </p:cNvSpPr>
          <p:nvPr>
            <p:ph type="title"/>
          </p:nvPr>
        </p:nvSpPr>
        <p:spPr/>
        <p:txBody>
          <a:bodyPr/>
          <a:lstStyle/>
          <a:p>
            <a:r>
              <a:rPr lang="en-US"/>
              <a:t>Evolution of IT and Security Management</a:t>
            </a:r>
          </a:p>
        </p:txBody>
      </p:sp>
      <p:sp>
        <p:nvSpPr>
          <p:cNvPr id="88" name="Rectangle 87">
            <a:extLst>
              <a:ext uri="{FF2B5EF4-FFF2-40B4-BE49-F238E27FC236}">
                <a16:creationId xmlns:a16="http://schemas.microsoft.com/office/drawing/2014/main" id="{6989F5C8-168E-470C-AD29-ADE602E8B7DE}"/>
              </a:ext>
            </a:extLst>
          </p:cNvPr>
          <p:cNvSpPr/>
          <p:nvPr/>
        </p:nvSpPr>
        <p:spPr bwMode="black">
          <a:xfrm>
            <a:off x="0" y="3895298"/>
            <a:ext cx="12011035" cy="1078477"/>
          </a:xfrm>
          <a:prstGeom prst="rect">
            <a:avLst/>
          </a:prstGeom>
          <a:solidFill>
            <a:schemeClr val="bg1">
              <a:lumMod val="85000"/>
            </a:schemeClr>
          </a:solidFill>
          <a:ln>
            <a:noFill/>
          </a:ln>
          <a:extLst/>
        </p:spPr>
        <p:txBody>
          <a:bodyPr vert="horz" wrap="square" lIns="69953" tIns="34976" rIns="69953" bIns="34976"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2917">
                    <a:schemeClr val="tx2"/>
                  </a:gs>
                  <a:gs pos="100000">
                    <a:schemeClr val="tx2"/>
                  </a:gs>
                </a:gsLst>
                <a:lin ang="5400000" scaled="0"/>
              </a:gradFill>
              <a:effectLst/>
              <a:uLnTx/>
              <a:uFillTx/>
              <a:latin typeface="Segoe UI"/>
              <a:ea typeface="+mn-ea"/>
              <a:cs typeface="+mn-cs"/>
            </a:endParaRPr>
          </a:p>
        </p:txBody>
      </p:sp>
      <p:cxnSp>
        <p:nvCxnSpPr>
          <p:cNvPr id="89" name="Straight Connector 88">
            <a:extLst>
              <a:ext uri="{FF2B5EF4-FFF2-40B4-BE49-F238E27FC236}">
                <a16:creationId xmlns:a16="http://schemas.microsoft.com/office/drawing/2014/main" id="{029A73E3-3A0A-4F90-9054-9108604E455B}"/>
              </a:ext>
            </a:extLst>
          </p:cNvPr>
          <p:cNvCxnSpPr>
            <a:cxnSpLocks/>
          </p:cNvCxnSpPr>
          <p:nvPr/>
        </p:nvCxnSpPr>
        <p:spPr>
          <a:xfrm>
            <a:off x="4847851" y="2054271"/>
            <a:ext cx="0" cy="3910095"/>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1480254-75E8-4874-8DAC-2D83CAAB9307}"/>
              </a:ext>
            </a:extLst>
          </p:cNvPr>
          <p:cNvCxnSpPr>
            <a:cxnSpLocks/>
          </p:cNvCxnSpPr>
          <p:nvPr/>
        </p:nvCxnSpPr>
        <p:spPr>
          <a:xfrm>
            <a:off x="8429252" y="2054271"/>
            <a:ext cx="0" cy="3910095"/>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43EDDE34-FCE7-489F-8747-FF9F3C176BB2}"/>
              </a:ext>
            </a:extLst>
          </p:cNvPr>
          <p:cNvSpPr txBox="1"/>
          <p:nvPr/>
        </p:nvSpPr>
        <p:spPr>
          <a:xfrm>
            <a:off x="420700" y="5313964"/>
            <a:ext cx="1940255" cy="7386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2917">
                      <a:schemeClr val="accent5"/>
                    </a:gs>
                    <a:gs pos="30000">
                      <a:schemeClr val="accent5"/>
                    </a:gs>
                  </a:gsLst>
                  <a:lin ang="5400000" scaled="0"/>
                </a:gradFill>
                <a:effectLst/>
                <a:uLnTx/>
                <a:uFillTx/>
                <a:latin typeface="Segoe UI"/>
                <a:ea typeface="+mn-ea"/>
                <a:cs typeface="+mn-cs"/>
              </a:rPr>
              <a:t>INFORMATION TECHNOLOGY</a:t>
            </a:r>
          </a:p>
        </p:txBody>
      </p:sp>
      <p:sp>
        <p:nvSpPr>
          <p:cNvPr id="92" name="TextBox 91">
            <a:extLst>
              <a:ext uri="{FF2B5EF4-FFF2-40B4-BE49-F238E27FC236}">
                <a16:creationId xmlns:a16="http://schemas.microsoft.com/office/drawing/2014/main" id="{EEE69A00-1EE4-47DB-8774-65B727B113EF}"/>
              </a:ext>
            </a:extLst>
          </p:cNvPr>
          <p:cNvSpPr txBox="1"/>
          <p:nvPr/>
        </p:nvSpPr>
        <p:spPr>
          <a:xfrm>
            <a:off x="420700" y="3954405"/>
            <a:ext cx="2292261" cy="960263"/>
          </a:xfrm>
          <a:prstGeom prst="rect">
            <a:avLst/>
          </a:prstGeom>
          <a:noFill/>
        </p:spPr>
        <p:txBody>
          <a:bodyPr wrap="square" lIns="182880" tIns="146304" rIns="182880" bIns="146304" rtlCol="0">
            <a:spAutoFit/>
          </a:bodyPr>
          <a:lstStyle/>
          <a:p>
            <a:pPr lvl="0">
              <a:lnSpc>
                <a:spcPct val="90000"/>
              </a:lnSpc>
              <a:spcAft>
                <a:spcPts val="600"/>
              </a:spcAft>
              <a:defRPr/>
            </a:pPr>
            <a:r>
              <a:rPr lang="en-US" sz="1600" b="1">
                <a:gradFill>
                  <a:gsLst>
                    <a:gs pos="2917">
                      <a:schemeClr val="tx2"/>
                    </a:gs>
                    <a:gs pos="100000">
                      <a:schemeClr val="tx2"/>
                    </a:gs>
                  </a:gsLst>
                  <a:lin ang="5400000" scaled="0"/>
                </a:gradFill>
              </a:rPr>
              <a:t>SECURITY MANAGEMENT TRENDS</a:t>
            </a:r>
          </a:p>
        </p:txBody>
      </p:sp>
      <p:sp>
        <p:nvSpPr>
          <p:cNvPr id="93" name="TextBox 92">
            <a:extLst>
              <a:ext uri="{FF2B5EF4-FFF2-40B4-BE49-F238E27FC236}">
                <a16:creationId xmlns:a16="http://schemas.microsoft.com/office/drawing/2014/main" id="{9CE2415D-95F1-4FA2-9E0F-B4ED89C93E48}"/>
              </a:ext>
            </a:extLst>
          </p:cNvPr>
          <p:cNvSpPr txBox="1"/>
          <p:nvPr/>
        </p:nvSpPr>
        <p:spPr>
          <a:xfrm>
            <a:off x="420700" y="2501996"/>
            <a:ext cx="2176023" cy="9602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83000">
                      <a:schemeClr val="accent1"/>
                    </a:gs>
                    <a:gs pos="100000">
                      <a:schemeClr val="accent1"/>
                    </a:gs>
                  </a:gsLst>
                  <a:lin ang="5400000" scaled="1"/>
                </a:gradFill>
                <a:effectLst/>
                <a:uLnTx/>
                <a:uFillTx/>
                <a:latin typeface="Segoe UI"/>
                <a:ea typeface="+mn-ea"/>
                <a:cs typeface="+mn-cs"/>
              </a:rPr>
              <a:t>MICROSOFT SECURITY PHILOSOPHY</a:t>
            </a:r>
          </a:p>
        </p:txBody>
      </p:sp>
      <p:sp>
        <p:nvSpPr>
          <p:cNvPr id="103" name="TextBox 102">
            <a:extLst>
              <a:ext uri="{FF2B5EF4-FFF2-40B4-BE49-F238E27FC236}">
                <a16:creationId xmlns:a16="http://schemas.microsoft.com/office/drawing/2014/main" id="{48219A43-DA11-40D8-96DF-4D747CF95CD2}"/>
              </a:ext>
            </a:extLst>
          </p:cNvPr>
          <p:cNvSpPr txBox="1"/>
          <p:nvPr/>
        </p:nvSpPr>
        <p:spPr>
          <a:xfrm>
            <a:off x="2231957" y="4065204"/>
            <a:ext cx="2550673" cy="738664"/>
          </a:xfrm>
          <a:prstGeom prst="rect">
            <a:avLst/>
          </a:prstGeom>
          <a:noFill/>
        </p:spPr>
        <p:txBody>
          <a:bodyPr wrap="square" lIns="182880" tIns="146304" rIns="182880" bIns="146304" rtlCol="0">
            <a:spAutoFit/>
          </a:bodyPr>
          <a:lstStyle/>
          <a:p>
            <a:pPr lvl="0">
              <a:lnSpc>
                <a:spcPct val="90000"/>
              </a:lnSpc>
              <a:spcAft>
                <a:spcPts val="600"/>
              </a:spcAft>
              <a:defRPr/>
            </a:pPr>
            <a:r>
              <a:rPr lang="en-US" sz="1600">
                <a:gradFill>
                  <a:gsLst>
                    <a:gs pos="2917">
                      <a:schemeClr val="tx2"/>
                    </a:gs>
                    <a:gs pos="100000">
                      <a:schemeClr val="tx2"/>
                    </a:gs>
                  </a:gsLst>
                  <a:lin ang="5400000" scaled="0"/>
                </a:gradFill>
                <a:latin typeface="Segoe UI Semibold" panose="020B0702040204020203" pitchFamily="34" charset="0"/>
                <a:cs typeface="Segoe UI Semibold" panose="020B0702040204020203" pitchFamily="34" charset="0"/>
              </a:rPr>
              <a:t>Network </a:t>
            </a:r>
            <a:br>
              <a:rPr lang="en-US" sz="1600">
                <a:gradFill>
                  <a:gsLst>
                    <a:gs pos="2917">
                      <a:schemeClr val="tx2"/>
                    </a:gs>
                    <a:gs pos="100000">
                      <a:schemeClr val="tx2"/>
                    </a:gs>
                  </a:gsLst>
                  <a:lin ang="5400000" scaled="0"/>
                </a:gradFill>
                <a:latin typeface="Segoe UI Semibold" panose="020B0702040204020203" pitchFamily="34" charset="0"/>
                <a:cs typeface="Segoe UI Semibold" panose="020B0702040204020203" pitchFamily="34" charset="0"/>
              </a:rPr>
            </a:br>
            <a:r>
              <a:rPr lang="en-US" sz="1600">
                <a:gradFill>
                  <a:gsLst>
                    <a:gs pos="2917">
                      <a:schemeClr val="tx2"/>
                    </a:gs>
                    <a:gs pos="100000">
                      <a:schemeClr val="tx2"/>
                    </a:gs>
                  </a:gsLst>
                  <a:lin ang="5400000" scaled="0"/>
                </a:gradFill>
                <a:latin typeface="Segoe UI Semibold" panose="020B0702040204020203" pitchFamily="34" charset="0"/>
                <a:cs typeface="Segoe UI Semibold" panose="020B0702040204020203" pitchFamily="34" charset="0"/>
              </a:rPr>
              <a:t>Access Control</a:t>
            </a:r>
          </a:p>
        </p:txBody>
      </p:sp>
      <p:sp>
        <p:nvSpPr>
          <p:cNvPr id="104" name="TextBox 103">
            <a:extLst>
              <a:ext uri="{FF2B5EF4-FFF2-40B4-BE49-F238E27FC236}">
                <a16:creationId xmlns:a16="http://schemas.microsoft.com/office/drawing/2014/main" id="{E2FB1243-EC8B-4FD8-8DAE-E22EFE9D2B55}"/>
              </a:ext>
            </a:extLst>
          </p:cNvPr>
          <p:cNvSpPr txBox="1"/>
          <p:nvPr/>
        </p:nvSpPr>
        <p:spPr>
          <a:xfrm>
            <a:off x="4972099" y="4026732"/>
            <a:ext cx="3522303" cy="815608"/>
          </a:xfrm>
          <a:prstGeom prst="rect">
            <a:avLst/>
          </a:prstGeom>
          <a:noFill/>
        </p:spPr>
        <p:txBody>
          <a:bodyPr wrap="square" lIns="182880" tIns="146304" rIns="182880" bIns="146304" rtlCol="0">
            <a:spAutoFit/>
          </a:bodyPr>
          <a:lstStyle/>
          <a:p>
            <a:pPr lvl="0">
              <a:lnSpc>
                <a:spcPct val="90000"/>
              </a:lnSpc>
              <a:spcAft>
                <a:spcPts val="600"/>
              </a:spcAft>
              <a:defRPr/>
            </a:pPr>
            <a:r>
              <a:rPr lang="en-US" sz="1600">
                <a:gradFill>
                  <a:gsLst>
                    <a:gs pos="2917">
                      <a:schemeClr val="tx2"/>
                    </a:gs>
                    <a:gs pos="100000">
                      <a:schemeClr val="tx2"/>
                    </a:gs>
                  </a:gsLst>
                  <a:lin ang="5400000" scaled="0"/>
                </a:gradFill>
                <a:latin typeface="Segoe UI Semibold" panose="020B0702040204020203" pitchFamily="34" charset="0"/>
                <a:cs typeface="Segoe UI Semibold" panose="020B0702040204020203" pitchFamily="34" charset="0"/>
              </a:rPr>
              <a:t>+ Event management </a:t>
            </a:r>
          </a:p>
          <a:p>
            <a:pPr lvl="0">
              <a:lnSpc>
                <a:spcPct val="90000"/>
              </a:lnSpc>
              <a:spcAft>
                <a:spcPts val="600"/>
              </a:spcAft>
              <a:defRPr/>
            </a:pPr>
            <a:r>
              <a:rPr lang="en-US" sz="1600">
                <a:gradFill>
                  <a:gsLst>
                    <a:gs pos="2917">
                      <a:schemeClr val="tx2"/>
                    </a:gs>
                    <a:gs pos="100000">
                      <a:schemeClr val="tx2"/>
                    </a:gs>
                  </a:gsLst>
                  <a:lin ang="5400000" scaled="0"/>
                </a:gradFill>
                <a:latin typeface="Segoe UI Semibold" panose="020B0702040204020203" pitchFamily="34" charset="0"/>
                <a:cs typeface="Segoe UI Semibold" panose="020B0702040204020203" pitchFamily="34" charset="0"/>
              </a:rPr>
              <a:t>+ Compliance Audits</a:t>
            </a:r>
          </a:p>
        </p:txBody>
      </p:sp>
      <p:sp>
        <p:nvSpPr>
          <p:cNvPr id="105" name="TextBox 104">
            <a:extLst>
              <a:ext uri="{FF2B5EF4-FFF2-40B4-BE49-F238E27FC236}">
                <a16:creationId xmlns:a16="http://schemas.microsoft.com/office/drawing/2014/main" id="{4C372EF4-4A3B-4409-9821-8DABD9B22BFD}"/>
              </a:ext>
            </a:extLst>
          </p:cNvPr>
          <p:cNvSpPr txBox="1"/>
          <p:nvPr/>
        </p:nvSpPr>
        <p:spPr>
          <a:xfrm>
            <a:off x="8492623" y="3915933"/>
            <a:ext cx="3614071" cy="1037207"/>
          </a:xfrm>
          <a:prstGeom prst="rect">
            <a:avLst/>
          </a:prstGeom>
          <a:noFill/>
        </p:spPr>
        <p:txBody>
          <a:bodyPr wrap="square" lIns="182880" tIns="146304" rIns="182880" bIns="146304" rtlCol="0">
            <a:spAutoFit/>
          </a:bodyPr>
          <a:lstStyle/>
          <a:p>
            <a:pPr marL="203200" lvl="0" indent="-203200">
              <a:lnSpc>
                <a:spcPct val="90000"/>
              </a:lnSpc>
              <a:spcAft>
                <a:spcPts val="600"/>
              </a:spcAft>
              <a:defRPr/>
            </a:pPr>
            <a:r>
              <a:rPr lang="en-US" sz="1600">
                <a:gradFill>
                  <a:gsLst>
                    <a:gs pos="2917">
                      <a:schemeClr val="tx2"/>
                    </a:gs>
                    <a:gs pos="100000">
                      <a:schemeClr val="tx2"/>
                    </a:gs>
                  </a:gsLst>
                  <a:lin ang="5400000" scaled="0"/>
                </a:gradFill>
                <a:latin typeface="Segoe UI Semibold" panose="020B0702040204020203" pitchFamily="34" charset="0"/>
                <a:cs typeface="Segoe UI Semibold" panose="020B0702040204020203" pitchFamily="34" charset="0"/>
              </a:rPr>
              <a:t>+ Orchestration and </a:t>
            </a:r>
            <a:br>
              <a:rPr lang="en-US" sz="1600">
                <a:gradFill>
                  <a:gsLst>
                    <a:gs pos="2917">
                      <a:schemeClr val="tx2"/>
                    </a:gs>
                    <a:gs pos="100000">
                      <a:schemeClr val="tx2"/>
                    </a:gs>
                  </a:gsLst>
                  <a:lin ang="5400000" scaled="0"/>
                </a:gradFill>
                <a:latin typeface="Segoe UI Semibold" panose="020B0702040204020203" pitchFamily="34" charset="0"/>
                <a:cs typeface="Segoe UI Semibold" panose="020B0702040204020203" pitchFamily="34" charset="0"/>
              </a:rPr>
            </a:br>
            <a:r>
              <a:rPr lang="en-US" sz="1600">
                <a:gradFill>
                  <a:gsLst>
                    <a:gs pos="2917">
                      <a:schemeClr val="tx2"/>
                    </a:gs>
                    <a:gs pos="100000">
                      <a:schemeClr val="tx2"/>
                    </a:gs>
                  </a:gsLst>
                  <a:lin ang="5400000" scaled="0"/>
                </a:gradFill>
                <a:latin typeface="Segoe UI Semibold" panose="020B0702040204020203" pitchFamily="34" charset="0"/>
                <a:cs typeface="Segoe UI Semibold" panose="020B0702040204020203" pitchFamily="34" charset="0"/>
              </a:rPr>
              <a:t>Security workflow automation</a:t>
            </a:r>
          </a:p>
          <a:p>
            <a:pPr marL="203200" lvl="0" indent="-203200">
              <a:lnSpc>
                <a:spcPct val="90000"/>
              </a:lnSpc>
              <a:spcAft>
                <a:spcPts val="600"/>
              </a:spcAft>
              <a:defRPr/>
            </a:pPr>
            <a:r>
              <a:rPr lang="en-US" sz="1600">
                <a:gradFill>
                  <a:gsLst>
                    <a:gs pos="2917">
                      <a:schemeClr val="tx2"/>
                    </a:gs>
                    <a:gs pos="100000">
                      <a:schemeClr val="tx2"/>
                    </a:gs>
                  </a:gsLst>
                  <a:lin ang="5400000" scaled="0"/>
                </a:gradFill>
                <a:latin typeface="Segoe UI Semibold" panose="020B0702040204020203" pitchFamily="34" charset="0"/>
                <a:cs typeface="Segoe UI Semibold" panose="020B0702040204020203" pitchFamily="34" charset="0"/>
              </a:rPr>
              <a:t>+ Continuous compliance</a:t>
            </a:r>
          </a:p>
        </p:txBody>
      </p:sp>
      <p:sp>
        <p:nvSpPr>
          <p:cNvPr id="106" name="TextBox 105">
            <a:hlinkClick r:id="rId3"/>
            <a:extLst>
              <a:ext uri="{FF2B5EF4-FFF2-40B4-BE49-F238E27FC236}">
                <a16:creationId xmlns:a16="http://schemas.microsoft.com/office/drawing/2014/main" id="{AC577B59-F4A1-400D-BD24-E8FDFB480213}"/>
              </a:ext>
            </a:extLst>
          </p:cNvPr>
          <p:cNvSpPr txBox="1"/>
          <p:nvPr/>
        </p:nvSpPr>
        <p:spPr>
          <a:xfrm>
            <a:off x="2231957" y="2723595"/>
            <a:ext cx="2550673" cy="517065"/>
          </a:xfrm>
          <a:prstGeom prst="rect">
            <a:avLst/>
          </a:prstGeom>
          <a:noFill/>
        </p:spPr>
        <p:txBody>
          <a:bodyPr wrap="square" lIns="182880" tIns="146304" rIns="182880" bIns="146304" rtlCol="0">
            <a:spAutoFit/>
          </a:bodyPr>
          <a:lstStyle/>
          <a:p>
            <a:pPr lvl="0">
              <a:lnSpc>
                <a:spcPct val="90000"/>
              </a:lnSpc>
              <a:spcAft>
                <a:spcPts val="600"/>
              </a:spcAft>
              <a:defRPr/>
            </a:pPr>
            <a:r>
              <a:rPr lang="en-US" sz="1600">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t>VPNs and Firewalls</a:t>
            </a:r>
          </a:p>
        </p:txBody>
      </p:sp>
      <p:sp>
        <p:nvSpPr>
          <p:cNvPr id="107" name="TextBox 106">
            <a:extLst>
              <a:ext uri="{FF2B5EF4-FFF2-40B4-BE49-F238E27FC236}">
                <a16:creationId xmlns:a16="http://schemas.microsoft.com/office/drawing/2014/main" id="{1213439F-1A04-4159-93C2-F73E6F085EBE}"/>
              </a:ext>
            </a:extLst>
          </p:cNvPr>
          <p:cNvSpPr txBox="1"/>
          <p:nvPr/>
        </p:nvSpPr>
        <p:spPr>
          <a:xfrm>
            <a:off x="4972099" y="2723595"/>
            <a:ext cx="3483865" cy="960263"/>
          </a:xfrm>
          <a:prstGeom prst="rect">
            <a:avLst/>
          </a:prstGeom>
          <a:noFill/>
        </p:spPr>
        <p:txBody>
          <a:bodyPr wrap="square" lIns="182880" tIns="146304" rIns="182880" bIns="146304" rtlCol="0">
            <a:spAutoFit/>
          </a:bodyPr>
          <a:lstStyle/>
          <a:p>
            <a:pPr marL="174625" lvl="0" indent="-174625">
              <a:lnSpc>
                <a:spcPct val="90000"/>
              </a:lnSpc>
              <a:spcAft>
                <a:spcPts val="600"/>
              </a:spcAft>
              <a:defRPr/>
            </a:pPr>
            <a:r>
              <a:rPr lang="en-US" sz="1600" dirty="0">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t>+ Configuration, Update,</a:t>
            </a:r>
            <a:br>
              <a:rPr lang="en-US" sz="1600" dirty="0">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br>
            <a:r>
              <a:rPr lang="en-US" sz="1600" dirty="0">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t>and Operations Management Integration</a:t>
            </a:r>
          </a:p>
        </p:txBody>
      </p:sp>
      <p:sp>
        <p:nvSpPr>
          <p:cNvPr id="108" name="TextBox 107">
            <a:extLst>
              <a:ext uri="{FF2B5EF4-FFF2-40B4-BE49-F238E27FC236}">
                <a16:creationId xmlns:a16="http://schemas.microsoft.com/office/drawing/2014/main" id="{6B15D14A-BA6D-4804-8264-A2569A75858E}"/>
              </a:ext>
            </a:extLst>
          </p:cNvPr>
          <p:cNvSpPr txBox="1"/>
          <p:nvPr/>
        </p:nvSpPr>
        <p:spPr>
          <a:xfrm>
            <a:off x="8492623" y="2723595"/>
            <a:ext cx="3596727" cy="1489703"/>
          </a:xfrm>
          <a:prstGeom prst="rect">
            <a:avLst/>
          </a:prstGeom>
          <a:noFill/>
        </p:spPr>
        <p:txBody>
          <a:bodyPr wrap="square" lIns="182880" tIns="146304" rIns="182880" bIns="146304" rtlCol="0">
            <a:spAutoFit/>
          </a:bodyPr>
          <a:lstStyle/>
          <a:p>
            <a:pPr lvl="0">
              <a:lnSpc>
                <a:spcPct val="90000"/>
              </a:lnSpc>
              <a:spcAft>
                <a:spcPts val="600"/>
              </a:spcAft>
              <a:defRPr/>
            </a:pPr>
            <a:r>
              <a:rPr kumimoji="0" lang="en-US" sz="1600" b="0" u="none" strike="noStrike" kern="1200" cap="none" spc="0" normalizeH="0" baseline="0" noProof="0">
                <a:ln>
                  <a:noFill/>
                </a:ln>
                <a:gradFill>
                  <a:gsLst>
                    <a:gs pos="2917">
                      <a:schemeClr val="accent1"/>
                    </a:gs>
                    <a:gs pos="100000">
                      <a:schemeClr val="accent1"/>
                    </a:gs>
                  </a:gsLst>
                  <a:lin ang="5400000" scaled="0"/>
                </a:gradFill>
                <a:effectLst/>
                <a:uLnTx/>
                <a:uFillTx/>
                <a:latin typeface="Segoe UI Semibold" panose="020B0702040204020203" pitchFamily="34" charset="0"/>
                <a:cs typeface="Segoe UI Semibold" panose="020B0702040204020203" pitchFamily="34" charset="0"/>
              </a:rPr>
              <a:t>+ </a:t>
            </a:r>
            <a:r>
              <a:rPr lang="en-US" sz="1600">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t>IT and Security Orchestration</a:t>
            </a:r>
          </a:p>
          <a:p>
            <a:pPr marL="174625" lvl="0" indent="-174625">
              <a:lnSpc>
                <a:spcPct val="97000"/>
              </a:lnSpc>
              <a:spcAft>
                <a:spcPts val="600"/>
              </a:spcAft>
              <a:defRPr/>
            </a:pPr>
            <a:r>
              <a:rPr lang="en-US" sz="1600">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t>+ Cloud and Hybrid Management </a:t>
            </a:r>
            <a:r>
              <a:rPr lang="en-US" sz="1200">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t>(Infrastructure, PaaS, SaaS, IoT and </a:t>
            </a:r>
            <a:br>
              <a:rPr lang="en-US" sz="1200">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br>
            <a:r>
              <a:rPr lang="en-US" sz="1200">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t>Mobile Apps)</a:t>
            </a:r>
          </a:p>
          <a:p>
            <a:pPr marL="0" marR="0" lvl="0" indent="0"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a:ln>
                <a:noFill/>
              </a:ln>
              <a:gradFill>
                <a:gsLst>
                  <a:gs pos="2917">
                    <a:schemeClr val="accent1"/>
                  </a:gs>
                  <a:gs pos="100000">
                    <a:schemeClr val="accent1"/>
                  </a:gs>
                </a:gsLst>
                <a:lin ang="5400000" scaled="0"/>
              </a:gradFill>
              <a:effectLst/>
              <a:uLnTx/>
              <a:uFillTx/>
              <a:latin typeface="Segoe UI Semibold" panose="020B0702040204020203" pitchFamily="34" charset="0"/>
              <a:cs typeface="Segoe UI Semibold" panose="020B0702040204020203" pitchFamily="34" charset="0"/>
            </a:endParaRPr>
          </a:p>
        </p:txBody>
      </p:sp>
      <p:grpSp>
        <p:nvGrpSpPr>
          <p:cNvPr id="128" name="Group 127">
            <a:extLst>
              <a:ext uri="{FF2B5EF4-FFF2-40B4-BE49-F238E27FC236}">
                <a16:creationId xmlns:a16="http://schemas.microsoft.com/office/drawing/2014/main" id="{E3A26FBB-6E98-40A4-A502-3F940C80033C}"/>
              </a:ext>
            </a:extLst>
          </p:cNvPr>
          <p:cNvGrpSpPr/>
          <p:nvPr/>
        </p:nvGrpSpPr>
        <p:grpSpPr>
          <a:xfrm>
            <a:off x="2231957" y="5243720"/>
            <a:ext cx="3303817" cy="1009675"/>
            <a:chOff x="2231957" y="5490860"/>
            <a:chExt cx="3303817" cy="1009675"/>
          </a:xfrm>
        </p:grpSpPr>
        <p:sp>
          <p:nvSpPr>
            <p:cNvPr id="129" name="TextBox 128">
              <a:extLst>
                <a:ext uri="{FF2B5EF4-FFF2-40B4-BE49-F238E27FC236}">
                  <a16:creationId xmlns:a16="http://schemas.microsoft.com/office/drawing/2014/main" id="{027F03A3-52E4-4CA0-A2D1-45EC4CC01DE5}"/>
                </a:ext>
              </a:extLst>
            </p:cNvPr>
            <p:cNvSpPr txBox="1"/>
            <p:nvPr/>
          </p:nvSpPr>
          <p:spPr>
            <a:xfrm>
              <a:off x="2231957" y="5983470"/>
              <a:ext cx="3303817" cy="517065"/>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a:ln>
                    <a:noFill/>
                  </a:ln>
                  <a:gradFill>
                    <a:gsLst>
                      <a:gs pos="2917">
                        <a:schemeClr val="accent5"/>
                      </a:gs>
                      <a:gs pos="30000">
                        <a:schemeClr val="accent5"/>
                      </a:gs>
                    </a:gsLst>
                    <a:lin ang="5400000" scaled="0"/>
                  </a:gradFill>
                  <a:effectLst/>
                  <a:uLnTx/>
                  <a:uFillTx/>
                  <a:latin typeface="Segoe UI Semibold" panose="020B0702040204020203" pitchFamily="34" charset="0"/>
                  <a:cs typeface="Segoe UI Semibold" panose="020B0702040204020203" pitchFamily="34" charset="0"/>
                </a:rPr>
                <a:t>Mainframes + PCs</a:t>
              </a:r>
            </a:p>
          </p:txBody>
        </p:sp>
        <p:sp>
          <p:nvSpPr>
            <p:cNvPr id="130" name="PC1_E977" title="Icon of a desktop PC">
              <a:extLst>
                <a:ext uri="{FF2B5EF4-FFF2-40B4-BE49-F238E27FC236}">
                  <a16:creationId xmlns:a16="http://schemas.microsoft.com/office/drawing/2014/main" id="{20922815-391E-4640-803C-B036AB68E19A}"/>
                </a:ext>
              </a:extLst>
            </p:cNvPr>
            <p:cNvSpPr>
              <a:spLocks noChangeAspect="1" noEditPoints="1"/>
            </p:cNvSpPr>
            <p:nvPr/>
          </p:nvSpPr>
          <p:spPr bwMode="auto">
            <a:xfrm>
              <a:off x="3571941" y="5630919"/>
              <a:ext cx="459673" cy="367882"/>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131" name="Group 130">
              <a:extLst>
                <a:ext uri="{FF2B5EF4-FFF2-40B4-BE49-F238E27FC236}">
                  <a16:creationId xmlns:a16="http://schemas.microsoft.com/office/drawing/2014/main" id="{629F5D96-D9E2-438E-A0CA-C770113104C8}"/>
                </a:ext>
              </a:extLst>
            </p:cNvPr>
            <p:cNvGrpSpPr/>
            <p:nvPr/>
          </p:nvGrpSpPr>
          <p:grpSpPr>
            <a:xfrm>
              <a:off x="2588156" y="5490860"/>
              <a:ext cx="728362" cy="507941"/>
              <a:chOff x="2657154" y="5599829"/>
              <a:chExt cx="572106" cy="398972"/>
            </a:xfrm>
          </p:grpSpPr>
          <p:grpSp>
            <p:nvGrpSpPr>
              <p:cNvPr id="132" name="Group 131">
                <a:extLst>
                  <a:ext uri="{FF2B5EF4-FFF2-40B4-BE49-F238E27FC236}">
                    <a16:creationId xmlns:a16="http://schemas.microsoft.com/office/drawing/2014/main" id="{B500A886-5855-4031-B839-75765D3BEF6E}"/>
                  </a:ext>
                </a:extLst>
              </p:cNvPr>
              <p:cNvGrpSpPr/>
              <p:nvPr/>
            </p:nvGrpSpPr>
            <p:grpSpPr>
              <a:xfrm>
                <a:off x="2657154" y="5599829"/>
                <a:ext cx="266602" cy="398972"/>
                <a:chOff x="323850" y="3646961"/>
                <a:chExt cx="234950" cy="351604"/>
              </a:xfrm>
              <a:noFill/>
            </p:grpSpPr>
            <p:grpSp>
              <p:nvGrpSpPr>
                <p:cNvPr id="141" name="Group 4">
                  <a:extLst>
                    <a:ext uri="{FF2B5EF4-FFF2-40B4-BE49-F238E27FC236}">
                      <a16:creationId xmlns:a16="http://schemas.microsoft.com/office/drawing/2014/main" id="{9A5E9A5B-0DCB-4F6C-986F-260213C5B1AD}"/>
                    </a:ext>
                  </a:extLst>
                </p:cNvPr>
                <p:cNvGrpSpPr>
                  <a:grpSpLocks noChangeAspect="1"/>
                </p:cNvGrpSpPr>
                <p:nvPr/>
              </p:nvGrpSpPr>
              <p:grpSpPr bwMode="auto">
                <a:xfrm>
                  <a:off x="323850" y="3871565"/>
                  <a:ext cx="234950" cy="127000"/>
                  <a:chOff x="204" y="2442"/>
                  <a:chExt cx="148" cy="80"/>
                </a:xfrm>
                <a:grpFill/>
              </p:grpSpPr>
              <p:sp>
                <p:nvSpPr>
                  <p:cNvPr id="146" name="Freeform 5">
                    <a:extLst>
                      <a:ext uri="{FF2B5EF4-FFF2-40B4-BE49-F238E27FC236}">
                        <a16:creationId xmlns:a16="http://schemas.microsoft.com/office/drawing/2014/main" id="{8D6BFABF-5D31-461B-B768-96A7D97DD980}"/>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 name="Freeform 6">
                    <a:extLst>
                      <a:ext uri="{FF2B5EF4-FFF2-40B4-BE49-F238E27FC236}">
                        <a16:creationId xmlns:a16="http://schemas.microsoft.com/office/drawing/2014/main" id="{56CC15DD-1C5F-4D55-B916-AD89AF9BD2B9}"/>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42" name="Group 4">
                  <a:extLst>
                    <a:ext uri="{FF2B5EF4-FFF2-40B4-BE49-F238E27FC236}">
                      <a16:creationId xmlns:a16="http://schemas.microsoft.com/office/drawing/2014/main" id="{330ED6F0-B2EC-4214-8C6E-6F57ADCB0635}"/>
                    </a:ext>
                  </a:extLst>
                </p:cNvPr>
                <p:cNvGrpSpPr>
                  <a:grpSpLocks noChangeAspect="1"/>
                </p:cNvGrpSpPr>
                <p:nvPr/>
              </p:nvGrpSpPr>
              <p:grpSpPr bwMode="auto">
                <a:xfrm>
                  <a:off x="323850" y="3646961"/>
                  <a:ext cx="234950" cy="215900"/>
                  <a:chOff x="204" y="2386"/>
                  <a:chExt cx="148" cy="136"/>
                </a:xfrm>
                <a:grpFill/>
              </p:grpSpPr>
              <p:sp>
                <p:nvSpPr>
                  <p:cNvPr id="143" name="Freeform 5">
                    <a:extLst>
                      <a:ext uri="{FF2B5EF4-FFF2-40B4-BE49-F238E27FC236}">
                        <a16:creationId xmlns:a16="http://schemas.microsoft.com/office/drawing/2014/main" id="{E8EBF929-8373-4C68-A9DB-028ED1D3408D}"/>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 name="Freeform 6">
                    <a:extLst>
                      <a:ext uri="{FF2B5EF4-FFF2-40B4-BE49-F238E27FC236}">
                        <a16:creationId xmlns:a16="http://schemas.microsoft.com/office/drawing/2014/main" id="{BB042CB4-DE50-4C39-A2D4-3641F35DF565}"/>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 name="Freeform 7">
                    <a:extLst>
                      <a:ext uri="{FF2B5EF4-FFF2-40B4-BE49-F238E27FC236}">
                        <a16:creationId xmlns:a16="http://schemas.microsoft.com/office/drawing/2014/main" id="{B9A28FEF-2C6D-44E3-80A8-6BE96BC3A571}"/>
                      </a:ext>
                    </a:extLst>
                  </p:cNvPr>
                  <p:cNvSpPr>
                    <a:spLocks/>
                  </p:cNvSpPr>
                  <p:nvPr/>
                </p:nvSpPr>
                <p:spPr bwMode="auto">
                  <a:xfrm>
                    <a:off x="210" y="2386"/>
                    <a:ext cx="136" cy="50"/>
                  </a:xfrm>
                  <a:custGeom>
                    <a:avLst/>
                    <a:gdLst>
                      <a:gd name="T0" fmla="*/ 19 w 136"/>
                      <a:gd name="T1" fmla="*/ 0 h 50"/>
                      <a:gd name="T2" fmla="*/ 0 w 136"/>
                      <a:gd name="T3" fmla="*/ 50 h 50"/>
                      <a:gd name="T4" fmla="*/ 136 w 136"/>
                      <a:gd name="T5" fmla="*/ 50 h 50"/>
                      <a:gd name="T6" fmla="*/ 117 w 136"/>
                      <a:gd name="T7" fmla="*/ 0 h 50"/>
                      <a:gd name="T8" fmla="*/ 19 w 136"/>
                      <a:gd name="T9" fmla="*/ 0 h 50"/>
                    </a:gdLst>
                    <a:ahLst/>
                    <a:cxnLst>
                      <a:cxn ang="0">
                        <a:pos x="T0" y="T1"/>
                      </a:cxn>
                      <a:cxn ang="0">
                        <a:pos x="T2" y="T3"/>
                      </a:cxn>
                      <a:cxn ang="0">
                        <a:pos x="T4" y="T5"/>
                      </a:cxn>
                      <a:cxn ang="0">
                        <a:pos x="T6" y="T7"/>
                      </a:cxn>
                      <a:cxn ang="0">
                        <a:pos x="T8" y="T9"/>
                      </a:cxn>
                    </a:cxnLst>
                    <a:rect l="0" t="0" r="r" b="b"/>
                    <a:pathLst>
                      <a:path w="136" h="50">
                        <a:moveTo>
                          <a:pt x="19" y="0"/>
                        </a:moveTo>
                        <a:lnTo>
                          <a:pt x="0" y="50"/>
                        </a:lnTo>
                        <a:lnTo>
                          <a:pt x="136" y="50"/>
                        </a:lnTo>
                        <a:lnTo>
                          <a:pt x="117" y="0"/>
                        </a:lnTo>
                        <a:lnTo>
                          <a:pt x="19" y="0"/>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grpSp>
            <p:nvGrpSpPr>
              <p:cNvPr id="133" name="Group 132">
                <a:extLst>
                  <a:ext uri="{FF2B5EF4-FFF2-40B4-BE49-F238E27FC236}">
                    <a16:creationId xmlns:a16="http://schemas.microsoft.com/office/drawing/2014/main" id="{E48C071A-952B-4794-B2E3-7A8A5E245BB3}"/>
                  </a:ext>
                </a:extLst>
              </p:cNvPr>
              <p:cNvGrpSpPr/>
              <p:nvPr/>
            </p:nvGrpSpPr>
            <p:grpSpPr>
              <a:xfrm>
                <a:off x="2962658" y="5599829"/>
                <a:ext cx="266602" cy="398972"/>
                <a:chOff x="323850" y="3646961"/>
                <a:chExt cx="234950" cy="351604"/>
              </a:xfrm>
              <a:noFill/>
            </p:grpSpPr>
            <p:grpSp>
              <p:nvGrpSpPr>
                <p:cNvPr id="134" name="Group 4">
                  <a:extLst>
                    <a:ext uri="{FF2B5EF4-FFF2-40B4-BE49-F238E27FC236}">
                      <a16:creationId xmlns:a16="http://schemas.microsoft.com/office/drawing/2014/main" id="{094F585E-CC22-48BE-80EF-05FC3A19A55A}"/>
                    </a:ext>
                  </a:extLst>
                </p:cNvPr>
                <p:cNvGrpSpPr>
                  <a:grpSpLocks noChangeAspect="1"/>
                </p:cNvGrpSpPr>
                <p:nvPr/>
              </p:nvGrpSpPr>
              <p:grpSpPr bwMode="auto">
                <a:xfrm>
                  <a:off x="323850" y="3871565"/>
                  <a:ext cx="234950" cy="127000"/>
                  <a:chOff x="204" y="2442"/>
                  <a:chExt cx="148" cy="80"/>
                </a:xfrm>
                <a:grpFill/>
              </p:grpSpPr>
              <p:sp>
                <p:nvSpPr>
                  <p:cNvPr id="139" name="Freeform 5">
                    <a:extLst>
                      <a:ext uri="{FF2B5EF4-FFF2-40B4-BE49-F238E27FC236}">
                        <a16:creationId xmlns:a16="http://schemas.microsoft.com/office/drawing/2014/main" id="{72A9EF62-A39B-43F8-B7DB-D76B3FFFCF0C}"/>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 name="Freeform 6">
                    <a:extLst>
                      <a:ext uri="{FF2B5EF4-FFF2-40B4-BE49-F238E27FC236}">
                        <a16:creationId xmlns:a16="http://schemas.microsoft.com/office/drawing/2014/main" id="{74A03CBE-06F7-4B85-A900-78581A9DB0A7}"/>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35" name="Group 4">
                  <a:extLst>
                    <a:ext uri="{FF2B5EF4-FFF2-40B4-BE49-F238E27FC236}">
                      <a16:creationId xmlns:a16="http://schemas.microsoft.com/office/drawing/2014/main" id="{21E26698-F758-43DB-9818-E9D91A2DE076}"/>
                    </a:ext>
                  </a:extLst>
                </p:cNvPr>
                <p:cNvGrpSpPr>
                  <a:grpSpLocks noChangeAspect="1"/>
                </p:cNvGrpSpPr>
                <p:nvPr/>
              </p:nvGrpSpPr>
              <p:grpSpPr bwMode="auto">
                <a:xfrm>
                  <a:off x="323850" y="3646961"/>
                  <a:ext cx="234950" cy="215900"/>
                  <a:chOff x="204" y="2386"/>
                  <a:chExt cx="148" cy="136"/>
                </a:xfrm>
                <a:grpFill/>
              </p:grpSpPr>
              <p:sp>
                <p:nvSpPr>
                  <p:cNvPr id="136" name="Freeform 5">
                    <a:extLst>
                      <a:ext uri="{FF2B5EF4-FFF2-40B4-BE49-F238E27FC236}">
                        <a16:creationId xmlns:a16="http://schemas.microsoft.com/office/drawing/2014/main" id="{85DF9B85-7405-4EED-9764-5831D15AC82C}"/>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 name="Freeform 6">
                    <a:extLst>
                      <a:ext uri="{FF2B5EF4-FFF2-40B4-BE49-F238E27FC236}">
                        <a16:creationId xmlns:a16="http://schemas.microsoft.com/office/drawing/2014/main" id="{8D2D5778-C0FF-4C58-9E35-2FD481ED624F}"/>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 name="Freeform 7">
                    <a:extLst>
                      <a:ext uri="{FF2B5EF4-FFF2-40B4-BE49-F238E27FC236}">
                        <a16:creationId xmlns:a16="http://schemas.microsoft.com/office/drawing/2014/main" id="{65490C91-59AC-4A20-9B17-CF2CCD630748}"/>
                      </a:ext>
                    </a:extLst>
                  </p:cNvPr>
                  <p:cNvSpPr>
                    <a:spLocks/>
                  </p:cNvSpPr>
                  <p:nvPr/>
                </p:nvSpPr>
                <p:spPr bwMode="auto">
                  <a:xfrm>
                    <a:off x="210" y="2386"/>
                    <a:ext cx="136" cy="50"/>
                  </a:xfrm>
                  <a:custGeom>
                    <a:avLst/>
                    <a:gdLst>
                      <a:gd name="T0" fmla="*/ 19 w 136"/>
                      <a:gd name="T1" fmla="*/ 0 h 50"/>
                      <a:gd name="T2" fmla="*/ 0 w 136"/>
                      <a:gd name="T3" fmla="*/ 50 h 50"/>
                      <a:gd name="T4" fmla="*/ 136 w 136"/>
                      <a:gd name="T5" fmla="*/ 50 h 50"/>
                      <a:gd name="T6" fmla="*/ 117 w 136"/>
                      <a:gd name="T7" fmla="*/ 0 h 50"/>
                      <a:gd name="T8" fmla="*/ 19 w 136"/>
                      <a:gd name="T9" fmla="*/ 0 h 50"/>
                    </a:gdLst>
                    <a:ahLst/>
                    <a:cxnLst>
                      <a:cxn ang="0">
                        <a:pos x="T0" y="T1"/>
                      </a:cxn>
                      <a:cxn ang="0">
                        <a:pos x="T2" y="T3"/>
                      </a:cxn>
                      <a:cxn ang="0">
                        <a:pos x="T4" y="T5"/>
                      </a:cxn>
                      <a:cxn ang="0">
                        <a:pos x="T6" y="T7"/>
                      </a:cxn>
                      <a:cxn ang="0">
                        <a:pos x="T8" y="T9"/>
                      </a:cxn>
                    </a:cxnLst>
                    <a:rect l="0" t="0" r="r" b="b"/>
                    <a:pathLst>
                      <a:path w="136" h="50">
                        <a:moveTo>
                          <a:pt x="19" y="0"/>
                        </a:moveTo>
                        <a:lnTo>
                          <a:pt x="0" y="50"/>
                        </a:lnTo>
                        <a:lnTo>
                          <a:pt x="136" y="50"/>
                        </a:lnTo>
                        <a:lnTo>
                          <a:pt x="117" y="0"/>
                        </a:lnTo>
                        <a:lnTo>
                          <a:pt x="19" y="0"/>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grpSp>
      </p:grpSp>
      <p:grpSp>
        <p:nvGrpSpPr>
          <p:cNvPr id="148" name="Group 147">
            <a:extLst>
              <a:ext uri="{FF2B5EF4-FFF2-40B4-BE49-F238E27FC236}">
                <a16:creationId xmlns:a16="http://schemas.microsoft.com/office/drawing/2014/main" id="{B14800C4-ECBF-453B-B7B3-5FF9380046CA}"/>
              </a:ext>
            </a:extLst>
          </p:cNvPr>
          <p:cNvGrpSpPr/>
          <p:nvPr/>
        </p:nvGrpSpPr>
        <p:grpSpPr>
          <a:xfrm>
            <a:off x="11658510" y="5510811"/>
            <a:ext cx="266869" cy="64669"/>
            <a:chOff x="1340723" y="917625"/>
            <a:chExt cx="418498" cy="101414"/>
          </a:xfrm>
          <a:solidFill>
            <a:schemeClr val="tx1">
              <a:lumMod val="65000"/>
              <a:lumOff val="35000"/>
            </a:schemeClr>
          </a:solidFill>
        </p:grpSpPr>
        <p:sp>
          <p:nvSpPr>
            <p:cNvPr id="149" name="Oval 148">
              <a:extLst>
                <a:ext uri="{FF2B5EF4-FFF2-40B4-BE49-F238E27FC236}">
                  <a16:creationId xmlns:a16="http://schemas.microsoft.com/office/drawing/2014/main" id="{62609FB7-DFF5-4577-BFEC-90F49A6CD6D9}"/>
                </a:ext>
              </a:extLst>
            </p:cNvPr>
            <p:cNvSpPr/>
            <p:nvPr/>
          </p:nvSpPr>
          <p:spPr bwMode="auto">
            <a:xfrm>
              <a:off x="1340723"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Oval 149">
              <a:extLst>
                <a:ext uri="{FF2B5EF4-FFF2-40B4-BE49-F238E27FC236}">
                  <a16:creationId xmlns:a16="http://schemas.microsoft.com/office/drawing/2014/main" id="{E33147AB-6DF9-4451-90C0-0427B08E354A}"/>
                </a:ext>
              </a:extLst>
            </p:cNvPr>
            <p:cNvSpPr/>
            <p:nvPr/>
          </p:nvSpPr>
          <p:spPr bwMode="auto">
            <a:xfrm>
              <a:off x="1499264"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Oval 176">
              <a:extLst>
                <a:ext uri="{FF2B5EF4-FFF2-40B4-BE49-F238E27FC236}">
                  <a16:creationId xmlns:a16="http://schemas.microsoft.com/office/drawing/2014/main" id="{F39086F1-4FE4-4EA8-9507-517E8B60977A}"/>
                </a:ext>
              </a:extLst>
            </p:cNvPr>
            <p:cNvSpPr/>
            <p:nvPr/>
          </p:nvSpPr>
          <p:spPr bwMode="auto">
            <a:xfrm>
              <a:off x="1657807"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78" name="HoloLens_EC94" title="Icon of Microsoft HoloLens">
            <a:extLst>
              <a:ext uri="{FF2B5EF4-FFF2-40B4-BE49-F238E27FC236}">
                <a16:creationId xmlns:a16="http://schemas.microsoft.com/office/drawing/2014/main" id="{7E89F8F2-5AD1-4D0A-A8AA-18FA61E33336}"/>
              </a:ext>
            </a:extLst>
          </p:cNvPr>
          <p:cNvSpPr>
            <a:spLocks noChangeAspect="1" noEditPoints="1"/>
          </p:cNvSpPr>
          <p:nvPr/>
        </p:nvSpPr>
        <p:spPr bwMode="auto">
          <a:xfrm>
            <a:off x="11106548" y="5433247"/>
            <a:ext cx="411480" cy="219797"/>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79" name="Group 178">
            <a:extLst>
              <a:ext uri="{FF2B5EF4-FFF2-40B4-BE49-F238E27FC236}">
                <a16:creationId xmlns:a16="http://schemas.microsoft.com/office/drawing/2014/main" id="{909B1B21-F512-4077-8CFF-30B1B6A7E85E}"/>
              </a:ext>
            </a:extLst>
          </p:cNvPr>
          <p:cNvGrpSpPr/>
          <p:nvPr/>
        </p:nvGrpSpPr>
        <p:grpSpPr>
          <a:xfrm>
            <a:off x="9325957" y="5383779"/>
            <a:ext cx="455036" cy="347594"/>
            <a:chOff x="9391942" y="5630919"/>
            <a:chExt cx="455036" cy="347594"/>
          </a:xfrm>
        </p:grpSpPr>
        <p:sp>
          <p:nvSpPr>
            <p:cNvPr id="180" name="factory_3" title="Icon of a factory or warehouse">
              <a:extLst>
                <a:ext uri="{FF2B5EF4-FFF2-40B4-BE49-F238E27FC236}">
                  <a16:creationId xmlns:a16="http://schemas.microsoft.com/office/drawing/2014/main" id="{30CDE436-13BF-4783-BC07-4FFAF4FC3B7A}"/>
                </a:ext>
              </a:extLst>
            </p:cNvPr>
            <p:cNvSpPr>
              <a:spLocks noChangeAspect="1" noEditPoints="1"/>
            </p:cNvSpPr>
            <p:nvPr/>
          </p:nvSpPr>
          <p:spPr bwMode="auto">
            <a:xfrm>
              <a:off x="9435498" y="5630919"/>
              <a:ext cx="411480" cy="2548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81" name="Group 180">
              <a:extLst>
                <a:ext uri="{FF2B5EF4-FFF2-40B4-BE49-F238E27FC236}">
                  <a16:creationId xmlns:a16="http://schemas.microsoft.com/office/drawing/2014/main" id="{AB9E76F2-2781-4AA5-A444-F2CD15BF5BC9}"/>
                </a:ext>
              </a:extLst>
            </p:cNvPr>
            <p:cNvGrpSpPr/>
            <p:nvPr/>
          </p:nvGrpSpPr>
          <p:grpSpPr>
            <a:xfrm>
              <a:off x="9391942" y="5837637"/>
              <a:ext cx="133957" cy="140876"/>
              <a:chOff x="2089172" y="4854362"/>
              <a:chExt cx="260148" cy="273585"/>
            </a:xfrm>
          </p:grpSpPr>
          <p:sp>
            <p:nvSpPr>
              <p:cNvPr id="182" name="Rectangle 181">
                <a:extLst>
                  <a:ext uri="{FF2B5EF4-FFF2-40B4-BE49-F238E27FC236}">
                    <a16:creationId xmlns:a16="http://schemas.microsoft.com/office/drawing/2014/main" id="{7E3590E2-FCD8-46E0-ADE6-65AE987AD296}"/>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3" name="Frame 5">
                <a:extLst>
                  <a:ext uri="{FF2B5EF4-FFF2-40B4-BE49-F238E27FC236}">
                    <a16:creationId xmlns:a16="http://schemas.microsoft.com/office/drawing/2014/main" id="{5801C406-DA8E-4582-8BE3-18E91B076DAD}"/>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l"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sp>
        <p:nvSpPr>
          <p:cNvPr id="184" name="cloud" title="Icon of a cloud">
            <a:extLst>
              <a:ext uri="{FF2B5EF4-FFF2-40B4-BE49-F238E27FC236}">
                <a16:creationId xmlns:a16="http://schemas.microsoft.com/office/drawing/2014/main" id="{41D00540-BFA2-4984-BFFE-1B61BB5EA57C}"/>
              </a:ext>
            </a:extLst>
          </p:cNvPr>
          <p:cNvSpPr>
            <a:spLocks noChangeAspect="1"/>
          </p:cNvSpPr>
          <p:nvPr/>
        </p:nvSpPr>
        <p:spPr bwMode="auto">
          <a:xfrm>
            <a:off x="8728277" y="5383779"/>
            <a:ext cx="480448" cy="30402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85" name="Group 184">
            <a:extLst>
              <a:ext uri="{FF2B5EF4-FFF2-40B4-BE49-F238E27FC236}">
                <a16:creationId xmlns:a16="http://schemas.microsoft.com/office/drawing/2014/main" id="{8ADA138F-15D5-4A27-BF85-50F5F319B737}"/>
              </a:ext>
            </a:extLst>
          </p:cNvPr>
          <p:cNvGrpSpPr/>
          <p:nvPr/>
        </p:nvGrpSpPr>
        <p:grpSpPr>
          <a:xfrm>
            <a:off x="9921473" y="5472179"/>
            <a:ext cx="400808" cy="259194"/>
            <a:chOff x="10002866" y="5719319"/>
            <a:chExt cx="400808" cy="259194"/>
          </a:xfrm>
        </p:grpSpPr>
        <p:sp>
          <p:nvSpPr>
            <p:cNvPr id="186" name="Truck" title="Icon of a truck with a storage trailer">
              <a:extLst>
                <a:ext uri="{FF2B5EF4-FFF2-40B4-BE49-F238E27FC236}">
                  <a16:creationId xmlns:a16="http://schemas.microsoft.com/office/drawing/2014/main" id="{EC7C2A3A-A12B-4017-AA54-688C15E750D8}"/>
                </a:ext>
              </a:extLst>
            </p:cNvPr>
            <p:cNvSpPr>
              <a:spLocks noChangeAspect="1" noEditPoints="1"/>
            </p:cNvSpPr>
            <p:nvPr/>
          </p:nvSpPr>
          <p:spPr bwMode="auto">
            <a:xfrm>
              <a:off x="10028419" y="5719319"/>
              <a:ext cx="375255" cy="171746"/>
            </a:xfrm>
            <a:custGeom>
              <a:avLst/>
              <a:gdLst>
                <a:gd name="T0" fmla="*/ 294 w 360"/>
                <a:gd name="T1" fmla="*/ 148 h 163"/>
                <a:gd name="T2" fmla="*/ 309 w 360"/>
                <a:gd name="T3" fmla="*/ 133 h 163"/>
                <a:gd name="T4" fmla="*/ 324 w 360"/>
                <a:gd name="T5" fmla="*/ 148 h 163"/>
                <a:gd name="T6" fmla="*/ 309 w 360"/>
                <a:gd name="T7" fmla="*/ 163 h 163"/>
                <a:gd name="T8" fmla="*/ 294 w 360"/>
                <a:gd name="T9" fmla="*/ 148 h 163"/>
                <a:gd name="T10" fmla="*/ 80 w 360"/>
                <a:gd name="T11" fmla="*/ 163 h 163"/>
                <a:gd name="T12" fmla="*/ 95 w 360"/>
                <a:gd name="T13" fmla="*/ 148 h 163"/>
                <a:gd name="T14" fmla="*/ 80 w 360"/>
                <a:gd name="T15" fmla="*/ 133 h 163"/>
                <a:gd name="T16" fmla="*/ 65 w 360"/>
                <a:gd name="T17" fmla="*/ 148 h 163"/>
                <a:gd name="T18" fmla="*/ 80 w 360"/>
                <a:gd name="T19" fmla="*/ 163 h 163"/>
                <a:gd name="T20" fmla="*/ 346 w 360"/>
                <a:gd name="T21" fmla="*/ 148 h 163"/>
                <a:gd name="T22" fmla="*/ 346 w 360"/>
                <a:gd name="T23" fmla="*/ 110 h 163"/>
                <a:gd name="T24" fmla="*/ 333 w 360"/>
                <a:gd name="T25" fmla="*/ 97 h 163"/>
                <a:gd name="T26" fmla="*/ 207 w 360"/>
                <a:gd name="T27" fmla="*/ 97 h 163"/>
                <a:gd name="T28" fmla="*/ 95 w 360"/>
                <a:gd name="T29" fmla="*/ 148 h 163"/>
                <a:gd name="T30" fmla="*/ 294 w 360"/>
                <a:gd name="T31" fmla="*/ 148 h 163"/>
                <a:gd name="T32" fmla="*/ 324 w 360"/>
                <a:gd name="T33" fmla="*/ 148 h 163"/>
                <a:gd name="T34" fmla="*/ 360 w 360"/>
                <a:gd name="T35" fmla="*/ 148 h 163"/>
                <a:gd name="T36" fmla="*/ 207 w 360"/>
                <a:gd name="T37" fmla="*/ 148 h 163"/>
                <a:gd name="T38" fmla="*/ 207 w 360"/>
                <a:gd name="T39" fmla="*/ 0 h 163"/>
                <a:gd name="T40" fmla="*/ 22 w 360"/>
                <a:gd name="T41" fmla="*/ 0 h 163"/>
                <a:gd name="T42" fmla="*/ 22 w 360"/>
                <a:gd name="T43" fmla="*/ 148 h 163"/>
                <a:gd name="T44" fmla="*/ 65 w 360"/>
                <a:gd name="T45" fmla="*/ 148 h 163"/>
                <a:gd name="T46" fmla="*/ 295 w 360"/>
                <a:gd name="T47" fmla="*/ 97 h 163"/>
                <a:gd name="T48" fmla="*/ 251 w 360"/>
                <a:gd name="T49" fmla="*/ 52 h 163"/>
                <a:gd name="T50" fmla="*/ 207 w 360"/>
                <a:gd name="T51" fmla="*/ 52 h 163"/>
                <a:gd name="T52" fmla="*/ 22 w 360"/>
                <a:gd name="T53" fmla="*/ 133 h 163"/>
                <a:gd name="T54" fmla="*/ 0 w 360"/>
                <a:gd name="T55" fmla="*/ 1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163">
                  <a:moveTo>
                    <a:pt x="294" y="148"/>
                  </a:moveTo>
                  <a:cubicBezTo>
                    <a:pt x="294" y="139"/>
                    <a:pt x="301" y="133"/>
                    <a:pt x="309" y="133"/>
                  </a:cubicBezTo>
                  <a:cubicBezTo>
                    <a:pt x="317" y="133"/>
                    <a:pt x="324" y="139"/>
                    <a:pt x="324" y="148"/>
                  </a:cubicBezTo>
                  <a:cubicBezTo>
                    <a:pt x="324" y="156"/>
                    <a:pt x="317" y="163"/>
                    <a:pt x="309" y="163"/>
                  </a:cubicBezTo>
                  <a:cubicBezTo>
                    <a:pt x="301" y="163"/>
                    <a:pt x="294" y="156"/>
                    <a:pt x="294" y="148"/>
                  </a:cubicBezTo>
                  <a:close/>
                  <a:moveTo>
                    <a:pt x="80" y="163"/>
                  </a:moveTo>
                  <a:cubicBezTo>
                    <a:pt x="88" y="163"/>
                    <a:pt x="95" y="156"/>
                    <a:pt x="95" y="148"/>
                  </a:cubicBezTo>
                  <a:cubicBezTo>
                    <a:pt x="95" y="139"/>
                    <a:pt x="88" y="133"/>
                    <a:pt x="80" y="133"/>
                  </a:cubicBezTo>
                  <a:cubicBezTo>
                    <a:pt x="72" y="133"/>
                    <a:pt x="65" y="139"/>
                    <a:pt x="65" y="148"/>
                  </a:cubicBezTo>
                  <a:cubicBezTo>
                    <a:pt x="65" y="156"/>
                    <a:pt x="72" y="163"/>
                    <a:pt x="80" y="163"/>
                  </a:cubicBezTo>
                  <a:close/>
                  <a:moveTo>
                    <a:pt x="346" y="148"/>
                  </a:moveTo>
                  <a:cubicBezTo>
                    <a:pt x="346" y="110"/>
                    <a:pt x="346" y="110"/>
                    <a:pt x="346" y="110"/>
                  </a:cubicBezTo>
                  <a:cubicBezTo>
                    <a:pt x="346" y="103"/>
                    <a:pt x="340" y="97"/>
                    <a:pt x="333" y="97"/>
                  </a:cubicBezTo>
                  <a:cubicBezTo>
                    <a:pt x="207" y="97"/>
                    <a:pt x="207" y="97"/>
                    <a:pt x="207" y="97"/>
                  </a:cubicBezTo>
                  <a:moveTo>
                    <a:pt x="95" y="148"/>
                  </a:moveTo>
                  <a:cubicBezTo>
                    <a:pt x="294" y="148"/>
                    <a:pt x="294" y="148"/>
                    <a:pt x="294" y="148"/>
                  </a:cubicBezTo>
                  <a:moveTo>
                    <a:pt x="324" y="148"/>
                  </a:moveTo>
                  <a:cubicBezTo>
                    <a:pt x="360" y="148"/>
                    <a:pt x="360" y="148"/>
                    <a:pt x="360" y="148"/>
                  </a:cubicBezTo>
                  <a:moveTo>
                    <a:pt x="207" y="148"/>
                  </a:moveTo>
                  <a:cubicBezTo>
                    <a:pt x="207" y="0"/>
                    <a:pt x="207" y="0"/>
                    <a:pt x="207" y="0"/>
                  </a:cubicBezTo>
                  <a:cubicBezTo>
                    <a:pt x="22" y="0"/>
                    <a:pt x="22" y="0"/>
                    <a:pt x="22" y="0"/>
                  </a:cubicBezTo>
                  <a:cubicBezTo>
                    <a:pt x="22" y="148"/>
                    <a:pt x="22" y="148"/>
                    <a:pt x="22" y="148"/>
                  </a:cubicBezTo>
                  <a:cubicBezTo>
                    <a:pt x="65" y="148"/>
                    <a:pt x="65" y="148"/>
                    <a:pt x="65" y="148"/>
                  </a:cubicBezTo>
                  <a:moveTo>
                    <a:pt x="295" y="97"/>
                  </a:moveTo>
                  <a:cubicBezTo>
                    <a:pt x="251" y="52"/>
                    <a:pt x="251" y="52"/>
                    <a:pt x="251" y="52"/>
                  </a:cubicBezTo>
                  <a:cubicBezTo>
                    <a:pt x="207" y="52"/>
                    <a:pt x="207" y="52"/>
                    <a:pt x="207" y="52"/>
                  </a:cubicBezTo>
                  <a:moveTo>
                    <a:pt x="22" y="133"/>
                  </a:moveTo>
                  <a:cubicBezTo>
                    <a:pt x="0" y="133"/>
                    <a:pt x="0" y="133"/>
                    <a:pt x="0" y="133"/>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91" name="Group 190">
              <a:extLst>
                <a:ext uri="{FF2B5EF4-FFF2-40B4-BE49-F238E27FC236}">
                  <a16:creationId xmlns:a16="http://schemas.microsoft.com/office/drawing/2014/main" id="{01B277C4-FF5A-4E7E-90E3-91D1CE792D96}"/>
                </a:ext>
              </a:extLst>
            </p:cNvPr>
            <p:cNvGrpSpPr/>
            <p:nvPr/>
          </p:nvGrpSpPr>
          <p:grpSpPr>
            <a:xfrm>
              <a:off x="10002866" y="5837637"/>
              <a:ext cx="133957" cy="140876"/>
              <a:chOff x="2089172" y="4854362"/>
              <a:chExt cx="260148" cy="273585"/>
            </a:xfrm>
          </p:grpSpPr>
          <p:sp>
            <p:nvSpPr>
              <p:cNvPr id="192" name="Rectangle 191">
                <a:extLst>
                  <a:ext uri="{FF2B5EF4-FFF2-40B4-BE49-F238E27FC236}">
                    <a16:creationId xmlns:a16="http://schemas.microsoft.com/office/drawing/2014/main" id="{6CE52D3D-92F6-43C6-A2C2-4A66C483C353}"/>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3" name="Frame 5">
                <a:extLst>
                  <a:ext uri="{FF2B5EF4-FFF2-40B4-BE49-F238E27FC236}">
                    <a16:creationId xmlns:a16="http://schemas.microsoft.com/office/drawing/2014/main" id="{A0EFD289-1BF7-4E38-8F56-6209FAE0EDEA}"/>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l"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194" name="Group 193">
            <a:extLst>
              <a:ext uri="{FF2B5EF4-FFF2-40B4-BE49-F238E27FC236}">
                <a16:creationId xmlns:a16="http://schemas.microsoft.com/office/drawing/2014/main" id="{62517479-0DEC-4A2C-BDDC-FEE1DA3983AA}"/>
              </a:ext>
            </a:extLst>
          </p:cNvPr>
          <p:cNvGrpSpPr/>
          <p:nvPr/>
        </p:nvGrpSpPr>
        <p:grpSpPr>
          <a:xfrm>
            <a:off x="10462761" y="5354918"/>
            <a:ext cx="175237" cy="376455"/>
            <a:chOff x="10536960" y="5602058"/>
            <a:chExt cx="175237" cy="376455"/>
          </a:xfrm>
        </p:grpSpPr>
        <p:sp>
          <p:nvSpPr>
            <p:cNvPr id="195" name="watch" title="Icon of a smart watch">
              <a:extLst>
                <a:ext uri="{FF2B5EF4-FFF2-40B4-BE49-F238E27FC236}">
                  <a16:creationId xmlns:a16="http://schemas.microsoft.com/office/drawing/2014/main" id="{40210ED4-C83B-43B3-ABA0-D530254669C6}"/>
                </a:ext>
              </a:extLst>
            </p:cNvPr>
            <p:cNvSpPr>
              <a:spLocks noChangeAspect="1" noEditPoints="1"/>
            </p:cNvSpPr>
            <p:nvPr/>
          </p:nvSpPr>
          <p:spPr bwMode="auto">
            <a:xfrm>
              <a:off x="10546822" y="5602058"/>
              <a:ext cx="165375" cy="27907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96" name="Group 195">
              <a:extLst>
                <a:ext uri="{FF2B5EF4-FFF2-40B4-BE49-F238E27FC236}">
                  <a16:creationId xmlns:a16="http://schemas.microsoft.com/office/drawing/2014/main" id="{9F685D32-3B91-42E1-859B-FC64F437F16E}"/>
                </a:ext>
              </a:extLst>
            </p:cNvPr>
            <p:cNvGrpSpPr/>
            <p:nvPr/>
          </p:nvGrpSpPr>
          <p:grpSpPr>
            <a:xfrm>
              <a:off x="10536960" y="5837637"/>
              <a:ext cx="133957" cy="140876"/>
              <a:chOff x="2089172" y="4854362"/>
              <a:chExt cx="260148" cy="273585"/>
            </a:xfrm>
          </p:grpSpPr>
          <p:sp>
            <p:nvSpPr>
              <p:cNvPr id="197" name="Rectangle 196">
                <a:extLst>
                  <a:ext uri="{FF2B5EF4-FFF2-40B4-BE49-F238E27FC236}">
                    <a16:creationId xmlns:a16="http://schemas.microsoft.com/office/drawing/2014/main" id="{BBEAEC6F-4B73-4964-9642-5B33A364EE30}"/>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8" name="Frame 5">
                <a:extLst>
                  <a:ext uri="{FF2B5EF4-FFF2-40B4-BE49-F238E27FC236}">
                    <a16:creationId xmlns:a16="http://schemas.microsoft.com/office/drawing/2014/main" id="{079F1068-45D8-450A-A87F-EC16FCBA5AD3}"/>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l"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199" name="Group 198">
            <a:extLst>
              <a:ext uri="{FF2B5EF4-FFF2-40B4-BE49-F238E27FC236}">
                <a16:creationId xmlns:a16="http://schemas.microsoft.com/office/drawing/2014/main" id="{7EC44A4F-2EDD-46CD-97BB-AD9C0106A9B8}"/>
              </a:ext>
            </a:extLst>
          </p:cNvPr>
          <p:cNvGrpSpPr/>
          <p:nvPr/>
        </p:nvGrpSpPr>
        <p:grpSpPr>
          <a:xfrm>
            <a:off x="10778478" y="5406008"/>
            <a:ext cx="187590" cy="325365"/>
            <a:chOff x="10830749" y="5653148"/>
            <a:chExt cx="187590" cy="325365"/>
          </a:xfrm>
        </p:grpSpPr>
        <p:sp>
          <p:nvSpPr>
            <p:cNvPr id="200" name="light" title="Icon of a lightbulb">
              <a:extLst>
                <a:ext uri="{FF2B5EF4-FFF2-40B4-BE49-F238E27FC236}">
                  <a16:creationId xmlns:a16="http://schemas.microsoft.com/office/drawing/2014/main" id="{8A29EFAD-5F2A-4E52-AAA3-E1AC6128A401}"/>
                </a:ext>
              </a:extLst>
            </p:cNvPr>
            <p:cNvSpPr>
              <a:spLocks noChangeAspect="1" noEditPoints="1"/>
            </p:cNvSpPr>
            <p:nvPr/>
          </p:nvSpPr>
          <p:spPr bwMode="auto">
            <a:xfrm>
              <a:off x="10876646" y="5653148"/>
              <a:ext cx="141693" cy="210367"/>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201" name="Group 200">
              <a:extLst>
                <a:ext uri="{FF2B5EF4-FFF2-40B4-BE49-F238E27FC236}">
                  <a16:creationId xmlns:a16="http://schemas.microsoft.com/office/drawing/2014/main" id="{F9224732-6852-40D7-813A-0C5F35BD6DCA}"/>
                </a:ext>
              </a:extLst>
            </p:cNvPr>
            <p:cNvGrpSpPr/>
            <p:nvPr/>
          </p:nvGrpSpPr>
          <p:grpSpPr>
            <a:xfrm>
              <a:off x="10830749" y="5837637"/>
              <a:ext cx="133957" cy="140876"/>
              <a:chOff x="2089172" y="4854362"/>
              <a:chExt cx="260148" cy="273585"/>
            </a:xfrm>
          </p:grpSpPr>
          <p:sp>
            <p:nvSpPr>
              <p:cNvPr id="202" name="Rectangle 201">
                <a:extLst>
                  <a:ext uri="{FF2B5EF4-FFF2-40B4-BE49-F238E27FC236}">
                    <a16:creationId xmlns:a16="http://schemas.microsoft.com/office/drawing/2014/main" id="{FA6F718C-CCB5-4AC3-B7AB-A6B39586F012}"/>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3" name="Frame 5">
                <a:extLst>
                  <a:ext uri="{FF2B5EF4-FFF2-40B4-BE49-F238E27FC236}">
                    <a16:creationId xmlns:a16="http://schemas.microsoft.com/office/drawing/2014/main" id="{3429A369-0162-408A-B493-829C7F3BD171}"/>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l"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204" name="Group 203">
            <a:extLst>
              <a:ext uri="{FF2B5EF4-FFF2-40B4-BE49-F238E27FC236}">
                <a16:creationId xmlns:a16="http://schemas.microsoft.com/office/drawing/2014/main" id="{D2156E46-5AFA-459E-8014-78C18780FEDE}"/>
              </a:ext>
            </a:extLst>
          </p:cNvPr>
          <p:cNvGrpSpPr/>
          <p:nvPr/>
        </p:nvGrpSpPr>
        <p:grpSpPr>
          <a:xfrm>
            <a:off x="4972099" y="5370848"/>
            <a:ext cx="4201717" cy="882547"/>
            <a:chOff x="4972099" y="5617988"/>
            <a:chExt cx="4201717" cy="882547"/>
          </a:xfrm>
        </p:grpSpPr>
        <p:sp>
          <p:nvSpPr>
            <p:cNvPr id="205" name="TextBox 204">
              <a:extLst>
                <a:ext uri="{FF2B5EF4-FFF2-40B4-BE49-F238E27FC236}">
                  <a16:creationId xmlns:a16="http://schemas.microsoft.com/office/drawing/2014/main" id="{D19AF793-4E83-4CD7-9C10-28E31753DA95}"/>
                </a:ext>
              </a:extLst>
            </p:cNvPr>
            <p:cNvSpPr txBox="1"/>
            <p:nvPr/>
          </p:nvSpPr>
          <p:spPr>
            <a:xfrm>
              <a:off x="4972099" y="5983470"/>
              <a:ext cx="4201717" cy="517065"/>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a:ln>
                    <a:noFill/>
                  </a:ln>
                  <a:gradFill>
                    <a:gsLst>
                      <a:gs pos="2917">
                        <a:schemeClr val="accent5"/>
                      </a:gs>
                      <a:gs pos="30000">
                        <a:schemeClr val="accent5"/>
                      </a:gs>
                    </a:gsLst>
                    <a:lin ang="5400000" scaled="0"/>
                  </a:gradFill>
                  <a:effectLst/>
                  <a:uLnTx/>
                  <a:uFillTx/>
                  <a:latin typeface="Segoe UI Semibold" panose="020B0702040204020203" pitchFamily="34" charset="0"/>
                  <a:cs typeface="Segoe UI Semibold" panose="020B0702040204020203" pitchFamily="34" charset="0"/>
                </a:rPr>
                <a:t>+ Datacenters + Mobile Devices</a:t>
              </a:r>
            </a:p>
          </p:txBody>
        </p:sp>
        <p:grpSp>
          <p:nvGrpSpPr>
            <p:cNvPr id="206" name="Group 205">
              <a:extLst>
                <a:ext uri="{FF2B5EF4-FFF2-40B4-BE49-F238E27FC236}">
                  <a16:creationId xmlns:a16="http://schemas.microsoft.com/office/drawing/2014/main" id="{DB584541-EBA8-4115-9EE9-898FE723F111}"/>
                </a:ext>
              </a:extLst>
            </p:cNvPr>
            <p:cNvGrpSpPr/>
            <p:nvPr/>
          </p:nvGrpSpPr>
          <p:grpSpPr>
            <a:xfrm>
              <a:off x="5359888" y="5617988"/>
              <a:ext cx="2090527" cy="383770"/>
              <a:chOff x="5359888" y="5617988"/>
              <a:chExt cx="2090527" cy="383770"/>
            </a:xfrm>
          </p:grpSpPr>
          <p:grpSp>
            <p:nvGrpSpPr>
              <p:cNvPr id="208" name="Group 207">
                <a:extLst>
                  <a:ext uri="{FF2B5EF4-FFF2-40B4-BE49-F238E27FC236}">
                    <a16:creationId xmlns:a16="http://schemas.microsoft.com/office/drawing/2014/main" id="{9984A472-05D8-4C46-A5B2-80585C0DB730}"/>
                  </a:ext>
                </a:extLst>
              </p:cNvPr>
              <p:cNvGrpSpPr/>
              <p:nvPr/>
            </p:nvGrpSpPr>
            <p:grpSpPr>
              <a:xfrm>
                <a:off x="6938597" y="5618556"/>
                <a:ext cx="219492" cy="365760"/>
                <a:chOff x="6938597" y="5618556"/>
                <a:chExt cx="219492" cy="365760"/>
              </a:xfrm>
            </p:grpSpPr>
            <p:sp>
              <p:nvSpPr>
                <p:cNvPr id="215" name="CellPhone_E8EA" title="Icon of a cellphone">
                  <a:extLst>
                    <a:ext uri="{FF2B5EF4-FFF2-40B4-BE49-F238E27FC236}">
                      <a16:creationId xmlns:a16="http://schemas.microsoft.com/office/drawing/2014/main" id="{0A85ADCE-F2E4-4DA7-B067-4654AE3FB121}"/>
                    </a:ext>
                  </a:extLst>
                </p:cNvPr>
                <p:cNvSpPr>
                  <a:spLocks noChangeAspect="1" noEditPoints="1"/>
                </p:cNvSpPr>
                <p:nvPr/>
              </p:nvSpPr>
              <p:spPr bwMode="auto">
                <a:xfrm>
                  <a:off x="6938597" y="5618556"/>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6" name="Shape 2706">
                  <a:extLst>
                    <a:ext uri="{FF2B5EF4-FFF2-40B4-BE49-F238E27FC236}">
                      <a16:creationId xmlns:a16="http://schemas.microsoft.com/office/drawing/2014/main" id="{34D2D7A1-7520-4920-9FA7-020C0E0ACFA6}"/>
                    </a:ext>
                  </a:extLst>
                </p:cNvPr>
                <p:cNvSpPr/>
                <p:nvPr/>
              </p:nvSpPr>
              <p:spPr>
                <a:xfrm>
                  <a:off x="7002675" y="5738397"/>
                  <a:ext cx="91336" cy="126079"/>
                </a:xfrm>
                <a:custGeom>
                  <a:avLst/>
                  <a:gdLst/>
                  <a:ahLst/>
                  <a:cxnLst>
                    <a:cxn ang="0">
                      <a:pos x="wd2" y="hd2"/>
                    </a:cxn>
                    <a:cxn ang="5400000">
                      <a:pos x="wd2" y="hd2"/>
                    </a:cxn>
                    <a:cxn ang="10800000">
                      <a:pos x="wd2" y="hd2"/>
                    </a:cxn>
                    <a:cxn ang="16200000">
                      <a:pos x="wd2" y="hd2"/>
                    </a:cxn>
                  </a:cxnLst>
                  <a:rect l="0" t="0" r="r" b="b"/>
                  <a:pathLst>
                    <a:path w="21600" h="21600" extrusionOk="0">
                      <a:moveTo>
                        <a:pt x="20250" y="13745"/>
                      </a:moveTo>
                      <a:cubicBezTo>
                        <a:pt x="20250" y="14016"/>
                        <a:pt x="19948" y="14236"/>
                        <a:pt x="19575" y="14236"/>
                      </a:cubicBezTo>
                      <a:cubicBezTo>
                        <a:pt x="19202" y="14236"/>
                        <a:pt x="18900" y="14016"/>
                        <a:pt x="18900" y="13745"/>
                      </a:cubicBezTo>
                      <a:lnTo>
                        <a:pt x="18900" y="6873"/>
                      </a:lnTo>
                      <a:cubicBezTo>
                        <a:pt x="18900" y="6602"/>
                        <a:pt x="19202" y="6382"/>
                        <a:pt x="19575" y="6382"/>
                      </a:cubicBezTo>
                      <a:cubicBezTo>
                        <a:pt x="19948" y="6382"/>
                        <a:pt x="20250" y="6602"/>
                        <a:pt x="20250" y="6873"/>
                      </a:cubicBezTo>
                      <a:cubicBezTo>
                        <a:pt x="20250" y="6873"/>
                        <a:pt x="20250" y="13745"/>
                        <a:pt x="20250" y="13745"/>
                      </a:cubicBezTo>
                      <a:close/>
                      <a:moveTo>
                        <a:pt x="17550" y="16691"/>
                      </a:moveTo>
                      <a:lnTo>
                        <a:pt x="4050" y="16691"/>
                      </a:lnTo>
                      <a:lnTo>
                        <a:pt x="4050" y="6382"/>
                      </a:lnTo>
                      <a:lnTo>
                        <a:pt x="17550" y="6382"/>
                      </a:lnTo>
                      <a:cubicBezTo>
                        <a:pt x="17550" y="6382"/>
                        <a:pt x="17550" y="16691"/>
                        <a:pt x="17550" y="16691"/>
                      </a:cubicBezTo>
                      <a:close/>
                      <a:moveTo>
                        <a:pt x="14850" y="20127"/>
                      </a:moveTo>
                      <a:cubicBezTo>
                        <a:pt x="14850" y="20399"/>
                        <a:pt x="14548" y="20618"/>
                        <a:pt x="14175" y="20618"/>
                      </a:cubicBezTo>
                      <a:cubicBezTo>
                        <a:pt x="13802" y="20618"/>
                        <a:pt x="13500" y="20399"/>
                        <a:pt x="13500" y="20127"/>
                      </a:cubicBezTo>
                      <a:lnTo>
                        <a:pt x="13500" y="17673"/>
                      </a:lnTo>
                      <a:lnTo>
                        <a:pt x="14850" y="17673"/>
                      </a:lnTo>
                      <a:cubicBezTo>
                        <a:pt x="14850" y="17673"/>
                        <a:pt x="14850" y="20127"/>
                        <a:pt x="14850" y="20127"/>
                      </a:cubicBezTo>
                      <a:close/>
                      <a:moveTo>
                        <a:pt x="8100" y="20127"/>
                      </a:moveTo>
                      <a:cubicBezTo>
                        <a:pt x="8100" y="20399"/>
                        <a:pt x="7798" y="20618"/>
                        <a:pt x="7425" y="20618"/>
                      </a:cubicBezTo>
                      <a:cubicBezTo>
                        <a:pt x="7052" y="20618"/>
                        <a:pt x="6750" y="20399"/>
                        <a:pt x="6750" y="20127"/>
                      </a:cubicBezTo>
                      <a:lnTo>
                        <a:pt x="6750" y="17673"/>
                      </a:lnTo>
                      <a:lnTo>
                        <a:pt x="8100" y="17673"/>
                      </a:lnTo>
                      <a:cubicBezTo>
                        <a:pt x="8100" y="17673"/>
                        <a:pt x="8100" y="20127"/>
                        <a:pt x="8100" y="20127"/>
                      </a:cubicBezTo>
                      <a:close/>
                      <a:moveTo>
                        <a:pt x="10800" y="1964"/>
                      </a:moveTo>
                      <a:cubicBezTo>
                        <a:pt x="14242" y="1964"/>
                        <a:pt x="17075" y="3464"/>
                        <a:pt x="17492" y="5400"/>
                      </a:cubicBezTo>
                      <a:lnTo>
                        <a:pt x="4108" y="5400"/>
                      </a:lnTo>
                      <a:cubicBezTo>
                        <a:pt x="4525" y="3464"/>
                        <a:pt x="7358" y="1964"/>
                        <a:pt x="10800" y="1964"/>
                      </a:cubicBezTo>
                      <a:moveTo>
                        <a:pt x="2700" y="13745"/>
                      </a:moveTo>
                      <a:cubicBezTo>
                        <a:pt x="2700" y="14016"/>
                        <a:pt x="2398" y="14236"/>
                        <a:pt x="2025" y="14236"/>
                      </a:cubicBezTo>
                      <a:cubicBezTo>
                        <a:pt x="1652" y="14236"/>
                        <a:pt x="1350" y="14016"/>
                        <a:pt x="1350" y="13745"/>
                      </a:cubicBezTo>
                      <a:lnTo>
                        <a:pt x="1350" y="6873"/>
                      </a:lnTo>
                      <a:cubicBezTo>
                        <a:pt x="1350" y="6602"/>
                        <a:pt x="1652" y="6382"/>
                        <a:pt x="2025" y="6382"/>
                      </a:cubicBezTo>
                      <a:cubicBezTo>
                        <a:pt x="2398" y="6382"/>
                        <a:pt x="2700" y="6602"/>
                        <a:pt x="2700" y="6873"/>
                      </a:cubicBezTo>
                      <a:cubicBezTo>
                        <a:pt x="2700" y="6873"/>
                        <a:pt x="2700" y="13745"/>
                        <a:pt x="2700" y="13745"/>
                      </a:cubicBezTo>
                      <a:close/>
                      <a:moveTo>
                        <a:pt x="19575" y="5400"/>
                      </a:moveTo>
                      <a:cubicBezTo>
                        <a:pt x="19336" y="5400"/>
                        <a:pt x="19112" y="5435"/>
                        <a:pt x="18900" y="5491"/>
                      </a:cubicBezTo>
                      <a:lnTo>
                        <a:pt x="18900" y="5400"/>
                      </a:lnTo>
                      <a:lnTo>
                        <a:pt x="18847" y="5400"/>
                      </a:lnTo>
                      <a:cubicBezTo>
                        <a:pt x="18595" y="3873"/>
                        <a:pt x="17191" y="2553"/>
                        <a:pt x="15171" y="1763"/>
                      </a:cubicBezTo>
                      <a:lnTo>
                        <a:pt x="16087" y="763"/>
                      </a:lnTo>
                      <a:lnTo>
                        <a:pt x="16076" y="758"/>
                      </a:lnTo>
                      <a:cubicBezTo>
                        <a:pt x="16148" y="681"/>
                        <a:pt x="16200" y="592"/>
                        <a:pt x="16200" y="491"/>
                      </a:cubicBezTo>
                      <a:cubicBezTo>
                        <a:pt x="16200" y="220"/>
                        <a:pt x="15898" y="0"/>
                        <a:pt x="15525" y="0"/>
                      </a:cubicBezTo>
                      <a:cubicBezTo>
                        <a:pt x="15291" y="0"/>
                        <a:pt x="15095" y="93"/>
                        <a:pt x="14974" y="223"/>
                      </a:cubicBezTo>
                      <a:lnTo>
                        <a:pt x="14963" y="219"/>
                      </a:lnTo>
                      <a:lnTo>
                        <a:pt x="13915" y="1362"/>
                      </a:lnTo>
                      <a:cubicBezTo>
                        <a:pt x="12956" y="1119"/>
                        <a:pt x="11905" y="982"/>
                        <a:pt x="10800" y="982"/>
                      </a:cubicBezTo>
                      <a:cubicBezTo>
                        <a:pt x="9695" y="982"/>
                        <a:pt x="8644" y="1119"/>
                        <a:pt x="7685" y="1362"/>
                      </a:cubicBezTo>
                      <a:lnTo>
                        <a:pt x="6637" y="219"/>
                      </a:lnTo>
                      <a:lnTo>
                        <a:pt x="6626" y="223"/>
                      </a:lnTo>
                      <a:cubicBezTo>
                        <a:pt x="6505" y="93"/>
                        <a:pt x="6309" y="0"/>
                        <a:pt x="6075" y="0"/>
                      </a:cubicBezTo>
                      <a:cubicBezTo>
                        <a:pt x="5702" y="0"/>
                        <a:pt x="5400" y="220"/>
                        <a:pt x="5400" y="491"/>
                      </a:cubicBezTo>
                      <a:cubicBezTo>
                        <a:pt x="5400" y="592"/>
                        <a:pt x="5452" y="681"/>
                        <a:pt x="5524" y="758"/>
                      </a:cubicBezTo>
                      <a:lnTo>
                        <a:pt x="5513" y="763"/>
                      </a:lnTo>
                      <a:lnTo>
                        <a:pt x="6430" y="1763"/>
                      </a:lnTo>
                      <a:cubicBezTo>
                        <a:pt x="4409" y="2553"/>
                        <a:pt x="3005" y="3873"/>
                        <a:pt x="2753" y="5400"/>
                      </a:cubicBezTo>
                      <a:lnTo>
                        <a:pt x="2700" y="5400"/>
                      </a:lnTo>
                      <a:lnTo>
                        <a:pt x="2700" y="5491"/>
                      </a:lnTo>
                      <a:cubicBezTo>
                        <a:pt x="2488" y="5435"/>
                        <a:pt x="2263" y="5400"/>
                        <a:pt x="2025" y="5400"/>
                      </a:cubicBezTo>
                      <a:cubicBezTo>
                        <a:pt x="907" y="5400"/>
                        <a:pt x="0" y="6060"/>
                        <a:pt x="0" y="6873"/>
                      </a:cubicBezTo>
                      <a:lnTo>
                        <a:pt x="0" y="13745"/>
                      </a:lnTo>
                      <a:cubicBezTo>
                        <a:pt x="0" y="14559"/>
                        <a:pt x="907" y="15218"/>
                        <a:pt x="2025" y="15218"/>
                      </a:cubicBezTo>
                      <a:cubicBezTo>
                        <a:pt x="2263" y="15218"/>
                        <a:pt x="2488" y="15183"/>
                        <a:pt x="2700" y="15128"/>
                      </a:cubicBezTo>
                      <a:lnTo>
                        <a:pt x="2700" y="16691"/>
                      </a:lnTo>
                      <a:cubicBezTo>
                        <a:pt x="2700" y="17233"/>
                        <a:pt x="3305" y="17673"/>
                        <a:pt x="4050" y="17673"/>
                      </a:cubicBezTo>
                      <a:lnTo>
                        <a:pt x="5400" y="17673"/>
                      </a:lnTo>
                      <a:lnTo>
                        <a:pt x="5400" y="20127"/>
                      </a:lnTo>
                      <a:cubicBezTo>
                        <a:pt x="5400" y="20941"/>
                        <a:pt x="6307" y="21600"/>
                        <a:pt x="7425" y="21600"/>
                      </a:cubicBezTo>
                      <a:cubicBezTo>
                        <a:pt x="8543" y="21600"/>
                        <a:pt x="9450" y="20941"/>
                        <a:pt x="9450" y="20127"/>
                      </a:cubicBezTo>
                      <a:lnTo>
                        <a:pt x="9450" y="17673"/>
                      </a:lnTo>
                      <a:lnTo>
                        <a:pt x="12150" y="17673"/>
                      </a:lnTo>
                      <a:lnTo>
                        <a:pt x="12150" y="20127"/>
                      </a:lnTo>
                      <a:cubicBezTo>
                        <a:pt x="12150" y="20941"/>
                        <a:pt x="13056" y="21600"/>
                        <a:pt x="14175" y="21600"/>
                      </a:cubicBezTo>
                      <a:cubicBezTo>
                        <a:pt x="15294" y="21600"/>
                        <a:pt x="16200" y="20941"/>
                        <a:pt x="16200" y="20127"/>
                      </a:cubicBezTo>
                      <a:lnTo>
                        <a:pt x="16200" y="17673"/>
                      </a:lnTo>
                      <a:lnTo>
                        <a:pt x="17550" y="17673"/>
                      </a:lnTo>
                      <a:cubicBezTo>
                        <a:pt x="18295" y="17673"/>
                        <a:pt x="18900" y="17233"/>
                        <a:pt x="18900" y="16691"/>
                      </a:cubicBezTo>
                      <a:lnTo>
                        <a:pt x="18900" y="15128"/>
                      </a:lnTo>
                      <a:cubicBezTo>
                        <a:pt x="19112" y="15183"/>
                        <a:pt x="19336" y="15218"/>
                        <a:pt x="19575" y="15218"/>
                      </a:cubicBezTo>
                      <a:cubicBezTo>
                        <a:pt x="20694" y="15218"/>
                        <a:pt x="21600" y="14559"/>
                        <a:pt x="21600" y="13745"/>
                      </a:cubicBezTo>
                      <a:lnTo>
                        <a:pt x="21600" y="6873"/>
                      </a:lnTo>
                      <a:cubicBezTo>
                        <a:pt x="21600" y="6060"/>
                        <a:pt x="20694" y="5400"/>
                        <a:pt x="19575" y="5400"/>
                      </a:cubicBezTo>
                      <a:moveTo>
                        <a:pt x="12825" y="3436"/>
                      </a:moveTo>
                      <a:cubicBezTo>
                        <a:pt x="12452" y="3436"/>
                        <a:pt x="12150" y="3656"/>
                        <a:pt x="12150" y="3927"/>
                      </a:cubicBezTo>
                      <a:cubicBezTo>
                        <a:pt x="12150" y="4199"/>
                        <a:pt x="12452" y="4418"/>
                        <a:pt x="12825" y="4418"/>
                      </a:cubicBezTo>
                      <a:cubicBezTo>
                        <a:pt x="13198" y="4418"/>
                        <a:pt x="13500" y="4199"/>
                        <a:pt x="13500" y="3927"/>
                      </a:cubicBezTo>
                      <a:cubicBezTo>
                        <a:pt x="13500" y="3656"/>
                        <a:pt x="13198" y="3436"/>
                        <a:pt x="12825" y="3436"/>
                      </a:cubicBezTo>
                      <a:moveTo>
                        <a:pt x="8775" y="3436"/>
                      </a:moveTo>
                      <a:cubicBezTo>
                        <a:pt x="8402" y="3436"/>
                        <a:pt x="8100" y="3656"/>
                        <a:pt x="8100" y="3927"/>
                      </a:cubicBezTo>
                      <a:cubicBezTo>
                        <a:pt x="8100" y="4199"/>
                        <a:pt x="8402" y="4418"/>
                        <a:pt x="8775" y="4418"/>
                      </a:cubicBezTo>
                      <a:cubicBezTo>
                        <a:pt x="9148" y="4418"/>
                        <a:pt x="9450" y="4199"/>
                        <a:pt x="9450" y="3927"/>
                      </a:cubicBezTo>
                      <a:cubicBezTo>
                        <a:pt x="9450" y="3656"/>
                        <a:pt x="9148" y="3436"/>
                        <a:pt x="8775" y="3436"/>
                      </a:cubicBezTo>
                    </a:path>
                  </a:pathLst>
                </a:custGeom>
                <a:solidFill>
                  <a:schemeClr val="accent5"/>
                </a:solidFill>
                <a:ln w="12700">
                  <a:noFill/>
                  <a:miter lim="400000"/>
                </a:ln>
              </p:spPr>
              <p:txBody>
                <a:bodyPr lIns="19422" tIns="19422" rIns="19422" bIns="19422" anchor="ctr"/>
                <a:lstStyle/>
                <a:p>
                  <a:pPr defTabSz="233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29"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209" name="Group 208">
                <a:extLst>
                  <a:ext uri="{FF2B5EF4-FFF2-40B4-BE49-F238E27FC236}">
                    <a16:creationId xmlns:a16="http://schemas.microsoft.com/office/drawing/2014/main" id="{9736D705-1CE6-4A81-B9A4-F5E0D83D1F45}"/>
                  </a:ext>
                </a:extLst>
              </p:cNvPr>
              <p:cNvGrpSpPr/>
              <p:nvPr/>
            </p:nvGrpSpPr>
            <p:grpSpPr>
              <a:xfrm>
                <a:off x="7230923" y="5618556"/>
                <a:ext cx="219492" cy="365760"/>
                <a:chOff x="7230923" y="5618556"/>
                <a:chExt cx="219492" cy="365760"/>
              </a:xfrm>
            </p:grpSpPr>
            <p:sp>
              <p:nvSpPr>
                <p:cNvPr id="213" name="CellPhone_E8EA" title="Icon of a cellphone">
                  <a:extLst>
                    <a:ext uri="{FF2B5EF4-FFF2-40B4-BE49-F238E27FC236}">
                      <a16:creationId xmlns:a16="http://schemas.microsoft.com/office/drawing/2014/main" id="{8EE825EF-446C-402F-B973-8325E5C38F4B}"/>
                    </a:ext>
                  </a:extLst>
                </p:cNvPr>
                <p:cNvSpPr>
                  <a:spLocks noChangeAspect="1" noEditPoints="1"/>
                </p:cNvSpPr>
                <p:nvPr/>
              </p:nvSpPr>
              <p:spPr bwMode="auto">
                <a:xfrm>
                  <a:off x="7230923" y="5618556"/>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4" name="Freeform 27">
                  <a:extLst>
                    <a:ext uri="{FF2B5EF4-FFF2-40B4-BE49-F238E27FC236}">
                      <a16:creationId xmlns:a16="http://schemas.microsoft.com/office/drawing/2014/main" id="{04C33E34-A4E9-4EE1-A56F-B841B0F14F96}"/>
                    </a:ext>
                  </a:extLst>
                </p:cNvPr>
                <p:cNvSpPr>
                  <a:spLocks noEditPoints="1"/>
                </p:cNvSpPr>
                <p:nvPr/>
              </p:nvSpPr>
              <p:spPr bwMode="auto">
                <a:xfrm>
                  <a:off x="7294075" y="5750762"/>
                  <a:ext cx="93189" cy="101348"/>
                </a:xfrm>
                <a:custGeom>
                  <a:avLst/>
                  <a:gdLst>
                    <a:gd name="T0" fmla="*/ 2147483646 w 237"/>
                    <a:gd name="T1" fmla="*/ 2147483646 h 257"/>
                    <a:gd name="T2" fmla="*/ 2147483646 w 237"/>
                    <a:gd name="T3" fmla="*/ 2147483646 h 257"/>
                    <a:gd name="T4" fmla="*/ 2147483646 w 237"/>
                    <a:gd name="T5" fmla="*/ 2147483646 h 257"/>
                    <a:gd name="T6" fmla="*/ 2147483646 w 237"/>
                    <a:gd name="T7" fmla="*/ 2147483646 h 257"/>
                    <a:gd name="T8" fmla="*/ 2147483646 w 237"/>
                    <a:gd name="T9" fmla="*/ 2147483646 h 257"/>
                    <a:gd name="T10" fmla="*/ 2147483646 w 237"/>
                    <a:gd name="T11" fmla="*/ 2147483646 h 257"/>
                    <a:gd name="T12" fmla="*/ 2147483646 w 237"/>
                    <a:gd name="T13" fmla="*/ 2147483646 h 257"/>
                    <a:gd name="T14" fmla="*/ 2147483646 w 237"/>
                    <a:gd name="T15" fmla="*/ 2147483646 h 257"/>
                    <a:gd name="T16" fmla="*/ 2147483646 w 237"/>
                    <a:gd name="T17" fmla="*/ 2147483646 h 257"/>
                    <a:gd name="T18" fmla="*/ 2147483646 w 237"/>
                    <a:gd name="T19" fmla="*/ 2147483646 h 257"/>
                    <a:gd name="T20" fmla="*/ 2147483646 w 237"/>
                    <a:gd name="T21" fmla="*/ 2147483646 h 257"/>
                    <a:gd name="T22" fmla="*/ 2147483646 w 237"/>
                    <a:gd name="T23" fmla="*/ 2147483646 h 257"/>
                    <a:gd name="T24" fmla="*/ 2147483646 w 237"/>
                    <a:gd name="T25" fmla="*/ 2147483646 h 257"/>
                    <a:gd name="T26" fmla="*/ 2147483646 w 237"/>
                    <a:gd name="T27" fmla="*/ 2147483646 h 257"/>
                    <a:gd name="T28" fmla="*/ 2147483646 w 237"/>
                    <a:gd name="T29" fmla="*/ 2147483646 h 257"/>
                    <a:gd name="T30" fmla="*/ 2147483646 w 237"/>
                    <a:gd name="T31" fmla="*/ 0 h 257"/>
                    <a:gd name="T32" fmla="*/ 2147483646 w 237"/>
                    <a:gd name="T33" fmla="*/ 2147483646 h 257"/>
                    <a:gd name="T34" fmla="*/ 2147483646 w 237"/>
                    <a:gd name="T35" fmla="*/ 2147483646 h 2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37" h="257">
                      <a:moveTo>
                        <a:pt x="200" y="136"/>
                      </a:moveTo>
                      <a:cubicBezTo>
                        <a:pt x="200" y="175"/>
                        <a:pt x="237" y="188"/>
                        <a:pt x="237" y="188"/>
                      </a:cubicBezTo>
                      <a:cubicBezTo>
                        <a:pt x="237" y="189"/>
                        <a:pt x="231" y="206"/>
                        <a:pt x="218" y="224"/>
                      </a:cubicBezTo>
                      <a:cubicBezTo>
                        <a:pt x="206" y="240"/>
                        <a:pt x="195" y="255"/>
                        <a:pt x="176" y="256"/>
                      </a:cubicBezTo>
                      <a:cubicBezTo>
                        <a:pt x="157" y="256"/>
                        <a:pt x="152" y="246"/>
                        <a:pt x="130" y="246"/>
                      </a:cubicBezTo>
                      <a:cubicBezTo>
                        <a:pt x="109" y="246"/>
                        <a:pt x="103" y="255"/>
                        <a:pt x="85" y="256"/>
                      </a:cubicBezTo>
                      <a:cubicBezTo>
                        <a:pt x="67" y="257"/>
                        <a:pt x="54" y="239"/>
                        <a:pt x="42" y="224"/>
                      </a:cubicBezTo>
                      <a:cubicBezTo>
                        <a:pt x="18" y="192"/>
                        <a:pt x="0" y="134"/>
                        <a:pt x="25" y="95"/>
                      </a:cubicBezTo>
                      <a:cubicBezTo>
                        <a:pt x="37" y="75"/>
                        <a:pt x="58" y="63"/>
                        <a:pt x="81" y="62"/>
                      </a:cubicBezTo>
                      <a:cubicBezTo>
                        <a:pt x="99" y="62"/>
                        <a:pt x="116" y="74"/>
                        <a:pt x="127" y="74"/>
                      </a:cubicBezTo>
                      <a:cubicBezTo>
                        <a:pt x="138" y="74"/>
                        <a:pt x="158" y="60"/>
                        <a:pt x="179" y="62"/>
                      </a:cubicBezTo>
                      <a:cubicBezTo>
                        <a:pt x="188" y="62"/>
                        <a:pt x="214" y="65"/>
                        <a:pt x="230" y="87"/>
                      </a:cubicBezTo>
                      <a:cubicBezTo>
                        <a:pt x="229" y="88"/>
                        <a:pt x="200" y="104"/>
                        <a:pt x="200" y="136"/>
                      </a:cubicBezTo>
                      <a:moveTo>
                        <a:pt x="125" y="59"/>
                      </a:moveTo>
                      <a:cubicBezTo>
                        <a:pt x="123" y="44"/>
                        <a:pt x="130" y="29"/>
                        <a:pt x="139" y="19"/>
                      </a:cubicBezTo>
                      <a:cubicBezTo>
                        <a:pt x="149" y="9"/>
                        <a:pt x="166" y="0"/>
                        <a:pt x="180" y="0"/>
                      </a:cubicBezTo>
                      <a:cubicBezTo>
                        <a:pt x="182" y="15"/>
                        <a:pt x="175" y="30"/>
                        <a:pt x="165" y="41"/>
                      </a:cubicBezTo>
                      <a:cubicBezTo>
                        <a:pt x="156" y="52"/>
                        <a:pt x="140" y="60"/>
                        <a:pt x="125" y="59"/>
                      </a:cubicBezTo>
                    </a:path>
                  </a:pathLst>
                </a:custGeom>
                <a:noFill/>
                <a:ln w="6350">
                  <a:solidFill>
                    <a:schemeClr val="accent5"/>
                  </a:solidFill>
                  <a:round/>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210" name="network_3" title="Icon of a server connected to a network">
                <a:extLst>
                  <a:ext uri="{FF2B5EF4-FFF2-40B4-BE49-F238E27FC236}">
                    <a16:creationId xmlns:a16="http://schemas.microsoft.com/office/drawing/2014/main" id="{D9177D87-B2A9-4489-BB60-42AED81E3779}"/>
                  </a:ext>
                </a:extLst>
              </p:cNvPr>
              <p:cNvSpPr>
                <a:spLocks noChangeAspect="1" noEditPoints="1"/>
              </p:cNvSpPr>
              <p:nvPr/>
            </p:nvSpPr>
            <p:spPr bwMode="auto">
              <a:xfrm>
                <a:off x="5359888" y="5617988"/>
                <a:ext cx="369816" cy="3837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1" name="network_3" title="Icon of a server connected to a network">
                <a:extLst>
                  <a:ext uri="{FF2B5EF4-FFF2-40B4-BE49-F238E27FC236}">
                    <a16:creationId xmlns:a16="http://schemas.microsoft.com/office/drawing/2014/main" id="{6E2BB1CA-C5C2-45E4-BCE1-F0F1F66B8E92}"/>
                  </a:ext>
                </a:extLst>
              </p:cNvPr>
              <p:cNvSpPr>
                <a:spLocks noChangeAspect="1" noEditPoints="1"/>
              </p:cNvSpPr>
              <p:nvPr/>
            </p:nvSpPr>
            <p:spPr bwMode="auto">
              <a:xfrm>
                <a:off x="5764276" y="5617988"/>
                <a:ext cx="369816" cy="3837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2" name="network_3" title="Icon of a server connected to a network">
                <a:extLst>
                  <a:ext uri="{FF2B5EF4-FFF2-40B4-BE49-F238E27FC236}">
                    <a16:creationId xmlns:a16="http://schemas.microsoft.com/office/drawing/2014/main" id="{BDDE9E90-1352-459C-A748-A9B0A1BEB574}"/>
                  </a:ext>
                </a:extLst>
              </p:cNvPr>
              <p:cNvSpPr>
                <a:spLocks noChangeAspect="1" noEditPoints="1"/>
              </p:cNvSpPr>
              <p:nvPr/>
            </p:nvSpPr>
            <p:spPr bwMode="auto">
              <a:xfrm>
                <a:off x="6168660" y="5617988"/>
                <a:ext cx="369816" cy="3837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94" name="TextBox 93">
            <a:extLst>
              <a:ext uri="{FF2B5EF4-FFF2-40B4-BE49-F238E27FC236}">
                <a16:creationId xmlns:a16="http://schemas.microsoft.com/office/drawing/2014/main" id="{2D202158-9896-4E11-B99B-67D2E08DD3A1}"/>
              </a:ext>
            </a:extLst>
          </p:cNvPr>
          <p:cNvSpPr txBox="1"/>
          <p:nvPr/>
        </p:nvSpPr>
        <p:spPr>
          <a:xfrm>
            <a:off x="8523247" y="5741781"/>
            <a:ext cx="4201717" cy="517065"/>
          </a:xfrm>
          <a:prstGeom prst="rect">
            <a:avLst/>
          </a:prstGeom>
          <a:noFill/>
        </p:spPr>
        <p:txBody>
          <a:bodyPr wrap="square" lIns="182880" tIns="146304" rIns="182880" bIns="146304" rtlCol="0">
            <a:spAutoFit/>
          </a:bodyPr>
          <a:lstStyle/>
          <a:p>
            <a:pPr lvl="0">
              <a:lnSpc>
                <a:spcPct val="90000"/>
              </a:lnSpc>
              <a:spcAft>
                <a:spcPts val="600"/>
              </a:spcAft>
              <a:defRPr/>
            </a:pPr>
            <a:r>
              <a:rPr lang="en-US" sz="1600">
                <a:gradFill>
                  <a:gsLst>
                    <a:gs pos="2917">
                      <a:schemeClr val="accent5"/>
                    </a:gs>
                    <a:gs pos="30000">
                      <a:schemeClr val="accent5"/>
                    </a:gs>
                  </a:gsLst>
                  <a:lin ang="5400000" scaled="0"/>
                </a:gradFill>
                <a:latin typeface="Segoe UI Semibold" panose="020B0702040204020203" pitchFamily="34" charset="0"/>
                <a:cs typeface="Segoe UI Semibold" panose="020B0702040204020203" pitchFamily="34" charset="0"/>
              </a:rPr>
              <a:t>+ Cloud + Internet of Things (IoT)</a:t>
            </a:r>
          </a:p>
        </p:txBody>
      </p:sp>
    </p:spTree>
    <p:extLst>
      <p:ext uri="{BB962C8B-B14F-4D97-AF65-F5344CB8AC3E}">
        <p14:creationId xmlns:p14="http://schemas.microsoft.com/office/powerpoint/2010/main" val="18869965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2"/>
                                        </p:tgtEl>
                                        <p:attrNameLst>
                                          <p:attrName>style.visibility</p:attrName>
                                        </p:attrNameLst>
                                      </p:cBhvr>
                                      <p:to>
                                        <p:strVal val="visible"/>
                                      </p:to>
                                    </p:set>
                                    <p:animEffect transition="in" filter="fade">
                                      <p:cBhvr>
                                        <p:cTn id="10" dur="500"/>
                                        <p:tgtEl>
                                          <p:spTgt spid="92"/>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28"/>
                                        </p:tgtEl>
                                        <p:attrNameLst>
                                          <p:attrName>style.visibility</p:attrName>
                                        </p:attrNameLst>
                                      </p:cBhvr>
                                      <p:to>
                                        <p:strVal val="visible"/>
                                      </p:to>
                                    </p:set>
                                    <p:animEffect transition="in" filter="wipe(left)">
                                      <p:cBhvr>
                                        <p:cTn id="14" dur="750"/>
                                        <p:tgtEl>
                                          <p:spTgt spid="128"/>
                                        </p:tgtEl>
                                      </p:cBhvr>
                                    </p:animEffect>
                                  </p:childTnLst>
                                </p:cTn>
                              </p:par>
                            </p:childTnLst>
                          </p:cTn>
                        </p:par>
                        <p:par>
                          <p:cTn id="15" fill="hold">
                            <p:stCondLst>
                              <p:cond delay="1250"/>
                            </p:stCondLst>
                            <p:childTnLst>
                              <p:par>
                                <p:cTn id="16" presetID="10" presetClass="entr" presetSubtype="0" fill="hold" grpId="0" nodeType="afterEffect">
                                  <p:stCondLst>
                                    <p:cond delay="0"/>
                                  </p:stCondLst>
                                  <p:childTnLst>
                                    <p:set>
                                      <p:cBhvr>
                                        <p:cTn id="17" dur="1" fill="hold">
                                          <p:stCondLst>
                                            <p:cond delay="0"/>
                                          </p:stCondLst>
                                        </p:cTn>
                                        <p:tgtEl>
                                          <p:spTgt spid="103"/>
                                        </p:tgtEl>
                                        <p:attrNameLst>
                                          <p:attrName>style.visibility</p:attrName>
                                        </p:attrNameLst>
                                      </p:cBhvr>
                                      <p:to>
                                        <p:strVal val="visible"/>
                                      </p:to>
                                    </p:set>
                                    <p:animEffect transition="in" filter="fade">
                                      <p:cBhvr>
                                        <p:cTn id="18" dur="500"/>
                                        <p:tgtEl>
                                          <p:spTgt spid="103"/>
                                        </p:tgtEl>
                                      </p:cBhvr>
                                    </p:animEffect>
                                  </p:childTnLst>
                                </p:cTn>
                              </p:par>
                            </p:childTnLst>
                          </p:cTn>
                        </p:par>
                        <p:par>
                          <p:cTn id="19" fill="hold">
                            <p:stCondLst>
                              <p:cond delay="1750"/>
                            </p:stCondLst>
                            <p:childTnLst>
                              <p:par>
                                <p:cTn id="20" presetID="22" presetClass="entr" presetSubtype="8" fill="hold" nodeType="afterEffect">
                                  <p:stCondLst>
                                    <p:cond delay="0"/>
                                  </p:stCondLst>
                                  <p:childTnLst>
                                    <p:set>
                                      <p:cBhvr>
                                        <p:cTn id="21" dur="1" fill="hold">
                                          <p:stCondLst>
                                            <p:cond delay="0"/>
                                          </p:stCondLst>
                                        </p:cTn>
                                        <p:tgtEl>
                                          <p:spTgt spid="204"/>
                                        </p:tgtEl>
                                        <p:attrNameLst>
                                          <p:attrName>style.visibility</p:attrName>
                                        </p:attrNameLst>
                                      </p:cBhvr>
                                      <p:to>
                                        <p:strVal val="visible"/>
                                      </p:to>
                                    </p:set>
                                    <p:animEffect transition="in" filter="wipe(left)">
                                      <p:cBhvr>
                                        <p:cTn id="22" dur="500"/>
                                        <p:tgtEl>
                                          <p:spTgt spid="204"/>
                                        </p:tgtEl>
                                      </p:cBhvr>
                                    </p:animEffect>
                                  </p:childTnLst>
                                </p:cTn>
                              </p:par>
                            </p:childTnLst>
                          </p:cTn>
                        </p:par>
                        <p:par>
                          <p:cTn id="23" fill="hold">
                            <p:stCondLst>
                              <p:cond delay="2250"/>
                            </p:stCondLst>
                            <p:childTnLst>
                              <p:par>
                                <p:cTn id="24" presetID="10" presetClass="entr" presetSubtype="0" fill="hold" grpId="0" nodeType="afterEffect">
                                  <p:stCondLst>
                                    <p:cond delay="0"/>
                                  </p:stCondLst>
                                  <p:childTnLst>
                                    <p:set>
                                      <p:cBhvr>
                                        <p:cTn id="25" dur="1" fill="hold">
                                          <p:stCondLst>
                                            <p:cond delay="0"/>
                                          </p:stCondLst>
                                        </p:cTn>
                                        <p:tgtEl>
                                          <p:spTgt spid="104"/>
                                        </p:tgtEl>
                                        <p:attrNameLst>
                                          <p:attrName>style.visibility</p:attrName>
                                        </p:attrNameLst>
                                      </p:cBhvr>
                                      <p:to>
                                        <p:strVal val="visible"/>
                                      </p:to>
                                    </p:set>
                                    <p:animEffect transition="in" filter="fade">
                                      <p:cBhvr>
                                        <p:cTn id="26" dur="500"/>
                                        <p:tgtEl>
                                          <p:spTgt spid="104"/>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184"/>
                                        </p:tgtEl>
                                        <p:attrNameLst>
                                          <p:attrName>style.visibility</p:attrName>
                                        </p:attrNameLst>
                                      </p:cBhvr>
                                      <p:to>
                                        <p:strVal val="visible"/>
                                      </p:to>
                                    </p:set>
                                    <p:anim calcmode="lin" valueType="num">
                                      <p:cBhvr>
                                        <p:cTn id="31" dur="250" fill="hold"/>
                                        <p:tgtEl>
                                          <p:spTgt spid="184"/>
                                        </p:tgtEl>
                                        <p:attrNameLst>
                                          <p:attrName>ppt_w</p:attrName>
                                        </p:attrNameLst>
                                      </p:cBhvr>
                                      <p:tavLst>
                                        <p:tav tm="0">
                                          <p:val>
                                            <p:fltVal val="0"/>
                                          </p:val>
                                        </p:tav>
                                        <p:tav tm="100000">
                                          <p:val>
                                            <p:strVal val="#ppt_w"/>
                                          </p:val>
                                        </p:tav>
                                      </p:tavLst>
                                    </p:anim>
                                    <p:anim calcmode="lin" valueType="num">
                                      <p:cBhvr>
                                        <p:cTn id="32" dur="250" fill="hold"/>
                                        <p:tgtEl>
                                          <p:spTgt spid="184"/>
                                        </p:tgtEl>
                                        <p:attrNameLst>
                                          <p:attrName>ppt_h</p:attrName>
                                        </p:attrNameLst>
                                      </p:cBhvr>
                                      <p:tavLst>
                                        <p:tav tm="0">
                                          <p:val>
                                            <p:fltVal val="0"/>
                                          </p:val>
                                        </p:tav>
                                        <p:tav tm="100000">
                                          <p:val>
                                            <p:strVal val="#ppt_h"/>
                                          </p:val>
                                        </p:tav>
                                      </p:tavLst>
                                    </p:anim>
                                    <p:animEffect transition="in" filter="fade">
                                      <p:cBhvr>
                                        <p:cTn id="33" dur="250"/>
                                        <p:tgtEl>
                                          <p:spTgt spid="184"/>
                                        </p:tgtEl>
                                      </p:cBhvr>
                                    </p:animEffect>
                                  </p:childTnLst>
                                </p:cTn>
                              </p:par>
                              <p:par>
                                <p:cTn id="34" presetID="53" presetClass="entr" presetSubtype="16" fill="hold" nodeType="withEffect">
                                  <p:stCondLst>
                                    <p:cond delay="150"/>
                                  </p:stCondLst>
                                  <p:childTnLst>
                                    <p:set>
                                      <p:cBhvr>
                                        <p:cTn id="35" dur="1" fill="hold">
                                          <p:stCondLst>
                                            <p:cond delay="0"/>
                                          </p:stCondLst>
                                        </p:cTn>
                                        <p:tgtEl>
                                          <p:spTgt spid="179"/>
                                        </p:tgtEl>
                                        <p:attrNameLst>
                                          <p:attrName>style.visibility</p:attrName>
                                        </p:attrNameLst>
                                      </p:cBhvr>
                                      <p:to>
                                        <p:strVal val="visible"/>
                                      </p:to>
                                    </p:set>
                                    <p:anim calcmode="lin" valueType="num">
                                      <p:cBhvr>
                                        <p:cTn id="36" dur="250" fill="hold"/>
                                        <p:tgtEl>
                                          <p:spTgt spid="179"/>
                                        </p:tgtEl>
                                        <p:attrNameLst>
                                          <p:attrName>ppt_w</p:attrName>
                                        </p:attrNameLst>
                                      </p:cBhvr>
                                      <p:tavLst>
                                        <p:tav tm="0">
                                          <p:val>
                                            <p:fltVal val="0"/>
                                          </p:val>
                                        </p:tav>
                                        <p:tav tm="100000">
                                          <p:val>
                                            <p:strVal val="#ppt_w"/>
                                          </p:val>
                                        </p:tav>
                                      </p:tavLst>
                                    </p:anim>
                                    <p:anim calcmode="lin" valueType="num">
                                      <p:cBhvr>
                                        <p:cTn id="37" dur="250" fill="hold"/>
                                        <p:tgtEl>
                                          <p:spTgt spid="179"/>
                                        </p:tgtEl>
                                        <p:attrNameLst>
                                          <p:attrName>ppt_h</p:attrName>
                                        </p:attrNameLst>
                                      </p:cBhvr>
                                      <p:tavLst>
                                        <p:tav tm="0">
                                          <p:val>
                                            <p:fltVal val="0"/>
                                          </p:val>
                                        </p:tav>
                                        <p:tav tm="100000">
                                          <p:val>
                                            <p:strVal val="#ppt_h"/>
                                          </p:val>
                                        </p:tav>
                                      </p:tavLst>
                                    </p:anim>
                                    <p:animEffect transition="in" filter="fade">
                                      <p:cBhvr>
                                        <p:cTn id="38" dur="250"/>
                                        <p:tgtEl>
                                          <p:spTgt spid="179"/>
                                        </p:tgtEl>
                                      </p:cBhvr>
                                    </p:animEffect>
                                  </p:childTnLst>
                                </p:cTn>
                              </p:par>
                              <p:par>
                                <p:cTn id="39" presetID="53" presetClass="entr" presetSubtype="16" fill="hold" nodeType="withEffect">
                                  <p:stCondLst>
                                    <p:cond delay="300"/>
                                  </p:stCondLst>
                                  <p:childTnLst>
                                    <p:set>
                                      <p:cBhvr>
                                        <p:cTn id="40" dur="1" fill="hold">
                                          <p:stCondLst>
                                            <p:cond delay="0"/>
                                          </p:stCondLst>
                                        </p:cTn>
                                        <p:tgtEl>
                                          <p:spTgt spid="185"/>
                                        </p:tgtEl>
                                        <p:attrNameLst>
                                          <p:attrName>style.visibility</p:attrName>
                                        </p:attrNameLst>
                                      </p:cBhvr>
                                      <p:to>
                                        <p:strVal val="visible"/>
                                      </p:to>
                                    </p:set>
                                    <p:anim calcmode="lin" valueType="num">
                                      <p:cBhvr>
                                        <p:cTn id="41" dur="250" fill="hold"/>
                                        <p:tgtEl>
                                          <p:spTgt spid="185"/>
                                        </p:tgtEl>
                                        <p:attrNameLst>
                                          <p:attrName>ppt_w</p:attrName>
                                        </p:attrNameLst>
                                      </p:cBhvr>
                                      <p:tavLst>
                                        <p:tav tm="0">
                                          <p:val>
                                            <p:fltVal val="0"/>
                                          </p:val>
                                        </p:tav>
                                        <p:tav tm="100000">
                                          <p:val>
                                            <p:strVal val="#ppt_w"/>
                                          </p:val>
                                        </p:tav>
                                      </p:tavLst>
                                    </p:anim>
                                    <p:anim calcmode="lin" valueType="num">
                                      <p:cBhvr>
                                        <p:cTn id="42" dur="250" fill="hold"/>
                                        <p:tgtEl>
                                          <p:spTgt spid="185"/>
                                        </p:tgtEl>
                                        <p:attrNameLst>
                                          <p:attrName>ppt_h</p:attrName>
                                        </p:attrNameLst>
                                      </p:cBhvr>
                                      <p:tavLst>
                                        <p:tav tm="0">
                                          <p:val>
                                            <p:fltVal val="0"/>
                                          </p:val>
                                        </p:tav>
                                        <p:tav tm="100000">
                                          <p:val>
                                            <p:strVal val="#ppt_h"/>
                                          </p:val>
                                        </p:tav>
                                      </p:tavLst>
                                    </p:anim>
                                    <p:animEffect transition="in" filter="fade">
                                      <p:cBhvr>
                                        <p:cTn id="43" dur="250"/>
                                        <p:tgtEl>
                                          <p:spTgt spid="185"/>
                                        </p:tgtEl>
                                      </p:cBhvr>
                                    </p:animEffect>
                                  </p:childTnLst>
                                </p:cTn>
                              </p:par>
                              <p:par>
                                <p:cTn id="44" presetID="53" presetClass="entr" presetSubtype="16" fill="hold" nodeType="withEffect">
                                  <p:stCondLst>
                                    <p:cond delay="450"/>
                                  </p:stCondLst>
                                  <p:childTnLst>
                                    <p:set>
                                      <p:cBhvr>
                                        <p:cTn id="45" dur="1" fill="hold">
                                          <p:stCondLst>
                                            <p:cond delay="0"/>
                                          </p:stCondLst>
                                        </p:cTn>
                                        <p:tgtEl>
                                          <p:spTgt spid="194"/>
                                        </p:tgtEl>
                                        <p:attrNameLst>
                                          <p:attrName>style.visibility</p:attrName>
                                        </p:attrNameLst>
                                      </p:cBhvr>
                                      <p:to>
                                        <p:strVal val="visible"/>
                                      </p:to>
                                    </p:set>
                                    <p:anim calcmode="lin" valueType="num">
                                      <p:cBhvr>
                                        <p:cTn id="46" dur="250" fill="hold"/>
                                        <p:tgtEl>
                                          <p:spTgt spid="194"/>
                                        </p:tgtEl>
                                        <p:attrNameLst>
                                          <p:attrName>ppt_w</p:attrName>
                                        </p:attrNameLst>
                                      </p:cBhvr>
                                      <p:tavLst>
                                        <p:tav tm="0">
                                          <p:val>
                                            <p:fltVal val="0"/>
                                          </p:val>
                                        </p:tav>
                                        <p:tav tm="100000">
                                          <p:val>
                                            <p:strVal val="#ppt_w"/>
                                          </p:val>
                                        </p:tav>
                                      </p:tavLst>
                                    </p:anim>
                                    <p:anim calcmode="lin" valueType="num">
                                      <p:cBhvr>
                                        <p:cTn id="47" dur="250" fill="hold"/>
                                        <p:tgtEl>
                                          <p:spTgt spid="194"/>
                                        </p:tgtEl>
                                        <p:attrNameLst>
                                          <p:attrName>ppt_h</p:attrName>
                                        </p:attrNameLst>
                                      </p:cBhvr>
                                      <p:tavLst>
                                        <p:tav tm="0">
                                          <p:val>
                                            <p:fltVal val="0"/>
                                          </p:val>
                                        </p:tav>
                                        <p:tav tm="100000">
                                          <p:val>
                                            <p:strVal val="#ppt_h"/>
                                          </p:val>
                                        </p:tav>
                                      </p:tavLst>
                                    </p:anim>
                                    <p:animEffect transition="in" filter="fade">
                                      <p:cBhvr>
                                        <p:cTn id="48" dur="250"/>
                                        <p:tgtEl>
                                          <p:spTgt spid="194"/>
                                        </p:tgtEl>
                                      </p:cBhvr>
                                    </p:animEffect>
                                  </p:childTnLst>
                                </p:cTn>
                              </p:par>
                              <p:par>
                                <p:cTn id="49" presetID="53" presetClass="entr" presetSubtype="16" fill="hold" nodeType="withEffect">
                                  <p:stCondLst>
                                    <p:cond delay="600"/>
                                  </p:stCondLst>
                                  <p:childTnLst>
                                    <p:set>
                                      <p:cBhvr>
                                        <p:cTn id="50" dur="1" fill="hold">
                                          <p:stCondLst>
                                            <p:cond delay="0"/>
                                          </p:stCondLst>
                                        </p:cTn>
                                        <p:tgtEl>
                                          <p:spTgt spid="199"/>
                                        </p:tgtEl>
                                        <p:attrNameLst>
                                          <p:attrName>style.visibility</p:attrName>
                                        </p:attrNameLst>
                                      </p:cBhvr>
                                      <p:to>
                                        <p:strVal val="visible"/>
                                      </p:to>
                                    </p:set>
                                    <p:anim calcmode="lin" valueType="num">
                                      <p:cBhvr>
                                        <p:cTn id="51" dur="250" fill="hold"/>
                                        <p:tgtEl>
                                          <p:spTgt spid="199"/>
                                        </p:tgtEl>
                                        <p:attrNameLst>
                                          <p:attrName>ppt_w</p:attrName>
                                        </p:attrNameLst>
                                      </p:cBhvr>
                                      <p:tavLst>
                                        <p:tav tm="0">
                                          <p:val>
                                            <p:fltVal val="0"/>
                                          </p:val>
                                        </p:tav>
                                        <p:tav tm="100000">
                                          <p:val>
                                            <p:strVal val="#ppt_w"/>
                                          </p:val>
                                        </p:tav>
                                      </p:tavLst>
                                    </p:anim>
                                    <p:anim calcmode="lin" valueType="num">
                                      <p:cBhvr>
                                        <p:cTn id="52" dur="250" fill="hold"/>
                                        <p:tgtEl>
                                          <p:spTgt spid="199"/>
                                        </p:tgtEl>
                                        <p:attrNameLst>
                                          <p:attrName>ppt_h</p:attrName>
                                        </p:attrNameLst>
                                      </p:cBhvr>
                                      <p:tavLst>
                                        <p:tav tm="0">
                                          <p:val>
                                            <p:fltVal val="0"/>
                                          </p:val>
                                        </p:tav>
                                        <p:tav tm="100000">
                                          <p:val>
                                            <p:strVal val="#ppt_h"/>
                                          </p:val>
                                        </p:tav>
                                      </p:tavLst>
                                    </p:anim>
                                    <p:animEffect transition="in" filter="fade">
                                      <p:cBhvr>
                                        <p:cTn id="53" dur="250"/>
                                        <p:tgtEl>
                                          <p:spTgt spid="199"/>
                                        </p:tgtEl>
                                      </p:cBhvr>
                                    </p:animEffect>
                                  </p:childTnLst>
                                </p:cTn>
                              </p:par>
                              <p:par>
                                <p:cTn id="54" presetID="53" presetClass="entr" presetSubtype="16" fill="hold" grpId="0" nodeType="withEffect">
                                  <p:stCondLst>
                                    <p:cond delay="750"/>
                                  </p:stCondLst>
                                  <p:childTnLst>
                                    <p:set>
                                      <p:cBhvr>
                                        <p:cTn id="55" dur="1" fill="hold">
                                          <p:stCondLst>
                                            <p:cond delay="0"/>
                                          </p:stCondLst>
                                        </p:cTn>
                                        <p:tgtEl>
                                          <p:spTgt spid="178"/>
                                        </p:tgtEl>
                                        <p:attrNameLst>
                                          <p:attrName>style.visibility</p:attrName>
                                        </p:attrNameLst>
                                      </p:cBhvr>
                                      <p:to>
                                        <p:strVal val="visible"/>
                                      </p:to>
                                    </p:set>
                                    <p:anim calcmode="lin" valueType="num">
                                      <p:cBhvr>
                                        <p:cTn id="56" dur="250" fill="hold"/>
                                        <p:tgtEl>
                                          <p:spTgt spid="178"/>
                                        </p:tgtEl>
                                        <p:attrNameLst>
                                          <p:attrName>ppt_w</p:attrName>
                                        </p:attrNameLst>
                                      </p:cBhvr>
                                      <p:tavLst>
                                        <p:tav tm="0">
                                          <p:val>
                                            <p:fltVal val="0"/>
                                          </p:val>
                                        </p:tav>
                                        <p:tav tm="100000">
                                          <p:val>
                                            <p:strVal val="#ppt_w"/>
                                          </p:val>
                                        </p:tav>
                                      </p:tavLst>
                                    </p:anim>
                                    <p:anim calcmode="lin" valueType="num">
                                      <p:cBhvr>
                                        <p:cTn id="57" dur="250" fill="hold"/>
                                        <p:tgtEl>
                                          <p:spTgt spid="178"/>
                                        </p:tgtEl>
                                        <p:attrNameLst>
                                          <p:attrName>ppt_h</p:attrName>
                                        </p:attrNameLst>
                                      </p:cBhvr>
                                      <p:tavLst>
                                        <p:tav tm="0">
                                          <p:val>
                                            <p:fltVal val="0"/>
                                          </p:val>
                                        </p:tav>
                                        <p:tav tm="100000">
                                          <p:val>
                                            <p:strVal val="#ppt_h"/>
                                          </p:val>
                                        </p:tav>
                                      </p:tavLst>
                                    </p:anim>
                                    <p:animEffect transition="in" filter="fade">
                                      <p:cBhvr>
                                        <p:cTn id="58" dur="250"/>
                                        <p:tgtEl>
                                          <p:spTgt spid="178"/>
                                        </p:tgtEl>
                                      </p:cBhvr>
                                    </p:animEffect>
                                  </p:childTnLst>
                                </p:cTn>
                              </p:par>
                              <p:par>
                                <p:cTn id="59" presetID="53" presetClass="entr" presetSubtype="16" fill="hold" nodeType="withEffect">
                                  <p:stCondLst>
                                    <p:cond delay="900"/>
                                  </p:stCondLst>
                                  <p:childTnLst>
                                    <p:set>
                                      <p:cBhvr>
                                        <p:cTn id="60" dur="1" fill="hold">
                                          <p:stCondLst>
                                            <p:cond delay="0"/>
                                          </p:stCondLst>
                                        </p:cTn>
                                        <p:tgtEl>
                                          <p:spTgt spid="148"/>
                                        </p:tgtEl>
                                        <p:attrNameLst>
                                          <p:attrName>style.visibility</p:attrName>
                                        </p:attrNameLst>
                                      </p:cBhvr>
                                      <p:to>
                                        <p:strVal val="visible"/>
                                      </p:to>
                                    </p:set>
                                    <p:anim calcmode="lin" valueType="num">
                                      <p:cBhvr>
                                        <p:cTn id="61" dur="250" fill="hold"/>
                                        <p:tgtEl>
                                          <p:spTgt spid="148"/>
                                        </p:tgtEl>
                                        <p:attrNameLst>
                                          <p:attrName>ppt_w</p:attrName>
                                        </p:attrNameLst>
                                      </p:cBhvr>
                                      <p:tavLst>
                                        <p:tav tm="0">
                                          <p:val>
                                            <p:fltVal val="0"/>
                                          </p:val>
                                        </p:tav>
                                        <p:tav tm="100000">
                                          <p:val>
                                            <p:strVal val="#ppt_w"/>
                                          </p:val>
                                        </p:tav>
                                      </p:tavLst>
                                    </p:anim>
                                    <p:anim calcmode="lin" valueType="num">
                                      <p:cBhvr>
                                        <p:cTn id="62" dur="250" fill="hold"/>
                                        <p:tgtEl>
                                          <p:spTgt spid="148"/>
                                        </p:tgtEl>
                                        <p:attrNameLst>
                                          <p:attrName>ppt_h</p:attrName>
                                        </p:attrNameLst>
                                      </p:cBhvr>
                                      <p:tavLst>
                                        <p:tav tm="0">
                                          <p:val>
                                            <p:fltVal val="0"/>
                                          </p:val>
                                        </p:tav>
                                        <p:tav tm="100000">
                                          <p:val>
                                            <p:strVal val="#ppt_h"/>
                                          </p:val>
                                        </p:tav>
                                      </p:tavLst>
                                    </p:anim>
                                    <p:animEffect transition="in" filter="fade">
                                      <p:cBhvr>
                                        <p:cTn id="63" dur="250"/>
                                        <p:tgtEl>
                                          <p:spTgt spid="148"/>
                                        </p:tgtEl>
                                      </p:cBhvr>
                                    </p:animEffect>
                                  </p:childTnLst>
                                </p:cTn>
                              </p:par>
                            </p:childTnLst>
                          </p:cTn>
                        </p:par>
                        <p:par>
                          <p:cTn id="64" fill="hold">
                            <p:stCondLst>
                              <p:cond delay="1150"/>
                            </p:stCondLst>
                            <p:childTnLst>
                              <p:par>
                                <p:cTn id="65" presetID="22" presetClass="entr" presetSubtype="8" fill="hold" grpId="0" nodeType="afterEffect">
                                  <p:stCondLst>
                                    <p:cond delay="0"/>
                                  </p:stCondLst>
                                  <p:childTnLst>
                                    <p:set>
                                      <p:cBhvr>
                                        <p:cTn id="66" dur="1" fill="hold">
                                          <p:stCondLst>
                                            <p:cond delay="0"/>
                                          </p:stCondLst>
                                        </p:cTn>
                                        <p:tgtEl>
                                          <p:spTgt spid="94"/>
                                        </p:tgtEl>
                                        <p:attrNameLst>
                                          <p:attrName>style.visibility</p:attrName>
                                        </p:attrNameLst>
                                      </p:cBhvr>
                                      <p:to>
                                        <p:strVal val="visible"/>
                                      </p:to>
                                    </p:set>
                                    <p:animEffect transition="in" filter="wipe(left)">
                                      <p:cBhvr>
                                        <p:cTn id="67" dur="500"/>
                                        <p:tgtEl>
                                          <p:spTgt spid="94"/>
                                        </p:tgtEl>
                                      </p:cBhvr>
                                    </p:animEffect>
                                  </p:childTnLst>
                                </p:cTn>
                              </p:par>
                            </p:childTnLst>
                          </p:cTn>
                        </p:par>
                        <p:par>
                          <p:cTn id="68" fill="hold">
                            <p:stCondLst>
                              <p:cond delay="1650"/>
                            </p:stCondLst>
                            <p:childTnLst>
                              <p:par>
                                <p:cTn id="69" presetID="10" presetClass="entr" presetSubtype="0" fill="hold" grpId="0" nodeType="afterEffect">
                                  <p:stCondLst>
                                    <p:cond delay="0"/>
                                  </p:stCondLst>
                                  <p:childTnLst>
                                    <p:set>
                                      <p:cBhvr>
                                        <p:cTn id="70" dur="1" fill="hold">
                                          <p:stCondLst>
                                            <p:cond delay="0"/>
                                          </p:stCondLst>
                                        </p:cTn>
                                        <p:tgtEl>
                                          <p:spTgt spid="105"/>
                                        </p:tgtEl>
                                        <p:attrNameLst>
                                          <p:attrName>style.visibility</p:attrName>
                                        </p:attrNameLst>
                                      </p:cBhvr>
                                      <p:to>
                                        <p:strVal val="visible"/>
                                      </p:to>
                                    </p:set>
                                    <p:animEffect transition="in" filter="fade">
                                      <p:cBhvr>
                                        <p:cTn id="71" dur="500"/>
                                        <p:tgtEl>
                                          <p:spTgt spid="105"/>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93"/>
                                        </p:tgtEl>
                                        <p:attrNameLst>
                                          <p:attrName>style.visibility</p:attrName>
                                        </p:attrNameLst>
                                      </p:cBhvr>
                                      <p:to>
                                        <p:strVal val="visible"/>
                                      </p:to>
                                    </p:set>
                                    <p:animEffect transition="in" filter="fade">
                                      <p:cBhvr>
                                        <p:cTn id="76" dur="500"/>
                                        <p:tgtEl>
                                          <p:spTgt spid="93"/>
                                        </p:tgtEl>
                                      </p:cBhvr>
                                    </p:animEffect>
                                  </p:childTnLst>
                                </p:cTn>
                              </p:par>
                            </p:childTnLst>
                          </p:cTn>
                        </p:par>
                        <p:par>
                          <p:cTn id="77" fill="hold">
                            <p:stCondLst>
                              <p:cond delay="500"/>
                            </p:stCondLst>
                            <p:childTnLst>
                              <p:par>
                                <p:cTn id="78" presetID="10" presetClass="entr" presetSubtype="0" fill="hold" grpId="0" nodeType="afterEffect">
                                  <p:stCondLst>
                                    <p:cond delay="0"/>
                                  </p:stCondLst>
                                  <p:childTnLst>
                                    <p:set>
                                      <p:cBhvr>
                                        <p:cTn id="79" dur="1" fill="hold">
                                          <p:stCondLst>
                                            <p:cond delay="0"/>
                                          </p:stCondLst>
                                        </p:cTn>
                                        <p:tgtEl>
                                          <p:spTgt spid="106"/>
                                        </p:tgtEl>
                                        <p:attrNameLst>
                                          <p:attrName>style.visibility</p:attrName>
                                        </p:attrNameLst>
                                      </p:cBhvr>
                                      <p:to>
                                        <p:strVal val="visible"/>
                                      </p:to>
                                    </p:set>
                                    <p:animEffect transition="in" filter="fade">
                                      <p:cBhvr>
                                        <p:cTn id="80" dur="500"/>
                                        <p:tgtEl>
                                          <p:spTgt spid="106"/>
                                        </p:tgtEl>
                                      </p:cBhvr>
                                    </p:animEffect>
                                  </p:childTnLst>
                                </p:cTn>
                              </p:par>
                            </p:childTnLst>
                          </p:cTn>
                        </p:par>
                        <p:par>
                          <p:cTn id="81" fill="hold">
                            <p:stCondLst>
                              <p:cond delay="1000"/>
                            </p:stCondLst>
                            <p:childTnLst>
                              <p:par>
                                <p:cTn id="82" presetID="10" presetClass="entr" presetSubtype="0" fill="hold" grpId="0" nodeType="afterEffect">
                                  <p:stCondLst>
                                    <p:cond delay="0"/>
                                  </p:stCondLst>
                                  <p:childTnLst>
                                    <p:set>
                                      <p:cBhvr>
                                        <p:cTn id="83" dur="1" fill="hold">
                                          <p:stCondLst>
                                            <p:cond delay="0"/>
                                          </p:stCondLst>
                                        </p:cTn>
                                        <p:tgtEl>
                                          <p:spTgt spid="107"/>
                                        </p:tgtEl>
                                        <p:attrNameLst>
                                          <p:attrName>style.visibility</p:attrName>
                                        </p:attrNameLst>
                                      </p:cBhvr>
                                      <p:to>
                                        <p:strVal val="visible"/>
                                      </p:to>
                                    </p:set>
                                    <p:animEffect transition="in" filter="fade">
                                      <p:cBhvr>
                                        <p:cTn id="84" dur="500"/>
                                        <p:tgtEl>
                                          <p:spTgt spid="107"/>
                                        </p:tgtEl>
                                      </p:cBhvr>
                                    </p:animEffect>
                                  </p:childTnLst>
                                </p:cTn>
                              </p:par>
                            </p:childTnLst>
                          </p:cTn>
                        </p:par>
                        <p:par>
                          <p:cTn id="85" fill="hold">
                            <p:stCondLst>
                              <p:cond delay="1500"/>
                            </p:stCondLst>
                            <p:childTnLst>
                              <p:par>
                                <p:cTn id="86" presetID="10" presetClass="entr" presetSubtype="0" fill="hold" grpId="0" nodeType="afterEffect">
                                  <p:stCondLst>
                                    <p:cond delay="0"/>
                                  </p:stCondLst>
                                  <p:childTnLst>
                                    <p:set>
                                      <p:cBhvr>
                                        <p:cTn id="87" dur="1" fill="hold">
                                          <p:stCondLst>
                                            <p:cond delay="0"/>
                                          </p:stCondLst>
                                        </p:cTn>
                                        <p:tgtEl>
                                          <p:spTgt spid="108"/>
                                        </p:tgtEl>
                                        <p:attrNameLst>
                                          <p:attrName>style.visibility</p:attrName>
                                        </p:attrNameLst>
                                      </p:cBhvr>
                                      <p:to>
                                        <p:strVal val="visible"/>
                                      </p:to>
                                    </p:set>
                                    <p:animEffect transition="in" filter="fade">
                                      <p:cBhvr>
                                        <p:cTn id="88"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2" grpId="0"/>
      <p:bldP spid="93" grpId="0"/>
      <p:bldP spid="103" grpId="0"/>
      <p:bldP spid="104" grpId="0"/>
      <p:bldP spid="105" grpId="0"/>
      <p:bldP spid="106" grpId="0"/>
      <p:bldP spid="107" grpId="0"/>
      <p:bldP spid="108" grpId="0"/>
      <p:bldP spid="178" grpId="0" animBg="1"/>
      <p:bldP spid="184" grpId="0" animBg="1"/>
      <p:bldP spid="9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98F7B76A-6390-4BE7-AA36-0594B1A1E128}"/>
              </a:ext>
            </a:extLst>
          </p:cNvPr>
          <p:cNvGrpSpPr/>
          <p:nvPr/>
        </p:nvGrpSpPr>
        <p:grpSpPr>
          <a:xfrm>
            <a:off x="8123395" y="1077464"/>
            <a:ext cx="3934133" cy="5620766"/>
            <a:chOff x="8123395" y="1077464"/>
            <a:chExt cx="3934133" cy="5620766"/>
          </a:xfrm>
        </p:grpSpPr>
        <p:sp>
          <p:nvSpPr>
            <p:cNvPr id="5" name="Rectangle 4">
              <a:extLst>
                <a:ext uri="{FF2B5EF4-FFF2-40B4-BE49-F238E27FC236}">
                  <a16:creationId xmlns:a16="http://schemas.microsoft.com/office/drawing/2014/main" id="{0C154516-683E-45FA-B2FF-C85AF010D9B7}"/>
                </a:ext>
              </a:extLst>
            </p:cNvPr>
            <p:cNvSpPr/>
            <p:nvPr/>
          </p:nvSpPr>
          <p:spPr bwMode="auto">
            <a:xfrm>
              <a:off x="8123395" y="1077464"/>
              <a:ext cx="3882287" cy="5620766"/>
            </a:xfrm>
            <a:prstGeom prst="rect">
              <a:avLst/>
            </a:prstGeom>
            <a:noFill/>
            <a:ln w="1905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b="1">
                  <a:gradFill>
                    <a:gsLst>
                      <a:gs pos="2917">
                        <a:schemeClr val="tx2"/>
                      </a:gs>
                      <a:gs pos="100000">
                        <a:schemeClr val="tx2"/>
                      </a:gs>
                    </a:gsLst>
                    <a:lin ang="5400000" scaled="0"/>
                  </a:gradFill>
                </a:rPr>
                <a:t>Devices</a:t>
              </a:r>
            </a:p>
          </p:txBody>
        </p:sp>
        <p:grpSp>
          <p:nvGrpSpPr>
            <p:cNvPr id="35" name="Group 34">
              <a:extLst>
                <a:ext uri="{FF2B5EF4-FFF2-40B4-BE49-F238E27FC236}">
                  <a16:creationId xmlns:a16="http://schemas.microsoft.com/office/drawing/2014/main" id="{44123525-C787-453B-BBDD-2B25FC51C836}"/>
                </a:ext>
              </a:extLst>
            </p:cNvPr>
            <p:cNvGrpSpPr/>
            <p:nvPr/>
          </p:nvGrpSpPr>
          <p:grpSpPr>
            <a:xfrm>
              <a:off x="8285633" y="1656353"/>
              <a:ext cx="3771895" cy="582957"/>
              <a:chOff x="8285633" y="1656353"/>
              <a:chExt cx="3771895" cy="582957"/>
            </a:xfrm>
          </p:grpSpPr>
          <p:sp>
            <p:nvSpPr>
              <p:cNvPr id="102" name="TextBox 101">
                <a:extLst>
                  <a:ext uri="{FF2B5EF4-FFF2-40B4-BE49-F238E27FC236}">
                    <a16:creationId xmlns:a16="http://schemas.microsoft.com/office/drawing/2014/main" id="{2B46AB14-2B2A-42AA-A472-DEA3108BBB4F}"/>
                  </a:ext>
                </a:extLst>
              </p:cNvPr>
              <p:cNvSpPr txBox="1"/>
              <p:nvPr/>
            </p:nvSpPr>
            <p:spPr>
              <a:xfrm>
                <a:off x="8285633" y="1954617"/>
                <a:ext cx="1894436" cy="28469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50" b="1">
                    <a:gradFill>
                      <a:gsLst>
                        <a:gs pos="2917">
                          <a:schemeClr val="tx2"/>
                        </a:gs>
                        <a:gs pos="100000">
                          <a:schemeClr val="tx2"/>
                        </a:gs>
                      </a:gsLst>
                      <a:lin ang="5400000" scaled="0"/>
                    </a:gradFill>
                    <a:cs typeface="Segoe UI" pitchFamily="34" charset="0"/>
                  </a:rPr>
                  <a:t>Mobile &amp; Unmanaged</a:t>
                </a:r>
              </a:p>
            </p:txBody>
          </p:sp>
          <p:sp>
            <p:nvSpPr>
              <p:cNvPr id="103" name="TextBox 102">
                <a:extLst>
                  <a:ext uri="{FF2B5EF4-FFF2-40B4-BE49-F238E27FC236}">
                    <a16:creationId xmlns:a16="http://schemas.microsoft.com/office/drawing/2014/main" id="{367B8441-EB2D-4C59-82D6-47C25AC123C1}"/>
                  </a:ext>
                </a:extLst>
              </p:cNvPr>
              <p:cNvSpPr txBox="1"/>
              <p:nvPr/>
            </p:nvSpPr>
            <p:spPr>
              <a:xfrm>
                <a:off x="10308076" y="1948351"/>
                <a:ext cx="901491" cy="2846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50" b="1">
                    <a:gradFill>
                      <a:gsLst>
                        <a:gs pos="2917">
                          <a:schemeClr val="tx2"/>
                        </a:gs>
                        <a:gs pos="100000">
                          <a:schemeClr val="tx2"/>
                        </a:gs>
                      </a:gsLst>
                      <a:lin ang="5400000" scaled="0"/>
                    </a:gradFill>
                    <a:cs typeface="Segoe UI" pitchFamily="34" charset="0"/>
                  </a:rPr>
                  <a:t>Managed</a:t>
                </a:r>
              </a:p>
            </p:txBody>
          </p:sp>
          <p:grpSp>
            <p:nvGrpSpPr>
              <p:cNvPr id="233" name="Group 232">
                <a:extLst>
                  <a:ext uri="{FF2B5EF4-FFF2-40B4-BE49-F238E27FC236}">
                    <a16:creationId xmlns:a16="http://schemas.microsoft.com/office/drawing/2014/main" id="{CB2D0967-F075-4DAE-9604-20361EECB468}"/>
                  </a:ext>
                </a:extLst>
              </p:cNvPr>
              <p:cNvGrpSpPr/>
              <p:nvPr/>
            </p:nvGrpSpPr>
            <p:grpSpPr>
              <a:xfrm>
                <a:off x="9568630" y="1656353"/>
                <a:ext cx="382086" cy="288422"/>
                <a:chOff x="7987238" y="1610486"/>
                <a:chExt cx="506061" cy="382007"/>
              </a:xfrm>
            </p:grpSpPr>
            <p:sp>
              <p:nvSpPr>
                <p:cNvPr id="235" name="Rectangle 234">
                  <a:extLst>
                    <a:ext uri="{FF2B5EF4-FFF2-40B4-BE49-F238E27FC236}">
                      <a16:creationId xmlns:a16="http://schemas.microsoft.com/office/drawing/2014/main" id="{8A8FE3C9-0588-4E64-BA17-9B004538FCBC}"/>
                    </a:ext>
                  </a:extLst>
                </p:cNvPr>
                <p:cNvSpPr/>
                <p:nvPr/>
              </p:nvSpPr>
              <p:spPr bwMode="auto">
                <a:xfrm>
                  <a:off x="7994852" y="1610486"/>
                  <a:ext cx="498447" cy="30271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41" name="Group 240">
                  <a:extLst>
                    <a:ext uri="{FF2B5EF4-FFF2-40B4-BE49-F238E27FC236}">
                      <a16:creationId xmlns:a16="http://schemas.microsoft.com/office/drawing/2014/main" id="{FF1F3465-3B93-44AC-AF65-620C2909B8F0}"/>
                    </a:ext>
                  </a:extLst>
                </p:cNvPr>
                <p:cNvGrpSpPr/>
                <p:nvPr/>
              </p:nvGrpSpPr>
              <p:grpSpPr>
                <a:xfrm>
                  <a:off x="7987238" y="1610486"/>
                  <a:ext cx="498447" cy="382007"/>
                  <a:chOff x="9563138" y="2462727"/>
                  <a:chExt cx="516394" cy="395761"/>
                </a:xfrm>
              </p:grpSpPr>
              <p:sp>
                <p:nvSpPr>
                  <p:cNvPr id="247" name="monitor">
                    <a:extLst>
                      <a:ext uri="{FF2B5EF4-FFF2-40B4-BE49-F238E27FC236}">
                        <a16:creationId xmlns:a16="http://schemas.microsoft.com/office/drawing/2014/main" id="{B53F60A8-DEC8-43B4-9219-F2FE8B48E663}"/>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249" name="Group 248">
                    <a:extLst>
                      <a:ext uri="{FF2B5EF4-FFF2-40B4-BE49-F238E27FC236}">
                        <a16:creationId xmlns:a16="http://schemas.microsoft.com/office/drawing/2014/main" id="{D7F271E5-3293-46ED-BE32-97CB1B25D5C3}"/>
                      </a:ext>
                    </a:extLst>
                  </p:cNvPr>
                  <p:cNvGrpSpPr/>
                  <p:nvPr/>
                </p:nvGrpSpPr>
                <p:grpSpPr>
                  <a:xfrm>
                    <a:off x="9746672" y="2545410"/>
                    <a:ext cx="107950" cy="134938"/>
                    <a:chOff x="9444088" y="2885171"/>
                    <a:chExt cx="107950" cy="134938"/>
                  </a:xfrm>
                  <a:solidFill>
                    <a:schemeClr val="tx1"/>
                  </a:solidFill>
                </p:grpSpPr>
                <p:sp>
                  <p:nvSpPr>
                    <p:cNvPr id="250" name="Freeform 26">
                      <a:extLst>
                        <a:ext uri="{FF2B5EF4-FFF2-40B4-BE49-F238E27FC236}">
                          <a16:creationId xmlns:a16="http://schemas.microsoft.com/office/drawing/2014/main" id="{504F0038-BC3F-4C80-A155-B887B0E6A851}"/>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27">
                      <a:extLst>
                        <a:ext uri="{FF2B5EF4-FFF2-40B4-BE49-F238E27FC236}">
                          <a16:creationId xmlns:a16="http://schemas.microsoft.com/office/drawing/2014/main" id="{F009E2B7-68D2-4002-B743-E8B6759AE82E}"/>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252" name="Group 251">
                <a:extLst>
                  <a:ext uri="{FF2B5EF4-FFF2-40B4-BE49-F238E27FC236}">
                    <a16:creationId xmlns:a16="http://schemas.microsoft.com/office/drawing/2014/main" id="{94578E37-4CC2-46A9-AF3B-3C5511D7B65E}"/>
                  </a:ext>
                </a:extLst>
              </p:cNvPr>
              <p:cNvGrpSpPr/>
              <p:nvPr/>
            </p:nvGrpSpPr>
            <p:grpSpPr>
              <a:xfrm>
                <a:off x="9079382" y="1656353"/>
                <a:ext cx="376337" cy="288423"/>
                <a:chOff x="7398246" y="1610486"/>
                <a:chExt cx="498447" cy="382007"/>
              </a:xfrm>
            </p:grpSpPr>
            <p:sp>
              <p:nvSpPr>
                <p:cNvPr id="254" name="Rectangle 253">
                  <a:extLst>
                    <a:ext uri="{FF2B5EF4-FFF2-40B4-BE49-F238E27FC236}">
                      <a16:creationId xmlns:a16="http://schemas.microsoft.com/office/drawing/2014/main" id="{06A973D5-29E3-47D8-B54C-1FA291722803}"/>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3" name="monitor">
                  <a:extLst>
                    <a:ext uri="{FF2B5EF4-FFF2-40B4-BE49-F238E27FC236}">
                      <a16:creationId xmlns:a16="http://schemas.microsoft.com/office/drawing/2014/main" id="{84042B34-6C52-4AEC-BF32-DEB94660E382}"/>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255" name="Group 11">
                  <a:extLst>
                    <a:ext uri="{FF2B5EF4-FFF2-40B4-BE49-F238E27FC236}">
                      <a16:creationId xmlns:a16="http://schemas.microsoft.com/office/drawing/2014/main" id="{34CA254A-113C-4F11-B282-F69CAA74DCDB}"/>
                    </a:ext>
                  </a:extLst>
                </p:cNvPr>
                <p:cNvGrpSpPr>
                  <a:grpSpLocks noChangeAspect="1"/>
                </p:cNvGrpSpPr>
                <p:nvPr/>
              </p:nvGrpSpPr>
              <p:grpSpPr bwMode="auto">
                <a:xfrm>
                  <a:off x="7581678" y="1714920"/>
                  <a:ext cx="111860" cy="111860"/>
                  <a:chOff x="5664" y="1835"/>
                  <a:chExt cx="73" cy="73"/>
                </a:xfrm>
                <a:solidFill>
                  <a:schemeClr val="bg1"/>
                </a:solidFill>
              </p:grpSpPr>
              <p:sp>
                <p:nvSpPr>
                  <p:cNvPr id="257" name="Freeform 12">
                    <a:extLst>
                      <a:ext uri="{FF2B5EF4-FFF2-40B4-BE49-F238E27FC236}">
                        <a16:creationId xmlns:a16="http://schemas.microsoft.com/office/drawing/2014/main" id="{F92563AC-2CD3-4739-BEF7-633251D34EFD}"/>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13">
                    <a:extLst>
                      <a:ext uri="{FF2B5EF4-FFF2-40B4-BE49-F238E27FC236}">
                        <a16:creationId xmlns:a16="http://schemas.microsoft.com/office/drawing/2014/main" id="{699A454A-035D-4B00-BEAF-1129ACAE0D78}"/>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14">
                    <a:extLst>
                      <a:ext uri="{FF2B5EF4-FFF2-40B4-BE49-F238E27FC236}">
                        <a16:creationId xmlns:a16="http://schemas.microsoft.com/office/drawing/2014/main" id="{E2D71D13-751E-4D73-9CCB-B18999337FA2}"/>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15">
                    <a:extLst>
                      <a:ext uri="{FF2B5EF4-FFF2-40B4-BE49-F238E27FC236}">
                        <a16:creationId xmlns:a16="http://schemas.microsoft.com/office/drawing/2014/main" id="{27D1D9D3-00F8-47CD-AACB-740B6B17779C}"/>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64" name="Group 263">
                <a:extLst>
                  <a:ext uri="{FF2B5EF4-FFF2-40B4-BE49-F238E27FC236}">
                    <a16:creationId xmlns:a16="http://schemas.microsoft.com/office/drawing/2014/main" id="{BA05CB1E-D39A-4C73-9B16-F963CA6F3964}"/>
                  </a:ext>
                </a:extLst>
              </p:cNvPr>
              <p:cNvGrpSpPr/>
              <p:nvPr/>
            </p:nvGrpSpPr>
            <p:grpSpPr>
              <a:xfrm>
                <a:off x="8807193" y="1656353"/>
                <a:ext cx="160562" cy="266558"/>
                <a:chOff x="7084723" y="1610486"/>
                <a:chExt cx="212660" cy="353049"/>
              </a:xfrm>
            </p:grpSpPr>
            <p:sp>
              <p:nvSpPr>
                <p:cNvPr id="265" name="Rectangle 264">
                  <a:extLst>
                    <a:ext uri="{FF2B5EF4-FFF2-40B4-BE49-F238E27FC236}">
                      <a16:creationId xmlns:a16="http://schemas.microsoft.com/office/drawing/2014/main" id="{F80C9E35-68DC-450B-8D85-1B71F4E617ED}"/>
                    </a:ext>
                  </a:extLst>
                </p:cNvPr>
                <p:cNvSpPr/>
                <p:nvPr/>
              </p:nvSpPr>
              <p:spPr bwMode="auto">
                <a:xfrm>
                  <a:off x="7085519" y="1610486"/>
                  <a:ext cx="211864" cy="353049"/>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66" name="Group 265">
                  <a:extLst>
                    <a:ext uri="{FF2B5EF4-FFF2-40B4-BE49-F238E27FC236}">
                      <a16:creationId xmlns:a16="http://schemas.microsoft.com/office/drawing/2014/main" id="{72E6ABA2-5791-453D-80AF-30CBA6001D25}"/>
                    </a:ext>
                  </a:extLst>
                </p:cNvPr>
                <p:cNvGrpSpPr/>
                <p:nvPr/>
              </p:nvGrpSpPr>
              <p:grpSpPr>
                <a:xfrm>
                  <a:off x="7138556" y="1706457"/>
                  <a:ext cx="104198" cy="130248"/>
                  <a:chOff x="9444088" y="2885171"/>
                  <a:chExt cx="107950" cy="134938"/>
                </a:xfrm>
                <a:solidFill>
                  <a:schemeClr val="bg1"/>
                </a:solidFill>
              </p:grpSpPr>
              <p:sp>
                <p:nvSpPr>
                  <p:cNvPr id="269" name="Freeform 26">
                    <a:extLst>
                      <a:ext uri="{FF2B5EF4-FFF2-40B4-BE49-F238E27FC236}">
                        <a16:creationId xmlns:a16="http://schemas.microsoft.com/office/drawing/2014/main" id="{759AD06D-F3A4-4DD2-A8F5-B1B7D80349A0}"/>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27">
                    <a:extLst>
                      <a:ext uri="{FF2B5EF4-FFF2-40B4-BE49-F238E27FC236}">
                        <a16:creationId xmlns:a16="http://schemas.microsoft.com/office/drawing/2014/main" id="{4864E2EC-725C-4F19-A87E-C249B571AF3B}"/>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7" name="CellPhone_E8EA">
                  <a:extLst>
                    <a:ext uri="{FF2B5EF4-FFF2-40B4-BE49-F238E27FC236}">
                      <a16:creationId xmlns:a16="http://schemas.microsoft.com/office/drawing/2014/main" id="{90EA819A-5BE4-4C94-9338-0A799077E870}"/>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cxnSp>
              <p:nvCxnSpPr>
                <p:cNvPr id="268" name="Straight Connector 267">
                  <a:extLst>
                    <a:ext uri="{FF2B5EF4-FFF2-40B4-BE49-F238E27FC236}">
                      <a16:creationId xmlns:a16="http://schemas.microsoft.com/office/drawing/2014/main" id="{53A0A3AE-405A-4D95-82C7-7490D0F27FF4}"/>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1" name="Group 270">
                <a:extLst>
                  <a:ext uri="{FF2B5EF4-FFF2-40B4-BE49-F238E27FC236}">
                    <a16:creationId xmlns:a16="http://schemas.microsoft.com/office/drawing/2014/main" id="{7AF40BD5-1779-4FD8-A68E-8CFD0F66B5C0}"/>
                  </a:ext>
                </a:extLst>
              </p:cNvPr>
              <p:cNvGrpSpPr/>
              <p:nvPr/>
            </p:nvGrpSpPr>
            <p:grpSpPr>
              <a:xfrm>
                <a:off x="8541269" y="1656353"/>
                <a:ext cx="159961" cy="266558"/>
                <a:chOff x="6490922" y="1610486"/>
                <a:chExt cx="211865" cy="353049"/>
              </a:xfrm>
            </p:grpSpPr>
            <p:sp>
              <p:nvSpPr>
                <p:cNvPr id="272" name="Rectangle 271">
                  <a:extLst>
                    <a:ext uri="{FF2B5EF4-FFF2-40B4-BE49-F238E27FC236}">
                      <a16:creationId xmlns:a16="http://schemas.microsoft.com/office/drawing/2014/main" id="{EEA242CF-13B2-44C6-8756-C7381B9BDB45}"/>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73" name="Group 30">
                  <a:extLst>
                    <a:ext uri="{FF2B5EF4-FFF2-40B4-BE49-F238E27FC236}">
                      <a16:creationId xmlns:a16="http://schemas.microsoft.com/office/drawing/2014/main" id="{AAE45180-6FC2-4574-BA8D-504A50E2E204}"/>
                    </a:ext>
                  </a:extLst>
                </p:cNvPr>
                <p:cNvGrpSpPr>
                  <a:grpSpLocks noChangeAspect="1"/>
                </p:cNvGrpSpPr>
                <p:nvPr/>
              </p:nvGrpSpPr>
              <p:grpSpPr bwMode="auto">
                <a:xfrm>
                  <a:off x="6545792" y="1729376"/>
                  <a:ext cx="111361" cy="115269"/>
                  <a:chOff x="5049" y="1841"/>
                  <a:chExt cx="57" cy="59"/>
                </a:xfrm>
                <a:solidFill>
                  <a:schemeClr val="bg1"/>
                </a:solidFill>
              </p:grpSpPr>
              <p:sp>
                <p:nvSpPr>
                  <p:cNvPr id="276" name="Freeform 31">
                    <a:extLst>
                      <a:ext uri="{FF2B5EF4-FFF2-40B4-BE49-F238E27FC236}">
                        <a16:creationId xmlns:a16="http://schemas.microsoft.com/office/drawing/2014/main" id="{DD9C5C33-9C56-4300-9106-A32374EC791D}"/>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32">
                    <a:extLst>
                      <a:ext uri="{FF2B5EF4-FFF2-40B4-BE49-F238E27FC236}">
                        <a16:creationId xmlns:a16="http://schemas.microsoft.com/office/drawing/2014/main" id="{76F91A6F-F1B1-4C75-9563-11748159C64C}"/>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33">
                    <a:extLst>
                      <a:ext uri="{FF2B5EF4-FFF2-40B4-BE49-F238E27FC236}">
                        <a16:creationId xmlns:a16="http://schemas.microsoft.com/office/drawing/2014/main" id="{B5695BA6-35BF-49E2-890F-F82836A123C1}"/>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34">
                    <a:extLst>
                      <a:ext uri="{FF2B5EF4-FFF2-40B4-BE49-F238E27FC236}">
                        <a16:creationId xmlns:a16="http://schemas.microsoft.com/office/drawing/2014/main" id="{0D4A9672-CC5A-4CDA-BAA6-824C6995AA95}"/>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35">
                    <a:extLst>
                      <a:ext uri="{FF2B5EF4-FFF2-40B4-BE49-F238E27FC236}">
                        <a16:creationId xmlns:a16="http://schemas.microsoft.com/office/drawing/2014/main" id="{B3AE58A5-235E-4463-B507-281E49189D96}"/>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36">
                    <a:extLst>
                      <a:ext uri="{FF2B5EF4-FFF2-40B4-BE49-F238E27FC236}">
                        <a16:creationId xmlns:a16="http://schemas.microsoft.com/office/drawing/2014/main" id="{496BA47B-6505-455F-B5A0-D614C28AE78B}"/>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37">
                    <a:extLst>
                      <a:ext uri="{FF2B5EF4-FFF2-40B4-BE49-F238E27FC236}">
                        <a16:creationId xmlns:a16="http://schemas.microsoft.com/office/drawing/2014/main" id="{4533C24D-9311-42AB-84D6-08BFACC11C73}"/>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38">
                    <a:extLst>
                      <a:ext uri="{FF2B5EF4-FFF2-40B4-BE49-F238E27FC236}">
                        <a16:creationId xmlns:a16="http://schemas.microsoft.com/office/drawing/2014/main" id="{BD4F5E97-B2D1-4251-8E76-9884454D6E2A}"/>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4" name="CellPhone_E8EA">
                  <a:extLst>
                    <a:ext uri="{FF2B5EF4-FFF2-40B4-BE49-F238E27FC236}">
                      <a16:creationId xmlns:a16="http://schemas.microsoft.com/office/drawing/2014/main" id="{5DB2A707-A783-4C75-8E43-5B15A4AC72D9}"/>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cxnSp>
              <p:nvCxnSpPr>
                <p:cNvPr id="275" name="Straight Connector 274">
                  <a:extLst>
                    <a:ext uri="{FF2B5EF4-FFF2-40B4-BE49-F238E27FC236}">
                      <a16:creationId xmlns:a16="http://schemas.microsoft.com/office/drawing/2014/main" id="{396AAB1A-DAD4-455A-9826-9E0327D0A901}"/>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4" name="Group 283">
                <a:extLst>
                  <a:ext uri="{FF2B5EF4-FFF2-40B4-BE49-F238E27FC236}">
                    <a16:creationId xmlns:a16="http://schemas.microsoft.com/office/drawing/2014/main" id="{405F5D5C-60EB-4804-8E94-562D63A53EE5}"/>
                  </a:ext>
                </a:extLst>
              </p:cNvPr>
              <p:cNvGrpSpPr/>
              <p:nvPr/>
            </p:nvGrpSpPr>
            <p:grpSpPr>
              <a:xfrm>
                <a:off x="10325927" y="1687023"/>
                <a:ext cx="329617" cy="252617"/>
                <a:chOff x="7398246" y="1610486"/>
                <a:chExt cx="498447" cy="382007"/>
              </a:xfrm>
            </p:grpSpPr>
            <p:sp>
              <p:nvSpPr>
                <p:cNvPr id="286" name="Rectangle 285">
                  <a:extLst>
                    <a:ext uri="{FF2B5EF4-FFF2-40B4-BE49-F238E27FC236}">
                      <a16:creationId xmlns:a16="http://schemas.microsoft.com/office/drawing/2014/main" id="{04E32C0E-36CD-454E-BF1F-B0C59FF168B5}"/>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5" name="monitor">
                  <a:extLst>
                    <a:ext uri="{FF2B5EF4-FFF2-40B4-BE49-F238E27FC236}">
                      <a16:creationId xmlns:a16="http://schemas.microsoft.com/office/drawing/2014/main" id="{4192A9BD-EFC3-4887-BCD9-E8140E85A622}"/>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287" name="Group 11">
                  <a:extLst>
                    <a:ext uri="{FF2B5EF4-FFF2-40B4-BE49-F238E27FC236}">
                      <a16:creationId xmlns:a16="http://schemas.microsoft.com/office/drawing/2014/main" id="{E89A5537-4F79-48A1-B382-52A20E1426DA}"/>
                    </a:ext>
                  </a:extLst>
                </p:cNvPr>
                <p:cNvGrpSpPr>
                  <a:grpSpLocks noChangeAspect="1"/>
                </p:cNvGrpSpPr>
                <p:nvPr/>
              </p:nvGrpSpPr>
              <p:grpSpPr bwMode="auto">
                <a:xfrm>
                  <a:off x="7581678" y="1714920"/>
                  <a:ext cx="111860" cy="111860"/>
                  <a:chOff x="5664" y="1835"/>
                  <a:chExt cx="73" cy="73"/>
                </a:xfrm>
                <a:solidFill>
                  <a:schemeClr val="bg1"/>
                </a:solidFill>
              </p:grpSpPr>
              <p:sp>
                <p:nvSpPr>
                  <p:cNvPr id="288" name="Freeform 12">
                    <a:extLst>
                      <a:ext uri="{FF2B5EF4-FFF2-40B4-BE49-F238E27FC236}">
                        <a16:creationId xmlns:a16="http://schemas.microsoft.com/office/drawing/2014/main" id="{085F95A9-5F79-4811-AFCA-D673EC7B229A}"/>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13">
                    <a:extLst>
                      <a:ext uri="{FF2B5EF4-FFF2-40B4-BE49-F238E27FC236}">
                        <a16:creationId xmlns:a16="http://schemas.microsoft.com/office/drawing/2014/main" id="{AA50E725-ADA9-4A6D-A5FC-0189CE5E33F0}"/>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14">
                    <a:extLst>
                      <a:ext uri="{FF2B5EF4-FFF2-40B4-BE49-F238E27FC236}">
                        <a16:creationId xmlns:a16="http://schemas.microsoft.com/office/drawing/2014/main" id="{93A24B59-693E-4619-A9D3-3399A1E2577B}"/>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15">
                    <a:extLst>
                      <a:ext uri="{FF2B5EF4-FFF2-40B4-BE49-F238E27FC236}">
                        <a16:creationId xmlns:a16="http://schemas.microsoft.com/office/drawing/2014/main" id="{E538E0F5-6B1A-40E3-B4D0-67173594D3C0}"/>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92" name="Group 291">
                <a:extLst>
                  <a:ext uri="{FF2B5EF4-FFF2-40B4-BE49-F238E27FC236}">
                    <a16:creationId xmlns:a16="http://schemas.microsoft.com/office/drawing/2014/main" id="{FB89E3AE-61F9-4FE3-815A-7E667129E21F}"/>
                  </a:ext>
                </a:extLst>
              </p:cNvPr>
              <p:cNvGrpSpPr/>
              <p:nvPr/>
            </p:nvGrpSpPr>
            <p:grpSpPr>
              <a:xfrm>
                <a:off x="10786071" y="1685521"/>
                <a:ext cx="329617" cy="252617"/>
                <a:chOff x="2892310" y="4439341"/>
                <a:chExt cx="376337" cy="288423"/>
              </a:xfrm>
            </p:grpSpPr>
            <p:sp>
              <p:nvSpPr>
                <p:cNvPr id="293" name="monitor">
                  <a:extLst>
                    <a:ext uri="{FF2B5EF4-FFF2-40B4-BE49-F238E27FC236}">
                      <a16:creationId xmlns:a16="http://schemas.microsoft.com/office/drawing/2014/main" id="{5779C248-5E6C-4515-8B75-F25E74009FDF}"/>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4" name="Rectangle 293">
                  <a:extLst>
                    <a:ext uri="{FF2B5EF4-FFF2-40B4-BE49-F238E27FC236}">
                      <a16:creationId xmlns:a16="http://schemas.microsoft.com/office/drawing/2014/main" id="{9134B669-CEA2-47CF-AC20-242EEF41FA70}"/>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95" name="Picture 294">
                  <a:extLst>
                    <a:ext uri="{FF2B5EF4-FFF2-40B4-BE49-F238E27FC236}">
                      <a16:creationId xmlns:a16="http://schemas.microsoft.com/office/drawing/2014/main" id="{CE1057F8-A63C-4D86-921C-40D363F1419A}"/>
                    </a:ext>
                  </a:extLst>
                </p:cNvPr>
                <p:cNvPicPr>
                  <a:picLocks noChangeAspect="1"/>
                </p:cNvPicPr>
                <p:nvPr/>
              </p:nvPicPr>
              <p:blipFill rotWithShape="1">
                <a:blip r:embed="rId3">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sp>
            <p:nvSpPr>
              <p:cNvPr id="171" name="TextBox 170">
                <a:extLst>
                  <a:ext uri="{FF2B5EF4-FFF2-40B4-BE49-F238E27FC236}">
                    <a16:creationId xmlns:a16="http://schemas.microsoft.com/office/drawing/2014/main" id="{A3A7DED2-0171-4ADB-B570-212B59075D86}"/>
                  </a:ext>
                </a:extLst>
              </p:cNvPr>
              <p:cNvSpPr txBox="1"/>
              <p:nvPr/>
            </p:nvSpPr>
            <p:spPr>
              <a:xfrm>
                <a:off x="11156037" y="1948351"/>
                <a:ext cx="901491" cy="2846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50" b="1">
                    <a:gradFill>
                      <a:gsLst>
                        <a:gs pos="2917">
                          <a:schemeClr val="tx2"/>
                        </a:gs>
                        <a:gs pos="100000">
                          <a:schemeClr val="tx2"/>
                        </a:gs>
                      </a:gsLst>
                      <a:lin ang="5400000" scaled="0"/>
                    </a:gradFill>
                    <a:cs typeface="Segoe UI" pitchFamily="34" charset="0"/>
                  </a:rPr>
                  <a:t>IoT</a:t>
                </a:r>
              </a:p>
            </p:txBody>
          </p:sp>
          <p:sp>
            <p:nvSpPr>
              <p:cNvPr id="173" name="Rounded Rectangle 876">
                <a:extLst>
                  <a:ext uri="{FF2B5EF4-FFF2-40B4-BE49-F238E27FC236}">
                    <a16:creationId xmlns:a16="http://schemas.microsoft.com/office/drawing/2014/main" id="{0CD3D555-38D3-4F3B-9812-D7C1B0C7D897}"/>
                  </a:ext>
                </a:extLst>
              </p:cNvPr>
              <p:cNvSpPr/>
              <p:nvPr/>
            </p:nvSpPr>
            <p:spPr>
              <a:xfrm>
                <a:off x="11368653" y="1677421"/>
                <a:ext cx="450567" cy="258219"/>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sp>
            <p:nvSpPr>
              <p:cNvPr id="172" name="IoT">
                <a:extLst>
                  <a:ext uri="{FF2B5EF4-FFF2-40B4-BE49-F238E27FC236}">
                    <a16:creationId xmlns:a16="http://schemas.microsoft.com/office/drawing/2014/main" id="{8673840C-BE8A-4036-AF58-EC60E0629F2C}"/>
                  </a:ext>
                </a:extLst>
              </p:cNvPr>
              <p:cNvSpPr>
                <a:spLocks noChangeAspect="1" noEditPoints="1"/>
              </p:cNvSpPr>
              <p:nvPr/>
            </p:nvSpPr>
            <p:spPr bwMode="auto">
              <a:xfrm>
                <a:off x="11490899" y="1718630"/>
                <a:ext cx="184761" cy="18505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4224"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2" name="Group 1">
            <a:extLst>
              <a:ext uri="{FF2B5EF4-FFF2-40B4-BE49-F238E27FC236}">
                <a16:creationId xmlns:a16="http://schemas.microsoft.com/office/drawing/2014/main" id="{CE346491-DD16-43A9-B268-0C3CED16B88D}"/>
              </a:ext>
            </a:extLst>
          </p:cNvPr>
          <p:cNvGrpSpPr/>
          <p:nvPr/>
        </p:nvGrpSpPr>
        <p:grpSpPr>
          <a:xfrm>
            <a:off x="176716" y="1077464"/>
            <a:ext cx="4153359" cy="5620766"/>
            <a:chOff x="176716" y="1077464"/>
            <a:chExt cx="4153359" cy="5620766"/>
          </a:xfrm>
        </p:grpSpPr>
        <p:sp>
          <p:nvSpPr>
            <p:cNvPr id="225" name="building_5">
              <a:extLst>
                <a:ext uri="{FF2B5EF4-FFF2-40B4-BE49-F238E27FC236}">
                  <a16:creationId xmlns:a16="http://schemas.microsoft.com/office/drawing/2014/main" id="{6E8F4541-CA66-400C-ABB8-01A262739E83}"/>
                </a:ext>
              </a:extLst>
            </p:cNvPr>
            <p:cNvSpPr>
              <a:spLocks noChangeAspect="1" noEditPoints="1"/>
            </p:cNvSpPr>
            <p:nvPr/>
          </p:nvSpPr>
          <p:spPr bwMode="auto">
            <a:xfrm>
              <a:off x="462382" y="1485747"/>
              <a:ext cx="439682" cy="477528"/>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317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22727">
                      <a:schemeClr val="tx1"/>
                    </a:gs>
                    <a:gs pos="42000">
                      <a:schemeClr val="tx1"/>
                    </a:gs>
                  </a:gsLst>
                  <a:lin ang="5400000" scaled="0"/>
                </a:gradFill>
              </a:endParaRPr>
            </a:p>
          </p:txBody>
        </p:sp>
        <p:grpSp>
          <p:nvGrpSpPr>
            <p:cNvPr id="260" name="Group 259">
              <a:extLst>
                <a:ext uri="{FF2B5EF4-FFF2-40B4-BE49-F238E27FC236}">
                  <a16:creationId xmlns:a16="http://schemas.microsoft.com/office/drawing/2014/main" id="{ED283CA7-7427-4658-8155-64A90A1619AA}"/>
                </a:ext>
              </a:extLst>
            </p:cNvPr>
            <p:cNvGrpSpPr/>
            <p:nvPr/>
          </p:nvGrpSpPr>
          <p:grpSpPr>
            <a:xfrm>
              <a:off x="176716" y="1077464"/>
              <a:ext cx="4153359" cy="5620766"/>
              <a:chOff x="176716" y="846352"/>
              <a:chExt cx="4153359" cy="5733632"/>
            </a:xfrm>
          </p:grpSpPr>
          <p:sp>
            <p:nvSpPr>
              <p:cNvPr id="3" name="Rectangle 2">
                <a:extLst>
                  <a:ext uri="{FF2B5EF4-FFF2-40B4-BE49-F238E27FC236}">
                    <a16:creationId xmlns:a16="http://schemas.microsoft.com/office/drawing/2014/main" id="{E81882A3-8BD2-4565-9740-10D309EB4CF8}"/>
                  </a:ext>
                </a:extLst>
              </p:cNvPr>
              <p:cNvSpPr/>
              <p:nvPr/>
            </p:nvSpPr>
            <p:spPr bwMode="auto">
              <a:xfrm>
                <a:off x="176716" y="846352"/>
                <a:ext cx="3882287" cy="5733632"/>
              </a:xfrm>
              <a:prstGeom prst="rect">
                <a:avLst/>
              </a:prstGeom>
              <a:noFill/>
              <a:ln w="1905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b="1">
                    <a:gradFill>
                      <a:gsLst>
                        <a:gs pos="2917">
                          <a:schemeClr val="tx2"/>
                        </a:gs>
                        <a:gs pos="100000">
                          <a:schemeClr val="tx2"/>
                        </a:gs>
                      </a:gsLst>
                      <a:lin ang="5400000" scaled="0"/>
                    </a:gradFill>
                  </a:rPr>
                  <a:t>Infrastructure</a:t>
                </a:r>
              </a:p>
            </p:txBody>
          </p:sp>
          <p:grpSp>
            <p:nvGrpSpPr>
              <p:cNvPr id="141" name="Group 140">
                <a:extLst>
                  <a:ext uri="{FF2B5EF4-FFF2-40B4-BE49-F238E27FC236}">
                    <a16:creationId xmlns:a16="http://schemas.microsoft.com/office/drawing/2014/main" id="{13705737-2460-4B0F-8BA0-5D14D1B38099}"/>
                  </a:ext>
                </a:extLst>
              </p:cNvPr>
              <p:cNvGrpSpPr/>
              <p:nvPr/>
            </p:nvGrpSpPr>
            <p:grpSpPr>
              <a:xfrm>
                <a:off x="2240965" y="1468418"/>
                <a:ext cx="2089110" cy="299364"/>
                <a:chOff x="6953586" y="2358722"/>
                <a:chExt cx="3082238" cy="441674"/>
              </a:xfrm>
            </p:grpSpPr>
            <p:pic>
              <p:nvPicPr>
                <p:cNvPr id="142" name="Picture 141">
                  <a:extLst>
                    <a:ext uri="{FF2B5EF4-FFF2-40B4-BE49-F238E27FC236}">
                      <a16:creationId xmlns:a16="http://schemas.microsoft.com/office/drawing/2014/main" id="{245CFADB-D8EC-4BB6-A611-380322FB64B0}"/>
                    </a:ext>
                  </a:extLst>
                </p:cNvPr>
                <p:cNvPicPr>
                  <a:picLocks noChangeAspect="1"/>
                </p:cNvPicPr>
                <p:nvPr/>
              </p:nvPicPr>
              <p:blipFill>
                <a:blip r:embed="rId4"/>
                <a:stretch>
                  <a:fillRect/>
                </a:stretch>
              </p:blipFill>
              <p:spPr>
                <a:xfrm>
                  <a:off x="6953586" y="2358722"/>
                  <a:ext cx="654791" cy="431246"/>
                </a:xfrm>
                <a:prstGeom prst="rect">
                  <a:avLst/>
                </a:prstGeom>
              </p:spPr>
            </p:pic>
            <p:sp>
              <p:nvSpPr>
                <p:cNvPr id="143" name="TextBox 142">
                  <a:extLst>
                    <a:ext uri="{FF2B5EF4-FFF2-40B4-BE49-F238E27FC236}">
                      <a16:creationId xmlns:a16="http://schemas.microsoft.com/office/drawing/2014/main" id="{2074B325-D5A3-45D8-BB90-4B49AD6065E3}"/>
                    </a:ext>
                  </a:extLst>
                </p:cNvPr>
                <p:cNvSpPr txBox="1"/>
                <p:nvPr/>
              </p:nvSpPr>
              <p:spPr>
                <a:xfrm>
                  <a:off x="7571596" y="2383512"/>
                  <a:ext cx="2464228" cy="416884"/>
                </a:xfrm>
                <a:prstGeom prst="rect">
                  <a:avLst/>
                </a:prstGeom>
                <a:noFill/>
              </p:spPr>
              <p:txBody>
                <a:bodyPr wrap="square" rtlCol="0">
                  <a:spAutoFit/>
                </a:bodyPr>
                <a:lstStyle/>
                <a:p>
                  <a:pPr>
                    <a:defRPr/>
                  </a:pPr>
                  <a:r>
                    <a:rPr lang="en-US" sz="1200" b="1">
                      <a:gradFill>
                        <a:gsLst>
                          <a:gs pos="1250">
                            <a:schemeClr val="accent1"/>
                          </a:gs>
                          <a:gs pos="100000">
                            <a:schemeClr val="accent1"/>
                          </a:gs>
                        </a:gsLst>
                        <a:lin ang="5400000" scaled="0"/>
                      </a:gradFill>
                      <a:cs typeface="Segoe UI" pitchFamily="34" charset="0"/>
                    </a:rPr>
                    <a:t>Microsoft Azure</a:t>
                  </a:r>
                </a:p>
              </p:txBody>
            </p:sp>
          </p:grpSp>
          <p:sp>
            <p:nvSpPr>
              <p:cNvPr id="144" name="TextBox 143">
                <a:extLst>
                  <a:ext uri="{FF2B5EF4-FFF2-40B4-BE49-F238E27FC236}">
                    <a16:creationId xmlns:a16="http://schemas.microsoft.com/office/drawing/2014/main" id="{4DA09C3E-147C-4CCA-8C34-CCCAEB2CD288}"/>
                  </a:ext>
                </a:extLst>
              </p:cNvPr>
              <p:cNvSpPr txBox="1"/>
              <p:nvPr/>
            </p:nvSpPr>
            <p:spPr>
              <a:xfrm>
                <a:off x="837215" y="1313049"/>
                <a:ext cx="1460546" cy="622056"/>
              </a:xfrm>
              <a:prstGeom prst="rect">
                <a:avLst/>
              </a:prstGeom>
              <a:noFill/>
            </p:spPr>
            <p:txBody>
              <a:bodyPr wrap="square" lIns="179285" tIns="143428" rIns="179285" bIns="143428" rtlCol="0">
                <a:spAutoFit/>
              </a:bodyPr>
              <a:lstStyle>
                <a:defPPr>
                  <a:defRPr lang="en-US"/>
                </a:defPPr>
                <a:lvl1pPr algn="ctr">
                  <a:lnSpc>
                    <a:spcPct val="90000"/>
                  </a:lnSpc>
                  <a:spcAft>
                    <a:spcPts val="588"/>
                  </a:spcAft>
                  <a:defRPr b="1">
                    <a:gradFill>
                      <a:gsLst>
                        <a:gs pos="1250">
                          <a:schemeClr val="tx1"/>
                        </a:gs>
                        <a:gs pos="100000">
                          <a:schemeClr val="tx1"/>
                        </a:gs>
                      </a:gsLst>
                      <a:lin ang="5400000" scaled="0"/>
                    </a:gradFill>
                  </a:defRPr>
                </a:lvl1pPr>
              </a:lstStyle>
              <a:p>
                <a:r>
                  <a:rPr lang="en-US" sz="1200"/>
                  <a:t>On Premises &amp; Other Clouds</a:t>
                </a:r>
              </a:p>
            </p:txBody>
          </p:sp>
        </p:grpSp>
      </p:grpSp>
      <p:grpSp>
        <p:nvGrpSpPr>
          <p:cNvPr id="261" name="Group 260">
            <a:extLst>
              <a:ext uri="{FF2B5EF4-FFF2-40B4-BE49-F238E27FC236}">
                <a16:creationId xmlns:a16="http://schemas.microsoft.com/office/drawing/2014/main" id="{1E3DB27E-CD54-4C7A-B26D-5BF7E50CA28E}"/>
              </a:ext>
            </a:extLst>
          </p:cNvPr>
          <p:cNvGrpSpPr/>
          <p:nvPr/>
        </p:nvGrpSpPr>
        <p:grpSpPr>
          <a:xfrm>
            <a:off x="4150055" y="1077464"/>
            <a:ext cx="3882287" cy="5620766"/>
            <a:chOff x="4150055" y="956441"/>
            <a:chExt cx="3882287" cy="5620766"/>
          </a:xfrm>
        </p:grpSpPr>
        <p:sp>
          <p:nvSpPr>
            <p:cNvPr id="4" name="Rectangle 3">
              <a:extLst>
                <a:ext uri="{FF2B5EF4-FFF2-40B4-BE49-F238E27FC236}">
                  <a16:creationId xmlns:a16="http://schemas.microsoft.com/office/drawing/2014/main" id="{CA659294-B52F-4A0D-BEAE-3380ADD1A47F}"/>
                </a:ext>
              </a:extLst>
            </p:cNvPr>
            <p:cNvSpPr/>
            <p:nvPr/>
          </p:nvSpPr>
          <p:spPr bwMode="auto">
            <a:xfrm>
              <a:off x="4150055" y="956441"/>
              <a:ext cx="3882287" cy="5620766"/>
            </a:xfrm>
            <a:prstGeom prst="rect">
              <a:avLst/>
            </a:prstGeom>
            <a:noFill/>
            <a:ln w="1905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b="1">
                  <a:gradFill>
                    <a:gsLst>
                      <a:gs pos="2917">
                        <a:schemeClr val="tx2"/>
                      </a:gs>
                      <a:gs pos="100000">
                        <a:schemeClr val="tx2"/>
                      </a:gs>
                    </a:gsLst>
                    <a:lin ang="5400000" scaled="0"/>
                  </a:gradFill>
                </a:rPr>
                <a:t>Apps and Data</a:t>
              </a:r>
            </a:p>
          </p:txBody>
        </p:sp>
        <p:grpSp>
          <p:nvGrpSpPr>
            <p:cNvPr id="229" name="Group 228">
              <a:extLst>
                <a:ext uri="{FF2B5EF4-FFF2-40B4-BE49-F238E27FC236}">
                  <a16:creationId xmlns:a16="http://schemas.microsoft.com/office/drawing/2014/main" id="{FE76D556-DC35-43C6-8FFC-C4A0601EFAD7}"/>
                </a:ext>
              </a:extLst>
            </p:cNvPr>
            <p:cNvGrpSpPr/>
            <p:nvPr/>
          </p:nvGrpSpPr>
          <p:grpSpPr>
            <a:xfrm>
              <a:off x="5157116" y="1388096"/>
              <a:ext cx="2274582" cy="665403"/>
              <a:chOff x="4810631" y="1349954"/>
              <a:chExt cx="3094982" cy="905402"/>
            </a:xfrm>
          </p:grpSpPr>
          <p:grpSp>
            <p:nvGrpSpPr>
              <p:cNvPr id="45" name="Group 44">
                <a:extLst>
                  <a:ext uri="{FF2B5EF4-FFF2-40B4-BE49-F238E27FC236}">
                    <a16:creationId xmlns:a16="http://schemas.microsoft.com/office/drawing/2014/main" id="{6A802C5A-9A70-4135-B50D-82F61CF5C225}"/>
                  </a:ext>
                </a:extLst>
              </p:cNvPr>
              <p:cNvGrpSpPr/>
              <p:nvPr/>
            </p:nvGrpSpPr>
            <p:grpSpPr>
              <a:xfrm>
                <a:off x="6460438" y="1352660"/>
                <a:ext cx="1445175" cy="477413"/>
                <a:chOff x="6023795" y="1898055"/>
                <a:chExt cx="1445175" cy="477413"/>
              </a:xfrm>
            </p:grpSpPr>
            <p:sp>
              <p:nvSpPr>
                <p:cNvPr id="22" name="Rounded Rectangle 876">
                  <a:extLst>
                    <a:ext uri="{FF2B5EF4-FFF2-40B4-BE49-F238E27FC236}">
                      <a16:creationId xmlns:a16="http://schemas.microsoft.com/office/drawing/2014/main" id="{70CCA5A4-4BCF-4952-95FF-E6DF8C188422}"/>
                    </a:ext>
                  </a:extLst>
                </p:cNvPr>
                <p:cNvSpPr/>
                <p:nvPr/>
              </p:nvSpPr>
              <p:spPr>
                <a:xfrm>
                  <a:off x="6023795" y="1898055"/>
                  <a:ext cx="1445175" cy="477413"/>
                </a:xfrm>
                <a:prstGeom prst="roundRect">
                  <a:avLst>
                    <a:gd name="adj" fmla="val 50000"/>
                  </a:avLst>
                </a:prstGeom>
                <a:solidFill>
                  <a:srgbClr val="FFFFFF">
                    <a:alpha val="94902"/>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BD279E88-F379-4530-9A58-8299A1637CE2}"/>
                    </a:ext>
                  </a:extLst>
                </p:cNvPr>
                <p:cNvGrpSpPr/>
                <p:nvPr/>
              </p:nvGrpSpPr>
              <p:grpSpPr>
                <a:xfrm>
                  <a:off x="6221455" y="1943707"/>
                  <a:ext cx="1066742" cy="390073"/>
                  <a:chOff x="8450649" y="1767006"/>
                  <a:chExt cx="1397124" cy="510883"/>
                </a:xfrm>
              </p:grpSpPr>
              <p:pic>
                <p:nvPicPr>
                  <p:cNvPr id="24" name="Picture 23">
                    <a:extLst>
                      <a:ext uri="{FF2B5EF4-FFF2-40B4-BE49-F238E27FC236}">
                        <a16:creationId xmlns:a16="http://schemas.microsoft.com/office/drawing/2014/main" id="{71D6144F-B30B-4763-9B39-CA1CCB307C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50649" y="2056077"/>
                    <a:ext cx="208102" cy="208102"/>
                  </a:xfrm>
                  <a:prstGeom prst="rect">
                    <a:avLst/>
                  </a:prstGeom>
                </p:spPr>
              </p:pic>
              <p:pic>
                <p:nvPicPr>
                  <p:cNvPr id="25" name="Picture 24">
                    <a:extLst>
                      <a:ext uri="{FF2B5EF4-FFF2-40B4-BE49-F238E27FC236}">
                        <a16:creationId xmlns:a16="http://schemas.microsoft.com/office/drawing/2014/main" id="{6675B33B-3D73-4ACC-81CB-E217697647C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22395" y="1792586"/>
                    <a:ext cx="192791" cy="179187"/>
                  </a:xfrm>
                  <a:prstGeom prst="rect">
                    <a:avLst/>
                  </a:prstGeom>
                </p:spPr>
              </p:pic>
              <p:pic>
                <p:nvPicPr>
                  <p:cNvPr id="26" name="Picture 25">
                    <a:extLst>
                      <a:ext uri="{FF2B5EF4-FFF2-40B4-BE49-F238E27FC236}">
                        <a16:creationId xmlns:a16="http://schemas.microsoft.com/office/drawing/2014/main" id="{319EC98E-82AC-4ABD-95DF-B9D2D2DF40A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44315" y="1769346"/>
                    <a:ext cx="325564" cy="228009"/>
                  </a:xfrm>
                  <a:prstGeom prst="rect">
                    <a:avLst/>
                  </a:prstGeom>
                </p:spPr>
              </p:pic>
              <p:pic>
                <p:nvPicPr>
                  <p:cNvPr id="27" name="Picture 26">
                    <a:extLst>
                      <a:ext uri="{FF2B5EF4-FFF2-40B4-BE49-F238E27FC236}">
                        <a16:creationId xmlns:a16="http://schemas.microsoft.com/office/drawing/2014/main" id="{239C2E67-32F0-4540-B50F-1CA5EF698EC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15791" y="1767006"/>
                    <a:ext cx="230348" cy="230349"/>
                  </a:xfrm>
                  <a:prstGeom prst="rect">
                    <a:avLst/>
                  </a:prstGeom>
                </p:spPr>
              </p:pic>
              <p:pic>
                <p:nvPicPr>
                  <p:cNvPr id="28" name="Picture 27">
                    <a:extLst>
                      <a:ext uri="{FF2B5EF4-FFF2-40B4-BE49-F238E27FC236}">
                        <a16:creationId xmlns:a16="http://schemas.microsoft.com/office/drawing/2014/main" id="{5BB63DE0-2C3B-4417-A695-D3132F568FA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08681" y="2019526"/>
                    <a:ext cx="261786" cy="258363"/>
                  </a:xfrm>
                  <a:prstGeom prst="rect">
                    <a:avLst/>
                  </a:prstGeom>
                </p:spPr>
              </p:pic>
              <p:pic>
                <p:nvPicPr>
                  <p:cNvPr id="29" name="Picture 28">
                    <a:extLst>
                      <a:ext uri="{FF2B5EF4-FFF2-40B4-BE49-F238E27FC236}">
                        <a16:creationId xmlns:a16="http://schemas.microsoft.com/office/drawing/2014/main" id="{60F5A238-B772-4C6C-9AEC-B40EED72D2A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795557" y="2057689"/>
                    <a:ext cx="206490" cy="206490"/>
                  </a:xfrm>
                  <a:prstGeom prst="rect">
                    <a:avLst/>
                  </a:prstGeom>
                </p:spPr>
              </p:pic>
              <p:grpSp>
                <p:nvGrpSpPr>
                  <p:cNvPr id="30" name="Group 29">
                    <a:extLst>
                      <a:ext uri="{FF2B5EF4-FFF2-40B4-BE49-F238E27FC236}">
                        <a16:creationId xmlns:a16="http://schemas.microsoft.com/office/drawing/2014/main" id="{573BF8C0-B100-42A4-AB8A-9802B0C00062}"/>
                      </a:ext>
                    </a:extLst>
                  </p:cNvPr>
                  <p:cNvGrpSpPr/>
                  <p:nvPr/>
                </p:nvGrpSpPr>
                <p:grpSpPr>
                  <a:xfrm>
                    <a:off x="9481001" y="2104269"/>
                    <a:ext cx="366772" cy="88876"/>
                    <a:chOff x="1340717" y="917625"/>
                    <a:chExt cx="418504" cy="101414"/>
                  </a:xfrm>
                  <a:solidFill>
                    <a:schemeClr val="tx1">
                      <a:lumMod val="65000"/>
                      <a:lumOff val="35000"/>
                    </a:schemeClr>
                  </a:solidFill>
                </p:grpSpPr>
                <p:sp>
                  <p:nvSpPr>
                    <p:cNvPr id="31" name="Oval 30">
                      <a:extLst>
                        <a:ext uri="{FF2B5EF4-FFF2-40B4-BE49-F238E27FC236}">
                          <a16:creationId xmlns:a16="http://schemas.microsoft.com/office/drawing/2014/main" id="{D8277B0B-DE8B-42BC-8DCF-86B77D75AEB0}"/>
                        </a:ext>
                      </a:extLst>
                    </p:cNvPr>
                    <p:cNvSpPr/>
                    <p:nvPr/>
                  </p:nvSpPr>
                  <p:spPr bwMode="auto">
                    <a:xfrm>
                      <a:off x="1340717"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8086EA66-81C5-49AF-9EC1-CE9A202A1A73}"/>
                        </a:ext>
                      </a:extLst>
                    </p:cNvPr>
                    <p:cNvSpPr/>
                    <p:nvPr/>
                  </p:nvSpPr>
                  <p:spPr bwMode="auto">
                    <a:xfrm>
                      <a:off x="1499262"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15E4843B-EEDD-4153-9847-669E7BC637E8}"/>
                        </a:ext>
                      </a:extLst>
                    </p:cNvPr>
                    <p:cNvSpPr/>
                    <p:nvPr/>
                  </p:nvSpPr>
                  <p:spPr bwMode="auto">
                    <a:xfrm>
                      <a:off x="1657807"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44" name="Rectangle 43">
                <a:extLst>
                  <a:ext uri="{FF2B5EF4-FFF2-40B4-BE49-F238E27FC236}">
                    <a16:creationId xmlns:a16="http://schemas.microsoft.com/office/drawing/2014/main" id="{1C15FF9B-E7AB-4943-B99E-D9CA2CD6C39D}"/>
                  </a:ext>
                </a:extLst>
              </p:cNvPr>
              <p:cNvSpPr/>
              <p:nvPr/>
            </p:nvSpPr>
            <p:spPr>
              <a:xfrm>
                <a:off x="4810631" y="1349954"/>
                <a:ext cx="1717024" cy="50254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gradFill>
                      <a:gsLst>
                        <a:gs pos="83000">
                          <a:schemeClr val="accent4"/>
                        </a:gs>
                        <a:gs pos="100000">
                          <a:schemeClr val="accent4"/>
                        </a:gs>
                      </a:gsLst>
                      <a:lin ang="5400000" scaled="1"/>
                    </a:gradFill>
                    <a:effectLst/>
                    <a:uLnTx/>
                    <a:uFillTx/>
                    <a:ea typeface="+mn-ea"/>
                    <a:cs typeface="+mn-cs"/>
                  </a:rPr>
                  <a:t>Office 365</a:t>
                </a:r>
              </a:p>
            </p:txBody>
          </p:sp>
          <p:grpSp>
            <p:nvGrpSpPr>
              <p:cNvPr id="17" name="Group 16">
                <a:extLst>
                  <a:ext uri="{FF2B5EF4-FFF2-40B4-BE49-F238E27FC236}">
                    <a16:creationId xmlns:a16="http://schemas.microsoft.com/office/drawing/2014/main" id="{61B1543F-89D5-46AA-8706-0C11E7242FD1}"/>
                  </a:ext>
                </a:extLst>
              </p:cNvPr>
              <p:cNvGrpSpPr/>
              <p:nvPr/>
            </p:nvGrpSpPr>
            <p:grpSpPr>
              <a:xfrm>
                <a:off x="4812829" y="1904002"/>
                <a:ext cx="2614785" cy="351354"/>
                <a:chOff x="4483575" y="2184077"/>
                <a:chExt cx="3133060" cy="420995"/>
              </a:xfrm>
            </p:grpSpPr>
            <p:sp>
              <p:nvSpPr>
                <p:cNvPr id="221" name="Rounded Rectangle 876">
                  <a:extLst>
                    <a:ext uri="{FF2B5EF4-FFF2-40B4-BE49-F238E27FC236}">
                      <a16:creationId xmlns:a16="http://schemas.microsoft.com/office/drawing/2014/main" id="{39DDAD4A-6651-4E11-89AB-BE0D4E00519E}"/>
                    </a:ext>
                  </a:extLst>
                </p:cNvPr>
                <p:cNvSpPr/>
                <p:nvPr/>
              </p:nvSpPr>
              <p:spPr>
                <a:xfrm>
                  <a:off x="4483575" y="2184077"/>
                  <a:ext cx="3133060" cy="420995"/>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pic>
              <p:nvPicPr>
                <p:cNvPr id="217" name="Picture 216">
                  <a:extLst>
                    <a:ext uri="{FF2B5EF4-FFF2-40B4-BE49-F238E27FC236}">
                      <a16:creationId xmlns:a16="http://schemas.microsoft.com/office/drawing/2014/main" id="{840B32CC-4B92-4CAA-A25D-C0107F0674D6}"/>
                    </a:ext>
                  </a:extLst>
                </p:cNvPr>
                <p:cNvPicPr>
                  <a:picLocks noChangeAspect="1"/>
                </p:cNvPicPr>
                <p:nvPr/>
              </p:nvPicPr>
              <p:blipFill rotWithShape="1">
                <a:blip r:embed="rId11">
                  <a:extLst>
                    <a:ext uri="{28A0092B-C50C-407E-A947-70E740481C1C}">
                      <a14:useLocalDpi xmlns:a14="http://schemas.microsoft.com/office/drawing/2010/main" val="0"/>
                    </a:ext>
                  </a:extLst>
                </a:blip>
                <a:srcRect r="52089"/>
                <a:stretch/>
              </p:blipFill>
              <p:spPr>
                <a:xfrm>
                  <a:off x="5302425" y="2224606"/>
                  <a:ext cx="310456" cy="334674"/>
                </a:xfrm>
                <a:prstGeom prst="rect">
                  <a:avLst/>
                </a:prstGeom>
              </p:spPr>
            </p:pic>
            <p:pic>
              <p:nvPicPr>
                <p:cNvPr id="218" name="Picture 217">
                  <a:extLst>
                    <a:ext uri="{FF2B5EF4-FFF2-40B4-BE49-F238E27FC236}">
                      <a16:creationId xmlns:a16="http://schemas.microsoft.com/office/drawing/2014/main" id="{EA8453A1-1ED9-48F7-B33A-A8C3083690C8}"/>
                    </a:ext>
                  </a:extLst>
                </p:cNvPr>
                <p:cNvPicPr>
                  <a:picLocks noChangeAspect="1"/>
                </p:cNvPicPr>
                <p:nvPr/>
              </p:nvPicPr>
              <p:blipFill rotWithShape="1">
                <a:blip r:embed="rId12">
                  <a:extLst>
                    <a:ext uri="{28A0092B-C50C-407E-A947-70E740481C1C}">
                      <a14:useLocalDpi xmlns:a14="http://schemas.microsoft.com/office/drawing/2010/main" val="0"/>
                    </a:ext>
                  </a:extLst>
                </a:blip>
                <a:srcRect r="59795"/>
                <a:stretch/>
              </p:blipFill>
              <p:spPr>
                <a:xfrm>
                  <a:off x="4579460" y="2219677"/>
                  <a:ext cx="309905" cy="334674"/>
                </a:xfrm>
                <a:prstGeom prst="rect">
                  <a:avLst/>
                </a:prstGeom>
              </p:spPr>
            </p:pic>
            <p:pic>
              <p:nvPicPr>
                <p:cNvPr id="219" name="Picture 218">
                  <a:extLst>
                    <a:ext uri="{FF2B5EF4-FFF2-40B4-BE49-F238E27FC236}">
                      <a16:creationId xmlns:a16="http://schemas.microsoft.com/office/drawing/2014/main" id="{F15EFD20-0B4E-4F8B-9452-4B5EB12882B4}"/>
                    </a:ext>
                  </a:extLst>
                </p:cNvPr>
                <p:cNvPicPr>
                  <a:picLocks noChangeAspect="1"/>
                </p:cNvPicPr>
                <p:nvPr/>
              </p:nvPicPr>
              <p:blipFill rotWithShape="1">
                <a:blip r:embed="rId13">
                  <a:extLst>
                    <a:ext uri="{28A0092B-C50C-407E-A947-70E740481C1C}">
                      <a14:useLocalDpi xmlns:a14="http://schemas.microsoft.com/office/drawing/2010/main" val="0"/>
                    </a:ext>
                  </a:extLst>
                </a:blip>
                <a:srcRect r="66825"/>
                <a:stretch/>
              </p:blipFill>
              <p:spPr>
                <a:xfrm>
                  <a:off x="5679818" y="2224606"/>
                  <a:ext cx="305327" cy="334674"/>
                </a:xfrm>
                <a:prstGeom prst="rect">
                  <a:avLst/>
                </a:prstGeom>
              </p:spPr>
            </p:pic>
            <p:pic>
              <p:nvPicPr>
                <p:cNvPr id="220" name="Picture 219">
                  <a:extLst>
                    <a:ext uri="{FF2B5EF4-FFF2-40B4-BE49-F238E27FC236}">
                      <a16:creationId xmlns:a16="http://schemas.microsoft.com/office/drawing/2014/main" id="{7AE16E99-AD20-4B6F-A57A-51685EB9E24E}"/>
                    </a:ext>
                  </a:extLst>
                </p:cNvPr>
                <p:cNvPicPr>
                  <a:picLocks noChangeAspect="1"/>
                </p:cNvPicPr>
                <p:nvPr/>
              </p:nvPicPr>
              <p:blipFill rotWithShape="1">
                <a:blip r:embed="rId14">
                  <a:extLst>
                    <a:ext uri="{28A0092B-C50C-407E-A947-70E740481C1C}">
                      <a14:useLocalDpi xmlns:a14="http://schemas.microsoft.com/office/drawing/2010/main" val="0"/>
                    </a:ext>
                  </a:extLst>
                </a:blip>
                <a:srcRect r="51115"/>
                <a:stretch/>
              </p:blipFill>
              <p:spPr>
                <a:xfrm>
                  <a:off x="4930902" y="2229744"/>
                  <a:ext cx="304586" cy="334674"/>
                </a:xfrm>
                <a:prstGeom prst="rect">
                  <a:avLst/>
                </a:prstGeom>
              </p:spPr>
            </p:pic>
            <p:grpSp>
              <p:nvGrpSpPr>
                <p:cNvPr id="210" name="Group 209">
                  <a:extLst>
                    <a:ext uri="{FF2B5EF4-FFF2-40B4-BE49-F238E27FC236}">
                      <a16:creationId xmlns:a16="http://schemas.microsoft.com/office/drawing/2014/main" id="{3D83A582-E0F8-4575-9AA8-1249D2F762B5}"/>
                    </a:ext>
                  </a:extLst>
                </p:cNvPr>
                <p:cNvGrpSpPr/>
                <p:nvPr/>
              </p:nvGrpSpPr>
              <p:grpSpPr>
                <a:xfrm>
                  <a:off x="7116771" y="2423817"/>
                  <a:ext cx="296037" cy="71736"/>
                  <a:chOff x="6660452" y="3094221"/>
                  <a:chExt cx="188672" cy="45719"/>
                </a:xfrm>
              </p:grpSpPr>
              <p:sp>
                <p:nvSpPr>
                  <p:cNvPr id="212" name="Oval 211">
                    <a:extLst>
                      <a:ext uri="{FF2B5EF4-FFF2-40B4-BE49-F238E27FC236}">
                        <a16:creationId xmlns:a16="http://schemas.microsoft.com/office/drawing/2014/main" id="{7E2AC5FF-4DF4-41CF-8FDC-D04511301BF7}"/>
                      </a:ext>
                    </a:extLst>
                  </p:cNvPr>
                  <p:cNvSpPr/>
                  <p:nvPr/>
                </p:nvSpPr>
                <p:spPr bwMode="auto">
                  <a:xfrm>
                    <a:off x="6660452"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13" name="Oval 212">
                    <a:extLst>
                      <a:ext uri="{FF2B5EF4-FFF2-40B4-BE49-F238E27FC236}">
                        <a16:creationId xmlns:a16="http://schemas.microsoft.com/office/drawing/2014/main" id="{FBE837D5-F1B5-4EC1-B59A-7A4DA0E67711}"/>
                      </a:ext>
                    </a:extLst>
                  </p:cNvPr>
                  <p:cNvSpPr/>
                  <p:nvPr/>
                </p:nvSpPr>
                <p:spPr bwMode="auto">
                  <a:xfrm>
                    <a:off x="6731928"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14" name="Oval 213">
                    <a:extLst>
                      <a:ext uri="{FF2B5EF4-FFF2-40B4-BE49-F238E27FC236}">
                        <a16:creationId xmlns:a16="http://schemas.microsoft.com/office/drawing/2014/main" id="{02C0F9B3-3AC8-4949-BD54-DC3544BCC00A}"/>
                      </a:ext>
                    </a:extLst>
                  </p:cNvPr>
                  <p:cNvSpPr/>
                  <p:nvPr/>
                </p:nvSpPr>
                <p:spPr bwMode="auto">
                  <a:xfrm>
                    <a:off x="6803404"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39E89331-65C0-4EB6-9C81-351DAAE38F77}"/>
                    </a:ext>
                  </a:extLst>
                </p:cNvPr>
                <p:cNvGrpSpPr/>
                <p:nvPr/>
              </p:nvGrpSpPr>
              <p:grpSpPr>
                <a:xfrm>
                  <a:off x="6410442" y="2246956"/>
                  <a:ext cx="318179" cy="326146"/>
                  <a:chOff x="6079765" y="2246956"/>
                  <a:chExt cx="318179" cy="326146"/>
                </a:xfrm>
              </p:grpSpPr>
              <p:pic>
                <p:nvPicPr>
                  <p:cNvPr id="215" name="Picture 214">
                    <a:hlinkClick r:id="rId15"/>
                    <a:extLst>
                      <a:ext uri="{FF2B5EF4-FFF2-40B4-BE49-F238E27FC236}">
                        <a16:creationId xmlns:a16="http://schemas.microsoft.com/office/drawing/2014/main" id="{B1191675-2C05-43F9-91F0-BCBA7BAB28D8}"/>
                      </a:ext>
                    </a:extLst>
                  </p:cNvPr>
                  <p:cNvPicPr>
                    <a:picLocks noChangeAspect="1"/>
                  </p:cNvPicPr>
                  <p:nvPr/>
                </p:nvPicPr>
                <p:blipFill rotWithShape="1">
                  <a:blip r:embed="rId16">
                    <a:extLst>
                      <a:ext uri="{28A0092B-C50C-407E-A947-70E740481C1C}">
                        <a14:useLocalDpi xmlns:a14="http://schemas.microsoft.com/office/drawing/2010/main" val="0"/>
                      </a:ext>
                    </a:extLst>
                  </a:blip>
                  <a:srcRect l="14431"/>
                  <a:stretch/>
                </p:blipFill>
                <p:spPr>
                  <a:xfrm>
                    <a:off x="6079765" y="2246956"/>
                    <a:ext cx="318179" cy="280116"/>
                  </a:xfrm>
                  <a:prstGeom prst="rect">
                    <a:avLst/>
                  </a:prstGeom>
                </p:spPr>
              </p:pic>
              <p:grpSp>
                <p:nvGrpSpPr>
                  <p:cNvPr id="197" name="Group 196">
                    <a:extLst>
                      <a:ext uri="{FF2B5EF4-FFF2-40B4-BE49-F238E27FC236}">
                        <a16:creationId xmlns:a16="http://schemas.microsoft.com/office/drawing/2014/main" id="{428267BB-13AF-44EA-B78B-754F17956D2A}"/>
                      </a:ext>
                    </a:extLst>
                  </p:cNvPr>
                  <p:cNvGrpSpPr/>
                  <p:nvPr/>
                </p:nvGrpSpPr>
                <p:grpSpPr bwMode="black">
                  <a:xfrm>
                    <a:off x="6238652" y="2481822"/>
                    <a:ext cx="149894" cy="91280"/>
                    <a:chOff x="10387012" y="4179358"/>
                    <a:chExt cx="974726" cy="593725"/>
                  </a:xfrm>
                  <a:solidFill>
                    <a:schemeClr val="tx1"/>
                  </a:solidFill>
                </p:grpSpPr>
                <p:sp>
                  <p:nvSpPr>
                    <p:cNvPr id="204" name="Freeform 26">
                      <a:extLst>
                        <a:ext uri="{FF2B5EF4-FFF2-40B4-BE49-F238E27FC236}">
                          <a16:creationId xmlns:a16="http://schemas.microsoft.com/office/drawing/2014/main" id="{0386770B-4A8C-4827-AFDE-FF81164B4C3F}"/>
                        </a:ext>
                      </a:extLst>
                    </p:cNvPr>
                    <p:cNvSpPr>
                      <a:spLocks/>
                    </p:cNvSpPr>
                    <p:nvPr/>
                  </p:nvSpPr>
                  <p:spPr bwMode="black">
                    <a:xfrm>
                      <a:off x="10506078" y="4258732"/>
                      <a:ext cx="706435" cy="514351"/>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defTabSz="609448"/>
                      <a:endParaRPr lang="en-US">
                        <a:solidFill>
                          <a:srgbClr val="FFFFFF"/>
                        </a:solidFill>
                      </a:endParaRPr>
                    </a:p>
                  </p:txBody>
                </p:sp>
                <p:sp>
                  <p:nvSpPr>
                    <p:cNvPr id="205" name="Freeform 27">
                      <a:extLst>
                        <a:ext uri="{FF2B5EF4-FFF2-40B4-BE49-F238E27FC236}">
                          <a16:creationId xmlns:a16="http://schemas.microsoft.com/office/drawing/2014/main" id="{A3DEA384-F751-4D0E-8C2E-3E19C8F86C3B}"/>
                        </a:ext>
                      </a:extLst>
                    </p:cNvPr>
                    <p:cNvSpPr>
                      <a:spLocks/>
                    </p:cNvSpPr>
                    <p:nvPr/>
                  </p:nvSpPr>
                  <p:spPr bwMode="black">
                    <a:xfrm>
                      <a:off x="10615610" y="4179358"/>
                      <a:ext cx="657222" cy="376236"/>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defTabSz="609448"/>
                      <a:endParaRPr lang="en-US">
                        <a:solidFill>
                          <a:srgbClr val="FFFFFF"/>
                        </a:solidFill>
                      </a:endParaRPr>
                    </a:p>
                  </p:txBody>
                </p:sp>
                <p:sp>
                  <p:nvSpPr>
                    <p:cNvPr id="206" name="Freeform 28">
                      <a:extLst>
                        <a:ext uri="{FF2B5EF4-FFF2-40B4-BE49-F238E27FC236}">
                          <a16:creationId xmlns:a16="http://schemas.microsoft.com/office/drawing/2014/main" id="{2C72335E-EB11-4052-B631-FDDAC5223132}"/>
                        </a:ext>
                      </a:extLst>
                    </p:cNvPr>
                    <p:cNvSpPr>
                      <a:spLocks/>
                    </p:cNvSpPr>
                    <p:nvPr/>
                  </p:nvSpPr>
                  <p:spPr bwMode="black">
                    <a:xfrm>
                      <a:off x="10536238" y="4544478"/>
                      <a:ext cx="319091"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defTabSz="609448"/>
                      <a:endParaRPr lang="en-US">
                        <a:solidFill>
                          <a:srgbClr val="FFFFFF"/>
                        </a:solidFill>
                      </a:endParaRPr>
                    </a:p>
                  </p:txBody>
                </p:sp>
                <p:sp>
                  <p:nvSpPr>
                    <p:cNvPr id="207" name="Freeform 29">
                      <a:extLst>
                        <a:ext uri="{FF2B5EF4-FFF2-40B4-BE49-F238E27FC236}">
                          <a16:creationId xmlns:a16="http://schemas.microsoft.com/office/drawing/2014/main" id="{A2AC689E-C785-41AC-B43A-1546E8B92B22}"/>
                        </a:ext>
                      </a:extLst>
                    </p:cNvPr>
                    <p:cNvSpPr>
                      <a:spLocks/>
                    </p:cNvSpPr>
                    <p:nvPr/>
                  </p:nvSpPr>
                  <p:spPr bwMode="black">
                    <a:xfrm>
                      <a:off x="11207752" y="4239674"/>
                      <a:ext cx="153986"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defTabSz="609448"/>
                      <a:endParaRPr lang="en-US">
                        <a:solidFill>
                          <a:srgbClr val="FFFFFF"/>
                        </a:solidFill>
                      </a:endParaRPr>
                    </a:p>
                  </p:txBody>
                </p:sp>
                <p:sp>
                  <p:nvSpPr>
                    <p:cNvPr id="208" name="Freeform 30">
                      <a:extLst>
                        <a:ext uri="{FF2B5EF4-FFF2-40B4-BE49-F238E27FC236}">
                          <a16:creationId xmlns:a16="http://schemas.microsoft.com/office/drawing/2014/main" id="{6F1507F8-42CC-48B3-8F5C-C106A08106D6}"/>
                        </a:ext>
                      </a:extLst>
                    </p:cNvPr>
                    <p:cNvSpPr>
                      <a:spLocks/>
                    </p:cNvSpPr>
                    <p:nvPr/>
                  </p:nvSpPr>
                  <p:spPr bwMode="black">
                    <a:xfrm>
                      <a:off x="10387012" y="4206345"/>
                      <a:ext cx="176212" cy="352423"/>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defTabSz="609448"/>
                      <a:endParaRPr lang="en-US">
                        <a:solidFill>
                          <a:srgbClr val="FFFFFF"/>
                        </a:solidFill>
                      </a:endParaRPr>
                    </a:p>
                  </p:txBody>
                </p:sp>
              </p:grpSp>
            </p:grpSp>
            <p:grpSp>
              <p:nvGrpSpPr>
                <p:cNvPr id="13" name="Group 12">
                  <a:extLst>
                    <a:ext uri="{FF2B5EF4-FFF2-40B4-BE49-F238E27FC236}">
                      <a16:creationId xmlns:a16="http://schemas.microsoft.com/office/drawing/2014/main" id="{DA81A872-B672-40F9-8467-C8F2B19F4079}"/>
                    </a:ext>
                  </a:extLst>
                </p:cNvPr>
                <p:cNvGrpSpPr/>
                <p:nvPr/>
              </p:nvGrpSpPr>
              <p:grpSpPr>
                <a:xfrm>
                  <a:off x="6795558" y="2254342"/>
                  <a:ext cx="254273" cy="292955"/>
                  <a:chOff x="6392671" y="2272506"/>
                  <a:chExt cx="254273" cy="292955"/>
                </a:xfrm>
              </p:grpSpPr>
              <p:pic>
                <p:nvPicPr>
                  <p:cNvPr id="211" name="Picture 210">
                    <a:hlinkClick r:id="rId17"/>
                    <a:extLst>
                      <a:ext uri="{FF2B5EF4-FFF2-40B4-BE49-F238E27FC236}">
                        <a16:creationId xmlns:a16="http://schemas.microsoft.com/office/drawing/2014/main" id="{864C147D-F1BE-46DF-B09D-67FCD2D8E1F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392671" y="2272506"/>
                    <a:ext cx="226472" cy="226472"/>
                  </a:xfrm>
                  <a:prstGeom prst="rect">
                    <a:avLst/>
                  </a:prstGeom>
                </p:spPr>
              </p:pic>
              <p:grpSp>
                <p:nvGrpSpPr>
                  <p:cNvPr id="198" name="Group 197">
                    <a:extLst>
                      <a:ext uri="{FF2B5EF4-FFF2-40B4-BE49-F238E27FC236}">
                        <a16:creationId xmlns:a16="http://schemas.microsoft.com/office/drawing/2014/main" id="{90E45F62-A1D0-4FEB-80D2-A84640C37D08}"/>
                      </a:ext>
                    </a:extLst>
                  </p:cNvPr>
                  <p:cNvGrpSpPr/>
                  <p:nvPr/>
                </p:nvGrpSpPr>
                <p:grpSpPr bwMode="black">
                  <a:xfrm>
                    <a:off x="6497050" y="2474181"/>
                    <a:ext cx="149894" cy="91280"/>
                    <a:chOff x="10387012" y="4179358"/>
                    <a:chExt cx="974726" cy="593725"/>
                  </a:xfrm>
                  <a:solidFill>
                    <a:schemeClr val="tx1"/>
                  </a:solidFill>
                </p:grpSpPr>
                <p:sp>
                  <p:nvSpPr>
                    <p:cNvPr id="199" name="Freeform 26">
                      <a:extLst>
                        <a:ext uri="{FF2B5EF4-FFF2-40B4-BE49-F238E27FC236}">
                          <a16:creationId xmlns:a16="http://schemas.microsoft.com/office/drawing/2014/main" id="{BCD99870-7026-4336-A190-DBBBF6E1A9E5}"/>
                        </a:ext>
                      </a:extLst>
                    </p:cNvPr>
                    <p:cNvSpPr>
                      <a:spLocks/>
                    </p:cNvSpPr>
                    <p:nvPr/>
                  </p:nvSpPr>
                  <p:spPr bwMode="black">
                    <a:xfrm>
                      <a:off x="10506078" y="4258732"/>
                      <a:ext cx="706435" cy="514351"/>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defTabSz="609448"/>
                      <a:endParaRPr lang="en-US">
                        <a:solidFill>
                          <a:srgbClr val="FFFFFF"/>
                        </a:solidFill>
                      </a:endParaRPr>
                    </a:p>
                  </p:txBody>
                </p:sp>
                <p:sp>
                  <p:nvSpPr>
                    <p:cNvPr id="200" name="Freeform 27">
                      <a:extLst>
                        <a:ext uri="{FF2B5EF4-FFF2-40B4-BE49-F238E27FC236}">
                          <a16:creationId xmlns:a16="http://schemas.microsoft.com/office/drawing/2014/main" id="{DDC18B1F-2BFF-4026-B8E7-35760BC565EE}"/>
                        </a:ext>
                      </a:extLst>
                    </p:cNvPr>
                    <p:cNvSpPr>
                      <a:spLocks/>
                    </p:cNvSpPr>
                    <p:nvPr/>
                  </p:nvSpPr>
                  <p:spPr bwMode="black">
                    <a:xfrm>
                      <a:off x="10615610" y="4179358"/>
                      <a:ext cx="657222" cy="376236"/>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defTabSz="609448"/>
                      <a:endParaRPr lang="en-US">
                        <a:solidFill>
                          <a:srgbClr val="FFFFFF"/>
                        </a:solidFill>
                      </a:endParaRPr>
                    </a:p>
                  </p:txBody>
                </p:sp>
                <p:sp>
                  <p:nvSpPr>
                    <p:cNvPr id="201" name="Freeform 28">
                      <a:extLst>
                        <a:ext uri="{FF2B5EF4-FFF2-40B4-BE49-F238E27FC236}">
                          <a16:creationId xmlns:a16="http://schemas.microsoft.com/office/drawing/2014/main" id="{8D209819-47BE-47BF-ADA9-EBB0505C4A14}"/>
                        </a:ext>
                      </a:extLst>
                    </p:cNvPr>
                    <p:cNvSpPr>
                      <a:spLocks/>
                    </p:cNvSpPr>
                    <p:nvPr/>
                  </p:nvSpPr>
                  <p:spPr bwMode="black">
                    <a:xfrm>
                      <a:off x="10536238" y="4544478"/>
                      <a:ext cx="319091"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defTabSz="609448"/>
                      <a:endParaRPr lang="en-US">
                        <a:solidFill>
                          <a:srgbClr val="FFFFFF"/>
                        </a:solidFill>
                      </a:endParaRPr>
                    </a:p>
                  </p:txBody>
                </p:sp>
                <p:sp>
                  <p:nvSpPr>
                    <p:cNvPr id="202" name="Freeform 29">
                      <a:extLst>
                        <a:ext uri="{FF2B5EF4-FFF2-40B4-BE49-F238E27FC236}">
                          <a16:creationId xmlns:a16="http://schemas.microsoft.com/office/drawing/2014/main" id="{FA74D5AD-8EFA-4A2B-A26F-EE120F2DC397}"/>
                        </a:ext>
                      </a:extLst>
                    </p:cNvPr>
                    <p:cNvSpPr>
                      <a:spLocks/>
                    </p:cNvSpPr>
                    <p:nvPr/>
                  </p:nvSpPr>
                  <p:spPr bwMode="black">
                    <a:xfrm>
                      <a:off x="11207752" y="4239674"/>
                      <a:ext cx="153986"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defTabSz="609448"/>
                      <a:endParaRPr lang="en-US">
                        <a:solidFill>
                          <a:srgbClr val="FFFFFF"/>
                        </a:solidFill>
                      </a:endParaRPr>
                    </a:p>
                  </p:txBody>
                </p:sp>
                <p:sp>
                  <p:nvSpPr>
                    <p:cNvPr id="203" name="Freeform 30">
                      <a:extLst>
                        <a:ext uri="{FF2B5EF4-FFF2-40B4-BE49-F238E27FC236}">
                          <a16:creationId xmlns:a16="http://schemas.microsoft.com/office/drawing/2014/main" id="{38D87CD9-312F-46BD-831F-96BD226E33EC}"/>
                        </a:ext>
                      </a:extLst>
                    </p:cNvPr>
                    <p:cNvSpPr>
                      <a:spLocks/>
                    </p:cNvSpPr>
                    <p:nvPr/>
                  </p:nvSpPr>
                  <p:spPr bwMode="black">
                    <a:xfrm>
                      <a:off x="10387012" y="4206345"/>
                      <a:ext cx="176212" cy="352423"/>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defTabSz="609448"/>
                      <a:endParaRPr lang="en-US">
                        <a:solidFill>
                          <a:srgbClr val="FFFFFF"/>
                        </a:solidFill>
                      </a:endParaRPr>
                    </a:p>
                  </p:txBody>
                </p:sp>
              </p:grpSp>
            </p:grpSp>
            <p:pic>
              <p:nvPicPr>
                <p:cNvPr id="15" name="Picture 14" descr="A close up of a sign&#10;&#10;Description generated with very high confidence">
                  <a:extLst>
                    <a:ext uri="{FF2B5EF4-FFF2-40B4-BE49-F238E27FC236}">
                      <a16:creationId xmlns:a16="http://schemas.microsoft.com/office/drawing/2014/main" id="{AFA2FAA2-CC80-4E0A-9396-B89056A5771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052082" y="2249446"/>
                  <a:ext cx="291423" cy="291423"/>
                </a:xfrm>
                <a:prstGeom prst="rect">
                  <a:avLst/>
                </a:prstGeom>
              </p:spPr>
            </p:pic>
          </p:grpSp>
        </p:grpSp>
      </p:grpSp>
      <p:sp>
        <p:nvSpPr>
          <p:cNvPr id="7" name="Rectangle 6">
            <a:extLst>
              <a:ext uri="{FF2B5EF4-FFF2-40B4-BE49-F238E27FC236}">
                <a16:creationId xmlns:a16="http://schemas.microsoft.com/office/drawing/2014/main" id="{5F0C1B2C-17CD-41BC-9321-8BEA2FFFE2A1}"/>
              </a:ext>
            </a:extLst>
          </p:cNvPr>
          <p:cNvSpPr/>
          <p:nvPr/>
        </p:nvSpPr>
        <p:spPr bwMode="auto">
          <a:xfrm>
            <a:off x="286034" y="2221041"/>
            <a:ext cx="11542551" cy="1561733"/>
          </a:xfrm>
          <a:prstGeom prst="rect">
            <a:avLst/>
          </a:prstGeom>
          <a:solidFill>
            <a:srgbClr val="F7F7F7"/>
          </a:solidFill>
          <a:ln>
            <a:noFill/>
          </a:ln>
        </p:spPr>
        <p:txBody>
          <a:bodyPr vert="horz" wrap="square" lIns="69953" tIns="34976" rIns="69953" bIns="34976" numCol="1" rtlCol="0" anchor="t" anchorCtr="0" compatLnSpc="1">
            <a:prstTxWarp prst="textNoShape">
              <a:avLst/>
            </a:prstTxWarp>
          </a:bodyPr>
          <a:lstStyle/>
          <a:p>
            <a:pPr algn="ctr"/>
            <a:endParaRPr lang="en-US" sz="1350" kern="0" err="1">
              <a:gradFill>
                <a:gsLst>
                  <a:gs pos="2917">
                    <a:schemeClr val="tx2"/>
                  </a:gs>
                  <a:gs pos="100000">
                    <a:schemeClr val="tx2"/>
                  </a:gs>
                </a:gsLst>
                <a:lin ang="5400000" scaled="0"/>
              </a:gradFill>
              <a:latin typeface="Segoe UI"/>
            </a:endParaRPr>
          </a:p>
        </p:txBody>
      </p:sp>
      <p:sp>
        <p:nvSpPr>
          <p:cNvPr id="209" name="Rectangle 208">
            <a:extLst>
              <a:ext uri="{FF2B5EF4-FFF2-40B4-BE49-F238E27FC236}">
                <a16:creationId xmlns:a16="http://schemas.microsoft.com/office/drawing/2014/main" id="{77DCE260-07C0-4C06-A25A-B1F6DAB9B72E}"/>
              </a:ext>
            </a:extLst>
          </p:cNvPr>
          <p:cNvSpPr/>
          <p:nvPr/>
        </p:nvSpPr>
        <p:spPr bwMode="auto">
          <a:xfrm>
            <a:off x="319922" y="3864545"/>
            <a:ext cx="11542551" cy="1426266"/>
          </a:xfrm>
          <a:prstGeom prst="rect">
            <a:avLst/>
          </a:prstGeom>
          <a:solidFill>
            <a:schemeClr val="bg1">
              <a:lumMod val="85000"/>
            </a:schemeClr>
          </a:solidFill>
          <a:ln>
            <a:noFill/>
          </a:ln>
        </p:spPr>
        <p:txBody>
          <a:bodyPr vert="horz" wrap="square" lIns="69953" tIns="34976" rIns="69953" bIns="34976" numCol="1" rtlCol="0" anchor="t" anchorCtr="0" compatLnSpc="1">
            <a:prstTxWarp prst="textNoShape">
              <a:avLst/>
            </a:prstTxWarp>
          </a:bodyPr>
          <a:lstStyle/>
          <a:p>
            <a:pPr algn="ctr"/>
            <a:endParaRPr lang="en-US" sz="1350" kern="0" err="1">
              <a:gradFill>
                <a:gsLst>
                  <a:gs pos="2917">
                    <a:schemeClr val="tx2"/>
                  </a:gs>
                  <a:gs pos="100000">
                    <a:schemeClr val="tx2"/>
                  </a:gs>
                </a:gsLst>
                <a:lin ang="5400000" scaled="0"/>
              </a:gradFill>
              <a:latin typeface="Segoe UI"/>
            </a:endParaRPr>
          </a:p>
        </p:txBody>
      </p:sp>
      <p:sp>
        <p:nvSpPr>
          <p:cNvPr id="216" name="Rectangle 215">
            <a:extLst>
              <a:ext uri="{FF2B5EF4-FFF2-40B4-BE49-F238E27FC236}">
                <a16:creationId xmlns:a16="http://schemas.microsoft.com/office/drawing/2014/main" id="{C2C1C012-4C42-4942-AF94-E38F99EBA220}"/>
              </a:ext>
            </a:extLst>
          </p:cNvPr>
          <p:cNvSpPr/>
          <p:nvPr/>
        </p:nvSpPr>
        <p:spPr bwMode="auto">
          <a:xfrm>
            <a:off x="319922" y="5372100"/>
            <a:ext cx="11542551" cy="1187822"/>
          </a:xfrm>
          <a:prstGeom prst="rect">
            <a:avLst/>
          </a:prstGeom>
          <a:solidFill>
            <a:srgbClr val="F7F7F7"/>
          </a:solidFill>
          <a:ln>
            <a:noFill/>
          </a:ln>
        </p:spPr>
        <p:txBody>
          <a:bodyPr vert="horz" wrap="square" lIns="69953" tIns="34976" rIns="69953" bIns="34976" numCol="1" rtlCol="0" anchor="t" anchorCtr="0" compatLnSpc="1">
            <a:prstTxWarp prst="textNoShape">
              <a:avLst/>
            </a:prstTxWarp>
          </a:bodyPr>
          <a:lstStyle/>
          <a:p>
            <a:pPr algn="ctr"/>
            <a:endParaRPr lang="en-US" sz="1350" kern="0" err="1">
              <a:gradFill>
                <a:gsLst>
                  <a:gs pos="2917">
                    <a:schemeClr val="tx2"/>
                  </a:gs>
                  <a:gs pos="100000">
                    <a:schemeClr val="tx2"/>
                  </a:gs>
                </a:gsLst>
                <a:lin ang="5400000" scaled="0"/>
              </a:gradFill>
              <a:latin typeface="Segoe UI"/>
            </a:endParaRPr>
          </a:p>
        </p:txBody>
      </p:sp>
      <p:sp>
        <p:nvSpPr>
          <p:cNvPr id="6" name="Rectangle 5">
            <a:extLst>
              <a:ext uri="{FF2B5EF4-FFF2-40B4-BE49-F238E27FC236}">
                <a16:creationId xmlns:a16="http://schemas.microsoft.com/office/drawing/2014/main" id="{D4B60519-5927-4ECF-A1FA-772C79BA5802}"/>
              </a:ext>
            </a:extLst>
          </p:cNvPr>
          <p:cNvSpPr/>
          <p:nvPr/>
        </p:nvSpPr>
        <p:spPr>
          <a:xfrm>
            <a:off x="384201" y="3910863"/>
            <a:ext cx="1175896" cy="286232"/>
          </a:xfrm>
          <a:prstGeom prst="rect">
            <a:avLst/>
          </a:prstGeom>
        </p:spPr>
        <p:txBody>
          <a:bodyPr wrap="square">
            <a:spAutoFit/>
          </a:bodyPr>
          <a:lstStyle/>
          <a:p>
            <a:pPr defTabSz="932472" fontAlgn="base">
              <a:lnSpc>
                <a:spcPct val="90000"/>
              </a:lnSpc>
              <a:spcBef>
                <a:spcPct val="0"/>
              </a:spcBef>
              <a:spcAft>
                <a:spcPct val="0"/>
              </a:spcAft>
            </a:pPr>
            <a:r>
              <a:rPr lang="en-US" sz="1400" b="1">
                <a:gradFill>
                  <a:gsLst>
                    <a:gs pos="83000">
                      <a:schemeClr val="tx1"/>
                    </a:gs>
                    <a:gs pos="100000">
                      <a:schemeClr val="tx1"/>
                    </a:gs>
                  </a:gsLst>
                  <a:lin ang="5400000" scaled="1"/>
                </a:gradFill>
                <a:latin typeface="Segoe UI"/>
              </a:rPr>
              <a:t>Control</a:t>
            </a:r>
          </a:p>
        </p:txBody>
      </p:sp>
      <p:sp>
        <p:nvSpPr>
          <p:cNvPr id="167" name="Rectangle 166">
            <a:extLst>
              <a:ext uri="{FF2B5EF4-FFF2-40B4-BE49-F238E27FC236}">
                <a16:creationId xmlns:a16="http://schemas.microsoft.com/office/drawing/2014/main" id="{8015F868-1962-4666-A0B7-B2D4F323F3DF}"/>
              </a:ext>
            </a:extLst>
          </p:cNvPr>
          <p:cNvSpPr/>
          <p:nvPr/>
        </p:nvSpPr>
        <p:spPr>
          <a:xfrm>
            <a:off x="365539" y="2274293"/>
            <a:ext cx="1194558" cy="286232"/>
          </a:xfrm>
          <a:prstGeom prst="rect">
            <a:avLst/>
          </a:prstGeom>
        </p:spPr>
        <p:txBody>
          <a:bodyPr wrap="square">
            <a:spAutoFit/>
          </a:bodyPr>
          <a:lstStyle/>
          <a:p>
            <a:pPr defTabSz="932472" fontAlgn="base">
              <a:lnSpc>
                <a:spcPct val="90000"/>
              </a:lnSpc>
              <a:spcBef>
                <a:spcPct val="0"/>
              </a:spcBef>
              <a:spcAft>
                <a:spcPct val="0"/>
              </a:spcAft>
            </a:pPr>
            <a:r>
              <a:rPr lang="en-US" sz="1400" b="1">
                <a:gradFill>
                  <a:gsLst>
                    <a:gs pos="83000">
                      <a:schemeClr val="tx1"/>
                    </a:gs>
                    <a:gs pos="100000">
                      <a:schemeClr val="tx1"/>
                    </a:gs>
                  </a:gsLst>
                  <a:lin ang="5400000" scaled="1"/>
                </a:gradFill>
                <a:latin typeface="Segoe UI"/>
              </a:rPr>
              <a:t>Visibility</a:t>
            </a:r>
          </a:p>
        </p:txBody>
      </p:sp>
      <p:sp>
        <p:nvSpPr>
          <p:cNvPr id="174" name="Rectangle 173">
            <a:extLst>
              <a:ext uri="{FF2B5EF4-FFF2-40B4-BE49-F238E27FC236}">
                <a16:creationId xmlns:a16="http://schemas.microsoft.com/office/drawing/2014/main" id="{5033E114-BA80-4F7A-86D0-4E3DE731BCEF}"/>
              </a:ext>
            </a:extLst>
          </p:cNvPr>
          <p:cNvSpPr/>
          <p:nvPr/>
        </p:nvSpPr>
        <p:spPr>
          <a:xfrm>
            <a:off x="374591" y="5408823"/>
            <a:ext cx="1194559" cy="286232"/>
          </a:xfrm>
          <a:prstGeom prst="rect">
            <a:avLst/>
          </a:prstGeom>
        </p:spPr>
        <p:txBody>
          <a:bodyPr wrap="square">
            <a:spAutoFit/>
          </a:bodyPr>
          <a:lstStyle/>
          <a:p>
            <a:pPr defTabSz="932472" fontAlgn="base">
              <a:lnSpc>
                <a:spcPct val="90000"/>
              </a:lnSpc>
              <a:spcBef>
                <a:spcPct val="0"/>
              </a:spcBef>
              <a:spcAft>
                <a:spcPct val="0"/>
              </a:spcAft>
            </a:pPr>
            <a:r>
              <a:rPr lang="en-US" sz="1400" b="1">
                <a:gradFill>
                  <a:gsLst>
                    <a:gs pos="83000">
                      <a:schemeClr val="tx1"/>
                    </a:gs>
                    <a:gs pos="100000">
                      <a:schemeClr val="tx1"/>
                    </a:gs>
                  </a:gsLst>
                  <a:lin ang="5400000" scaled="1"/>
                </a:gradFill>
                <a:latin typeface="Segoe UI"/>
              </a:rPr>
              <a:t>Guidance</a:t>
            </a:r>
          </a:p>
        </p:txBody>
      </p:sp>
      <p:sp>
        <p:nvSpPr>
          <p:cNvPr id="135" name="Rectangle 134">
            <a:extLst>
              <a:ext uri="{FF2B5EF4-FFF2-40B4-BE49-F238E27FC236}">
                <a16:creationId xmlns:a16="http://schemas.microsoft.com/office/drawing/2014/main" id="{A588948F-8A0A-49EF-BBCA-F09396B316DB}"/>
              </a:ext>
            </a:extLst>
          </p:cNvPr>
          <p:cNvSpPr/>
          <p:nvPr/>
        </p:nvSpPr>
        <p:spPr>
          <a:xfrm>
            <a:off x="621947" y="4196160"/>
            <a:ext cx="3477488" cy="778675"/>
          </a:xfrm>
          <a:prstGeom prst="rect">
            <a:avLst/>
          </a:prstGeom>
        </p:spPr>
        <p:txBody>
          <a:bodyPr wrap="square">
            <a:spAutoFit/>
          </a:bodyPr>
          <a:lstStyle/>
          <a:p>
            <a:pPr defTabSz="932472" fontAlgn="base">
              <a:lnSpc>
                <a:spcPct val="90000"/>
              </a:lnSpc>
              <a:spcBef>
                <a:spcPct val="0"/>
              </a:spcBef>
              <a:spcAft>
                <a:spcPts val="600"/>
              </a:spcAft>
            </a:pPr>
            <a:r>
              <a:rPr lang="en-US" sz="1100">
                <a:gradFill>
                  <a:gsLst>
                    <a:gs pos="83000">
                      <a:schemeClr val="tx1"/>
                    </a:gs>
                    <a:gs pos="100000">
                      <a:schemeClr val="tx1"/>
                    </a:gs>
                  </a:gsLst>
                  <a:lin ang="5400000" scaled="1"/>
                </a:gradFill>
                <a:cs typeface="Segoe UI" pitchFamily="34" charset="0"/>
              </a:rPr>
              <a:t>Alert on policy violations</a:t>
            </a:r>
          </a:p>
          <a:p>
            <a:pPr defTabSz="932472" fontAlgn="base">
              <a:lnSpc>
                <a:spcPct val="90000"/>
              </a:lnSpc>
              <a:spcBef>
                <a:spcPct val="0"/>
              </a:spcBef>
              <a:spcAft>
                <a:spcPts val="600"/>
              </a:spcAft>
            </a:pPr>
            <a:r>
              <a:rPr lang="en-US" sz="1100">
                <a:gradFill>
                  <a:gsLst>
                    <a:gs pos="83000">
                      <a:schemeClr val="tx1"/>
                    </a:gs>
                    <a:gs pos="100000">
                      <a:schemeClr val="tx1"/>
                    </a:gs>
                  </a:gsLst>
                  <a:lin ang="5400000" scaled="1"/>
                </a:gradFill>
                <a:cs typeface="Segoe UI" pitchFamily="34" charset="0"/>
              </a:rPr>
              <a:t>Automated vulnerability </a:t>
            </a:r>
            <a:br>
              <a:rPr lang="en-US" sz="1100">
                <a:gradFill>
                  <a:gsLst>
                    <a:gs pos="83000">
                      <a:schemeClr val="tx1"/>
                    </a:gs>
                    <a:gs pos="100000">
                      <a:schemeClr val="tx1"/>
                    </a:gs>
                  </a:gsLst>
                  <a:lin ang="5400000" scaled="1"/>
                </a:gradFill>
                <a:cs typeface="Segoe UI" pitchFamily="34" charset="0"/>
              </a:rPr>
            </a:br>
            <a:r>
              <a:rPr lang="en-US" sz="1100">
                <a:gradFill>
                  <a:gsLst>
                    <a:gs pos="83000">
                      <a:schemeClr val="tx1"/>
                    </a:gs>
                    <a:gs pos="100000">
                      <a:schemeClr val="tx1"/>
                    </a:gs>
                  </a:gsLst>
                  <a:lin ang="5400000" scaled="1"/>
                </a:gradFill>
                <a:cs typeface="Segoe UI" pitchFamily="34" charset="0"/>
              </a:rPr>
              <a:t>remediation in Azure </a:t>
            </a:r>
            <a:br>
              <a:rPr lang="en-US" sz="1100">
                <a:gradFill>
                  <a:gsLst>
                    <a:gs pos="83000">
                      <a:schemeClr val="tx1"/>
                    </a:gs>
                    <a:gs pos="100000">
                      <a:schemeClr val="tx1"/>
                    </a:gs>
                  </a:gsLst>
                  <a:lin ang="5400000" scaled="1"/>
                </a:gradFill>
                <a:cs typeface="Segoe UI" pitchFamily="34" charset="0"/>
              </a:rPr>
            </a:br>
            <a:r>
              <a:rPr lang="en-US" sz="1100">
                <a:gradFill>
                  <a:gsLst>
                    <a:gs pos="83000">
                      <a:schemeClr val="tx1"/>
                    </a:gs>
                    <a:gs pos="100000">
                      <a:schemeClr val="tx1"/>
                    </a:gs>
                  </a:gsLst>
                  <a:lin ang="5400000" scaled="1"/>
                </a:gradFill>
                <a:cs typeface="Segoe UI" pitchFamily="34" charset="0"/>
              </a:rPr>
              <a:t>(runbooks + native webhooks)</a:t>
            </a:r>
          </a:p>
        </p:txBody>
      </p:sp>
      <p:sp>
        <p:nvSpPr>
          <p:cNvPr id="8" name="Rectangle 7">
            <a:extLst>
              <a:ext uri="{FF2B5EF4-FFF2-40B4-BE49-F238E27FC236}">
                <a16:creationId xmlns:a16="http://schemas.microsoft.com/office/drawing/2014/main" id="{DCA96581-E965-4F08-9F0B-F263183A6A5C}"/>
              </a:ext>
            </a:extLst>
          </p:cNvPr>
          <p:cNvSpPr/>
          <p:nvPr/>
        </p:nvSpPr>
        <p:spPr>
          <a:xfrm>
            <a:off x="621947" y="5690262"/>
            <a:ext cx="3312430" cy="1007968"/>
          </a:xfrm>
          <a:prstGeom prst="rect">
            <a:avLst/>
          </a:prstGeom>
        </p:spPr>
        <p:txBody>
          <a:bodyPr wrap="square">
            <a:spAutoFit/>
          </a:bodyPr>
          <a:lstStyle/>
          <a:p>
            <a:pPr defTabSz="932472" fontAlgn="base">
              <a:lnSpc>
                <a:spcPct val="90000"/>
              </a:lnSpc>
              <a:spcBef>
                <a:spcPct val="0"/>
              </a:spcBef>
              <a:spcAft>
                <a:spcPts val="600"/>
              </a:spcAft>
            </a:pPr>
            <a:r>
              <a:rPr lang="en-US" sz="1100">
                <a:gradFill>
                  <a:gsLst>
                    <a:gs pos="83000">
                      <a:schemeClr val="tx1"/>
                    </a:gs>
                    <a:gs pos="100000">
                      <a:schemeClr val="tx1"/>
                    </a:gs>
                  </a:gsLst>
                  <a:lin ang="5400000" scaled="1"/>
                </a:gradFill>
                <a:cs typeface="Segoe UI" pitchFamily="34" charset="0"/>
              </a:rPr>
              <a:t>Recommended </a:t>
            </a:r>
            <a:br>
              <a:rPr lang="en-US" sz="1100">
                <a:gradFill>
                  <a:gsLst>
                    <a:gs pos="83000">
                      <a:schemeClr val="tx1"/>
                    </a:gs>
                    <a:gs pos="100000">
                      <a:schemeClr val="tx1"/>
                    </a:gs>
                  </a:gsLst>
                  <a:lin ang="5400000" scaled="1"/>
                </a:gradFill>
                <a:cs typeface="Segoe UI" pitchFamily="34" charset="0"/>
              </a:rPr>
            </a:br>
            <a:r>
              <a:rPr lang="en-US" sz="1100">
                <a:gradFill>
                  <a:gsLst>
                    <a:gs pos="83000">
                      <a:schemeClr val="tx1"/>
                    </a:gs>
                    <a:gs pos="100000">
                      <a:schemeClr val="tx1"/>
                    </a:gs>
                  </a:gsLst>
                  <a:lin ang="5400000" scaled="1"/>
                </a:gradFill>
                <a:cs typeface="Segoe UI" pitchFamily="34" charset="0"/>
              </a:rPr>
              <a:t>security configurations</a:t>
            </a:r>
          </a:p>
          <a:p>
            <a:pPr defTabSz="932472" fontAlgn="base">
              <a:lnSpc>
                <a:spcPct val="90000"/>
              </a:lnSpc>
              <a:spcBef>
                <a:spcPct val="0"/>
              </a:spcBef>
              <a:spcAft>
                <a:spcPts val="600"/>
              </a:spcAft>
            </a:pPr>
            <a:r>
              <a:rPr lang="en-US" sz="1100">
                <a:gradFill>
                  <a:gsLst>
                    <a:gs pos="83000">
                      <a:schemeClr val="tx1"/>
                    </a:gs>
                    <a:gs pos="100000">
                      <a:schemeClr val="tx1"/>
                    </a:gs>
                  </a:gsLst>
                  <a:lin ang="5400000" scaled="1"/>
                </a:gradFill>
                <a:cs typeface="Segoe UI" pitchFamily="34" charset="0"/>
              </a:rPr>
              <a:t>Threat intelligence reports </a:t>
            </a:r>
            <a:br>
              <a:rPr lang="en-US" sz="1100">
                <a:gradFill>
                  <a:gsLst>
                    <a:gs pos="83000">
                      <a:schemeClr val="tx1"/>
                    </a:gs>
                    <a:gs pos="100000">
                      <a:schemeClr val="tx1"/>
                    </a:gs>
                  </a:gsLst>
                  <a:lin ang="5400000" scaled="1"/>
                </a:gradFill>
                <a:cs typeface="Segoe UI" pitchFamily="34" charset="0"/>
              </a:rPr>
            </a:br>
            <a:r>
              <a:rPr lang="en-US" sz="1100">
                <a:gradFill>
                  <a:gsLst>
                    <a:gs pos="83000">
                      <a:schemeClr val="tx1"/>
                    </a:gs>
                    <a:gs pos="100000">
                      <a:schemeClr val="tx1"/>
                    </a:gs>
                  </a:gsLst>
                  <a:lin ang="5400000" scaled="1"/>
                </a:gradFill>
                <a:cs typeface="Segoe UI" pitchFamily="34" charset="0"/>
              </a:rPr>
              <a:t>and mitigation guidance</a:t>
            </a:r>
          </a:p>
          <a:p>
            <a:pPr defTabSz="932472" fontAlgn="base">
              <a:lnSpc>
                <a:spcPct val="90000"/>
              </a:lnSpc>
              <a:spcBef>
                <a:spcPct val="0"/>
              </a:spcBef>
              <a:spcAft>
                <a:spcPct val="0"/>
              </a:spcAft>
            </a:pPr>
            <a:endParaRPr lang="en-US" sz="1100">
              <a:gradFill>
                <a:gsLst>
                  <a:gs pos="83000">
                    <a:schemeClr val="tx1"/>
                  </a:gs>
                  <a:gs pos="100000">
                    <a:schemeClr val="tx1"/>
                  </a:gs>
                </a:gsLst>
                <a:lin ang="5400000" scaled="1"/>
              </a:gradFill>
              <a:cs typeface="Segoe UI" pitchFamily="34" charset="0"/>
            </a:endParaRPr>
          </a:p>
        </p:txBody>
      </p:sp>
      <p:sp>
        <p:nvSpPr>
          <p:cNvPr id="12" name="Rectangle 11">
            <a:extLst>
              <a:ext uri="{FF2B5EF4-FFF2-40B4-BE49-F238E27FC236}">
                <a16:creationId xmlns:a16="http://schemas.microsoft.com/office/drawing/2014/main" id="{3E16A62C-4E31-46D6-BE8C-B1159BB96E7B}"/>
              </a:ext>
            </a:extLst>
          </p:cNvPr>
          <p:cNvSpPr/>
          <p:nvPr/>
        </p:nvSpPr>
        <p:spPr>
          <a:xfrm>
            <a:off x="621947" y="2560154"/>
            <a:ext cx="3312430" cy="1006429"/>
          </a:xfrm>
          <a:prstGeom prst="rect">
            <a:avLst/>
          </a:prstGeom>
        </p:spPr>
        <p:txBody>
          <a:bodyPr wrap="square">
            <a:spAutoFit/>
          </a:bodyPr>
          <a:lstStyle/>
          <a:p>
            <a:pPr lvl="0" defTabSz="932472" fontAlgn="base">
              <a:lnSpc>
                <a:spcPct val="90000"/>
              </a:lnSpc>
              <a:spcBef>
                <a:spcPct val="0"/>
              </a:spcBef>
              <a:spcAft>
                <a:spcPct val="0"/>
              </a:spcAft>
            </a:pPr>
            <a:r>
              <a:rPr lang="en-US" sz="1100">
                <a:gradFill>
                  <a:gsLst>
                    <a:gs pos="83000">
                      <a:schemeClr val="tx1"/>
                    </a:gs>
                    <a:gs pos="100000">
                      <a:schemeClr val="tx1"/>
                    </a:gs>
                  </a:gsLst>
                  <a:lin ang="5400000" scaled="1"/>
                </a:gradFill>
                <a:cs typeface="Segoe UI" pitchFamily="34" charset="0"/>
              </a:rPr>
              <a:t>Monitor policy compliance across hybrid cloud infrastructure</a:t>
            </a:r>
          </a:p>
          <a:p>
            <a:pPr marL="228600" lvl="1" indent="-228600" defTabSz="932472" fontAlgn="base">
              <a:lnSpc>
                <a:spcPct val="90000"/>
              </a:lnSpc>
              <a:spcBef>
                <a:spcPct val="0"/>
              </a:spcBef>
              <a:spcAft>
                <a:spcPct val="0"/>
              </a:spcAft>
              <a:buFont typeface="Arial" panose="020B0604020202020204" pitchFamily="34" charset="0"/>
              <a:buChar char="•"/>
            </a:pPr>
            <a:r>
              <a:rPr lang="en-US" sz="1100">
                <a:gradFill>
                  <a:gsLst>
                    <a:gs pos="83000">
                      <a:schemeClr val="tx1"/>
                    </a:gs>
                    <a:gs pos="100000">
                      <a:schemeClr val="tx1"/>
                    </a:gs>
                  </a:gsLst>
                  <a:lin ang="5400000" scaled="1"/>
                </a:gradFill>
                <a:cs typeface="Segoe UI" pitchFamily="34" charset="0"/>
              </a:rPr>
              <a:t>Security Updates</a:t>
            </a:r>
          </a:p>
          <a:p>
            <a:pPr marL="228600" lvl="1" indent="-228600" defTabSz="932472" fontAlgn="base">
              <a:lnSpc>
                <a:spcPct val="90000"/>
              </a:lnSpc>
              <a:spcBef>
                <a:spcPct val="0"/>
              </a:spcBef>
              <a:spcAft>
                <a:spcPct val="0"/>
              </a:spcAft>
              <a:buFont typeface="Arial" panose="020B0604020202020204" pitchFamily="34" charset="0"/>
              <a:buChar char="•"/>
            </a:pPr>
            <a:r>
              <a:rPr lang="en-US" sz="1100">
                <a:gradFill>
                  <a:gsLst>
                    <a:gs pos="83000">
                      <a:schemeClr val="tx1"/>
                    </a:gs>
                    <a:gs pos="100000">
                      <a:schemeClr val="tx1"/>
                    </a:gs>
                  </a:gsLst>
                  <a:lin ang="5400000" scaled="1"/>
                </a:gradFill>
                <a:cs typeface="Segoe UI" pitchFamily="34" charset="0"/>
              </a:rPr>
              <a:t>Anti-malware signatures</a:t>
            </a:r>
          </a:p>
          <a:p>
            <a:pPr marL="228600" lvl="1" indent="-228600" defTabSz="932472" fontAlgn="base">
              <a:lnSpc>
                <a:spcPct val="90000"/>
              </a:lnSpc>
              <a:spcBef>
                <a:spcPct val="0"/>
              </a:spcBef>
              <a:spcAft>
                <a:spcPct val="0"/>
              </a:spcAft>
              <a:buFont typeface="Arial" panose="020B0604020202020204" pitchFamily="34" charset="0"/>
              <a:buChar char="•"/>
            </a:pPr>
            <a:r>
              <a:rPr lang="en-US" sz="1100">
                <a:gradFill>
                  <a:gsLst>
                    <a:gs pos="83000">
                      <a:schemeClr val="tx1"/>
                    </a:gs>
                    <a:gs pos="100000">
                      <a:schemeClr val="tx1"/>
                    </a:gs>
                  </a:gsLst>
                  <a:lin ang="5400000" scaled="1"/>
                </a:gradFill>
                <a:cs typeface="Segoe UI" pitchFamily="34" charset="0"/>
              </a:rPr>
              <a:t>Security Configuration</a:t>
            </a:r>
          </a:p>
          <a:p>
            <a:pPr lvl="0" defTabSz="932472" fontAlgn="base">
              <a:lnSpc>
                <a:spcPct val="90000"/>
              </a:lnSpc>
              <a:spcBef>
                <a:spcPct val="0"/>
              </a:spcBef>
              <a:spcAft>
                <a:spcPts val="600"/>
              </a:spcAft>
            </a:pPr>
            <a:r>
              <a:rPr lang="en-US" sz="1100">
                <a:gradFill>
                  <a:gsLst>
                    <a:gs pos="83000">
                      <a:schemeClr val="tx1"/>
                    </a:gs>
                    <a:gs pos="100000">
                      <a:schemeClr val="tx1"/>
                    </a:gs>
                  </a:gsLst>
                  <a:lin ang="5400000" scaled="1"/>
                </a:gradFill>
                <a:cs typeface="Segoe UI" pitchFamily="34" charset="0"/>
              </a:rPr>
              <a:t>Enterprise Configuration Management</a:t>
            </a:r>
          </a:p>
        </p:txBody>
      </p:sp>
      <p:sp>
        <p:nvSpPr>
          <p:cNvPr id="101" name="Rectangle 100">
            <a:extLst>
              <a:ext uri="{FF2B5EF4-FFF2-40B4-BE49-F238E27FC236}">
                <a16:creationId xmlns:a16="http://schemas.microsoft.com/office/drawing/2014/main" id="{510A70DB-4CF4-4F08-81B5-54EA4F3A7682}"/>
              </a:ext>
            </a:extLst>
          </p:cNvPr>
          <p:cNvSpPr/>
          <p:nvPr/>
        </p:nvSpPr>
        <p:spPr>
          <a:xfrm>
            <a:off x="8580771" y="2560154"/>
            <a:ext cx="3257544" cy="1389611"/>
          </a:xfrm>
          <a:prstGeom prst="rect">
            <a:avLst/>
          </a:prstGeom>
        </p:spPr>
        <p:txBody>
          <a:bodyPr wrap="square">
            <a:spAutoFit/>
          </a:bodyPr>
          <a:lstStyle/>
          <a:p>
            <a:pPr defTabSz="932472" fontAlgn="base">
              <a:lnSpc>
                <a:spcPct val="90000"/>
              </a:lnSpc>
              <a:spcBef>
                <a:spcPct val="0"/>
              </a:spcBef>
            </a:pPr>
            <a:r>
              <a:rPr lang="en-US" sz="1100">
                <a:gradFill>
                  <a:gsLst>
                    <a:gs pos="83000">
                      <a:schemeClr val="tx1"/>
                    </a:gs>
                    <a:gs pos="100000">
                      <a:schemeClr val="tx1"/>
                    </a:gs>
                  </a:gsLst>
                  <a:lin ang="5400000" scaled="1"/>
                </a:gradFill>
                <a:cs typeface="Segoe UI" pitchFamily="34" charset="0"/>
              </a:rPr>
              <a:t>Measure Device Health and Compliance</a:t>
            </a:r>
          </a:p>
          <a:p>
            <a:pPr marL="228600" lvl="1" indent="-228600" defTabSz="932472" fontAlgn="base">
              <a:lnSpc>
                <a:spcPct val="90000"/>
              </a:lnSpc>
              <a:spcBef>
                <a:spcPct val="0"/>
              </a:spcBef>
              <a:spcAft>
                <a:spcPts val="600"/>
              </a:spcAft>
              <a:buFont typeface="Arial" panose="020B0604020202020204" pitchFamily="34" charset="0"/>
              <a:buChar char="•"/>
            </a:pPr>
            <a:r>
              <a:rPr lang="en-US" sz="1100">
                <a:gradFill>
                  <a:gsLst>
                    <a:gs pos="83000">
                      <a:schemeClr val="tx1"/>
                    </a:gs>
                    <a:gs pos="100000">
                      <a:schemeClr val="tx1"/>
                    </a:gs>
                  </a:gsLst>
                  <a:lin ang="5400000" scaled="1"/>
                </a:gradFill>
                <a:cs typeface="Segoe UI" pitchFamily="34" charset="0"/>
              </a:rPr>
              <a:t>Managed, Compliant, </a:t>
            </a:r>
            <a:br>
              <a:rPr lang="en-US" sz="1100">
                <a:gradFill>
                  <a:gsLst>
                    <a:gs pos="83000">
                      <a:schemeClr val="tx1"/>
                    </a:gs>
                    <a:gs pos="100000">
                      <a:schemeClr val="tx1"/>
                    </a:gs>
                  </a:gsLst>
                  <a:lin ang="5400000" scaled="1"/>
                </a:gradFill>
                <a:cs typeface="Segoe UI" pitchFamily="34" charset="0"/>
              </a:rPr>
            </a:br>
            <a:r>
              <a:rPr lang="en-US" sz="1100">
                <a:gradFill>
                  <a:gsLst>
                    <a:gs pos="83000">
                      <a:schemeClr val="tx1"/>
                    </a:gs>
                    <a:gs pos="100000">
                      <a:schemeClr val="tx1"/>
                    </a:gs>
                  </a:gsLst>
                  <a:lin ang="5400000" scaled="1"/>
                </a:gradFill>
                <a:cs typeface="Segoe UI" pitchFamily="34" charset="0"/>
              </a:rPr>
              <a:t>(Not) Compromised)</a:t>
            </a:r>
          </a:p>
          <a:p>
            <a:pPr marL="0" lvl="1" defTabSz="932472" fontAlgn="base">
              <a:lnSpc>
                <a:spcPct val="90000"/>
              </a:lnSpc>
              <a:spcBef>
                <a:spcPct val="0"/>
              </a:spcBef>
              <a:spcAft>
                <a:spcPts val="600"/>
              </a:spcAft>
            </a:pPr>
            <a:r>
              <a:rPr lang="en-US" sz="1100">
                <a:gradFill>
                  <a:gsLst>
                    <a:gs pos="83000">
                      <a:schemeClr val="tx1"/>
                    </a:gs>
                    <a:gs pos="100000">
                      <a:schemeClr val="tx1"/>
                    </a:gs>
                  </a:gsLst>
                  <a:lin ang="5400000" scaled="1"/>
                </a:gradFill>
                <a:cs typeface="Segoe UI" pitchFamily="34" charset="0"/>
              </a:rPr>
              <a:t>Inventory &amp; Manage IoT Devices</a:t>
            </a:r>
          </a:p>
          <a:p>
            <a:pPr marL="0" lvl="1" defTabSz="932472" fontAlgn="base">
              <a:lnSpc>
                <a:spcPct val="90000"/>
              </a:lnSpc>
              <a:spcBef>
                <a:spcPct val="0"/>
              </a:spcBef>
              <a:spcAft>
                <a:spcPts val="600"/>
              </a:spcAft>
            </a:pPr>
            <a:r>
              <a:rPr lang="en-US" sz="1100">
                <a:gradFill>
                  <a:gsLst>
                    <a:gs pos="83000">
                      <a:schemeClr val="tx1"/>
                    </a:gs>
                    <a:gs pos="100000">
                      <a:schemeClr val="tx1"/>
                    </a:gs>
                  </a:gsLst>
                  <a:lin ang="5400000" scaled="1"/>
                </a:gradFill>
                <a:cs typeface="Segoe UI" pitchFamily="34" charset="0"/>
              </a:rPr>
              <a:t>Enterprise Configuration </a:t>
            </a:r>
            <a:br>
              <a:rPr lang="en-US" sz="1100">
                <a:gradFill>
                  <a:gsLst>
                    <a:gs pos="83000">
                      <a:schemeClr val="tx1"/>
                    </a:gs>
                    <a:gs pos="100000">
                      <a:schemeClr val="tx1"/>
                    </a:gs>
                  </a:gsLst>
                  <a:lin ang="5400000" scaled="1"/>
                </a:gradFill>
                <a:cs typeface="Segoe UI" pitchFamily="34" charset="0"/>
              </a:rPr>
            </a:br>
            <a:r>
              <a:rPr lang="en-US" sz="1100">
                <a:gradFill>
                  <a:gsLst>
                    <a:gs pos="83000">
                      <a:schemeClr val="tx1"/>
                    </a:gs>
                    <a:gs pos="100000">
                      <a:schemeClr val="tx1"/>
                    </a:gs>
                  </a:gsLst>
                  <a:lin ang="5400000" scaled="1"/>
                </a:gradFill>
                <a:cs typeface="Segoe UI" pitchFamily="34" charset="0"/>
              </a:rPr>
              <a:t>Management</a:t>
            </a:r>
          </a:p>
          <a:p>
            <a:pPr marL="0" lvl="1" defTabSz="932472" fontAlgn="base">
              <a:lnSpc>
                <a:spcPct val="90000"/>
              </a:lnSpc>
              <a:spcBef>
                <a:spcPct val="0"/>
              </a:spcBef>
              <a:spcAft>
                <a:spcPct val="0"/>
              </a:spcAft>
            </a:pPr>
            <a:endParaRPr lang="en-US" sz="1100">
              <a:gradFill>
                <a:gsLst>
                  <a:gs pos="83000">
                    <a:schemeClr val="tx1"/>
                  </a:gs>
                  <a:gs pos="100000">
                    <a:schemeClr val="tx1"/>
                  </a:gs>
                </a:gsLst>
                <a:lin ang="5400000" scaled="1"/>
              </a:gradFill>
              <a:cs typeface="Segoe UI" pitchFamily="34" charset="0"/>
            </a:endParaRPr>
          </a:p>
        </p:txBody>
      </p:sp>
      <p:grpSp>
        <p:nvGrpSpPr>
          <p:cNvPr id="157" name="Group 156">
            <a:extLst>
              <a:ext uri="{FF2B5EF4-FFF2-40B4-BE49-F238E27FC236}">
                <a16:creationId xmlns:a16="http://schemas.microsoft.com/office/drawing/2014/main" id="{5F2C2336-62BF-4BEB-83B2-6EEB74DC038E}"/>
              </a:ext>
            </a:extLst>
          </p:cNvPr>
          <p:cNvGrpSpPr/>
          <p:nvPr/>
        </p:nvGrpSpPr>
        <p:grpSpPr>
          <a:xfrm>
            <a:off x="4216088" y="4486389"/>
            <a:ext cx="372962" cy="334587"/>
            <a:chOff x="6677072" y="-128440"/>
            <a:chExt cx="1536786" cy="1378659"/>
          </a:xfrm>
        </p:grpSpPr>
        <p:pic>
          <p:nvPicPr>
            <p:cNvPr id="158" name="Picture 157">
              <a:extLst>
                <a:ext uri="{FF2B5EF4-FFF2-40B4-BE49-F238E27FC236}">
                  <a16:creationId xmlns:a16="http://schemas.microsoft.com/office/drawing/2014/main" id="{A094614F-CEAE-4267-954F-F2272EF2A61D}"/>
                </a:ext>
              </a:extLst>
            </p:cNvPr>
            <p:cNvPicPr>
              <a:picLocks noChangeAspect="1"/>
            </p:cNvPicPr>
            <p:nvPr/>
          </p:nvPicPr>
          <p:blipFill>
            <a:blip r:embed="rId2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677072" y="-128440"/>
              <a:ext cx="1268365" cy="1378659"/>
            </a:xfrm>
            <a:prstGeom prst="rect">
              <a:avLst/>
            </a:prstGeom>
          </p:spPr>
        </p:pic>
        <p:sp>
          <p:nvSpPr>
            <p:cNvPr id="159" name="Rounded Rectangle 461">
              <a:extLst>
                <a:ext uri="{FF2B5EF4-FFF2-40B4-BE49-F238E27FC236}">
                  <a16:creationId xmlns:a16="http://schemas.microsoft.com/office/drawing/2014/main" id="{42FC8996-72FF-4E90-B0E5-8342989769C3}"/>
                </a:ext>
              </a:extLst>
            </p:cNvPr>
            <p:cNvSpPr/>
            <p:nvPr/>
          </p:nvSpPr>
          <p:spPr bwMode="auto">
            <a:xfrm>
              <a:off x="7470440" y="186511"/>
              <a:ext cx="618803" cy="499542"/>
            </a:xfrm>
            <a:prstGeom prst="roundRect">
              <a:avLst>
                <a:gd name="adj" fmla="val 6065"/>
              </a:avLst>
            </a:prstGeom>
            <a:solidFill>
              <a:srgbClr val="0255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361" tIns="51183" rIns="51183" bIns="102361" numCol="1" spcCol="0" rtlCol="0" fromWordArt="0" anchor="b" anchorCtr="0" forceAA="0" compatLnSpc="1">
              <a:prstTxWarp prst="textNoShape">
                <a:avLst/>
              </a:prstTxWarp>
              <a:noAutofit/>
            </a:bodyPr>
            <a:lstStyle/>
            <a:p>
              <a:pPr marL="0" marR="0" lvl="0" indent="0" algn="l" defTabSz="1023196" rtl="0" eaLnBrk="1" fontAlgn="base" latinLnBrk="0" hangingPunct="1">
                <a:lnSpc>
                  <a:spcPct val="100000"/>
                </a:lnSpc>
                <a:spcBef>
                  <a:spcPct val="0"/>
                </a:spcBef>
                <a:spcAft>
                  <a:spcPct val="0"/>
                </a:spcAft>
                <a:buClrTx/>
                <a:buSzTx/>
                <a:buFontTx/>
                <a:buNone/>
                <a:tabLst/>
                <a:defRPr/>
              </a:pPr>
              <a:endParaRPr kumimoji="0" lang="en-US" sz="1799" b="0" i="0" u="none" strike="noStrike" kern="0" cap="none" spc="-56"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0" name="Picture 8" descr="\\MAGNUM\Projects\Microsoft\Cloud Power FY12\Design\Icons\PNGs\Cross Platform.png">
              <a:extLst>
                <a:ext uri="{FF2B5EF4-FFF2-40B4-BE49-F238E27FC236}">
                  <a16:creationId xmlns:a16="http://schemas.microsoft.com/office/drawing/2014/main" id="{E4CF64DF-2461-42C0-B98C-B11AE99B9C00}"/>
                </a:ext>
              </a:extLst>
            </p:cNvPr>
            <p:cNvPicPr>
              <a:picLocks noChangeAspect="1" noChangeArrowheads="1"/>
            </p:cNvPicPr>
            <p:nvPr/>
          </p:nvPicPr>
          <p:blipFill>
            <a:blip r:embed="rId21" cstate="print">
              <a:lum bright="100000"/>
              <a:extLst>
                <a:ext uri="{28A0092B-C50C-407E-A947-70E740481C1C}">
                  <a14:useLocalDpi xmlns:a14="http://schemas.microsoft.com/office/drawing/2010/main" val="0"/>
                </a:ext>
              </a:extLst>
            </a:blip>
            <a:stretch>
              <a:fillRect/>
            </a:stretch>
          </p:blipFill>
          <p:spPr bwMode="auto">
            <a:xfrm>
              <a:off x="7347793" y="2550"/>
              <a:ext cx="866065" cy="866065"/>
            </a:xfrm>
            <a:prstGeom prst="rect">
              <a:avLst/>
            </a:prstGeom>
            <a:noFill/>
          </p:spPr>
        </p:pic>
        <p:pic>
          <p:nvPicPr>
            <p:cNvPr id="161" name="Picture 7" descr="\\MAGNUM\Projects\Microsoft\Cloud Power FY12\Design\ICONS_PNG\Gears.png">
              <a:extLst>
                <a:ext uri="{FF2B5EF4-FFF2-40B4-BE49-F238E27FC236}">
                  <a16:creationId xmlns:a16="http://schemas.microsoft.com/office/drawing/2014/main" id="{BCFF6881-AA88-4DC4-B7A8-2EA4FF76EE1A}"/>
                </a:ext>
              </a:extLst>
            </p:cNvPr>
            <p:cNvPicPr>
              <a:picLocks noChangeAspect="1" noChangeArrowheads="1"/>
            </p:cNvPicPr>
            <p:nvPr/>
          </p:nvPicPr>
          <p:blipFill>
            <a:blip r:embed="rId22" cstate="print">
              <a:lum bright="100000"/>
              <a:extLst>
                <a:ext uri="{28A0092B-C50C-407E-A947-70E740481C1C}">
                  <a14:useLocalDpi xmlns:a14="http://schemas.microsoft.com/office/drawing/2010/main" val="0"/>
                </a:ext>
              </a:extLst>
            </a:blip>
            <a:srcRect/>
            <a:stretch>
              <a:fillRect/>
            </a:stretch>
          </p:blipFill>
          <p:spPr bwMode="auto">
            <a:xfrm>
              <a:off x="7555472" y="246779"/>
              <a:ext cx="449804" cy="449804"/>
            </a:xfrm>
            <a:prstGeom prst="rect">
              <a:avLst/>
            </a:prstGeom>
            <a:noFill/>
          </p:spPr>
        </p:pic>
      </p:grpSp>
      <p:pic>
        <p:nvPicPr>
          <p:cNvPr id="10" name="Picture 9">
            <a:extLst>
              <a:ext uri="{FF2B5EF4-FFF2-40B4-BE49-F238E27FC236}">
                <a16:creationId xmlns:a16="http://schemas.microsoft.com/office/drawing/2014/main" id="{CCAB4664-F472-404D-99C4-22EE33B0AAC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222239" y="2536748"/>
            <a:ext cx="359177" cy="263396"/>
          </a:xfrm>
          <a:prstGeom prst="rect">
            <a:avLst/>
          </a:prstGeom>
        </p:spPr>
      </p:pic>
      <p:sp>
        <p:nvSpPr>
          <p:cNvPr id="176" name="Rectangle 175">
            <a:extLst>
              <a:ext uri="{FF2B5EF4-FFF2-40B4-BE49-F238E27FC236}">
                <a16:creationId xmlns:a16="http://schemas.microsoft.com/office/drawing/2014/main" id="{71ADD01A-C458-42D2-9B81-7FC77F8B9568}"/>
              </a:ext>
            </a:extLst>
          </p:cNvPr>
          <p:cNvSpPr/>
          <p:nvPr/>
        </p:nvSpPr>
        <p:spPr>
          <a:xfrm>
            <a:off x="4589050" y="4196160"/>
            <a:ext cx="3396400" cy="1007968"/>
          </a:xfrm>
          <a:prstGeom prst="rect">
            <a:avLst/>
          </a:prstGeom>
        </p:spPr>
        <p:txBody>
          <a:bodyPr wrap="square">
            <a:spAutoFit/>
          </a:bodyPr>
          <a:lstStyle/>
          <a:p>
            <a:pPr defTabSz="932472" fontAlgn="base">
              <a:lnSpc>
                <a:spcPct val="90000"/>
              </a:lnSpc>
              <a:spcBef>
                <a:spcPct val="0"/>
              </a:spcBef>
              <a:spcAft>
                <a:spcPts val="600"/>
              </a:spcAft>
            </a:pPr>
            <a:r>
              <a:rPr lang="en-US" sz="1100">
                <a:gradFill>
                  <a:gsLst>
                    <a:gs pos="83000">
                      <a:schemeClr val="tx1"/>
                    </a:gs>
                    <a:gs pos="100000">
                      <a:schemeClr val="tx1"/>
                    </a:gs>
                  </a:gsLst>
                  <a:lin ang="5400000" scaled="1"/>
                </a:gradFill>
                <a:cs typeface="Segoe UI" pitchFamily="34" charset="0"/>
              </a:rPr>
              <a:t>Single identity across SaaS + Intranet</a:t>
            </a:r>
          </a:p>
          <a:p>
            <a:pPr defTabSz="932472" fontAlgn="base">
              <a:lnSpc>
                <a:spcPct val="90000"/>
              </a:lnSpc>
              <a:spcBef>
                <a:spcPct val="0"/>
              </a:spcBef>
              <a:spcAft>
                <a:spcPts val="600"/>
              </a:spcAft>
            </a:pPr>
            <a:r>
              <a:rPr lang="en-US" sz="1100">
                <a:gradFill>
                  <a:gsLst>
                    <a:gs pos="83000">
                      <a:schemeClr val="tx1"/>
                    </a:gs>
                    <a:gs pos="100000">
                      <a:schemeClr val="tx1"/>
                    </a:gs>
                  </a:gsLst>
                  <a:lin ang="5400000" scaled="1"/>
                </a:gradFill>
                <a:cs typeface="Segoe UI" pitchFamily="34" charset="0"/>
              </a:rPr>
              <a:t>Alert and take action on policy </a:t>
            </a:r>
            <a:br>
              <a:rPr lang="en-US" sz="1100">
                <a:gradFill>
                  <a:gsLst>
                    <a:gs pos="83000">
                      <a:schemeClr val="tx1"/>
                    </a:gs>
                    <a:gs pos="100000">
                      <a:schemeClr val="tx1"/>
                    </a:gs>
                  </a:gsLst>
                  <a:lin ang="5400000" scaled="1"/>
                </a:gradFill>
                <a:cs typeface="Segoe UI" pitchFamily="34" charset="0"/>
              </a:rPr>
            </a:br>
            <a:r>
              <a:rPr lang="en-US" sz="1100">
                <a:gradFill>
                  <a:gsLst>
                    <a:gs pos="83000">
                      <a:schemeClr val="tx1"/>
                    </a:gs>
                    <a:gs pos="100000">
                      <a:schemeClr val="tx1"/>
                    </a:gs>
                  </a:gsLst>
                  <a:lin ang="5400000" scaled="1"/>
                </a:gradFill>
                <a:cs typeface="Segoe UI" pitchFamily="34" charset="0"/>
              </a:rPr>
              <a:t>violations (e.g. quarantine </a:t>
            </a:r>
            <a:br>
              <a:rPr lang="en-US" sz="1100">
                <a:gradFill>
                  <a:gsLst>
                    <a:gs pos="83000">
                      <a:schemeClr val="tx1"/>
                    </a:gs>
                    <a:gs pos="100000">
                      <a:schemeClr val="tx1"/>
                    </a:gs>
                  </a:gsLst>
                  <a:lin ang="5400000" scaled="1"/>
                </a:gradFill>
                <a:cs typeface="Segoe UI" pitchFamily="34" charset="0"/>
              </a:rPr>
            </a:br>
            <a:r>
              <a:rPr lang="en-US" sz="1100">
                <a:gradFill>
                  <a:gsLst>
                    <a:gs pos="83000">
                      <a:schemeClr val="tx1"/>
                    </a:gs>
                    <a:gs pos="100000">
                      <a:schemeClr val="tx1"/>
                    </a:gs>
                  </a:gsLst>
                  <a:lin ang="5400000" scaled="1"/>
                </a:gradFill>
                <a:cs typeface="Segoe UI" pitchFamily="34" charset="0"/>
              </a:rPr>
              <a:t>overshared files)</a:t>
            </a:r>
          </a:p>
          <a:p>
            <a:pPr defTabSz="932472" fontAlgn="base">
              <a:lnSpc>
                <a:spcPct val="90000"/>
              </a:lnSpc>
              <a:spcBef>
                <a:spcPct val="0"/>
              </a:spcBef>
              <a:spcAft>
                <a:spcPts val="600"/>
              </a:spcAft>
            </a:pPr>
            <a:r>
              <a:rPr lang="en-US" sz="1100">
                <a:gradFill>
                  <a:gsLst>
                    <a:gs pos="83000">
                      <a:schemeClr val="tx1"/>
                    </a:gs>
                    <a:gs pos="100000">
                      <a:schemeClr val="tx1"/>
                    </a:gs>
                  </a:gsLst>
                  <a:lin ang="5400000" scaled="1"/>
                </a:gradFill>
                <a:cs typeface="Segoe UI" pitchFamily="34" charset="0"/>
              </a:rPr>
              <a:t>Sensitive document encryption access revocation</a:t>
            </a:r>
          </a:p>
        </p:txBody>
      </p:sp>
      <p:sp>
        <p:nvSpPr>
          <p:cNvPr id="177" name="Rectangle 176">
            <a:extLst>
              <a:ext uri="{FF2B5EF4-FFF2-40B4-BE49-F238E27FC236}">
                <a16:creationId xmlns:a16="http://schemas.microsoft.com/office/drawing/2014/main" id="{E307A815-9CCA-48CE-9D79-94D532940770}"/>
              </a:ext>
            </a:extLst>
          </p:cNvPr>
          <p:cNvSpPr/>
          <p:nvPr/>
        </p:nvSpPr>
        <p:spPr>
          <a:xfrm>
            <a:off x="4598104" y="5690262"/>
            <a:ext cx="3298962" cy="778675"/>
          </a:xfrm>
          <a:prstGeom prst="rect">
            <a:avLst/>
          </a:prstGeom>
        </p:spPr>
        <p:txBody>
          <a:bodyPr wrap="square">
            <a:spAutoFit/>
          </a:bodyPr>
          <a:lstStyle/>
          <a:p>
            <a:pPr defTabSz="932472" fontAlgn="base">
              <a:lnSpc>
                <a:spcPct val="90000"/>
              </a:lnSpc>
              <a:spcBef>
                <a:spcPct val="0"/>
              </a:spcBef>
              <a:spcAft>
                <a:spcPts val="600"/>
              </a:spcAft>
            </a:pPr>
            <a:r>
              <a:rPr lang="en-US" sz="1100" dirty="0">
                <a:gradFill>
                  <a:gsLst>
                    <a:gs pos="83000">
                      <a:schemeClr val="tx1"/>
                    </a:gs>
                    <a:gs pos="100000">
                      <a:schemeClr val="tx1"/>
                    </a:gs>
                  </a:gsLst>
                  <a:lin ang="5400000" scaled="1"/>
                </a:gradFill>
                <a:cs typeface="Segoe UI" pitchFamily="34" charset="0"/>
              </a:rPr>
              <a:t>Risk ratings on 16k+ SaaS </a:t>
            </a:r>
            <a:br>
              <a:rPr lang="en-US" sz="1100" dirty="0">
                <a:gradFill>
                  <a:gsLst>
                    <a:gs pos="83000">
                      <a:schemeClr val="tx1"/>
                    </a:gs>
                    <a:gs pos="100000">
                      <a:schemeClr val="tx1"/>
                    </a:gs>
                  </a:gsLst>
                  <a:lin ang="5400000" scaled="1"/>
                </a:gradFill>
                <a:cs typeface="Segoe UI" pitchFamily="34" charset="0"/>
              </a:rPr>
            </a:br>
            <a:r>
              <a:rPr lang="en-US" sz="1100" dirty="0">
                <a:gradFill>
                  <a:gsLst>
                    <a:gs pos="83000">
                      <a:schemeClr val="tx1"/>
                    </a:gs>
                    <a:gs pos="100000">
                      <a:schemeClr val="tx1"/>
                    </a:gs>
                  </a:gsLst>
                  <a:lin ang="5400000" scaled="1"/>
                </a:gradFill>
                <a:cs typeface="Segoe UI" pitchFamily="34" charset="0"/>
              </a:rPr>
              <a:t>applications</a:t>
            </a:r>
          </a:p>
          <a:p>
            <a:pPr defTabSz="932472" fontAlgn="base">
              <a:lnSpc>
                <a:spcPct val="90000"/>
              </a:lnSpc>
              <a:spcBef>
                <a:spcPct val="0"/>
              </a:spcBef>
              <a:spcAft>
                <a:spcPts val="600"/>
              </a:spcAft>
            </a:pPr>
            <a:r>
              <a:rPr lang="en-US" sz="1100" dirty="0">
                <a:gradFill>
                  <a:gsLst>
                    <a:gs pos="83000">
                      <a:schemeClr val="tx1"/>
                    </a:gs>
                    <a:gs pos="100000">
                      <a:schemeClr val="tx1"/>
                    </a:gs>
                  </a:gsLst>
                  <a:lin ang="5400000" scaled="1"/>
                </a:gradFill>
                <a:cs typeface="Segoe UI" pitchFamily="34" charset="0"/>
              </a:rPr>
              <a:t>O365 Tailored Security Guidance </a:t>
            </a:r>
            <a:br>
              <a:rPr lang="en-US" sz="1100" dirty="0">
                <a:gradFill>
                  <a:gsLst>
                    <a:gs pos="83000">
                      <a:schemeClr val="tx1"/>
                    </a:gs>
                    <a:gs pos="100000">
                      <a:schemeClr val="tx1"/>
                    </a:gs>
                  </a:gsLst>
                  <a:lin ang="5400000" scaled="1"/>
                </a:gradFill>
                <a:cs typeface="Segoe UI" pitchFamily="34" charset="0"/>
              </a:rPr>
            </a:br>
            <a:r>
              <a:rPr lang="en-US" sz="1100" dirty="0">
                <a:gradFill>
                  <a:gsLst>
                    <a:gs pos="83000">
                      <a:schemeClr val="tx1"/>
                    </a:gs>
                    <a:gs pos="100000">
                      <a:schemeClr val="tx1"/>
                    </a:gs>
                  </a:gsLst>
                  <a:lin ang="5400000" scaled="1"/>
                </a:gradFill>
                <a:cs typeface="Segoe UI" pitchFamily="34" charset="0"/>
              </a:rPr>
              <a:t>and Prescriptive Recommendations</a:t>
            </a:r>
          </a:p>
        </p:txBody>
      </p:sp>
      <p:sp>
        <p:nvSpPr>
          <p:cNvPr id="178" name="Rectangle 177">
            <a:extLst>
              <a:ext uri="{FF2B5EF4-FFF2-40B4-BE49-F238E27FC236}">
                <a16:creationId xmlns:a16="http://schemas.microsoft.com/office/drawing/2014/main" id="{EBE60A73-BC83-4B18-97CC-E71E93F50EB9}"/>
              </a:ext>
            </a:extLst>
          </p:cNvPr>
          <p:cNvSpPr/>
          <p:nvPr/>
        </p:nvSpPr>
        <p:spPr>
          <a:xfrm>
            <a:off x="4589050" y="2560154"/>
            <a:ext cx="3312430" cy="855619"/>
          </a:xfrm>
          <a:prstGeom prst="rect">
            <a:avLst/>
          </a:prstGeom>
        </p:spPr>
        <p:txBody>
          <a:bodyPr wrap="square">
            <a:spAutoFit/>
          </a:bodyPr>
          <a:lstStyle/>
          <a:p>
            <a:pPr defTabSz="932472" fontAlgn="base">
              <a:lnSpc>
                <a:spcPct val="90000"/>
              </a:lnSpc>
              <a:spcBef>
                <a:spcPct val="0"/>
              </a:spcBef>
              <a:spcAft>
                <a:spcPts val="600"/>
              </a:spcAft>
            </a:pPr>
            <a:r>
              <a:rPr lang="en-US" sz="1100">
                <a:gradFill>
                  <a:gsLst>
                    <a:gs pos="83000">
                      <a:schemeClr val="tx1"/>
                    </a:gs>
                    <a:gs pos="100000">
                      <a:schemeClr val="tx1"/>
                    </a:gs>
                  </a:gsLst>
                  <a:lin ang="5400000" scaled="1"/>
                </a:gradFill>
                <a:cs typeface="Segoe UI" pitchFamily="34" charset="0"/>
              </a:rPr>
              <a:t>Discover 14,000+ SaaS apps, manage them</a:t>
            </a:r>
          </a:p>
          <a:p>
            <a:pPr defTabSz="932472" fontAlgn="base">
              <a:lnSpc>
                <a:spcPct val="90000"/>
              </a:lnSpc>
              <a:spcBef>
                <a:spcPct val="0"/>
              </a:spcBef>
              <a:spcAft>
                <a:spcPts val="600"/>
              </a:spcAft>
            </a:pPr>
            <a:r>
              <a:rPr lang="en-US" sz="1100">
                <a:gradFill>
                  <a:gsLst>
                    <a:gs pos="83000">
                      <a:schemeClr val="tx1"/>
                    </a:gs>
                    <a:gs pos="100000">
                      <a:schemeClr val="tx1"/>
                    </a:gs>
                  </a:gsLst>
                  <a:lin ang="5400000" scaled="1"/>
                </a:gradFill>
                <a:cs typeface="Segoe UI" pitchFamily="34" charset="0"/>
              </a:rPr>
              <a:t>Sensitive document classification </a:t>
            </a:r>
            <a:br>
              <a:rPr lang="en-US" sz="1100">
                <a:gradFill>
                  <a:gsLst>
                    <a:gs pos="83000">
                      <a:schemeClr val="tx1"/>
                    </a:gs>
                    <a:gs pos="100000">
                      <a:schemeClr val="tx1"/>
                    </a:gs>
                  </a:gsLst>
                  <a:lin ang="5400000" scaled="1"/>
                </a:gradFill>
                <a:cs typeface="Segoe UI" pitchFamily="34" charset="0"/>
              </a:rPr>
            </a:br>
            <a:r>
              <a:rPr lang="en-US" sz="1100">
                <a:gradFill>
                  <a:gsLst>
                    <a:gs pos="83000">
                      <a:schemeClr val="tx1"/>
                    </a:gs>
                    <a:gs pos="100000">
                      <a:schemeClr val="tx1"/>
                    </a:gs>
                  </a:gsLst>
                  <a:lin ang="5400000" scaled="1"/>
                </a:gradFill>
                <a:cs typeface="Segoe UI" pitchFamily="34" charset="0"/>
              </a:rPr>
              <a:t>and tracking (anywhere on internet)</a:t>
            </a:r>
          </a:p>
          <a:p>
            <a:pPr defTabSz="932472" fontAlgn="base">
              <a:lnSpc>
                <a:spcPct val="90000"/>
              </a:lnSpc>
              <a:spcBef>
                <a:spcPct val="0"/>
              </a:spcBef>
              <a:spcAft>
                <a:spcPts val="600"/>
              </a:spcAft>
            </a:pPr>
            <a:r>
              <a:rPr lang="en-US" sz="1100">
                <a:gradFill>
                  <a:gsLst>
                    <a:gs pos="83000">
                      <a:schemeClr val="tx1"/>
                    </a:gs>
                    <a:gs pos="100000">
                      <a:schemeClr val="tx1"/>
                    </a:gs>
                  </a:gsLst>
                  <a:lin ang="5400000" scaled="1"/>
                </a:gradFill>
                <a:cs typeface="Segoe UI" pitchFamily="34" charset="0"/>
              </a:rPr>
              <a:t>Trends on Tenant and Industry</a:t>
            </a:r>
            <a:endParaRPr lang="en-US" sz="1100">
              <a:gradFill>
                <a:gsLst>
                  <a:gs pos="83000">
                    <a:schemeClr val="tx1"/>
                  </a:gs>
                  <a:gs pos="100000">
                    <a:schemeClr val="tx1"/>
                  </a:gs>
                </a:gsLst>
                <a:lin ang="5400000" scaled="1"/>
              </a:gradFill>
            </a:endParaRPr>
          </a:p>
        </p:txBody>
      </p:sp>
      <p:sp>
        <p:nvSpPr>
          <p:cNvPr id="16" name="Rectangle 15">
            <a:extLst>
              <a:ext uri="{FF2B5EF4-FFF2-40B4-BE49-F238E27FC236}">
                <a16:creationId xmlns:a16="http://schemas.microsoft.com/office/drawing/2014/main" id="{9A054D77-CE0B-47D6-88D6-D21B9165B659}"/>
              </a:ext>
            </a:extLst>
          </p:cNvPr>
          <p:cNvSpPr/>
          <p:nvPr/>
        </p:nvSpPr>
        <p:spPr>
          <a:xfrm>
            <a:off x="8571042" y="4196160"/>
            <a:ext cx="3257544" cy="1007968"/>
          </a:xfrm>
          <a:prstGeom prst="rect">
            <a:avLst/>
          </a:prstGeom>
        </p:spPr>
        <p:txBody>
          <a:bodyPr wrap="square">
            <a:spAutoFit/>
          </a:bodyPr>
          <a:lstStyle/>
          <a:p>
            <a:pPr defTabSz="932472" fontAlgn="base">
              <a:lnSpc>
                <a:spcPct val="90000"/>
              </a:lnSpc>
              <a:spcBef>
                <a:spcPct val="0"/>
              </a:spcBef>
              <a:spcAft>
                <a:spcPts val="600"/>
              </a:spcAft>
            </a:pPr>
            <a:r>
              <a:rPr lang="en-US" sz="1100">
                <a:gradFill>
                  <a:gsLst>
                    <a:gs pos="83000">
                      <a:schemeClr val="tx1"/>
                    </a:gs>
                    <a:gs pos="100000">
                      <a:schemeClr val="tx1"/>
                    </a:gs>
                  </a:gsLst>
                  <a:lin ang="5400000" scaled="1"/>
                </a:gradFill>
                <a:cs typeface="Segoe UI" pitchFamily="34" charset="0"/>
              </a:rPr>
              <a:t>Mobile Device &amp; </a:t>
            </a:r>
            <a:br>
              <a:rPr lang="en-US" sz="1100">
                <a:gradFill>
                  <a:gsLst>
                    <a:gs pos="83000">
                      <a:schemeClr val="tx1"/>
                    </a:gs>
                    <a:gs pos="100000">
                      <a:schemeClr val="tx1"/>
                    </a:gs>
                  </a:gsLst>
                  <a:lin ang="5400000" scaled="1"/>
                </a:gradFill>
                <a:cs typeface="Segoe UI" pitchFamily="34" charset="0"/>
              </a:rPr>
            </a:br>
            <a:r>
              <a:rPr lang="en-US" sz="1100">
                <a:gradFill>
                  <a:gsLst>
                    <a:gs pos="83000">
                      <a:schemeClr val="tx1"/>
                    </a:gs>
                    <a:gs pos="100000">
                      <a:schemeClr val="tx1"/>
                    </a:gs>
                  </a:gsLst>
                  <a:lin ang="5400000" scaled="1"/>
                </a:gradFill>
                <a:cs typeface="Segoe UI" pitchFamily="34" charset="0"/>
              </a:rPr>
              <a:t>Application Management</a:t>
            </a:r>
          </a:p>
          <a:p>
            <a:pPr defTabSz="932472" fontAlgn="base">
              <a:lnSpc>
                <a:spcPct val="90000"/>
              </a:lnSpc>
              <a:spcBef>
                <a:spcPct val="0"/>
              </a:spcBef>
              <a:spcAft>
                <a:spcPts val="600"/>
              </a:spcAft>
            </a:pPr>
            <a:r>
              <a:rPr lang="en-US" sz="1100">
                <a:gradFill>
                  <a:gsLst>
                    <a:gs pos="83000">
                      <a:schemeClr val="tx1"/>
                    </a:gs>
                    <a:gs pos="100000">
                      <a:schemeClr val="tx1"/>
                    </a:gs>
                  </a:gsLst>
                  <a:lin ang="5400000" scaled="1"/>
                </a:gradFill>
                <a:cs typeface="Segoe UI" pitchFamily="34" charset="0"/>
              </a:rPr>
              <a:t>Author policies, track </a:t>
            </a:r>
            <a:br>
              <a:rPr lang="en-US" sz="1100">
                <a:gradFill>
                  <a:gsLst>
                    <a:gs pos="83000">
                      <a:schemeClr val="tx1"/>
                    </a:gs>
                    <a:gs pos="100000">
                      <a:schemeClr val="tx1"/>
                    </a:gs>
                  </a:gsLst>
                  <a:lin ang="5400000" scaled="1"/>
                </a:gradFill>
                <a:cs typeface="Segoe UI" pitchFamily="34" charset="0"/>
              </a:rPr>
            </a:br>
            <a:r>
              <a:rPr lang="en-US" sz="1100">
                <a:gradFill>
                  <a:gsLst>
                    <a:gs pos="83000">
                      <a:schemeClr val="tx1"/>
                    </a:gs>
                    <a:gs pos="100000">
                      <a:schemeClr val="tx1"/>
                    </a:gs>
                  </a:gsLst>
                  <a:lin ang="5400000" scaled="1"/>
                </a:gradFill>
                <a:cs typeface="Segoe UI" pitchFamily="34" charset="0"/>
              </a:rPr>
              <a:t>deployment &amp; state</a:t>
            </a:r>
          </a:p>
          <a:p>
            <a:pPr defTabSz="932472" fontAlgn="base">
              <a:lnSpc>
                <a:spcPct val="90000"/>
              </a:lnSpc>
              <a:spcBef>
                <a:spcPct val="0"/>
              </a:spcBef>
              <a:spcAft>
                <a:spcPts val="600"/>
              </a:spcAft>
            </a:pPr>
            <a:r>
              <a:rPr lang="en-US" sz="1100">
                <a:gradFill>
                  <a:gsLst>
                    <a:gs pos="83000">
                      <a:schemeClr val="tx1"/>
                    </a:gs>
                    <a:gs pos="100000">
                      <a:schemeClr val="tx1"/>
                    </a:gs>
                  </a:gsLst>
                  <a:lin ang="5400000" scaled="1"/>
                </a:gradFill>
                <a:cs typeface="Segoe UI" pitchFamily="34" charset="0"/>
              </a:rPr>
              <a:t>Conditional Access to accounts/apps</a:t>
            </a:r>
          </a:p>
        </p:txBody>
      </p:sp>
      <p:sp>
        <p:nvSpPr>
          <p:cNvPr id="179" name="Rectangle 178">
            <a:extLst>
              <a:ext uri="{FF2B5EF4-FFF2-40B4-BE49-F238E27FC236}">
                <a16:creationId xmlns:a16="http://schemas.microsoft.com/office/drawing/2014/main" id="{1C9959B7-8AC9-4695-BAB6-1D43FF146CB8}"/>
              </a:ext>
            </a:extLst>
          </p:cNvPr>
          <p:cNvSpPr/>
          <p:nvPr/>
        </p:nvSpPr>
        <p:spPr>
          <a:xfrm>
            <a:off x="8580771" y="5690262"/>
            <a:ext cx="3257544" cy="778675"/>
          </a:xfrm>
          <a:prstGeom prst="rect">
            <a:avLst/>
          </a:prstGeom>
        </p:spPr>
        <p:txBody>
          <a:bodyPr wrap="square">
            <a:spAutoFit/>
          </a:bodyPr>
          <a:lstStyle/>
          <a:p>
            <a:pPr defTabSz="932472" fontAlgn="base">
              <a:lnSpc>
                <a:spcPct val="90000"/>
              </a:lnSpc>
              <a:spcBef>
                <a:spcPct val="0"/>
              </a:spcBef>
              <a:spcAft>
                <a:spcPct val="0"/>
              </a:spcAft>
            </a:pPr>
            <a:r>
              <a:rPr lang="en-US" sz="1100">
                <a:gradFill>
                  <a:gsLst>
                    <a:gs pos="83000">
                      <a:schemeClr val="tx1"/>
                    </a:gs>
                    <a:gs pos="100000">
                      <a:schemeClr val="tx1"/>
                    </a:gs>
                  </a:gsLst>
                  <a:lin ang="5400000" scaled="1"/>
                </a:gradFill>
                <a:cs typeface="Segoe UI" pitchFamily="34" charset="0"/>
              </a:rPr>
              <a:t>Tailored Security Guidance and</a:t>
            </a:r>
            <a:br>
              <a:rPr lang="en-US" sz="1100">
                <a:gradFill>
                  <a:gsLst>
                    <a:gs pos="83000">
                      <a:schemeClr val="tx1"/>
                    </a:gs>
                    <a:gs pos="100000">
                      <a:schemeClr val="tx1"/>
                    </a:gs>
                  </a:gsLst>
                  <a:lin ang="5400000" scaled="1"/>
                </a:gradFill>
                <a:cs typeface="Segoe UI" pitchFamily="34" charset="0"/>
              </a:rPr>
            </a:br>
            <a:r>
              <a:rPr lang="en-US" sz="1100">
                <a:gradFill>
                  <a:gsLst>
                    <a:gs pos="83000">
                      <a:schemeClr val="tx1"/>
                    </a:gs>
                    <a:gs pos="100000">
                      <a:schemeClr val="tx1"/>
                    </a:gs>
                  </a:gsLst>
                  <a:lin ang="5400000" scaled="1"/>
                </a:gradFill>
                <a:cs typeface="Segoe UI" pitchFamily="34" charset="0"/>
              </a:rPr>
              <a:t>Prescriptive Recommendations</a:t>
            </a:r>
          </a:p>
          <a:p>
            <a:pPr defTabSz="932472" fontAlgn="base">
              <a:lnSpc>
                <a:spcPct val="90000"/>
              </a:lnSpc>
              <a:spcBef>
                <a:spcPts val="600"/>
              </a:spcBef>
              <a:spcAft>
                <a:spcPct val="0"/>
              </a:spcAft>
            </a:pPr>
            <a:r>
              <a:rPr lang="en-US" sz="1100">
                <a:gradFill>
                  <a:gsLst>
                    <a:gs pos="83000">
                      <a:schemeClr val="tx1"/>
                    </a:gs>
                    <a:gs pos="100000">
                      <a:schemeClr val="tx1"/>
                    </a:gs>
                  </a:gsLst>
                  <a:lin ang="5400000" scaled="1"/>
                </a:gradFill>
                <a:cs typeface="Segoe UI" pitchFamily="34" charset="0"/>
              </a:rPr>
              <a:t>IoT Reference Architecture with Threat Modelling, Security Maturity Model, and other Guidance</a:t>
            </a:r>
          </a:p>
        </p:txBody>
      </p:sp>
      <p:grpSp>
        <p:nvGrpSpPr>
          <p:cNvPr id="151" name="Group 150">
            <a:extLst>
              <a:ext uri="{FF2B5EF4-FFF2-40B4-BE49-F238E27FC236}">
                <a16:creationId xmlns:a16="http://schemas.microsoft.com/office/drawing/2014/main" id="{04E05A12-9927-4FA7-917C-60F4C4919427}"/>
              </a:ext>
            </a:extLst>
          </p:cNvPr>
          <p:cNvGrpSpPr/>
          <p:nvPr/>
        </p:nvGrpSpPr>
        <p:grpSpPr>
          <a:xfrm>
            <a:off x="4188318" y="2542590"/>
            <a:ext cx="372962" cy="334587"/>
            <a:chOff x="6677072" y="-128440"/>
            <a:chExt cx="1536786" cy="1378659"/>
          </a:xfrm>
        </p:grpSpPr>
        <p:pic>
          <p:nvPicPr>
            <p:cNvPr id="152" name="Picture 151">
              <a:extLst>
                <a:ext uri="{FF2B5EF4-FFF2-40B4-BE49-F238E27FC236}">
                  <a16:creationId xmlns:a16="http://schemas.microsoft.com/office/drawing/2014/main" id="{B9107490-E848-46B8-A73A-D15202356B19}"/>
                </a:ext>
              </a:extLst>
            </p:cNvPr>
            <p:cNvPicPr>
              <a:picLocks noChangeAspect="1"/>
            </p:cNvPicPr>
            <p:nvPr/>
          </p:nvPicPr>
          <p:blipFill>
            <a:blip r:embed="rId2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677072" y="-128440"/>
              <a:ext cx="1268365" cy="1378659"/>
            </a:xfrm>
            <a:prstGeom prst="rect">
              <a:avLst/>
            </a:prstGeom>
          </p:spPr>
        </p:pic>
        <p:sp>
          <p:nvSpPr>
            <p:cNvPr id="153" name="Rounded Rectangle 461">
              <a:extLst>
                <a:ext uri="{FF2B5EF4-FFF2-40B4-BE49-F238E27FC236}">
                  <a16:creationId xmlns:a16="http://schemas.microsoft.com/office/drawing/2014/main" id="{6AA11526-2A2E-4C66-A065-574E862CB131}"/>
                </a:ext>
              </a:extLst>
            </p:cNvPr>
            <p:cNvSpPr/>
            <p:nvPr/>
          </p:nvSpPr>
          <p:spPr bwMode="auto">
            <a:xfrm>
              <a:off x="7470440" y="186511"/>
              <a:ext cx="618803" cy="499542"/>
            </a:xfrm>
            <a:prstGeom prst="roundRect">
              <a:avLst>
                <a:gd name="adj" fmla="val 6065"/>
              </a:avLst>
            </a:prstGeom>
            <a:solidFill>
              <a:srgbClr val="0255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361" tIns="51183" rIns="51183" bIns="102361" numCol="1" spcCol="0" rtlCol="0" fromWordArt="0" anchor="b" anchorCtr="0" forceAA="0" compatLnSpc="1">
              <a:prstTxWarp prst="textNoShape">
                <a:avLst/>
              </a:prstTxWarp>
              <a:noAutofit/>
            </a:bodyPr>
            <a:lstStyle/>
            <a:p>
              <a:pPr marL="0" marR="0" lvl="0" indent="0" algn="l" defTabSz="1023196" rtl="0" eaLnBrk="1" fontAlgn="base" latinLnBrk="0" hangingPunct="1">
                <a:lnSpc>
                  <a:spcPct val="100000"/>
                </a:lnSpc>
                <a:spcBef>
                  <a:spcPct val="0"/>
                </a:spcBef>
                <a:spcAft>
                  <a:spcPct val="0"/>
                </a:spcAft>
                <a:buClrTx/>
                <a:buSzTx/>
                <a:buFontTx/>
                <a:buNone/>
                <a:tabLst/>
                <a:defRPr/>
              </a:pPr>
              <a:endParaRPr kumimoji="0" lang="en-US" sz="1799" b="0" i="0" u="none" strike="noStrike" kern="0" cap="none" spc="-56"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4" name="Picture 8" descr="\\MAGNUM\Projects\Microsoft\Cloud Power FY12\Design\Icons\PNGs\Cross Platform.png">
              <a:extLst>
                <a:ext uri="{FF2B5EF4-FFF2-40B4-BE49-F238E27FC236}">
                  <a16:creationId xmlns:a16="http://schemas.microsoft.com/office/drawing/2014/main" id="{06E60082-23A1-4422-8133-C2435979174C}"/>
                </a:ext>
              </a:extLst>
            </p:cNvPr>
            <p:cNvPicPr>
              <a:picLocks noChangeAspect="1" noChangeArrowheads="1"/>
            </p:cNvPicPr>
            <p:nvPr/>
          </p:nvPicPr>
          <p:blipFill>
            <a:blip r:embed="rId21" cstate="print">
              <a:lum bright="100000"/>
              <a:extLst>
                <a:ext uri="{28A0092B-C50C-407E-A947-70E740481C1C}">
                  <a14:useLocalDpi xmlns:a14="http://schemas.microsoft.com/office/drawing/2010/main" val="0"/>
                </a:ext>
              </a:extLst>
            </a:blip>
            <a:stretch>
              <a:fillRect/>
            </a:stretch>
          </p:blipFill>
          <p:spPr bwMode="auto">
            <a:xfrm>
              <a:off x="7347793" y="2550"/>
              <a:ext cx="866065" cy="866065"/>
            </a:xfrm>
            <a:prstGeom prst="rect">
              <a:avLst/>
            </a:prstGeom>
            <a:noFill/>
          </p:spPr>
        </p:pic>
        <p:pic>
          <p:nvPicPr>
            <p:cNvPr id="155" name="Picture 7" descr="\\MAGNUM\Projects\Microsoft\Cloud Power FY12\Design\ICONS_PNG\Gears.png">
              <a:extLst>
                <a:ext uri="{FF2B5EF4-FFF2-40B4-BE49-F238E27FC236}">
                  <a16:creationId xmlns:a16="http://schemas.microsoft.com/office/drawing/2014/main" id="{305B9ECC-8F08-4D6E-B75B-9E3C97C7FD52}"/>
                </a:ext>
              </a:extLst>
            </p:cNvPr>
            <p:cNvPicPr>
              <a:picLocks noChangeAspect="1" noChangeArrowheads="1"/>
            </p:cNvPicPr>
            <p:nvPr/>
          </p:nvPicPr>
          <p:blipFill>
            <a:blip r:embed="rId22" cstate="print">
              <a:lum bright="100000"/>
              <a:extLst>
                <a:ext uri="{28A0092B-C50C-407E-A947-70E740481C1C}">
                  <a14:useLocalDpi xmlns:a14="http://schemas.microsoft.com/office/drawing/2010/main" val="0"/>
                </a:ext>
              </a:extLst>
            </a:blip>
            <a:srcRect/>
            <a:stretch>
              <a:fillRect/>
            </a:stretch>
          </p:blipFill>
          <p:spPr bwMode="auto">
            <a:xfrm>
              <a:off x="7555472" y="246779"/>
              <a:ext cx="449804" cy="449804"/>
            </a:xfrm>
            <a:prstGeom prst="rect">
              <a:avLst/>
            </a:prstGeom>
            <a:noFill/>
          </p:spPr>
        </p:pic>
      </p:grpSp>
      <p:grpSp>
        <p:nvGrpSpPr>
          <p:cNvPr id="185" name="Group 184">
            <a:extLst>
              <a:ext uri="{FF2B5EF4-FFF2-40B4-BE49-F238E27FC236}">
                <a16:creationId xmlns:a16="http://schemas.microsoft.com/office/drawing/2014/main" id="{A84CE737-DF60-41D2-AA25-B99AB5DD1306}"/>
              </a:ext>
            </a:extLst>
          </p:cNvPr>
          <p:cNvGrpSpPr/>
          <p:nvPr/>
        </p:nvGrpSpPr>
        <p:grpSpPr>
          <a:xfrm>
            <a:off x="4188318" y="5660822"/>
            <a:ext cx="372962" cy="334587"/>
            <a:chOff x="6677072" y="-128440"/>
            <a:chExt cx="1536786" cy="1378659"/>
          </a:xfrm>
        </p:grpSpPr>
        <p:pic>
          <p:nvPicPr>
            <p:cNvPr id="186" name="Picture 185">
              <a:extLst>
                <a:ext uri="{FF2B5EF4-FFF2-40B4-BE49-F238E27FC236}">
                  <a16:creationId xmlns:a16="http://schemas.microsoft.com/office/drawing/2014/main" id="{035DA6DB-6D17-452E-A161-8A494407F763}"/>
                </a:ext>
              </a:extLst>
            </p:cNvPr>
            <p:cNvPicPr>
              <a:picLocks noChangeAspect="1"/>
            </p:cNvPicPr>
            <p:nvPr/>
          </p:nvPicPr>
          <p:blipFill>
            <a:blip r:embed="rId2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677072" y="-128440"/>
              <a:ext cx="1268365" cy="1378659"/>
            </a:xfrm>
            <a:prstGeom prst="rect">
              <a:avLst/>
            </a:prstGeom>
          </p:spPr>
        </p:pic>
        <p:sp>
          <p:nvSpPr>
            <p:cNvPr id="187" name="Rounded Rectangle 461">
              <a:extLst>
                <a:ext uri="{FF2B5EF4-FFF2-40B4-BE49-F238E27FC236}">
                  <a16:creationId xmlns:a16="http://schemas.microsoft.com/office/drawing/2014/main" id="{60852AEF-279E-4B26-8ABA-194AE5C49AD5}"/>
                </a:ext>
              </a:extLst>
            </p:cNvPr>
            <p:cNvSpPr/>
            <p:nvPr/>
          </p:nvSpPr>
          <p:spPr bwMode="auto">
            <a:xfrm>
              <a:off x="7470440" y="186511"/>
              <a:ext cx="618803" cy="499542"/>
            </a:xfrm>
            <a:prstGeom prst="roundRect">
              <a:avLst>
                <a:gd name="adj" fmla="val 6065"/>
              </a:avLst>
            </a:prstGeom>
            <a:solidFill>
              <a:srgbClr val="0255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361" tIns="51183" rIns="51183" bIns="102361" numCol="1" spcCol="0" rtlCol="0" fromWordArt="0" anchor="b" anchorCtr="0" forceAA="0" compatLnSpc="1">
              <a:prstTxWarp prst="textNoShape">
                <a:avLst/>
              </a:prstTxWarp>
              <a:noAutofit/>
            </a:bodyPr>
            <a:lstStyle/>
            <a:p>
              <a:pPr marL="0" marR="0" lvl="0" indent="0" algn="l" defTabSz="1023196" rtl="0" eaLnBrk="1" fontAlgn="base" latinLnBrk="0" hangingPunct="1">
                <a:lnSpc>
                  <a:spcPct val="100000"/>
                </a:lnSpc>
                <a:spcBef>
                  <a:spcPct val="0"/>
                </a:spcBef>
                <a:spcAft>
                  <a:spcPct val="0"/>
                </a:spcAft>
                <a:buClrTx/>
                <a:buSzTx/>
                <a:buFontTx/>
                <a:buNone/>
                <a:tabLst/>
                <a:defRPr/>
              </a:pPr>
              <a:endParaRPr kumimoji="0" lang="en-US" sz="1799" b="0" i="0" u="none" strike="noStrike" kern="0" cap="none" spc="-56"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8" name="Picture 8" descr="\\MAGNUM\Projects\Microsoft\Cloud Power FY12\Design\Icons\PNGs\Cross Platform.png">
              <a:extLst>
                <a:ext uri="{FF2B5EF4-FFF2-40B4-BE49-F238E27FC236}">
                  <a16:creationId xmlns:a16="http://schemas.microsoft.com/office/drawing/2014/main" id="{A42B8D95-4361-4D12-AC8C-A2BDA2664839}"/>
                </a:ext>
              </a:extLst>
            </p:cNvPr>
            <p:cNvPicPr>
              <a:picLocks noChangeAspect="1" noChangeArrowheads="1"/>
            </p:cNvPicPr>
            <p:nvPr/>
          </p:nvPicPr>
          <p:blipFill>
            <a:blip r:embed="rId21" cstate="print">
              <a:lum bright="100000"/>
              <a:extLst>
                <a:ext uri="{28A0092B-C50C-407E-A947-70E740481C1C}">
                  <a14:useLocalDpi xmlns:a14="http://schemas.microsoft.com/office/drawing/2010/main" val="0"/>
                </a:ext>
              </a:extLst>
            </a:blip>
            <a:stretch>
              <a:fillRect/>
            </a:stretch>
          </p:blipFill>
          <p:spPr bwMode="auto">
            <a:xfrm>
              <a:off x="7347793" y="2550"/>
              <a:ext cx="866065" cy="866065"/>
            </a:xfrm>
            <a:prstGeom prst="rect">
              <a:avLst/>
            </a:prstGeom>
            <a:noFill/>
          </p:spPr>
        </p:pic>
        <p:pic>
          <p:nvPicPr>
            <p:cNvPr id="189" name="Picture 7" descr="\\MAGNUM\Projects\Microsoft\Cloud Power FY12\Design\ICONS_PNG\Gears.png">
              <a:extLst>
                <a:ext uri="{FF2B5EF4-FFF2-40B4-BE49-F238E27FC236}">
                  <a16:creationId xmlns:a16="http://schemas.microsoft.com/office/drawing/2014/main" id="{03EFA8E2-20C3-4EF3-9D44-D32A8B50F008}"/>
                </a:ext>
              </a:extLst>
            </p:cNvPr>
            <p:cNvPicPr>
              <a:picLocks noChangeAspect="1" noChangeArrowheads="1"/>
            </p:cNvPicPr>
            <p:nvPr/>
          </p:nvPicPr>
          <p:blipFill>
            <a:blip r:embed="rId22" cstate="print">
              <a:lum bright="100000"/>
              <a:extLst>
                <a:ext uri="{28A0092B-C50C-407E-A947-70E740481C1C}">
                  <a14:useLocalDpi xmlns:a14="http://schemas.microsoft.com/office/drawing/2010/main" val="0"/>
                </a:ext>
              </a:extLst>
            </a:blip>
            <a:srcRect/>
            <a:stretch>
              <a:fillRect/>
            </a:stretch>
          </p:blipFill>
          <p:spPr bwMode="auto">
            <a:xfrm>
              <a:off x="7555472" y="246779"/>
              <a:ext cx="449804" cy="449804"/>
            </a:xfrm>
            <a:prstGeom prst="rect">
              <a:avLst/>
            </a:prstGeom>
            <a:noFill/>
          </p:spPr>
        </p:pic>
      </p:grpSp>
      <p:pic>
        <p:nvPicPr>
          <p:cNvPr id="190" name="Picture 189">
            <a:extLst>
              <a:ext uri="{FF2B5EF4-FFF2-40B4-BE49-F238E27FC236}">
                <a16:creationId xmlns:a16="http://schemas.microsoft.com/office/drawing/2014/main" id="{AEF070EC-354E-4AA8-8ADF-E2B5FDB724CB}"/>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373304" y="6114517"/>
            <a:ext cx="187976" cy="222751"/>
          </a:xfrm>
          <a:prstGeom prst="rect">
            <a:avLst/>
          </a:prstGeom>
        </p:spPr>
      </p:pic>
      <p:pic>
        <p:nvPicPr>
          <p:cNvPr id="194" name="Picture 193">
            <a:extLst>
              <a:ext uri="{FF2B5EF4-FFF2-40B4-BE49-F238E27FC236}">
                <a16:creationId xmlns:a16="http://schemas.microsoft.com/office/drawing/2014/main" id="{803CA5F8-1619-4D86-B905-E93CE926984C}"/>
              </a:ext>
            </a:extLst>
          </p:cNvPr>
          <p:cNvPicPr>
            <a:picLocks noChangeAspect="1"/>
          </p:cNvPicPr>
          <p:nvPr/>
        </p:nvPicPr>
        <p:blipFill rotWithShape="1">
          <a:blip r:embed="rId25" cstate="email">
            <a:extLst>
              <a:ext uri="{28A0092B-C50C-407E-A947-70E740481C1C}">
                <a14:useLocalDpi xmlns:a14="http://schemas.microsoft.com/office/drawing/2010/main" val="0"/>
              </a:ext>
            </a:extLst>
          </a:blip>
          <a:srcRect r="77200"/>
          <a:stretch/>
        </p:blipFill>
        <p:spPr bwMode="invGray">
          <a:xfrm>
            <a:off x="4331231" y="2901034"/>
            <a:ext cx="207880" cy="176159"/>
          </a:xfrm>
          <a:prstGeom prst="rect">
            <a:avLst/>
          </a:prstGeom>
        </p:spPr>
      </p:pic>
      <p:pic>
        <p:nvPicPr>
          <p:cNvPr id="222" name="Picture 221">
            <a:extLst>
              <a:ext uri="{FF2B5EF4-FFF2-40B4-BE49-F238E27FC236}">
                <a16:creationId xmlns:a16="http://schemas.microsoft.com/office/drawing/2014/main" id="{E12F7CED-6747-469F-A8E9-97E6EC7B2027}"/>
              </a:ext>
            </a:extLst>
          </p:cNvPr>
          <p:cNvPicPr>
            <a:picLocks noChangeAspect="1"/>
          </p:cNvPicPr>
          <p:nvPr/>
        </p:nvPicPr>
        <p:blipFill rotWithShape="1">
          <a:blip r:embed="rId25" cstate="email">
            <a:extLst>
              <a:ext uri="{28A0092B-C50C-407E-A947-70E740481C1C}">
                <a14:useLocalDpi xmlns:a14="http://schemas.microsoft.com/office/drawing/2010/main" val="0"/>
              </a:ext>
            </a:extLst>
          </a:blip>
          <a:srcRect r="77200"/>
          <a:stretch/>
        </p:blipFill>
        <p:spPr bwMode="invGray">
          <a:xfrm>
            <a:off x="4308013" y="4955781"/>
            <a:ext cx="207880" cy="176159"/>
          </a:xfrm>
          <a:prstGeom prst="rect">
            <a:avLst/>
          </a:prstGeom>
        </p:spPr>
      </p:pic>
      <p:pic>
        <p:nvPicPr>
          <p:cNvPr id="223" name="Picture 222">
            <a:extLst>
              <a:ext uri="{FF2B5EF4-FFF2-40B4-BE49-F238E27FC236}">
                <a16:creationId xmlns:a16="http://schemas.microsoft.com/office/drawing/2014/main" id="{26F16192-9AB2-4B50-A941-08D66EBCD838}"/>
              </a:ext>
            </a:extLst>
          </p:cNvPr>
          <p:cNvPicPr>
            <a:picLocks noChangeAspect="1"/>
          </p:cNvPicPr>
          <p:nvPr/>
        </p:nvPicPr>
        <p:blipFill>
          <a:blip r:embed="rId26">
            <a:duotone>
              <a:prstClr val="black"/>
              <a:schemeClr val="accent1">
                <a:tint val="45000"/>
                <a:satMod val="400000"/>
              </a:schemeClr>
            </a:duotone>
          </a:blip>
          <a:stretch>
            <a:fillRect/>
          </a:stretch>
        </p:blipFill>
        <p:spPr>
          <a:xfrm>
            <a:off x="8385145" y="5754959"/>
            <a:ext cx="202651" cy="199544"/>
          </a:xfrm>
          <a:prstGeom prst="rect">
            <a:avLst/>
          </a:prstGeom>
        </p:spPr>
      </p:pic>
      <p:pic>
        <p:nvPicPr>
          <p:cNvPr id="237" name="Picture 236">
            <a:extLst>
              <a:ext uri="{FF2B5EF4-FFF2-40B4-BE49-F238E27FC236}">
                <a16:creationId xmlns:a16="http://schemas.microsoft.com/office/drawing/2014/main" id="{1F3173E2-2030-4C98-B161-AA966B1CFA68}"/>
              </a:ext>
            </a:extLst>
          </p:cNvPr>
          <p:cNvPicPr>
            <a:picLocks noChangeAspect="1"/>
          </p:cNvPicPr>
          <p:nvPr/>
        </p:nvPicPr>
        <p:blipFill>
          <a:blip r:embed="rId27">
            <a:clrChange>
              <a:clrFrom>
                <a:srgbClr val="FFFFFF"/>
              </a:clrFrom>
              <a:clrTo>
                <a:srgbClr val="FFFFFF">
                  <a:alpha val="0"/>
                </a:srgbClr>
              </a:clrTo>
            </a:clrChange>
          </a:blip>
          <a:stretch>
            <a:fillRect/>
          </a:stretch>
        </p:blipFill>
        <p:spPr>
          <a:xfrm>
            <a:off x="393479" y="2608139"/>
            <a:ext cx="271222" cy="232500"/>
          </a:xfrm>
          <a:prstGeom prst="rect">
            <a:avLst/>
          </a:prstGeom>
        </p:spPr>
      </p:pic>
      <p:pic>
        <p:nvPicPr>
          <p:cNvPr id="238" name="Picture 237">
            <a:extLst>
              <a:ext uri="{FF2B5EF4-FFF2-40B4-BE49-F238E27FC236}">
                <a16:creationId xmlns:a16="http://schemas.microsoft.com/office/drawing/2014/main" id="{656E1E91-2916-41C4-9B31-94AAC0CA3842}"/>
              </a:ext>
            </a:extLst>
          </p:cNvPr>
          <p:cNvPicPr>
            <a:picLocks noChangeAspect="1"/>
          </p:cNvPicPr>
          <p:nvPr/>
        </p:nvPicPr>
        <p:blipFill>
          <a:blip r:embed="rId27">
            <a:clrChange>
              <a:clrFrom>
                <a:srgbClr val="FFFFFF"/>
              </a:clrFrom>
              <a:clrTo>
                <a:srgbClr val="FFFFFF">
                  <a:alpha val="0"/>
                </a:srgbClr>
              </a:clrTo>
            </a:clrChange>
          </a:blip>
          <a:stretch>
            <a:fillRect/>
          </a:stretch>
        </p:blipFill>
        <p:spPr>
          <a:xfrm>
            <a:off x="393479" y="5741394"/>
            <a:ext cx="271222" cy="232500"/>
          </a:xfrm>
          <a:prstGeom prst="rect">
            <a:avLst/>
          </a:prstGeom>
        </p:spPr>
      </p:pic>
      <p:pic>
        <p:nvPicPr>
          <p:cNvPr id="239" name="Picture 238">
            <a:extLst>
              <a:ext uri="{FF2B5EF4-FFF2-40B4-BE49-F238E27FC236}">
                <a16:creationId xmlns:a16="http://schemas.microsoft.com/office/drawing/2014/main" id="{D73472B7-3949-49BB-A4C8-B9D23270D679}"/>
              </a:ext>
            </a:extLst>
          </p:cNvPr>
          <p:cNvPicPr>
            <a:picLocks noChangeAspect="1"/>
          </p:cNvPicPr>
          <p:nvPr/>
        </p:nvPicPr>
        <p:blipFill>
          <a:blip r:embed="rId27">
            <a:clrChange>
              <a:clrFrom>
                <a:srgbClr val="FFFFFF"/>
              </a:clrFrom>
              <a:clrTo>
                <a:srgbClr val="FFFFFF">
                  <a:alpha val="0"/>
                </a:srgbClr>
              </a:clrTo>
            </a:clrChange>
          </a:blip>
          <a:stretch>
            <a:fillRect/>
          </a:stretch>
        </p:blipFill>
        <p:spPr>
          <a:xfrm>
            <a:off x="368074" y="4253957"/>
            <a:ext cx="271222" cy="232500"/>
          </a:xfrm>
          <a:prstGeom prst="rect">
            <a:avLst/>
          </a:prstGeom>
        </p:spPr>
      </p:pic>
      <p:pic>
        <p:nvPicPr>
          <p:cNvPr id="240" name="Picture 239">
            <a:extLst>
              <a:ext uri="{FF2B5EF4-FFF2-40B4-BE49-F238E27FC236}">
                <a16:creationId xmlns:a16="http://schemas.microsoft.com/office/drawing/2014/main" id="{B8ED41FB-63CE-4BE9-8DEE-1C6A1C86D75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326327" y="3200519"/>
            <a:ext cx="187976" cy="222751"/>
          </a:xfrm>
          <a:prstGeom prst="rect">
            <a:avLst/>
          </a:prstGeom>
        </p:spPr>
      </p:pic>
      <p:pic>
        <p:nvPicPr>
          <p:cNvPr id="243" name="Picture 242">
            <a:extLst>
              <a:ext uri="{FF2B5EF4-FFF2-40B4-BE49-F238E27FC236}">
                <a16:creationId xmlns:a16="http://schemas.microsoft.com/office/drawing/2014/main" id="{1AE8CD85-52B2-46A1-889A-078D97819CC7}"/>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250472" y="4239990"/>
            <a:ext cx="359177" cy="263396"/>
          </a:xfrm>
          <a:prstGeom prst="rect">
            <a:avLst/>
          </a:prstGeom>
        </p:spPr>
      </p:pic>
      <p:grpSp>
        <p:nvGrpSpPr>
          <p:cNvPr id="246" name="Group 245">
            <a:extLst>
              <a:ext uri="{FF2B5EF4-FFF2-40B4-BE49-F238E27FC236}">
                <a16:creationId xmlns:a16="http://schemas.microsoft.com/office/drawing/2014/main" id="{D12C0502-A930-45E6-B1BA-BAEEB1E14865}"/>
              </a:ext>
            </a:extLst>
          </p:cNvPr>
          <p:cNvGrpSpPr/>
          <p:nvPr/>
        </p:nvGrpSpPr>
        <p:grpSpPr>
          <a:xfrm>
            <a:off x="8321537" y="3363899"/>
            <a:ext cx="259233" cy="186026"/>
            <a:chOff x="10798143" y="3125891"/>
            <a:chExt cx="385860" cy="276894"/>
          </a:xfrm>
        </p:grpSpPr>
        <p:pic>
          <p:nvPicPr>
            <p:cNvPr id="244" name="Picture 243">
              <a:extLst>
                <a:ext uri="{FF2B5EF4-FFF2-40B4-BE49-F238E27FC236}">
                  <a16:creationId xmlns:a16="http://schemas.microsoft.com/office/drawing/2014/main" id="{DE85174B-D1DC-4413-B818-1680CD994F8A}"/>
                </a:ext>
              </a:extLst>
            </p:cNvPr>
            <p:cNvPicPr>
              <a:picLocks noChangeAspect="1"/>
            </p:cNvPicPr>
            <p:nvPr/>
          </p:nvPicPr>
          <p:blipFill>
            <a:blip r:embed="rId28"/>
            <a:stretch>
              <a:fillRect/>
            </a:stretch>
          </p:blipFill>
          <p:spPr>
            <a:xfrm>
              <a:off x="10798143" y="3125891"/>
              <a:ext cx="385860" cy="276894"/>
            </a:xfrm>
            <a:prstGeom prst="rect">
              <a:avLst/>
            </a:prstGeom>
          </p:spPr>
        </p:pic>
        <p:pic>
          <p:nvPicPr>
            <p:cNvPr id="245" name="Picture 244">
              <a:extLst>
                <a:ext uri="{FF2B5EF4-FFF2-40B4-BE49-F238E27FC236}">
                  <a16:creationId xmlns:a16="http://schemas.microsoft.com/office/drawing/2014/main" id="{98112A03-D88A-4FA6-9DA4-497EB23DDFCA}"/>
                </a:ext>
              </a:extLst>
            </p:cNvPr>
            <p:cNvPicPr>
              <a:picLocks noChangeAspect="1"/>
            </p:cNvPicPr>
            <p:nvPr/>
          </p:nvPicPr>
          <p:blipFill>
            <a:blip r:embed="rId26"/>
            <a:stretch>
              <a:fillRect/>
            </a:stretch>
          </p:blipFill>
          <p:spPr>
            <a:xfrm>
              <a:off x="10913505" y="3175659"/>
              <a:ext cx="142467" cy="140282"/>
            </a:xfrm>
            <a:prstGeom prst="rect">
              <a:avLst/>
            </a:prstGeom>
          </p:spPr>
        </p:pic>
      </p:grpSp>
      <p:pic>
        <p:nvPicPr>
          <p:cNvPr id="256" name="Picture 255">
            <a:extLst>
              <a:ext uri="{FF2B5EF4-FFF2-40B4-BE49-F238E27FC236}">
                <a16:creationId xmlns:a16="http://schemas.microsoft.com/office/drawing/2014/main" id="{A93B0A9C-6B03-459A-A3E3-FAA0D7D00683}"/>
              </a:ext>
            </a:extLst>
          </p:cNvPr>
          <p:cNvPicPr>
            <a:picLocks noChangeAspect="1"/>
          </p:cNvPicPr>
          <p:nvPr/>
        </p:nvPicPr>
        <p:blipFill>
          <a:blip r:embed="rId26">
            <a:duotone>
              <a:prstClr val="black"/>
              <a:schemeClr val="accent1">
                <a:tint val="45000"/>
                <a:satMod val="400000"/>
              </a:schemeClr>
            </a:duotone>
          </a:blip>
          <a:stretch>
            <a:fillRect/>
          </a:stretch>
        </p:blipFill>
        <p:spPr>
          <a:xfrm>
            <a:off x="8370011" y="4667840"/>
            <a:ext cx="202651" cy="199544"/>
          </a:xfrm>
          <a:prstGeom prst="rect">
            <a:avLst/>
          </a:prstGeom>
        </p:spPr>
      </p:pic>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4156A973-1549-4A7B-BC28-EF372E8ADD6B}"/>
                  </a:ext>
                </a:extLst>
              </p:cNvPr>
              <p:cNvGraphicFramePr>
                <a:graphicFrameLocks noChangeAspect="1"/>
              </p:cNvGraphicFramePr>
              <p:nvPr>
                <p:extLst>
                  <p:ext uri="{D42A27DB-BD31-4B8C-83A1-F6EECF244321}">
                    <p14:modId xmlns:p14="http://schemas.microsoft.com/office/powerpoint/2010/main" val="3539801578"/>
                  </p:ext>
                </p:extLst>
              </p:nvPr>
            </p:nvGraphicFramePr>
            <p:xfrm>
              <a:off x="2555773" y="2815119"/>
              <a:ext cx="861568" cy="484632"/>
            </p:xfrm>
            <a:graphic>
              <a:graphicData uri="http://schemas.microsoft.com/office/powerpoint/2016/slidezoom">
                <pslz:sldZm>
                  <pslz:sldZmObj sldId="498" cId="1512541131">
                    <pslz:zmPr id="{0AB8520E-A064-4DB4-A916-2EEBC1DD935F}" returnToParent="0" transitionDur="1000">
                      <p166:blipFill xmlns:p166="http://schemas.microsoft.com/office/powerpoint/2016/6/main">
                        <a:blip r:embed="rId29"/>
                        <a:stretch>
                          <a:fillRect/>
                        </a:stretch>
                      </p166:blipFill>
                      <p166:spPr xmlns:p166="http://schemas.microsoft.com/office/powerpoint/2016/6/main">
                        <a:xfrm>
                          <a:off x="0" y="0"/>
                          <a:ext cx="861568" cy="484632"/>
                        </a:xfrm>
                        <a:prstGeom prst="rect">
                          <a:avLst/>
                        </a:prstGeom>
                        <a:solidFill>
                          <a:schemeClr val="bg1"/>
                        </a:solidFill>
                        <a:ln>
                          <a:noFill/>
                        </a:ln>
                        <a:effectLst>
                          <a:outerShdw blurRad="254000" dist="76200" dir="2700000" algn="tl" rotWithShape="0">
                            <a:prstClr val="black">
                              <a:alpha val="40000"/>
                            </a:prstClr>
                          </a:outerShdw>
                        </a:effectLst>
                      </p166:spPr>
                    </pslz:zmPr>
                  </pslz:sldZmObj>
                </pslz:sldZm>
              </a:graphicData>
            </a:graphic>
          </p:graphicFrame>
        </mc:Choice>
        <mc:Fallback xmlns="">
          <p:pic>
            <p:nvPicPr>
              <p:cNvPr id="14" name="Slide Zoom 13">
                <a:extLst>
                  <a:ext uri="{FF2B5EF4-FFF2-40B4-BE49-F238E27FC236}">
                    <a16:creationId xmlns:a16="http://schemas.microsoft.com/office/drawing/2014/main" id="{4156A973-1549-4A7B-BC28-EF372E8ADD6B}"/>
                  </a:ext>
                </a:extLst>
              </p:cNvPr>
              <p:cNvPicPr>
                <a:picLocks noGrp="1" noRot="1" noChangeAspect="1" noMove="1" noResize="1" noEditPoints="1" noAdjustHandles="1" noChangeArrowheads="1" noChangeShapeType="1"/>
              </p:cNvPicPr>
              <p:nvPr/>
            </p:nvPicPr>
            <p:blipFill>
              <a:blip r:embed="rId30"/>
              <a:stretch>
                <a:fillRect/>
              </a:stretch>
            </p:blipFill>
            <p:spPr>
              <a:xfrm>
                <a:off x="2555773" y="2815119"/>
                <a:ext cx="861568" cy="484632"/>
              </a:xfrm>
              <a:prstGeom prst="rect">
                <a:avLst/>
              </a:prstGeom>
              <a:solidFill>
                <a:schemeClr val="bg1"/>
              </a:solidFill>
              <a:ln>
                <a:noFill/>
              </a:ln>
              <a:effectLst>
                <a:outerShdw blurRad="254000" dist="762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20" name="Slide Zoom 19">
                <a:extLst>
                  <a:ext uri="{FF2B5EF4-FFF2-40B4-BE49-F238E27FC236}">
                    <a16:creationId xmlns:a16="http://schemas.microsoft.com/office/drawing/2014/main" id="{51036FDA-FC31-4AA7-8CC2-D9E34071A303}"/>
                  </a:ext>
                </a:extLst>
              </p:cNvPr>
              <p:cNvGraphicFramePr>
                <a:graphicFrameLocks noChangeAspect="1"/>
              </p:cNvGraphicFramePr>
              <p:nvPr>
                <p:extLst>
                  <p:ext uri="{D42A27DB-BD31-4B8C-83A1-F6EECF244321}">
                    <p14:modId xmlns:p14="http://schemas.microsoft.com/office/powerpoint/2010/main" val="1865524976"/>
                  </p:ext>
                </p:extLst>
              </p:nvPr>
            </p:nvGraphicFramePr>
            <p:xfrm>
              <a:off x="2555773" y="4196160"/>
              <a:ext cx="861568" cy="484632"/>
            </p:xfrm>
            <a:graphic>
              <a:graphicData uri="http://schemas.microsoft.com/office/powerpoint/2016/slidezoom">
                <pslz:sldZm>
                  <pslz:sldZmObj sldId="503" cId="2841299831">
                    <pslz:zmPr id="{05EE4A4A-8108-4448-AB00-390E43B0BA4F}" returnToParent="0" transitionDur="1000">
                      <p166:blipFill xmlns:p166="http://schemas.microsoft.com/office/powerpoint/2016/6/main">
                        <a:blip r:embed="rId31"/>
                        <a:stretch>
                          <a:fillRect/>
                        </a:stretch>
                      </p166:blipFill>
                      <p166:spPr xmlns:p166="http://schemas.microsoft.com/office/powerpoint/2016/6/main">
                        <a:xfrm>
                          <a:off x="0" y="0"/>
                          <a:ext cx="861568" cy="484632"/>
                        </a:xfrm>
                        <a:prstGeom prst="rect">
                          <a:avLst/>
                        </a:prstGeom>
                        <a:solidFill>
                          <a:schemeClr val="bg1"/>
                        </a:solidFill>
                        <a:ln>
                          <a:noFill/>
                        </a:ln>
                        <a:effectLst>
                          <a:outerShdw blurRad="254000" dist="76200" dir="2700000" algn="tl" rotWithShape="0">
                            <a:prstClr val="black">
                              <a:alpha val="40000"/>
                            </a:prstClr>
                          </a:outerShdw>
                        </a:effectLst>
                      </p166:spPr>
                    </pslz:zmPr>
                  </pslz:sldZmObj>
                </pslz:sldZm>
              </a:graphicData>
            </a:graphic>
          </p:graphicFrame>
        </mc:Choice>
        <mc:Fallback xmlns="">
          <p:pic>
            <p:nvPicPr>
              <p:cNvPr id="20" name="Slide Zoom 19">
                <a:extLst>
                  <a:ext uri="{FF2B5EF4-FFF2-40B4-BE49-F238E27FC236}">
                    <a16:creationId xmlns:a16="http://schemas.microsoft.com/office/drawing/2014/main" id="{51036FDA-FC31-4AA7-8CC2-D9E34071A303}"/>
                  </a:ext>
                </a:extLst>
              </p:cNvPr>
              <p:cNvPicPr>
                <a:picLocks noGrp="1" noRot="1" noChangeAspect="1" noMove="1" noResize="1" noEditPoints="1" noAdjustHandles="1" noChangeArrowheads="1" noChangeShapeType="1"/>
              </p:cNvPicPr>
              <p:nvPr/>
            </p:nvPicPr>
            <p:blipFill>
              <a:blip r:embed="rId32"/>
              <a:stretch>
                <a:fillRect/>
              </a:stretch>
            </p:blipFill>
            <p:spPr>
              <a:xfrm>
                <a:off x="2555773" y="4196160"/>
                <a:ext cx="861568" cy="484632"/>
              </a:xfrm>
              <a:prstGeom prst="rect">
                <a:avLst/>
              </a:prstGeom>
              <a:solidFill>
                <a:schemeClr val="bg1"/>
              </a:solidFill>
              <a:ln>
                <a:noFill/>
              </a:ln>
              <a:effectLst>
                <a:outerShdw blurRad="254000" dist="762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224" name="Slide Zoom 223">
                <a:extLst>
                  <a:ext uri="{FF2B5EF4-FFF2-40B4-BE49-F238E27FC236}">
                    <a16:creationId xmlns:a16="http://schemas.microsoft.com/office/drawing/2014/main" id="{4B4B037D-B6AF-404A-8D04-76C5172D85C2}"/>
                  </a:ext>
                </a:extLst>
              </p:cNvPr>
              <p:cNvGraphicFramePr>
                <a:graphicFrameLocks noChangeAspect="1"/>
              </p:cNvGraphicFramePr>
              <p:nvPr>
                <p:extLst>
                  <p:ext uri="{D42A27DB-BD31-4B8C-83A1-F6EECF244321}">
                    <p14:modId xmlns:p14="http://schemas.microsoft.com/office/powerpoint/2010/main" val="1150348281"/>
                  </p:ext>
                </p:extLst>
              </p:nvPr>
            </p:nvGraphicFramePr>
            <p:xfrm>
              <a:off x="2576896" y="5572250"/>
              <a:ext cx="865117" cy="486628"/>
            </p:xfrm>
            <a:graphic>
              <a:graphicData uri="http://schemas.microsoft.com/office/powerpoint/2016/slidezoom">
                <pslz:sldZm>
                  <pslz:sldZmObj sldId="508" cId="1690013747">
                    <pslz:zmPr id="{40225313-BAE4-444C-BB43-476931DE6978}" returnToParent="0" transitionDur="1000">
                      <p166:blipFill xmlns:p166="http://schemas.microsoft.com/office/powerpoint/2016/6/main">
                        <a:blip r:embed="rId33"/>
                        <a:stretch>
                          <a:fillRect/>
                        </a:stretch>
                      </p166:blipFill>
                      <p166:spPr xmlns:p166="http://schemas.microsoft.com/office/powerpoint/2016/6/main">
                        <a:xfrm>
                          <a:off x="0" y="0"/>
                          <a:ext cx="865117" cy="486628"/>
                        </a:xfrm>
                        <a:prstGeom prst="rect">
                          <a:avLst/>
                        </a:prstGeom>
                        <a:solidFill>
                          <a:schemeClr val="bg1"/>
                        </a:solidFill>
                        <a:ln>
                          <a:noFill/>
                        </a:ln>
                        <a:effectLst>
                          <a:outerShdw blurRad="254000" dist="76200" dir="2700000" algn="tl" rotWithShape="0">
                            <a:prstClr val="black">
                              <a:alpha val="40000"/>
                            </a:prstClr>
                          </a:outerShdw>
                        </a:effectLst>
                      </p166:spPr>
                    </pslz:zmPr>
                  </pslz:sldZmObj>
                </pslz:sldZm>
              </a:graphicData>
            </a:graphic>
          </p:graphicFrame>
        </mc:Choice>
        <mc:Fallback xmlns="">
          <p:pic>
            <p:nvPicPr>
              <p:cNvPr id="224" name="Slide Zoom 223">
                <a:extLst>
                  <a:ext uri="{FF2B5EF4-FFF2-40B4-BE49-F238E27FC236}">
                    <a16:creationId xmlns:a16="http://schemas.microsoft.com/office/drawing/2014/main" id="{4B4B037D-B6AF-404A-8D04-76C5172D85C2}"/>
                  </a:ext>
                </a:extLst>
              </p:cNvPr>
              <p:cNvPicPr>
                <a:picLocks noGrp="1" noRot="1" noChangeAspect="1" noMove="1" noResize="1" noEditPoints="1" noAdjustHandles="1" noChangeArrowheads="1" noChangeShapeType="1"/>
              </p:cNvPicPr>
              <p:nvPr/>
            </p:nvPicPr>
            <p:blipFill>
              <a:blip r:embed="rId34"/>
              <a:stretch>
                <a:fillRect/>
              </a:stretch>
            </p:blipFill>
            <p:spPr>
              <a:xfrm>
                <a:off x="2576896" y="5572250"/>
                <a:ext cx="865117" cy="486628"/>
              </a:xfrm>
              <a:prstGeom prst="rect">
                <a:avLst/>
              </a:prstGeom>
              <a:solidFill>
                <a:schemeClr val="bg1"/>
              </a:solidFill>
              <a:ln>
                <a:noFill/>
              </a:ln>
              <a:effectLst>
                <a:outerShdw blurRad="254000" dist="762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226" name="Slide Zoom 225">
                <a:extLst>
                  <a:ext uri="{FF2B5EF4-FFF2-40B4-BE49-F238E27FC236}">
                    <a16:creationId xmlns:a16="http://schemas.microsoft.com/office/drawing/2014/main" id="{77C00E05-3034-4EA0-8123-9EF139AC612E}"/>
                  </a:ext>
                </a:extLst>
              </p:cNvPr>
              <p:cNvGraphicFramePr>
                <a:graphicFrameLocks noChangeAspect="1"/>
              </p:cNvGraphicFramePr>
              <p:nvPr>
                <p:extLst>
                  <p:ext uri="{D42A27DB-BD31-4B8C-83A1-F6EECF244321}">
                    <p14:modId xmlns:p14="http://schemas.microsoft.com/office/powerpoint/2010/main" val="2947635859"/>
                  </p:ext>
                </p:extLst>
              </p:nvPr>
            </p:nvGraphicFramePr>
            <p:xfrm>
              <a:off x="6979796" y="2815119"/>
              <a:ext cx="861567" cy="484632"/>
            </p:xfrm>
            <a:graphic>
              <a:graphicData uri="http://schemas.microsoft.com/office/powerpoint/2016/slidezoom">
                <pslz:sldZm>
                  <pslz:sldZmObj sldId="497" cId="2701496814">
                    <pslz:zmPr id="{8EC6C839-03C4-49D0-BCA2-1B8402BB409D}" returnToParent="0" transitionDur="1000">
                      <p166:blipFill xmlns:p166="http://schemas.microsoft.com/office/powerpoint/2016/6/main">
                        <a:blip r:embed="rId35"/>
                        <a:stretch>
                          <a:fillRect/>
                        </a:stretch>
                      </p166:blipFill>
                      <p166:spPr xmlns:p166="http://schemas.microsoft.com/office/powerpoint/2016/6/main">
                        <a:xfrm>
                          <a:off x="0" y="0"/>
                          <a:ext cx="861567" cy="484632"/>
                        </a:xfrm>
                        <a:prstGeom prst="rect">
                          <a:avLst/>
                        </a:prstGeom>
                        <a:solidFill>
                          <a:schemeClr val="bg1"/>
                        </a:solidFill>
                        <a:ln>
                          <a:noFill/>
                        </a:ln>
                        <a:effectLst>
                          <a:outerShdw blurRad="254000" dist="76200" dir="2700000" algn="tl" rotWithShape="0">
                            <a:prstClr val="black">
                              <a:alpha val="40000"/>
                            </a:prstClr>
                          </a:outerShdw>
                        </a:effectLst>
                      </p166:spPr>
                    </pslz:zmPr>
                  </pslz:sldZmObj>
                </pslz:sldZm>
              </a:graphicData>
            </a:graphic>
          </p:graphicFrame>
        </mc:Choice>
        <mc:Fallback xmlns="">
          <p:pic>
            <p:nvPicPr>
              <p:cNvPr id="226" name="Slide Zoom 225">
                <a:extLst>
                  <a:ext uri="{FF2B5EF4-FFF2-40B4-BE49-F238E27FC236}">
                    <a16:creationId xmlns:a16="http://schemas.microsoft.com/office/drawing/2014/main" id="{77C00E05-3034-4EA0-8123-9EF139AC612E}"/>
                  </a:ext>
                </a:extLst>
              </p:cNvPr>
              <p:cNvPicPr>
                <a:picLocks noGrp="1" noRot="1" noChangeAspect="1" noMove="1" noResize="1" noEditPoints="1" noAdjustHandles="1" noChangeArrowheads="1" noChangeShapeType="1"/>
              </p:cNvPicPr>
              <p:nvPr/>
            </p:nvPicPr>
            <p:blipFill>
              <a:blip r:embed="rId36"/>
              <a:stretch>
                <a:fillRect/>
              </a:stretch>
            </p:blipFill>
            <p:spPr>
              <a:xfrm>
                <a:off x="6979796" y="2815119"/>
                <a:ext cx="861567" cy="484632"/>
              </a:xfrm>
              <a:prstGeom prst="rect">
                <a:avLst/>
              </a:prstGeom>
              <a:solidFill>
                <a:schemeClr val="bg1"/>
              </a:solidFill>
              <a:ln>
                <a:noFill/>
              </a:ln>
              <a:effectLst>
                <a:outerShdw blurRad="254000" dist="762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232" name="Slide Zoom 231">
                <a:extLst>
                  <a:ext uri="{FF2B5EF4-FFF2-40B4-BE49-F238E27FC236}">
                    <a16:creationId xmlns:a16="http://schemas.microsoft.com/office/drawing/2014/main" id="{5073D72F-CD9D-4C18-BC44-1B2D1F8FDD51}"/>
                  </a:ext>
                </a:extLst>
              </p:cNvPr>
              <p:cNvGraphicFramePr>
                <a:graphicFrameLocks noChangeAspect="1"/>
              </p:cNvGraphicFramePr>
              <p:nvPr>
                <p:extLst>
                  <p:ext uri="{D42A27DB-BD31-4B8C-83A1-F6EECF244321}">
                    <p14:modId xmlns:p14="http://schemas.microsoft.com/office/powerpoint/2010/main" val="1236866598"/>
                  </p:ext>
                </p:extLst>
              </p:nvPr>
            </p:nvGraphicFramePr>
            <p:xfrm>
              <a:off x="6979795" y="4436013"/>
              <a:ext cx="861568" cy="484632"/>
            </p:xfrm>
            <a:graphic>
              <a:graphicData uri="http://schemas.microsoft.com/office/powerpoint/2016/slidezoom">
                <pslz:sldZm>
                  <pslz:sldZmObj sldId="502" cId="4174683142">
                    <pslz:zmPr id="{4F3A44DB-5E02-48DD-B4DD-33D712234508}" returnToParent="0" transitionDur="1000">
                      <p166:blipFill xmlns:p166="http://schemas.microsoft.com/office/powerpoint/2016/6/main">
                        <a:blip r:embed="rId37"/>
                        <a:stretch>
                          <a:fillRect/>
                        </a:stretch>
                      </p166:blipFill>
                      <p166:spPr xmlns:p166="http://schemas.microsoft.com/office/powerpoint/2016/6/main">
                        <a:xfrm>
                          <a:off x="0" y="0"/>
                          <a:ext cx="861568" cy="484632"/>
                        </a:xfrm>
                        <a:prstGeom prst="rect">
                          <a:avLst/>
                        </a:prstGeom>
                        <a:solidFill>
                          <a:schemeClr val="bg1"/>
                        </a:solidFill>
                        <a:ln>
                          <a:noFill/>
                        </a:ln>
                        <a:effectLst>
                          <a:outerShdw blurRad="254000" dist="76200" dir="2700000" algn="tl" rotWithShape="0">
                            <a:prstClr val="black">
                              <a:alpha val="40000"/>
                            </a:prstClr>
                          </a:outerShdw>
                        </a:effectLst>
                      </p166:spPr>
                    </pslz:zmPr>
                  </pslz:sldZmObj>
                </pslz:sldZm>
              </a:graphicData>
            </a:graphic>
          </p:graphicFrame>
        </mc:Choice>
        <mc:Fallback xmlns="">
          <p:pic>
            <p:nvPicPr>
              <p:cNvPr id="232" name="Slide Zoom 231">
                <a:extLst>
                  <a:ext uri="{FF2B5EF4-FFF2-40B4-BE49-F238E27FC236}">
                    <a16:creationId xmlns:a16="http://schemas.microsoft.com/office/drawing/2014/main" id="{5073D72F-CD9D-4C18-BC44-1B2D1F8FDD51}"/>
                  </a:ext>
                </a:extLst>
              </p:cNvPr>
              <p:cNvPicPr>
                <a:picLocks noGrp="1" noRot="1" noChangeAspect="1" noMove="1" noResize="1" noEditPoints="1" noAdjustHandles="1" noChangeArrowheads="1" noChangeShapeType="1"/>
              </p:cNvPicPr>
              <p:nvPr/>
            </p:nvPicPr>
            <p:blipFill>
              <a:blip r:embed="rId38"/>
              <a:stretch>
                <a:fillRect/>
              </a:stretch>
            </p:blipFill>
            <p:spPr>
              <a:xfrm>
                <a:off x="6979795" y="4436013"/>
                <a:ext cx="861568" cy="484632"/>
              </a:xfrm>
              <a:prstGeom prst="rect">
                <a:avLst/>
              </a:prstGeom>
              <a:solidFill>
                <a:schemeClr val="bg1"/>
              </a:solidFill>
              <a:ln>
                <a:noFill/>
              </a:ln>
              <a:effectLst>
                <a:outerShdw blurRad="254000" dist="762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234" name="Slide Zoom 233">
                <a:extLst>
                  <a:ext uri="{FF2B5EF4-FFF2-40B4-BE49-F238E27FC236}">
                    <a16:creationId xmlns:a16="http://schemas.microsoft.com/office/drawing/2014/main" id="{E91DDFCA-7FA7-42A2-9DCC-D0BC86F94FBD}"/>
                  </a:ext>
                </a:extLst>
              </p:cNvPr>
              <p:cNvGraphicFramePr>
                <a:graphicFrameLocks noChangeAspect="1"/>
              </p:cNvGraphicFramePr>
              <p:nvPr>
                <p:extLst>
                  <p:ext uri="{D42A27DB-BD31-4B8C-83A1-F6EECF244321}">
                    <p14:modId xmlns:p14="http://schemas.microsoft.com/office/powerpoint/2010/main" val="2959751627"/>
                  </p:ext>
                </p:extLst>
              </p:nvPr>
            </p:nvGraphicFramePr>
            <p:xfrm>
              <a:off x="7000918" y="5572250"/>
              <a:ext cx="861568" cy="484632"/>
            </p:xfrm>
            <a:graphic>
              <a:graphicData uri="http://schemas.microsoft.com/office/powerpoint/2016/slidezoom">
                <pslz:sldZm>
                  <pslz:sldZmObj sldId="507" cId="1025526440">
                    <pslz:zmPr id="{BA2310E7-A114-4EA0-98BC-52BBDDCACB85}" returnToParent="0" transitionDur="1000">
                      <p166:blipFill xmlns:p166="http://schemas.microsoft.com/office/powerpoint/2016/6/main">
                        <a:blip r:embed="rId39"/>
                        <a:stretch>
                          <a:fillRect/>
                        </a:stretch>
                      </p166:blipFill>
                      <p166:spPr xmlns:p166="http://schemas.microsoft.com/office/powerpoint/2016/6/main">
                        <a:xfrm>
                          <a:off x="0" y="0"/>
                          <a:ext cx="861568" cy="484632"/>
                        </a:xfrm>
                        <a:prstGeom prst="rect">
                          <a:avLst/>
                        </a:prstGeom>
                        <a:solidFill>
                          <a:schemeClr val="bg1"/>
                        </a:solidFill>
                        <a:ln>
                          <a:noFill/>
                        </a:ln>
                        <a:effectLst>
                          <a:outerShdw blurRad="254000" dist="76200" dir="2700000" algn="tl" rotWithShape="0">
                            <a:prstClr val="black">
                              <a:alpha val="40000"/>
                            </a:prstClr>
                          </a:outerShdw>
                        </a:effectLst>
                      </p166:spPr>
                    </pslz:zmPr>
                  </pslz:sldZmObj>
                </pslz:sldZm>
              </a:graphicData>
            </a:graphic>
          </p:graphicFrame>
        </mc:Choice>
        <mc:Fallback xmlns="">
          <p:pic>
            <p:nvPicPr>
              <p:cNvPr id="234" name="Slide Zoom 233">
                <a:extLst>
                  <a:ext uri="{FF2B5EF4-FFF2-40B4-BE49-F238E27FC236}">
                    <a16:creationId xmlns:a16="http://schemas.microsoft.com/office/drawing/2014/main" id="{E91DDFCA-7FA7-42A2-9DCC-D0BC86F94FBD}"/>
                  </a:ext>
                </a:extLst>
              </p:cNvPr>
              <p:cNvPicPr>
                <a:picLocks noGrp="1" noRot="1" noChangeAspect="1" noMove="1" noResize="1" noEditPoints="1" noAdjustHandles="1" noChangeArrowheads="1" noChangeShapeType="1"/>
              </p:cNvPicPr>
              <p:nvPr/>
            </p:nvPicPr>
            <p:blipFill>
              <a:blip r:embed="rId40"/>
              <a:stretch>
                <a:fillRect/>
              </a:stretch>
            </p:blipFill>
            <p:spPr>
              <a:xfrm>
                <a:off x="7000918" y="5572250"/>
                <a:ext cx="861568" cy="484632"/>
              </a:xfrm>
              <a:prstGeom prst="rect">
                <a:avLst/>
              </a:prstGeom>
              <a:solidFill>
                <a:schemeClr val="bg1"/>
              </a:solidFill>
              <a:ln>
                <a:noFill/>
              </a:ln>
              <a:effectLst>
                <a:outerShdw blurRad="254000" dist="762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236" name="Slide Zoom 235">
                <a:extLst>
                  <a:ext uri="{FF2B5EF4-FFF2-40B4-BE49-F238E27FC236}">
                    <a16:creationId xmlns:a16="http://schemas.microsoft.com/office/drawing/2014/main" id="{EDB662D1-7D00-425B-A039-E5E8D5F24CB4}"/>
                  </a:ext>
                </a:extLst>
              </p:cNvPr>
              <p:cNvGraphicFramePr>
                <a:graphicFrameLocks noChangeAspect="1"/>
              </p:cNvGraphicFramePr>
              <p:nvPr>
                <p:extLst>
                  <p:ext uri="{D42A27DB-BD31-4B8C-83A1-F6EECF244321}">
                    <p14:modId xmlns:p14="http://schemas.microsoft.com/office/powerpoint/2010/main" val="2044848974"/>
                  </p:ext>
                </p:extLst>
              </p:nvPr>
            </p:nvGraphicFramePr>
            <p:xfrm>
              <a:off x="10804865" y="2815118"/>
              <a:ext cx="861567" cy="484632"/>
            </p:xfrm>
            <a:graphic>
              <a:graphicData uri="http://schemas.microsoft.com/office/powerpoint/2016/slidezoom">
                <pslz:sldZm>
                  <pslz:sldZmObj sldId="496" cId="1049208024">
                    <pslz:zmPr id="{71404A5B-92C3-4464-9A7F-FF92B351CDD0}" returnToParent="0" transitionDur="1000">
                      <p166:blipFill xmlns:p166="http://schemas.microsoft.com/office/powerpoint/2016/6/main">
                        <a:blip r:embed="rId41"/>
                        <a:stretch>
                          <a:fillRect/>
                        </a:stretch>
                      </p166:blipFill>
                      <p166:spPr xmlns:p166="http://schemas.microsoft.com/office/powerpoint/2016/6/main">
                        <a:xfrm>
                          <a:off x="0" y="0"/>
                          <a:ext cx="861567" cy="484632"/>
                        </a:xfrm>
                        <a:prstGeom prst="rect">
                          <a:avLst/>
                        </a:prstGeom>
                        <a:solidFill>
                          <a:schemeClr val="bg1"/>
                        </a:solidFill>
                        <a:ln>
                          <a:noFill/>
                        </a:ln>
                        <a:effectLst>
                          <a:outerShdw blurRad="254000" dist="76200" dir="2700000" algn="tl" rotWithShape="0">
                            <a:prstClr val="black">
                              <a:alpha val="40000"/>
                            </a:prstClr>
                          </a:outerShdw>
                        </a:effectLst>
                      </p166:spPr>
                    </pslz:zmPr>
                  </pslz:sldZmObj>
                </pslz:sldZm>
              </a:graphicData>
            </a:graphic>
          </p:graphicFrame>
        </mc:Choice>
        <mc:Fallback xmlns="">
          <p:pic>
            <p:nvPicPr>
              <p:cNvPr id="236" name="Slide Zoom 235">
                <a:extLst>
                  <a:ext uri="{FF2B5EF4-FFF2-40B4-BE49-F238E27FC236}">
                    <a16:creationId xmlns:a16="http://schemas.microsoft.com/office/drawing/2014/main" id="{EDB662D1-7D00-425B-A039-E5E8D5F24CB4}"/>
                  </a:ext>
                </a:extLst>
              </p:cNvPr>
              <p:cNvPicPr>
                <a:picLocks noGrp="1" noRot="1" noChangeAspect="1" noMove="1" noResize="1" noEditPoints="1" noAdjustHandles="1" noChangeArrowheads="1" noChangeShapeType="1"/>
              </p:cNvPicPr>
              <p:nvPr/>
            </p:nvPicPr>
            <p:blipFill>
              <a:blip r:embed="rId42"/>
              <a:stretch>
                <a:fillRect/>
              </a:stretch>
            </p:blipFill>
            <p:spPr>
              <a:xfrm>
                <a:off x="10804865" y="2815118"/>
                <a:ext cx="861567" cy="484632"/>
              </a:xfrm>
              <a:prstGeom prst="rect">
                <a:avLst/>
              </a:prstGeom>
              <a:solidFill>
                <a:schemeClr val="bg1"/>
              </a:solidFill>
              <a:ln>
                <a:noFill/>
              </a:ln>
              <a:effectLst>
                <a:outerShdw blurRad="254000" dist="762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242" name="Slide Zoom 241">
                <a:extLst>
                  <a:ext uri="{FF2B5EF4-FFF2-40B4-BE49-F238E27FC236}">
                    <a16:creationId xmlns:a16="http://schemas.microsoft.com/office/drawing/2014/main" id="{E8BFF061-2250-4511-AE8F-3C895AEF5074}"/>
                  </a:ext>
                </a:extLst>
              </p:cNvPr>
              <p:cNvGraphicFramePr>
                <a:graphicFrameLocks noChangeAspect="1"/>
              </p:cNvGraphicFramePr>
              <p:nvPr>
                <p:extLst>
                  <p:ext uri="{D42A27DB-BD31-4B8C-83A1-F6EECF244321}">
                    <p14:modId xmlns:p14="http://schemas.microsoft.com/office/powerpoint/2010/main" val="3560223514"/>
                  </p:ext>
                </p:extLst>
              </p:nvPr>
            </p:nvGraphicFramePr>
            <p:xfrm>
              <a:off x="10755311" y="4196160"/>
              <a:ext cx="861567" cy="484632"/>
            </p:xfrm>
            <a:graphic>
              <a:graphicData uri="http://schemas.microsoft.com/office/powerpoint/2016/slidezoom">
                <pslz:sldZm>
                  <pslz:sldZmObj sldId="501" cId="2257002029">
                    <pslz:zmPr id="{8CFBB595-DBDD-4A99-BC3A-0E4512794B09}" returnToParent="0" transitionDur="1000">
                      <p166:blipFill xmlns:p166="http://schemas.microsoft.com/office/powerpoint/2016/6/main">
                        <a:blip r:embed="rId43"/>
                        <a:stretch>
                          <a:fillRect/>
                        </a:stretch>
                      </p166:blipFill>
                      <p166:spPr xmlns:p166="http://schemas.microsoft.com/office/powerpoint/2016/6/main">
                        <a:xfrm>
                          <a:off x="0" y="0"/>
                          <a:ext cx="861567" cy="484632"/>
                        </a:xfrm>
                        <a:prstGeom prst="rect">
                          <a:avLst/>
                        </a:prstGeom>
                        <a:solidFill>
                          <a:schemeClr val="bg1"/>
                        </a:solidFill>
                        <a:ln>
                          <a:noFill/>
                        </a:ln>
                        <a:effectLst>
                          <a:outerShdw blurRad="254000" dist="76200" dir="2700000" algn="tl" rotWithShape="0">
                            <a:prstClr val="black">
                              <a:alpha val="40000"/>
                            </a:prstClr>
                          </a:outerShdw>
                        </a:effectLst>
                      </p166:spPr>
                    </pslz:zmPr>
                  </pslz:sldZmObj>
                </pslz:sldZm>
              </a:graphicData>
            </a:graphic>
          </p:graphicFrame>
        </mc:Choice>
        <mc:Fallback xmlns="">
          <p:pic>
            <p:nvPicPr>
              <p:cNvPr id="242" name="Slide Zoom 241">
                <a:extLst>
                  <a:ext uri="{FF2B5EF4-FFF2-40B4-BE49-F238E27FC236}">
                    <a16:creationId xmlns:a16="http://schemas.microsoft.com/office/drawing/2014/main" id="{E8BFF061-2250-4511-AE8F-3C895AEF5074}"/>
                  </a:ext>
                </a:extLst>
              </p:cNvPr>
              <p:cNvPicPr>
                <a:picLocks noGrp="1" noRot="1" noChangeAspect="1" noMove="1" noResize="1" noEditPoints="1" noAdjustHandles="1" noChangeArrowheads="1" noChangeShapeType="1"/>
              </p:cNvPicPr>
              <p:nvPr/>
            </p:nvPicPr>
            <p:blipFill>
              <a:blip r:embed="rId44"/>
              <a:stretch>
                <a:fillRect/>
              </a:stretch>
            </p:blipFill>
            <p:spPr>
              <a:xfrm>
                <a:off x="10755311" y="4196160"/>
                <a:ext cx="861567" cy="484632"/>
              </a:xfrm>
              <a:prstGeom prst="rect">
                <a:avLst/>
              </a:prstGeom>
              <a:solidFill>
                <a:schemeClr val="bg1"/>
              </a:solidFill>
              <a:ln>
                <a:noFill/>
              </a:ln>
              <a:effectLst>
                <a:outerShdw blurRad="254000" dist="762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248" name="Slide Zoom 247">
                <a:extLst>
                  <a:ext uri="{FF2B5EF4-FFF2-40B4-BE49-F238E27FC236}">
                    <a16:creationId xmlns:a16="http://schemas.microsoft.com/office/drawing/2014/main" id="{3F1BAFDE-47BE-43DA-8971-C3F1659F918C}"/>
                  </a:ext>
                </a:extLst>
              </p:cNvPr>
              <p:cNvGraphicFramePr>
                <a:graphicFrameLocks noChangeAspect="1"/>
              </p:cNvGraphicFramePr>
              <p:nvPr>
                <p:extLst>
                  <p:ext uri="{D42A27DB-BD31-4B8C-83A1-F6EECF244321}">
                    <p14:modId xmlns:p14="http://schemas.microsoft.com/office/powerpoint/2010/main" val="4230881112"/>
                  </p:ext>
                </p:extLst>
              </p:nvPr>
            </p:nvGraphicFramePr>
            <p:xfrm>
              <a:off x="10755779" y="5572250"/>
              <a:ext cx="861099" cy="484368"/>
            </p:xfrm>
            <a:graphic>
              <a:graphicData uri="http://schemas.microsoft.com/office/powerpoint/2016/slidezoom">
                <pslz:sldZm>
                  <pslz:sldZmObj sldId="506" cId="783139519">
                    <pslz:zmPr id="{793729EF-2FEE-416A-8B81-33BDD20F52C9}" returnToParent="0" transitionDur="1000">
                      <p166:blipFill xmlns:p166="http://schemas.microsoft.com/office/powerpoint/2016/6/main">
                        <a:blip r:embed="rId45"/>
                        <a:stretch>
                          <a:fillRect/>
                        </a:stretch>
                      </p166:blipFill>
                      <p166:spPr xmlns:p166="http://schemas.microsoft.com/office/powerpoint/2016/6/main">
                        <a:xfrm>
                          <a:off x="0" y="0"/>
                          <a:ext cx="861099" cy="484368"/>
                        </a:xfrm>
                        <a:prstGeom prst="rect">
                          <a:avLst/>
                        </a:prstGeom>
                        <a:solidFill>
                          <a:schemeClr val="bg1"/>
                        </a:solidFill>
                        <a:ln>
                          <a:noFill/>
                        </a:ln>
                        <a:effectLst>
                          <a:outerShdw blurRad="254000" dist="76200" dir="2700000" algn="tl" rotWithShape="0">
                            <a:prstClr val="black">
                              <a:alpha val="40000"/>
                            </a:prstClr>
                          </a:outerShdw>
                        </a:effectLst>
                      </p166:spPr>
                    </pslz:zmPr>
                  </pslz:sldZmObj>
                </pslz:sldZm>
              </a:graphicData>
            </a:graphic>
          </p:graphicFrame>
        </mc:Choice>
        <mc:Fallback xmlns="">
          <p:pic>
            <p:nvPicPr>
              <p:cNvPr id="248" name="Slide Zoom 247">
                <a:extLst>
                  <a:ext uri="{FF2B5EF4-FFF2-40B4-BE49-F238E27FC236}">
                    <a16:creationId xmlns:a16="http://schemas.microsoft.com/office/drawing/2014/main" id="{3F1BAFDE-47BE-43DA-8971-C3F1659F918C}"/>
                  </a:ext>
                </a:extLst>
              </p:cNvPr>
              <p:cNvPicPr>
                <a:picLocks noGrp="1" noRot="1" noChangeAspect="1" noMove="1" noResize="1" noEditPoints="1" noAdjustHandles="1" noChangeArrowheads="1" noChangeShapeType="1"/>
              </p:cNvPicPr>
              <p:nvPr/>
            </p:nvPicPr>
            <p:blipFill>
              <a:blip r:embed="rId46"/>
              <a:stretch>
                <a:fillRect/>
              </a:stretch>
            </p:blipFill>
            <p:spPr>
              <a:xfrm>
                <a:off x="10755779" y="5572250"/>
                <a:ext cx="861099" cy="484368"/>
              </a:xfrm>
              <a:prstGeom prst="rect">
                <a:avLst/>
              </a:prstGeom>
              <a:solidFill>
                <a:schemeClr val="bg1"/>
              </a:solidFill>
              <a:ln>
                <a:noFill/>
              </a:ln>
              <a:effectLst>
                <a:outerShdw blurRad="254000" dist="76200" dir="2700000" algn="tl" rotWithShape="0">
                  <a:prstClr val="black">
                    <a:alpha val="40000"/>
                  </a:prstClr>
                </a:outerShdw>
              </a:effectLst>
            </p:spPr>
          </p:pic>
        </mc:Fallback>
      </mc:AlternateContent>
      <p:sp>
        <p:nvSpPr>
          <p:cNvPr id="231" name="Title 1">
            <a:extLst>
              <a:ext uri="{FF2B5EF4-FFF2-40B4-BE49-F238E27FC236}">
                <a16:creationId xmlns:a16="http://schemas.microsoft.com/office/drawing/2014/main" id="{CCF04BD5-2982-4198-8518-15466E515EAE}"/>
              </a:ext>
            </a:extLst>
          </p:cNvPr>
          <p:cNvSpPr txBox="1">
            <a:spLocks/>
          </p:cNvSpPr>
          <p:nvPr/>
        </p:nvSpPr>
        <p:spPr>
          <a:xfrm>
            <a:off x="588263" y="457201"/>
            <a:ext cx="11018520" cy="492443"/>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200"/>
              <a:t>Visibility, Control, and Recommendations across your estate</a:t>
            </a:r>
          </a:p>
        </p:txBody>
      </p:sp>
      <p:pic>
        <p:nvPicPr>
          <p:cNvPr id="168" name="Picture 167">
            <a:extLst>
              <a:ext uri="{FF2B5EF4-FFF2-40B4-BE49-F238E27FC236}">
                <a16:creationId xmlns:a16="http://schemas.microsoft.com/office/drawing/2014/main" id="{8E0FE998-7344-4531-8D70-A6749F626E18}"/>
              </a:ext>
            </a:extLst>
          </p:cNvPr>
          <p:cNvPicPr>
            <a:picLocks noChangeAspect="1"/>
          </p:cNvPicPr>
          <p:nvPr/>
        </p:nvPicPr>
        <p:blipFill>
          <a:blip r:embed="rId47">
            <a:duotone>
              <a:schemeClr val="accent1">
                <a:shade val="45000"/>
                <a:satMod val="135000"/>
              </a:schemeClr>
              <a:prstClr val="white"/>
            </a:duotone>
            <a:lum bright="-20000" contrast="40000"/>
          </a:blip>
          <a:stretch>
            <a:fillRect/>
          </a:stretch>
        </p:blipFill>
        <p:spPr>
          <a:xfrm>
            <a:off x="4251794" y="4156595"/>
            <a:ext cx="335760" cy="335761"/>
          </a:xfrm>
          <a:prstGeom prst="rect">
            <a:avLst/>
          </a:prstGeom>
        </p:spPr>
      </p:pic>
      <p:pic>
        <p:nvPicPr>
          <p:cNvPr id="169" name="Picture 168">
            <a:extLst>
              <a:ext uri="{FF2B5EF4-FFF2-40B4-BE49-F238E27FC236}">
                <a16:creationId xmlns:a16="http://schemas.microsoft.com/office/drawing/2014/main" id="{BA773E37-AA22-4702-82FB-F8A9F6F9EBA0}"/>
              </a:ext>
            </a:extLst>
          </p:cNvPr>
          <p:cNvPicPr>
            <a:picLocks noChangeAspect="1"/>
          </p:cNvPicPr>
          <p:nvPr/>
        </p:nvPicPr>
        <p:blipFill>
          <a:blip r:embed="rId47">
            <a:duotone>
              <a:schemeClr val="accent1">
                <a:shade val="45000"/>
                <a:satMod val="135000"/>
              </a:schemeClr>
              <a:prstClr val="white"/>
            </a:duotone>
            <a:lum bright="-20000" contrast="40000"/>
          </a:blip>
          <a:stretch>
            <a:fillRect/>
          </a:stretch>
        </p:blipFill>
        <p:spPr>
          <a:xfrm>
            <a:off x="8304820" y="4904740"/>
            <a:ext cx="335760" cy="335761"/>
          </a:xfrm>
          <a:prstGeom prst="rect">
            <a:avLst/>
          </a:prstGeom>
        </p:spPr>
      </p:pic>
      <p:pic>
        <p:nvPicPr>
          <p:cNvPr id="43010" name="Picture 2" descr="Enterprise grade icon">
            <a:extLst>
              <a:ext uri="{FF2B5EF4-FFF2-40B4-BE49-F238E27FC236}">
                <a16:creationId xmlns:a16="http://schemas.microsoft.com/office/drawing/2014/main" id="{320109A0-F1BA-483C-87B1-60AD9F42A36F}"/>
              </a:ext>
            </a:extLst>
          </p:cNvPr>
          <p:cNvPicPr>
            <a:picLocks noChangeAspect="1" noChangeArrowheads="1"/>
          </p:cNvPicPr>
          <p:nvPr/>
        </p:nvPicPr>
        <p:blipFill rotWithShape="1">
          <a:blip r:embed="rId48">
            <a:clrChange>
              <a:clrFrom>
                <a:srgbClr val="FFFFFF"/>
              </a:clrFrom>
              <a:clrTo>
                <a:srgbClr val="FFFFFF">
                  <a:alpha val="0"/>
                </a:srgbClr>
              </a:clrTo>
            </a:clrChange>
            <a:extLst>
              <a:ext uri="{28A0092B-C50C-407E-A947-70E740481C1C}">
                <a14:useLocalDpi xmlns:a14="http://schemas.microsoft.com/office/drawing/2010/main" val="0"/>
              </a:ext>
            </a:extLst>
          </a:blip>
          <a:srcRect l="28744" t="21246" r="33472" b="21521"/>
          <a:stretch/>
        </p:blipFill>
        <p:spPr bwMode="auto">
          <a:xfrm>
            <a:off x="8308723" y="3061770"/>
            <a:ext cx="279073" cy="237980"/>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2" descr="Enterprise grade icon">
            <a:extLst>
              <a:ext uri="{FF2B5EF4-FFF2-40B4-BE49-F238E27FC236}">
                <a16:creationId xmlns:a16="http://schemas.microsoft.com/office/drawing/2014/main" id="{829BED4B-F795-42B8-A548-952B75E7F902}"/>
              </a:ext>
            </a:extLst>
          </p:cNvPr>
          <p:cNvPicPr>
            <a:picLocks noChangeAspect="1" noChangeArrowheads="1"/>
          </p:cNvPicPr>
          <p:nvPr/>
        </p:nvPicPr>
        <p:blipFill rotWithShape="1">
          <a:blip r:embed="rId48">
            <a:clrChange>
              <a:clrFrom>
                <a:srgbClr val="FFFFFF"/>
              </a:clrFrom>
              <a:clrTo>
                <a:srgbClr val="FFFFFF">
                  <a:alpha val="0"/>
                </a:srgbClr>
              </a:clrTo>
            </a:clrChange>
            <a:extLst>
              <a:ext uri="{28A0092B-C50C-407E-A947-70E740481C1C}">
                <a14:useLocalDpi xmlns:a14="http://schemas.microsoft.com/office/drawing/2010/main" val="0"/>
              </a:ext>
            </a:extLst>
          </a:blip>
          <a:srcRect l="28744" t="21246" r="33472" b="21521"/>
          <a:stretch/>
        </p:blipFill>
        <p:spPr bwMode="auto">
          <a:xfrm>
            <a:off x="8369392" y="6141277"/>
            <a:ext cx="279073" cy="237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3154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61"/>
                                        </p:tgtEl>
                                        <p:attrNameLst>
                                          <p:attrName>style.visibility</p:attrName>
                                        </p:attrNameLst>
                                      </p:cBhvr>
                                      <p:to>
                                        <p:strVal val="visible"/>
                                      </p:to>
                                    </p:set>
                                    <p:animEffect transition="in" filter="wipe(up)">
                                      <p:cBhvr>
                                        <p:cTn id="11" dur="500"/>
                                        <p:tgtEl>
                                          <p:spTgt spid="261"/>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up)">
                                      <p:cBhvr>
                                        <p:cTn id="15" dur="500"/>
                                        <p:tgtEl>
                                          <p:spTgt spid="3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67"/>
                                        </p:tgtEl>
                                        <p:attrNameLst>
                                          <p:attrName>style.visibility</p:attrName>
                                        </p:attrNameLst>
                                      </p:cBhvr>
                                      <p:to>
                                        <p:strVal val="visible"/>
                                      </p:to>
                                    </p:set>
                                    <p:animEffect transition="in" filter="fade">
                                      <p:cBhvr>
                                        <p:cTn id="23" dur="500"/>
                                        <p:tgtEl>
                                          <p:spTgt spid="16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1"/>
                                        </p:tgtEl>
                                        <p:attrNameLst>
                                          <p:attrName>style.visibility</p:attrName>
                                        </p:attrNameLst>
                                      </p:cBhvr>
                                      <p:to>
                                        <p:strVal val="visible"/>
                                      </p:to>
                                    </p:set>
                                    <p:animEffect transition="in" filter="fade">
                                      <p:cBhvr>
                                        <p:cTn id="29" dur="500"/>
                                        <p:tgtEl>
                                          <p:spTgt spid="101"/>
                                        </p:tgtEl>
                                      </p:cBhvr>
                                    </p:animEffect>
                                  </p:childTnLst>
                                </p:cTn>
                              </p:par>
                              <p:par>
                                <p:cTn id="30" presetID="10" presetClass="entr" presetSubtype="0" fill="hold" nodeType="withEffect">
                                  <p:stCondLst>
                                    <p:cond delay="0"/>
                                  </p:stCondLst>
                                  <p:childTnLst>
                                    <p:set>
                                      <p:cBhvr>
                                        <p:cTn id="31" dur="1" fill="hold">
                                          <p:stCondLst>
                                            <p:cond delay="0"/>
                                          </p:stCondLst>
                                        </p:cTn>
                                        <p:tgtEl>
                                          <p:spTgt spid="43010"/>
                                        </p:tgtEl>
                                        <p:attrNameLst>
                                          <p:attrName>style.visibility</p:attrName>
                                        </p:attrNameLst>
                                      </p:cBhvr>
                                      <p:to>
                                        <p:strVal val="visible"/>
                                      </p:to>
                                    </p:set>
                                    <p:animEffect transition="in" filter="fade">
                                      <p:cBhvr>
                                        <p:cTn id="32" dur="500"/>
                                        <p:tgtEl>
                                          <p:spTgt spid="43010"/>
                                        </p:tgtEl>
                                      </p:cBhvr>
                                    </p:animEffect>
                                  </p:childTnLst>
                                </p:cTn>
                              </p:par>
                              <p:par>
                                <p:cTn id="33" presetID="10"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78"/>
                                        </p:tgtEl>
                                        <p:attrNameLst>
                                          <p:attrName>style.visibility</p:attrName>
                                        </p:attrNameLst>
                                      </p:cBhvr>
                                      <p:to>
                                        <p:strVal val="visible"/>
                                      </p:to>
                                    </p:set>
                                    <p:animEffect transition="in" filter="fade">
                                      <p:cBhvr>
                                        <p:cTn id="38" dur="500"/>
                                        <p:tgtEl>
                                          <p:spTgt spid="178"/>
                                        </p:tgtEl>
                                      </p:cBhvr>
                                    </p:animEffect>
                                  </p:childTnLst>
                                </p:cTn>
                              </p:par>
                              <p:par>
                                <p:cTn id="39" presetID="10" presetClass="entr" presetSubtype="0" fill="hold" nodeType="withEffect">
                                  <p:stCondLst>
                                    <p:cond delay="0"/>
                                  </p:stCondLst>
                                  <p:childTnLst>
                                    <p:set>
                                      <p:cBhvr>
                                        <p:cTn id="40" dur="1" fill="hold">
                                          <p:stCondLst>
                                            <p:cond delay="0"/>
                                          </p:stCondLst>
                                        </p:cTn>
                                        <p:tgtEl>
                                          <p:spTgt spid="151"/>
                                        </p:tgtEl>
                                        <p:attrNameLst>
                                          <p:attrName>style.visibility</p:attrName>
                                        </p:attrNameLst>
                                      </p:cBhvr>
                                      <p:to>
                                        <p:strVal val="visible"/>
                                      </p:to>
                                    </p:set>
                                    <p:animEffect transition="in" filter="fade">
                                      <p:cBhvr>
                                        <p:cTn id="41" dur="500"/>
                                        <p:tgtEl>
                                          <p:spTgt spid="151"/>
                                        </p:tgtEl>
                                      </p:cBhvr>
                                    </p:animEffect>
                                  </p:childTnLst>
                                </p:cTn>
                              </p:par>
                              <p:par>
                                <p:cTn id="42" presetID="10" presetClass="entr" presetSubtype="0" fill="hold" nodeType="withEffect">
                                  <p:stCondLst>
                                    <p:cond delay="0"/>
                                  </p:stCondLst>
                                  <p:childTnLst>
                                    <p:set>
                                      <p:cBhvr>
                                        <p:cTn id="43" dur="1" fill="hold">
                                          <p:stCondLst>
                                            <p:cond delay="0"/>
                                          </p:stCondLst>
                                        </p:cTn>
                                        <p:tgtEl>
                                          <p:spTgt spid="194"/>
                                        </p:tgtEl>
                                        <p:attrNameLst>
                                          <p:attrName>style.visibility</p:attrName>
                                        </p:attrNameLst>
                                      </p:cBhvr>
                                      <p:to>
                                        <p:strVal val="visible"/>
                                      </p:to>
                                    </p:set>
                                    <p:animEffect transition="in" filter="fade">
                                      <p:cBhvr>
                                        <p:cTn id="44" dur="500"/>
                                        <p:tgtEl>
                                          <p:spTgt spid="194"/>
                                        </p:tgtEl>
                                      </p:cBhvr>
                                    </p:animEffect>
                                  </p:childTnLst>
                                </p:cTn>
                              </p:par>
                              <p:par>
                                <p:cTn id="45" presetID="10" presetClass="entr" presetSubtype="0" fill="hold" nodeType="withEffect">
                                  <p:stCondLst>
                                    <p:cond delay="0"/>
                                  </p:stCondLst>
                                  <p:childTnLst>
                                    <p:set>
                                      <p:cBhvr>
                                        <p:cTn id="46" dur="1" fill="hold">
                                          <p:stCondLst>
                                            <p:cond delay="0"/>
                                          </p:stCondLst>
                                        </p:cTn>
                                        <p:tgtEl>
                                          <p:spTgt spid="237"/>
                                        </p:tgtEl>
                                        <p:attrNameLst>
                                          <p:attrName>style.visibility</p:attrName>
                                        </p:attrNameLst>
                                      </p:cBhvr>
                                      <p:to>
                                        <p:strVal val="visible"/>
                                      </p:to>
                                    </p:set>
                                    <p:animEffect transition="in" filter="fade">
                                      <p:cBhvr>
                                        <p:cTn id="47" dur="500"/>
                                        <p:tgtEl>
                                          <p:spTgt spid="237"/>
                                        </p:tgtEl>
                                      </p:cBhvr>
                                    </p:animEffect>
                                  </p:childTnLst>
                                </p:cTn>
                              </p:par>
                              <p:par>
                                <p:cTn id="48" presetID="10" presetClass="entr" presetSubtype="0" fill="hold" nodeType="withEffect">
                                  <p:stCondLst>
                                    <p:cond delay="0"/>
                                  </p:stCondLst>
                                  <p:childTnLst>
                                    <p:set>
                                      <p:cBhvr>
                                        <p:cTn id="49" dur="1" fill="hold">
                                          <p:stCondLst>
                                            <p:cond delay="0"/>
                                          </p:stCondLst>
                                        </p:cTn>
                                        <p:tgtEl>
                                          <p:spTgt spid="240"/>
                                        </p:tgtEl>
                                        <p:attrNameLst>
                                          <p:attrName>style.visibility</p:attrName>
                                        </p:attrNameLst>
                                      </p:cBhvr>
                                      <p:to>
                                        <p:strVal val="visible"/>
                                      </p:to>
                                    </p:set>
                                    <p:animEffect transition="in" filter="fade">
                                      <p:cBhvr>
                                        <p:cTn id="50" dur="500"/>
                                        <p:tgtEl>
                                          <p:spTgt spid="240"/>
                                        </p:tgtEl>
                                      </p:cBhvr>
                                    </p:animEffect>
                                  </p:childTnLst>
                                </p:cTn>
                              </p:par>
                              <p:par>
                                <p:cTn id="51" presetID="10" presetClass="entr" presetSubtype="0" fill="hold" nodeType="withEffect">
                                  <p:stCondLst>
                                    <p:cond delay="0"/>
                                  </p:stCondLst>
                                  <p:childTnLst>
                                    <p:set>
                                      <p:cBhvr>
                                        <p:cTn id="52" dur="1" fill="hold">
                                          <p:stCondLst>
                                            <p:cond delay="0"/>
                                          </p:stCondLst>
                                        </p:cTn>
                                        <p:tgtEl>
                                          <p:spTgt spid="246"/>
                                        </p:tgtEl>
                                        <p:attrNameLst>
                                          <p:attrName>style.visibility</p:attrName>
                                        </p:attrNameLst>
                                      </p:cBhvr>
                                      <p:to>
                                        <p:strVal val="visible"/>
                                      </p:to>
                                    </p:set>
                                    <p:animEffect transition="in" filter="fade">
                                      <p:cBhvr>
                                        <p:cTn id="53" dur="500"/>
                                        <p:tgtEl>
                                          <p:spTgt spid="246"/>
                                        </p:tgtEl>
                                      </p:cBhvr>
                                    </p:animEffect>
                                  </p:childTnLst>
                                </p:cTn>
                              </p:par>
                            </p:childTnLst>
                          </p:cTn>
                        </p:par>
                        <p:par>
                          <p:cTn id="54" fill="hold">
                            <p:stCondLst>
                              <p:cond delay="2500"/>
                            </p:stCondLst>
                            <p:childTnLst>
                              <p:par>
                                <p:cTn id="55" presetID="22" presetClass="entr" presetSubtype="8" fill="hold" grpId="0" nodeType="afterEffect">
                                  <p:stCondLst>
                                    <p:cond delay="0"/>
                                  </p:stCondLst>
                                  <p:childTnLst>
                                    <p:set>
                                      <p:cBhvr>
                                        <p:cTn id="56" dur="1" fill="hold">
                                          <p:stCondLst>
                                            <p:cond delay="0"/>
                                          </p:stCondLst>
                                        </p:cTn>
                                        <p:tgtEl>
                                          <p:spTgt spid="209"/>
                                        </p:tgtEl>
                                        <p:attrNameLst>
                                          <p:attrName>style.visibility</p:attrName>
                                        </p:attrNameLst>
                                      </p:cBhvr>
                                      <p:to>
                                        <p:strVal val="visible"/>
                                      </p:to>
                                    </p:set>
                                    <p:animEffect transition="in" filter="wipe(left)">
                                      <p:cBhvr>
                                        <p:cTn id="57" dur="500"/>
                                        <p:tgtEl>
                                          <p:spTgt spid="209"/>
                                        </p:tgtEl>
                                      </p:cBhvr>
                                    </p:animEffect>
                                  </p:childTnLst>
                                </p:cTn>
                              </p:par>
                            </p:childTnLst>
                          </p:cTn>
                        </p:par>
                        <p:par>
                          <p:cTn id="58" fill="hold">
                            <p:stCondLst>
                              <p:cond delay="3000"/>
                            </p:stCondLst>
                            <p:childTnLst>
                              <p:par>
                                <p:cTn id="59" presetID="10" presetClass="entr" presetSubtype="0" fill="hold" grpId="0" nodeType="after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500"/>
                                        <p:tgtEl>
                                          <p:spTgt spid="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5"/>
                                        </p:tgtEl>
                                        <p:attrNameLst>
                                          <p:attrName>style.visibility</p:attrName>
                                        </p:attrNameLst>
                                      </p:cBhvr>
                                      <p:to>
                                        <p:strVal val="visible"/>
                                      </p:to>
                                    </p:set>
                                    <p:animEffect transition="in" filter="fade">
                                      <p:cBhvr>
                                        <p:cTn id="64" dur="500"/>
                                        <p:tgtEl>
                                          <p:spTgt spid="135"/>
                                        </p:tgtEl>
                                      </p:cBhvr>
                                    </p:animEffect>
                                  </p:childTnLst>
                                </p:cTn>
                              </p:par>
                              <p:par>
                                <p:cTn id="65" presetID="10" presetClass="entr" presetSubtype="0" fill="hold" nodeType="withEffect">
                                  <p:stCondLst>
                                    <p:cond delay="0"/>
                                  </p:stCondLst>
                                  <p:childTnLst>
                                    <p:set>
                                      <p:cBhvr>
                                        <p:cTn id="66" dur="1" fill="hold">
                                          <p:stCondLst>
                                            <p:cond delay="0"/>
                                          </p:stCondLst>
                                        </p:cTn>
                                        <p:tgtEl>
                                          <p:spTgt spid="168"/>
                                        </p:tgtEl>
                                        <p:attrNameLst>
                                          <p:attrName>style.visibility</p:attrName>
                                        </p:attrNameLst>
                                      </p:cBhvr>
                                      <p:to>
                                        <p:strVal val="visible"/>
                                      </p:to>
                                    </p:set>
                                    <p:animEffect transition="in" filter="fade">
                                      <p:cBhvr>
                                        <p:cTn id="67" dur="500"/>
                                        <p:tgtEl>
                                          <p:spTgt spid="168"/>
                                        </p:tgtEl>
                                      </p:cBhvr>
                                    </p:animEffect>
                                  </p:childTnLst>
                                </p:cTn>
                              </p:par>
                              <p:par>
                                <p:cTn id="68" presetID="10" presetClass="entr" presetSubtype="0" fill="hold" nodeType="withEffect">
                                  <p:stCondLst>
                                    <p:cond delay="0"/>
                                  </p:stCondLst>
                                  <p:childTnLst>
                                    <p:set>
                                      <p:cBhvr>
                                        <p:cTn id="69" dur="1" fill="hold">
                                          <p:stCondLst>
                                            <p:cond delay="0"/>
                                          </p:stCondLst>
                                        </p:cTn>
                                        <p:tgtEl>
                                          <p:spTgt spid="157"/>
                                        </p:tgtEl>
                                        <p:attrNameLst>
                                          <p:attrName>style.visibility</p:attrName>
                                        </p:attrNameLst>
                                      </p:cBhvr>
                                      <p:to>
                                        <p:strVal val="visible"/>
                                      </p:to>
                                    </p:set>
                                    <p:animEffect transition="in" filter="fade">
                                      <p:cBhvr>
                                        <p:cTn id="70" dur="500"/>
                                        <p:tgtEl>
                                          <p:spTgt spid="15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76"/>
                                        </p:tgtEl>
                                        <p:attrNameLst>
                                          <p:attrName>style.visibility</p:attrName>
                                        </p:attrNameLst>
                                      </p:cBhvr>
                                      <p:to>
                                        <p:strVal val="visible"/>
                                      </p:to>
                                    </p:set>
                                    <p:animEffect transition="in" filter="fade">
                                      <p:cBhvr>
                                        <p:cTn id="73" dur="500"/>
                                        <p:tgtEl>
                                          <p:spTgt spid="17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fade">
                                      <p:cBhvr>
                                        <p:cTn id="76" dur="500"/>
                                        <p:tgtEl>
                                          <p:spTgt spid="16"/>
                                        </p:tgtEl>
                                      </p:cBhvr>
                                    </p:animEffect>
                                  </p:childTnLst>
                                </p:cTn>
                              </p:par>
                              <p:par>
                                <p:cTn id="77" presetID="10" presetClass="entr" presetSubtype="0" fill="hold" nodeType="withEffect">
                                  <p:stCondLst>
                                    <p:cond delay="0"/>
                                  </p:stCondLst>
                                  <p:childTnLst>
                                    <p:set>
                                      <p:cBhvr>
                                        <p:cTn id="78" dur="1" fill="hold">
                                          <p:stCondLst>
                                            <p:cond delay="0"/>
                                          </p:stCondLst>
                                        </p:cTn>
                                        <p:tgtEl>
                                          <p:spTgt spid="222"/>
                                        </p:tgtEl>
                                        <p:attrNameLst>
                                          <p:attrName>style.visibility</p:attrName>
                                        </p:attrNameLst>
                                      </p:cBhvr>
                                      <p:to>
                                        <p:strVal val="visible"/>
                                      </p:to>
                                    </p:set>
                                    <p:animEffect transition="in" filter="fade">
                                      <p:cBhvr>
                                        <p:cTn id="79" dur="500"/>
                                        <p:tgtEl>
                                          <p:spTgt spid="222"/>
                                        </p:tgtEl>
                                      </p:cBhvr>
                                    </p:animEffect>
                                  </p:childTnLst>
                                </p:cTn>
                              </p:par>
                              <p:par>
                                <p:cTn id="80" presetID="10" presetClass="entr" presetSubtype="0" fill="hold" nodeType="withEffect">
                                  <p:stCondLst>
                                    <p:cond delay="0"/>
                                  </p:stCondLst>
                                  <p:childTnLst>
                                    <p:set>
                                      <p:cBhvr>
                                        <p:cTn id="81" dur="1" fill="hold">
                                          <p:stCondLst>
                                            <p:cond delay="0"/>
                                          </p:stCondLst>
                                        </p:cTn>
                                        <p:tgtEl>
                                          <p:spTgt spid="239"/>
                                        </p:tgtEl>
                                        <p:attrNameLst>
                                          <p:attrName>style.visibility</p:attrName>
                                        </p:attrNameLst>
                                      </p:cBhvr>
                                      <p:to>
                                        <p:strVal val="visible"/>
                                      </p:to>
                                    </p:set>
                                    <p:animEffect transition="in" filter="fade">
                                      <p:cBhvr>
                                        <p:cTn id="82" dur="500"/>
                                        <p:tgtEl>
                                          <p:spTgt spid="239"/>
                                        </p:tgtEl>
                                      </p:cBhvr>
                                    </p:animEffect>
                                  </p:childTnLst>
                                </p:cTn>
                              </p:par>
                              <p:par>
                                <p:cTn id="83" presetID="10" presetClass="entr" presetSubtype="0" fill="hold" nodeType="withEffect">
                                  <p:stCondLst>
                                    <p:cond delay="0"/>
                                  </p:stCondLst>
                                  <p:childTnLst>
                                    <p:set>
                                      <p:cBhvr>
                                        <p:cTn id="84" dur="1" fill="hold">
                                          <p:stCondLst>
                                            <p:cond delay="0"/>
                                          </p:stCondLst>
                                        </p:cTn>
                                        <p:tgtEl>
                                          <p:spTgt spid="243"/>
                                        </p:tgtEl>
                                        <p:attrNameLst>
                                          <p:attrName>style.visibility</p:attrName>
                                        </p:attrNameLst>
                                      </p:cBhvr>
                                      <p:to>
                                        <p:strVal val="visible"/>
                                      </p:to>
                                    </p:set>
                                    <p:animEffect transition="in" filter="fade">
                                      <p:cBhvr>
                                        <p:cTn id="85" dur="500"/>
                                        <p:tgtEl>
                                          <p:spTgt spid="243"/>
                                        </p:tgtEl>
                                      </p:cBhvr>
                                    </p:animEffect>
                                  </p:childTnLst>
                                </p:cTn>
                              </p:par>
                              <p:par>
                                <p:cTn id="86" presetID="10" presetClass="entr" presetSubtype="0" fill="hold" nodeType="withEffect">
                                  <p:stCondLst>
                                    <p:cond delay="0"/>
                                  </p:stCondLst>
                                  <p:childTnLst>
                                    <p:set>
                                      <p:cBhvr>
                                        <p:cTn id="87" dur="1" fill="hold">
                                          <p:stCondLst>
                                            <p:cond delay="0"/>
                                          </p:stCondLst>
                                        </p:cTn>
                                        <p:tgtEl>
                                          <p:spTgt spid="256"/>
                                        </p:tgtEl>
                                        <p:attrNameLst>
                                          <p:attrName>style.visibility</p:attrName>
                                        </p:attrNameLst>
                                      </p:cBhvr>
                                      <p:to>
                                        <p:strVal val="visible"/>
                                      </p:to>
                                    </p:set>
                                    <p:animEffect transition="in" filter="fade">
                                      <p:cBhvr>
                                        <p:cTn id="88" dur="500"/>
                                        <p:tgtEl>
                                          <p:spTgt spid="256"/>
                                        </p:tgtEl>
                                      </p:cBhvr>
                                    </p:animEffect>
                                  </p:childTnLst>
                                </p:cTn>
                              </p:par>
                              <p:par>
                                <p:cTn id="89" presetID="10" presetClass="entr" presetSubtype="0" fill="hold" nodeType="withEffect">
                                  <p:stCondLst>
                                    <p:cond delay="0"/>
                                  </p:stCondLst>
                                  <p:childTnLst>
                                    <p:set>
                                      <p:cBhvr>
                                        <p:cTn id="90" dur="1" fill="hold">
                                          <p:stCondLst>
                                            <p:cond delay="0"/>
                                          </p:stCondLst>
                                        </p:cTn>
                                        <p:tgtEl>
                                          <p:spTgt spid="169"/>
                                        </p:tgtEl>
                                        <p:attrNameLst>
                                          <p:attrName>style.visibility</p:attrName>
                                        </p:attrNameLst>
                                      </p:cBhvr>
                                      <p:to>
                                        <p:strVal val="visible"/>
                                      </p:to>
                                    </p:set>
                                    <p:animEffect transition="in" filter="fade">
                                      <p:cBhvr>
                                        <p:cTn id="91" dur="500"/>
                                        <p:tgtEl>
                                          <p:spTgt spid="169"/>
                                        </p:tgtEl>
                                      </p:cBhvr>
                                    </p:animEffect>
                                  </p:childTnLst>
                                </p:cTn>
                              </p:par>
                            </p:childTnLst>
                          </p:cTn>
                        </p:par>
                        <p:par>
                          <p:cTn id="92" fill="hold">
                            <p:stCondLst>
                              <p:cond delay="3500"/>
                            </p:stCondLst>
                            <p:childTnLst>
                              <p:par>
                                <p:cTn id="93" presetID="22" presetClass="entr" presetSubtype="8" fill="hold" grpId="0" nodeType="afterEffect">
                                  <p:stCondLst>
                                    <p:cond delay="0"/>
                                  </p:stCondLst>
                                  <p:childTnLst>
                                    <p:set>
                                      <p:cBhvr>
                                        <p:cTn id="94" dur="1" fill="hold">
                                          <p:stCondLst>
                                            <p:cond delay="0"/>
                                          </p:stCondLst>
                                        </p:cTn>
                                        <p:tgtEl>
                                          <p:spTgt spid="216"/>
                                        </p:tgtEl>
                                        <p:attrNameLst>
                                          <p:attrName>style.visibility</p:attrName>
                                        </p:attrNameLst>
                                      </p:cBhvr>
                                      <p:to>
                                        <p:strVal val="visible"/>
                                      </p:to>
                                    </p:set>
                                    <p:animEffect transition="in" filter="wipe(left)">
                                      <p:cBhvr>
                                        <p:cTn id="95" dur="500"/>
                                        <p:tgtEl>
                                          <p:spTgt spid="216"/>
                                        </p:tgtEl>
                                      </p:cBhvr>
                                    </p:animEffect>
                                  </p:childTnLst>
                                </p:cTn>
                              </p:par>
                            </p:childTnLst>
                          </p:cTn>
                        </p:par>
                        <p:par>
                          <p:cTn id="96" fill="hold">
                            <p:stCondLst>
                              <p:cond delay="4000"/>
                            </p:stCondLst>
                            <p:childTnLst>
                              <p:par>
                                <p:cTn id="97" presetID="10" presetClass="entr" presetSubtype="0" fill="hold" grpId="0" nodeType="afterEffect">
                                  <p:stCondLst>
                                    <p:cond delay="0"/>
                                  </p:stCondLst>
                                  <p:childTnLst>
                                    <p:set>
                                      <p:cBhvr>
                                        <p:cTn id="98" dur="1" fill="hold">
                                          <p:stCondLst>
                                            <p:cond delay="0"/>
                                          </p:stCondLst>
                                        </p:cTn>
                                        <p:tgtEl>
                                          <p:spTgt spid="174"/>
                                        </p:tgtEl>
                                        <p:attrNameLst>
                                          <p:attrName>style.visibility</p:attrName>
                                        </p:attrNameLst>
                                      </p:cBhvr>
                                      <p:to>
                                        <p:strVal val="visible"/>
                                      </p:to>
                                    </p:set>
                                    <p:animEffect transition="in" filter="fade">
                                      <p:cBhvr>
                                        <p:cTn id="99" dur="500"/>
                                        <p:tgtEl>
                                          <p:spTgt spid="174"/>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8"/>
                                        </p:tgtEl>
                                        <p:attrNameLst>
                                          <p:attrName>style.visibility</p:attrName>
                                        </p:attrNameLst>
                                      </p:cBhvr>
                                      <p:to>
                                        <p:strVal val="visible"/>
                                      </p:to>
                                    </p:set>
                                    <p:animEffect transition="in" filter="fade">
                                      <p:cBhvr>
                                        <p:cTn id="102" dur="500"/>
                                        <p:tgtEl>
                                          <p:spTgt spid="8"/>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77"/>
                                        </p:tgtEl>
                                        <p:attrNameLst>
                                          <p:attrName>style.visibility</p:attrName>
                                        </p:attrNameLst>
                                      </p:cBhvr>
                                      <p:to>
                                        <p:strVal val="visible"/>
                                      </p:to>
                                    </p:set>
                                    <p:animEffect transition="in" filter="fade">
                                      <p:cBhvr>
                                        <p:cTn id="105" dur="500"/>
                                        <p:tgtEl>
                                          <p:spTgt spid="177"/>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79"/>
                                        </p:tgtEl>
                                        <p:attrNameLst>
                                          <p:attrName>style.visibility</p:attrName>
                                        </p:attrNameLst>
                                      </p:cBhvr>
                                      <p:to>
                                        <p:strVal val="visible"/>
                                      </p:to>
                                    </p:set>
                                    <p:animEffect transition="in" filter="fade">
                                      <p:cBhvr>
                                        <p:cTn id="108" dur="500"/>
                                        <p:tgtEl>
                                          <p:spTgt spid="179"/>
                                        </p:tgtEl>
                                      </p:cBhvr>
                                    </p:animEffect>
                                  </p:childTnLst>
                                </p:cTn>
                              </p:par>
                              <p:par>
                                <p:cTn id="109" presetID="10" presetClass="entr" presetSubtype="0" fill="hold" nodeType="withEffect">
                                  <p:stCondLst>
                                    <p:cond delay="0"/>
                                  </p:stCondLst>
                                  <p:childTnLst>
                                    <p:set>
                                      <p:cBhvr>
                                        <p:cTn id="110" dur="1" fill="hold">
                                          <p:stCondLst>
                                            <p:cond delay="0"/>
                                          </p:stCondLst>
                                        </p:cTn>
                                        <p:tgtEl>
                                          <p:spTgt spid="185"/>
                                        </p:tgtEl>
                                        <p:attrNameLst>
                                          <p:attrName>style.visibility</p:attrName>
                                        </p:attrNameLst>
                                      </p:cBhvr>
                                      <p:to>
                                        <p:strVal val="visible"/>
                                      </p:to>
                                    </p:set>
                                    <p:animEffect transition="in" filter="fade">
                                      <p:cBhvr>
                                        <p:cTn id="111" dur="500"/>
                                        <p:tgtEl>
                                          <p:spTgt spid="185"/>
                                        </p:tgtEl>
                                      </p:cBhvr>
                                    </p:animEffect>
                                  </p:childTnLst>
                                </p:cTn>
                              </p:par>
                              <p:par>
                                <p:cTn id="112" presetID="10" presetClass="entr" presetSubtype="0" fill="hold" nodeType="withEffect">
                                  <p:stCondLst>
                                    <p:cond delay="0"/>
                                  </p:stCondLst>
                                  <p:childTnLst>
                                    <p:set>
                                      <p:cBhvr>
                                        <p:cTn id="113" dur="1" fill="hold">
                                          <p:stCondLst>
                                            <p:cond delay="0"/>
                                          </p:stCondLst>
                                        </p:cTn>
                                        <p:tgtEl>
                                          <p:spTgt spid="190"/>
                                        </p:tgtEl>
                                        <p:attrNameLst>
                                          <p:attrName>style.visibility</p:attrName>
                                        </p:attrNameLst>
                                      </p:cBhvr>
                                      <p:to>
                                        <p:strVal val="visible"/>
                                      </p:to>
                                    </p:set>
                                    <p:animEffect transition="in" filter="fade">
                                      <p:cBhvr>
                                        <p:cTn id="114" dur="500"/>
                                        <p:tgtEl>
                                          <p:spTgt spid="190"/>
                                        </p:tgtEl>
                                      </p:cBhvr>
                                    </p:animEffect>
                                  </p:childTnLst>
                                </p:cTn>
                              </p:par>
                              <p:par>
                                <p:cTn id="115" presetID="10" presetClass="entr" presetSubtype="0" fill="hold" nodeType="withEffect">
                                  <p:stCondLst>
                                    <p:cond delay="0"/>
                                  </p:stCondLst>
                                  <p:childTnLst>
                                    <p:set>
                                      <p:cBhvr>
                                        <p:cTn id="116" dur="1" fill="hold">
                                          <p:stCondLst>
                                            <p:cond delay="0"/>
                                          </p:stCondLst>
                                        </p:cTn>
                                        <p:tgtEl>
                                          <p:spTgt spid="223"/>
                                        </p:tgtEl>
                                        <p:attrNameLst>
                                          <p:attrName>style.visibility</p:attrName>
                                        </p:attrNameLst>
                                      </p:cBhvr>
                                      <p:to>
                                        <p:strVal val="visible"/>
                                      </p:to>
                                    </p:set>
                                    <p:animEffect transition="in" filter="fade">
                                      <p:cBhvr>
                                        <p:cTn id="117" dur="500"/>
                                        <p:tgtEl>
                                          <p:spTgt spid="223"/>
                                        </p:tgtEl>
                                      </p:cBhvr>
                                    </p:animEffect>
                                  </p:childTnLst>
                                </p:cTn>
                              </p:par>
                              <p:par>
                                <p:cTn id="118" presetID="10" presetClass="entr" presetSubtype="0" fill="hold" nodeType="withEffect">
                                  <p:stCondLst>
                                    <p:cond delay="0"/>
                                  </p:stCondLst>
                                  <p:childTnLst>
                                    <p:set>
                                      <p:cBhvr>
                                        <p:cTn id="119" dur="1" fill="hold">
                                          <p:stCondLst>
                                            <p:cond delay="0"/>
                                          </p:stCondLst>
                                        </p:cTn>
                                        <p:tgtEl>
                                          <p:spTgt spid="238"/>
                                        </p:tgtEl>
                                        <p:attrNameLst>
                                          <p:attrName>style.visibility</p:attrName>
                                        </p:attrNameLst>
                                      </p:cBhvr>
                                      <p:to>
                                        <p:strVal val="visible"/>
                                      </p:to>
                                    </p:set>
                                    <p:animEffect transition="in" filter="fade">
                                      <p:cBhvr>
                                        <p:cTn id="120" dur="500"/>
                                        <p:tgtEl>
                                          <p:spTgt spid="238"/>
                                        </p:tgtEl>
                                      </p:cBhvr>
                                    </p:animEffect>
                                  </p:childTnLst>
                                </p:cTn>
                              </p:par>
                              <p:par>
                                <p:cTn id="121" presetID="10" presetClass="entr" presetSubtype="0" fill="hold" nodeType="withEffect">
                                  <p:stCondLst>
                                    <p:cond delay="0"/>
                                  </p:stCondLst>
                                  <p:childTnLst>
                                    <p:set>
                                      <p:cBhvr>
                                        <p:cTn id="122" dur="1" fill="hold">
                                          <p:stCondLst>
                                            <p:cond delay="0"/>
                                          </p:stCondLst>
                                        </p:cTn>
                                        <p:tgtEl>
                                          <p:spTgt spid="191"/>
                                        </p:tgtEl>
                                        <p:attrNameLst>
                                          <p:attrName>style.visibility</p:attrName>
                                        </p:attrNameLst>
                                      </p:cBhvr>
                                      <p:to>
                                        <p:strVal val="visible"/>
                                      </p:to>
                                    </p:set>
                                    <p:animEffect transition="in" filter="fade">
                                      <p:cBhvr>
                                        <p:cTn id="123"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09" grpId="0" animBg="1"/>
      <p:bldP spid="216" grpId="0" animBg="1"/>
      <p:bldP spid="6" grpId="0"/>
      <p:bldP spid="167" grpId="0"/>
      <p:bldP spid="174" grpId="0"/>
      <p:bldP spid="135" grpId="0"/>
      <p:bldP spid="8" grpId="0"/>
      <p:bldP spid="12" grpId="0"/>
      <p:bldP spid="101" grpId="0"/>
      <p:bldP spid="176" grpId="0"/>
      <p:bldP spid="177" grpId="0"/>
      <p:bldP spid="178" grpId="0"/>
      <p:bldP spid="16" grpId="0"/>
      <p:bldP spid="17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3488A263-FA8D-48A6-BC6A-89383B4BF03A}"/>
              </a:ext>
            </a:extLst>
          </p:cNvPr>
          <p:cNvGrpSpPr/>
          <p:nvPr/>
        </p:nvGrpSpPr>
        <p:grpSpPr>
          <a:xfrm>
            <a:off x="459784" y="1509822"/>
            <a:ext cx="2713753" cy="5059250"/>
            <a:chOff x="309041" y="771255"/>
            <a:chExt cx="1930771" cy="5059250"/>
          </a:xfrm>
        </p:grpSpPr>
        <p:sp>
          <p:nvSpPr>
            <p:cNvPr id="26" name="Rectangle: Rounded Corners 25">
              <a:extLst>
                <a:ext uri="{FF2B5EF4-FFF2-40B4-BE49-F238E27FC236}">
                  <a16:creationId xmlns:a16="http://schemas.microsoft.com/office/drawing/2014/main" id="{66EEEF52-468C-4B67-A3C4-8B39A59861B7}"/>
                </a:ext>
              </a:extLst>
            </p:cNvPr>
            <p:cNvSpPr/>
            <p:nvPr/>
          </p:nvSpPr>
          <p:spPr bwMode="auto">
            <a:xfrm>
              <a:off x="348164" y="905330"/>
              <a:ext cx="1891648" cy="4925175"/>
            </a:xfrm>
            <a:prstGeom prst="roundRect">
              <a:avLst>
                <a:gd name="adj" fmla="val 0"/>
              </a:avLst>
            </a:prstGeom>
            <a:solidFill>
              <a:schemeClr val="bg1">
                <a:alpha val="81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a:solidFill>
                  <a:sysClr val="windowText" lastClr="000000"/>
                </a:solidFill>
                <a:latin typeface="Segoe UI"/>
                <a:cs typeface="Segoe UI" pitchFamily="34" charset="0"/>
              </a:endParaRPr>
            </a:p>
          </p:txBody>
        </p:sp>
        <p:grpSp>
          <p:nvGrpSpPr>
            <p:cNvPr id="27" name="Group 26">
              <a:extLst>
                <a:ext uri="{FF2B5EF4-FFF2-40B4-BE49-F238E27FC236}">
                  <a16:creationId xmlns:a16="http://schemas.microsoft.com/office/drawing/2014/main" id="{95CFBBDA-FBCC-4430-A3B9-AA61D96FD69E}"/>
                </a:ext>
              </a:extLst>
            </p:cNvPr>
            <p:cNvGrpSpPr/>
            <p:nvPr/>
          </p:nvGrpSpPr>
          <p:grpSpPr>
            <a:xfrm>
              <a:off x="343986" y="771255"/>
              <a:ext cx="1895825" cy="718772"/>
              <a:chOff x="8790449" y="1011200"/>
              <a:chExt cx="3126595" cy="718772"/>
            </a:xfrm>
          </p:grpSpPr>
          <p:sp>
            <p:nvSpPr>
              <p:cNvPr id="30" name="Rectangle 29">
                <a:extLst>
                  <a:ext uri="{FF2B5EF4-FFF2-40B4-BE49-F238E27FC236}">
                    <a16:creationId xmlns:a16="http://schemas.microsoft.com/office/drawing/2014/main" id="{80D0A284-FB74-4CA3-A6FD-54C634C5D356}"/>
                  </a:ext>
                </a:extLst>
              </p:cNvPr>
              <p:cNvSpPr/>
              <p:nvPr/>
            </p:nvSpPr>
            <p:spPr bwMode="auto">
              <a:xfrm>
                <a:off x="8790449" y="1145549"/>
                <a:ext cx="3126595" cy="428312"/>
              </a:xfrm>
              <a:prstGeom prst="rect">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normalizeH="0" noProof="0">
                  <a:ln>
                    <a:noFill/>
                  </a:ln>
                  <a:solidFill>
                    <a:sysClr val="windowText" lastClr="000000"/>
                  </a:solidFill>
                  <a:effectLst/>
                  <a:uLnTx/>
                  <a:uFillTx/>
                  <a:latin typeface="Segoe UI"/>
                  <a:ea typeface="+mn-ea"/>
                  <a:cs typeface="Segoe UI" pitchFamily="34" charset="0"/>
                </a:endParaRPr>
              </a:p>
            </p:txBody>
          </p:sp>
          <p:sp>
            <p:nvSpPr>
              <p:cNvPr id="31" name="Content Placeholder 2">
                <a:extLst>
                  <a:ext uri="{FF2B5EF4-FFF2-40B4-BE49-F238E27FC236}">
                    <a16:creationId xmlns:a16="http://schemas.microsoft.com/office/drawing/2014/main" id="{67B36691-7AC2-4482-A062-B4DCB9BB8B96}"/>
                  </a:ext>
                </a:extLst>
              </p:cNvPr>
              <p:cNvSpPr txBox="1">
                <a:spLocks/>
              </p:cNvSpPr>
              <p:nvPr/>
            </p:nvSpPr>
            <p:spPr>
              <a:xfrm>
                <a:off x="8870328" y="1011200"/>
                <a:ext cx="3046716" cy="718772"/>
              </a:xfrm>
              <a:prstGeom prst="rect">
                <a:avLst/>
              </a:prstGeom>
              <a:effectLst/>
            </p:spPr>
            <p:txBody>
              <a:bodyPr anchor="ctr">
                <a:noAutofit/>
              </a:bodyPr>
              <a:lstStyle>
                <a:lvl1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4080" kern="1200" spc="0" baseline="0">
                    <a:gradFill>
                      <a:gsLst>
                        <a:gs pos="1250">
                          <a:schemeClr val="tx1"/>
                        </a:gs>
                        <a:gs pos="100000">
                          <a:schemeClr val="tx1"/>
                        </a:gs>
                      </a:gsLst>
                      <a:lin ang="5400000" scaled="0"/>
                    </a:gradFill>
                    <a:latin typeface="+mj-lt"/>
                    <a:ea typeface="+mn-ea"/>
                    <a:cs typeface="+mn-cs"/>
                  </a:defRPr>
                </a:lvl1pPr>
                <a:lvl2pPr marL="349724"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448" kern="1200" spc="0" baseline="0">
                    <a:gradFill>
                      <a:gsLst>
                        <a:gs pos="1250">
                          <a:schemeClr val="tx1"/>
                        </a:gs>
                        <a:gs pos="100000">
                          <a:schemeClr val="tx1"/>
                        </a:gs>
                      </a:gsLst>
                      <a:lin ang="5400000" scaled="0"/>
                    </a:gradFill>
                    <a:latin typeface="+mn-lt"/>
                    <a:ea typeface="+mn-ea"/>
                    <a:cs typeface="+mn-cs"/>
                  </a:defRPr>
                </a:lvl2pPr>
                <a:lvl3pPr marL="582873"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4pPr>
                <a:lvl5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24011" marR="0" lvl="0" indent="-224011" algn="l" defTabSz="896042" rtl="0" eaLnBrk="1" fontAlgn="auto" latinLnBrk="0" hangingPunct="1">
                  <a:lnSpc>
                    <a:spcPct val="100000"/>
                  </a:lnSpc>
                  <a:spcBef>
                    <a:spcPts val="980"/>
                  </a:spcBef>
                  <a:spcAft>
                    <a:spcPts val="0"/>
                  </a:spcAft>
                  <a:buClrTx/>
                  <a:buSzPct val="90000"/>
                  <a:buFont typeface="Arial" pitchFamily="34" charset="0"/>
                  <a:buNone/>
                  <a:tabLst/>
                  <a:defRPr/>
                </a:pPr>
                <a:r>
                  <a:rPr kumimoji="0" lang="en-US" sz="1600" b="1" i="0" u="none" strike="noStrike" kern="0" normalizeH="0" noProof="0" dirty="0">
                    <a:ln w="3175">
                      <a:noFill/>
                    </a:ln>
                    <a:solidFill>
                      <a:schemeClr val="bg1"/>
                    </a:solidFill>
                    <a:effectLst/>
                    <a:uLnTx/>
                    <a:uFillTx/>
                    <a:latin typeface="Segoe UI"/>
                    <a:ea typeface="Segoe UI Black" pitchFamily="34"/>
                    <a:cs typeface="Segoe UI Black" pitchFamily="34"/>
                  </a:rPr>
                  <a:t>Software Vulnerabilities</a:t>
                </a:r>
              </a:p>
            </p:txBody>
          </p:sp>
        </p:grpSp>
        <p:sp>
          <p:nvSpPr>
            <p:cNvPr id="28" name="TextBox 27">
              <a:extLst>
                <a:ext uri="{FF2B5EF4-FFF2-40B4-BE49-F238E27FC236}">
                  <a16:creationId xmlns:a16="http://schemas.microsoft.com/office/drawing/2014/main" id="{190D5F22-BB6C-48E6-9E9E-4D667E03224E}"/>
                </a:ext>
              </a:extLst>
            </p:cNvPr>
            <p:cNvSpPr txBox="1"/>
            <p:nvPr/>
          </p:nvSpPr>
          <p:spPr>
            <a:xfrm>
              <a:off x="309041" y="2073322"/>
              <a:ext cx="1836829" cy="449354"/>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marL="0" marR="0" lvl="0" indent="0" algn="ctr" defTabSz="914367" rtl="0" eaLnBrk="1" fontAlgn="auto" latinLnBrk="0" hangingPunct="1">
                <a:lnSpc>
                  <a:spcPct val="100000"/>
                </a:lnSpc>
                <a:spcBef>
                  <a:spcPct val="0"/>
                </a:spcBef>
                <a:spcAft>
                  <a:spcPts val="2353"/>
                </a:spcAft>
                <a:buClrTx/>
                <a:buSzTx/>
                <a:buFontTx/>
                <a:buNone/>
                <a:tabLst/>
                <a:defRPr/>
              </a:pPr>
              <a:endParaRPr lang="en-US" sz="1000" cap="none" spc="0" dirty="0">
                <a:solidFill>
                  <a:sysClr val="windowText" lastClr="000000"/>
                </a:solidFill>
              </a:endParaRPr>
            </a:p>
          </p:txBody>
        </p:sp>
      </p:grpSp>
      <p:grpSp>
        <p:nvGrpSpPr>
          <p:cNvPr id="33" name="Group 32">
            <a:extLst>
              <a:ext uri="{FF2B5EF4-FFF2-40B4-BE49-F238E27FC236}">
                <a16:creationId xmlns:a16="http://schemas.microsoft.com/office/drawing/2014/main" id="{71E411E4-8285-45DA-9DEB-79A3766EB2E1}"/>
              </a:ext>
            </a:extLst>
          </p:cNvPr>
          <p:cNvGrpSpPr/>
          <p:nvPr/>
        </p:nvGrpSpPr>
        <p:grpSpPr>
          <a:xfrm>
            <a:off x="4233880" y="1595887"/>
            <a:ext cx="7697933" cy="4973185"/>
            <a:chOff x="2708269" y="941355"/>
            <a:chExt cx="6723662" cy="6683107"/>
          </a:xfrm>
        </p:grpSpPr>
        <p:sp>
          <p:nvSpPr>
            <p:cNvPr id="34" name="Rectangle: Rounded Corners 33">
              <a:extLst>
                <a:ext uri="{FF2B5EF4-FFF2-40B4-BE49-F238E27FC236}">
                  <a16:creationId xmlns:a16="http://schemas.microsoft.com/office/drawing/2014/main" id="{42D8F497-5755-4284-ABC0-9C3DC6725F9F}"/>
                </a:ext>
              </a:extLst>
            </p:cNvPr>
            <p:cNvSpPr/>
            <p:nvPr/>
          </p:nvSpPr>
          <p:spPr bwMode="auto">
            <a:xfrm>
              <a:off x="2708269" y="1258970"/>
              <a:ext cx="6723662" cy="6365492"/>
            </a:xfrm>
            <a:prstGeom prst="roundRect">
              <a:avLst>
                <a:gd name="adj" fmla="val 0"/>
              </a:avLst>
            </a:prstGeom>
            <a:solidFill>
              <a:schemeClr val="bg1">
                <a:alpha val="81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a:solidFill>
                  <a:sysClr val="windowText" lastClr="000000"/>
                </a:solidFill>
                <a:latin typeface="Segoe UI"/>
                <a:cs typeface="Segoe UI" pitchFamily="34" charset="0"/>
              </a:endParaRPr>
            </a:p>
          </p:txBody>
        </p:sp>
        <p:sp>
          <p:nvSpPr>
            <p:cNvPr id="35" name="Rectangle 34">
              <a:extLst>
                <a:ext uri="{FF2B5EF4-FFF2-40B4-BE49-F238E27FC236}">
                  <a16:creationId xmlns:a16="http://schemas.microsoft.com/office/drawing/2014/main" id="{555797F0-CF81-4771-82E9-42E25825AD20}"/>
                </a:ext>
              </a:extLst>
            </p:cNvPr>
            <p:cNvSpPr/>
            <p:nvPr/>
          </p:nvSpPr>
          <p:spPr bwMode="auto">
            <a:xfrm>
              <a:off x="2708269" y="941355"/>
              <a:ext cx="6723661" cy="600444"/>
            </a:xfrm>
            <a:prstGeom prst="rect">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224011" indent="-224011" defTabSz="896042">
                <a:spcBef>
                  <a:spcPts val="980"/>
                </a:spcBef>
                <a:buSzPct val="90000"/>
                <a:defRPr/>
              </a:pPr>
              <a:r>
                <a:rPr lang="en-US" sz="1600" b="1" kern="0" dirty="0">
                  <a:ln w="3175">
                    <a:noFill/>
                  </a:ln>
                  <a:solidFill>
                    <a:schemeClr val="bg1"/>
                  </a:solidFill>
                  <a:ea typeface="Segoe UI Black" pitchFamily="34"/>
                </a:rPr>
                <a:t>Visibility and Measurement of Risk (Software + Configuration + Operations)</a:t>
              </a:r>
            </a:p>
          </p:txBody>
        </p:sp>
      </p:grpSp>
      <p:sp>
        <p:nvSpPr>
          <p:cNvPr id="2" name="Title 1">
            <a:extLst>
              <a:ext uri="{FF2B5EF4-FFF2-40B4-BE49-F238E27FC236}">
                <a16:creationId xmlns:a16="http://schemas.microsoft.com/office/drawing/2014/main" id="{23B51D3C-316F-4327-8B40-4C2020BEF88F}"/>
              </a:ext>
            </a:extLst>
          </p:cNvPr>
          <p:cNvSpPr>
            <a:spLocks noGrp="1"/>
          </p:cNvSpPr>
          <p:nvPr>
            <p:ph type="title"/>
          </p:nvPr>
        </p:nvSpPr>
        <p:spPr>
          <a:xfrm>
            <a:off x="588263" y="457201"/>
            <a:ext cx="11018520" cy="923330"/>
          </a:xfrm>
        </p:spPr>
        <p:txBody>
          <a:bodyPr/>
          <a:lstStyle/>
          <a:p>
            <a:r>
              <a:rPr lang="en-US" dirty="0">
                <a:solidFill>
                  <a:sysClr val="windowText" lastClr="000000"/>
                </a:solidFill>
              </a:rPr>
              <a:t>Vulnerability Management Investments</a:t>
            </a:r>
            <a:br>
              <a:rPr lang="en-US" dirty="0">
                <a:solidFill>
                  <a:sysClr val="windowText" lastClr="000000"/>
                </a:solidFill>
              </a:rPr>
            </a:br>
            <a:r>
              <a:rPr lang="en-US" sz="2400" i="1" dirty="0">
                <a:solidFill>
                  <a:sysClr val="windowText" lastClr="000000"/>
                </a:solidFill>
                <a:latin typeface="Segoe UI Semilight" panose="020B0402040204020203" pitchFamily="34" charset="0"/>
                <a:cs typeface="Segoe UI Semilight" panose="020B0402040204020203" pitchFamily="34" charset="0"/>
              </a:rPr>
              <a:t>Hitting refresh on traditional approaches </a:t>
            </a:r>
            <a:endParaRPr lang="en-US" i="1" dirty="0">
              <a:solidFill>
                <a:sysClr val="windowText" lastClr="000000"/>
              </a:solidFill>
              <a:latin typeface="Segoe UI Semilight" panose="020B0402040204020203" pitchFamily="34" charset="0"/>
              <a:cs typeface="Segoe UI Semilight" panose="020B0402040204020203" pitchFamily="34" charset="0"/>
            </a:endParaRPr>
          </a:p>
        </p:txBody>
      </p:sp>
      <p:sp>
        <p:nvSpPr>
          <p:cNvPr id="3" name="Rectangle 2">
            <a:extLst>
              <a:ext uri="{FF2B5EF4-FFF2-40B4-BE49-F238E27FC236}">
                <a16:creationId xmlns:a16="http://schemas.microsoft.com/office/drawing/2014/main" id="{C15C9423-D259-4146-BD5F-6FFB0EDF5D4E}"/>
              </a:ext>
            </a:extLst>
          </p:cNvPr>
          <p:cNvSpPr/>
          <p:nvPr/>
        </p:nvSpPr>
        <p:spPr>
          <a:xfrm>
            <a:off x="442548" y="3251481"/>
            <a:ext cx="2837543" cy="338554"/>
          </a:xfrm>
          <a:prstGeom prst="rect">
            <a:avLst/>
          </a:prstGeom>
        </p:spPr>
        <p:txBody>
          <a:bodyPr wrap="square">
            <a:spAutoFit/>
          </a:bodyPr>
          <a:lstStyle/>
          <a:p>
            <a:pPr marL="0" lvl="1" algn="ctr">
              <a:spcBef>
                <a:spcPts val="1800"/>
              </a:spcBef>
            </a:pPr>
            <a:r>
              <a:rPr lang="en-US" sz="1600" b="1" cap="all" dirty="0">
                <a:solidFill>
                  <a:sysClr val="windowText" lastClr="000000"/>
                </a:solidFill>
              </a:rPr>
              <a:t>Platform investments</a:t>
            </a:r>
          </a:p>
        </p:txBody>
      </p:sp>
      <mc:AlternateContent xmlns:mc="http://schemas.openxmlformats.org/markup-compatibility/2006" xmlns:psez="http://schemas.microsoft.com/office/powerpoint/2016/sectionzoom">
        <mc:Choice Requires="psez">
          <p:graphicFrame>
            <p:nvGraphicFramePr>
              <p:cNvPr id="10" name="Section Zoom 9">
                <a:extLst>
                  <a:ext uri="{FF2B5EF4-FFF2-40B4-BE49-F238E27FC236}">
                    <a16:creationId xmlns:a16="http://schemas.microsoft.com/office/drawing/2014/main" id="{5C345AFD-28A7-42A8-BEE7-8EB1B5ED9DFC}"/>
                  </a:ext>
                </a:extLst>
              </p:cNvPr>
              <p:cNvGraphicFramePr>
                <a:graphicFrameLocks noChangeAspect="1"/>
              </p:cNvGraphicFramePr>
              <p:nvPr>
                <p:extLst>
                  <p:ext uri="{D42A27DB-BD31-4B8C-83A1-F6EECF244321}">
                    <p14:modId xmlns:p14="http://schemas.microsoft.com/office/powerpoint/2010/main" val="1281255147"/>
                  </p:ext>
                </p:extLst>
              </p:nvPr>
            </p:nvGraphicFramePr>
            <p:xfrm>
              <a:off x="10020101" y="4627956"/>
              <a:ext cx="1680372" cy="945210"/>
            </p:xfrm>
            <a:graphic>
              <a:graphicData uri="http://schemas.microsoft.com/office/powerpoint/2016/sectionzoom">
                <psez:sectionZm>
                  <psez:sectionZmObj sectionId="{5A0ECC60-08D1-4BDD-A4F4-77E52211A1EB}">
                    <psez:zmPr id="{0666EBF1-95F2-43B0-8BF2-D5CC83E2374A}" transitionDur="1000">
                      <p166:blipFill xmlns:p166="http://schemas.microsoft.com/office/powerpoint/2016/6/main">
                        <a:blip r:embed="rId3"/>
                        <a:stretch>
                          <a:fillRect/>
                        </a:stretch>
                      </p166:blipFill>
                      <p166:spPr xmlns:p166="http://schemas.microsoft.com/office/powerpoint/2016/6/main">
                        <a:xfrm>
                          <a:off x="0" y="0"/>
                          <a:ext cx="1680372" cy="945210"/>
                        </a:xfrm>
                        <a:prstGeom prst="rect">
                          <a:avLst/>
                        </a:prstGeom>
                        <a:ln w="3175">
                          <a:solidFill>
                            <a:prstClr val="ltGray"/>
                          </a:solidFill>
                        </a:ln>
                      </p166:spPr>
                    </psez:zmPr>
                  </psez:sectionZmObj>
                </psez:sectionZm>
              </a:graphicData>
            </a:graphic>
          </p:graphicFrame>
        </mc:Choice>
        <mc:Fallback xmlns="">
          <p:pic>
            <p:nvPicPr>
              <p:cNvPr id="10" name="Section Zoom 9">
                <a:hlinkClick r:id="rId6" action="ppaction://hlinksldjump"/>
                <a:extLst>
                  <a:ext uri="{FF2B5EF4-FFF2-40B4-BE49-F238E27FC236}">
                    <a16:creationId xmlns:a16="http://schemas.microsoft.com/office/drawing/2014/main" id="{5C345AFD-28A7-42A8-BEE7-8EB1B5ED9DFC}"/>
                  </a:ext>
                </a:extLst>
              </p:cNvPr>
              <p:cNvPicPr>
                <a:picLocks noGrp="1" noRot="1" noChangeAspect="1" noMove="1" noResize="1" noEditPoints="1" noAdjustHandles="1" noChangeArrowheads="1" noChangeShapeType="1"/>
              </p:cNvPicPr>
              <p:nvPr/>
            </p:nvPicPr>
            <p:blipFill>
              <a:blip r:embed="rId7"/>
              <a:stretch>
                <a:fillRect/>
              </a:stretch>
            </p:blipFill>
            <p:spPr>
              <a:xfrm>
                <a:off x="10020101" y="4627956"/>
                <a:ext cx="1680372" cy="94521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A4C8C577-9336-4674-81A3-0321D7423B28}"/>
                  </a:ext>
                </a:extLst>
              </p:cNvPr>
              <p:cNvGraphicFramePr>
                <a:graphicFrameLocks noChangeAspect="1"/>
              </p:cNvGraphicFramePr>
              <p:nvPr>
                <p:extLst>
                  <p:ext uri="{D42A27DB-BD31-4B8C-83A1-F6EECF244321}">
                    <p14:modId xmlns:p14="http://schemas.microsoft.com/office/powerpoint/2010/main" val="1911072705"/>
                  </p:ext>
                </p:extLst>
              </p:nvPr>
            </p:nvGraphicFramePr>
            <p:xfrm>
              <a:off x="4503841" y="4627956"/>
              <a:ext cx="1680372" cy="945210"/>
            </p:xfrm>
            <a:graphic>
              <a:graphicData uri="http://schemas.microsoft.com/office/powerpoint/2016/sectionzoom">
                <psez:sectionZm>
                  <psez:sectionZmObj sectionId="{006639CC-7E11-47D8-97EB-662A8081D988}">
                    <psez:zmPr id="{44B80A27-0AAF-43C8-986D-76664798F3DC}" transitionDur="1000">
                      <p166:blipFill xmlns:p166="http://schemas.microsoft.com/office/powerpoint/2016/6/main">
                        <a:blip r:embed="rId8"/>
                        <a:stretch>
                          <a:fillRect/>
                        </a:stretch>
                      </p166:blipFill>
                      <p166:spPr xmlns:p166="http://schemas.microsoft.com/office/powerpoint/2016/6/main">
                        <a:xfrm>
                          <a:off x="0" y="0"/>
                          <a:ext cx="1680372" cy="945210"/>
                        </a:xfrm>
                        <a:prstGeom prst="rect">
                          <a:avLst/>
                        </a:prstGeom>
                        <a:ln w="3175">
                          <a:solidFill>
                            <a:prstClr val="ltGray"/>
                          </a:solidFill>
                        </a:ln>
                      </p166:spPr>
                    </psez:zmPr>
                  </psez:sectionZmObj>
                </psez:sectionZm>
              </a:graphicData>
            </a:graphic>
          </p:graphicFrame>
        </mc:Choice>
        <mc:Fallback xmlns="">
          <p:pic>
            <p:nvPicPr>
              <p:cNvPr id="11" name="Section Zoom 10">
                <a:hlinkClick r:id="rId9" action="ppaction://hlinksldjump"/>
                <a:extLst>
                  <a:ext uri="{FF2B5EF4-FFF2-40B4-BE49-F238E27FC236}">
                    <a16:creationId xmlns:a16="http://schemas.microsoft.com/office/drawing/2014/main" id="{A4C8C577-9336-4674-81A3-0321D7423B28}"/>
                  </a:ext>
                </a:extLst>
              </p:cNvPr>
              <p:cNvPicPr>
                <a:picLocks noGrp="1" noRot="1" noChangeAspect="1" noMove="1" noResize="1" noEditPoints="1" noAdjustHandles="1" noChangeArrowheads="1" noChangeShapeType="1"/>
              </p:cNvPicPr>
              <p:nvPr/>
            </p:nvPicPr>
            <p:blipFill>
              <a:blip r:embed="rId10"/>
              <a:stretch>
                <a:fillRect/>
              </a:stretch>
            </p:blipFill>
            <p:spPr>
              <a:xfrm>
                <a:off x="4503841" y="4627956"/>
                <a:ext cx="1680372" cy="94521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12" name="Section Zoom 11">
                <a:extLst>
                  <a:ext uri="{FF2B5EF4-FFF2-40B4-BE49-F238E27FC236}">
                    <a16:creationId xmlns:a16="http://schemas.microsoft.com/office/drawing/2014/main" id="{65DA1A78-1988-4B69-B27B-3867D2678BC0}"/>
                  </a:ext>
                </a:extLst>
              </p:cNvPr>
              <p:cNvGraphicFramePr>
                <a:graphicFrameLocks noChangeAspect="1"/>
              </p:cNvGraphicFramePr>
              <p:nvPr>
                <p:extLst>
                  <p:ext uri="{D42A27DB-BD31-4B8C-83A1-F6EECF244321}">
                    <p14:modId xmlns:p14="http://schemas.microsoft.com/office/powerpoint/2010/main" val="3852092667"/>
                  </p:ext>
                </p:extLst>
              </p:nvPr>
            </p:nvGraphicFramePr>
            <p:xfrm>
              <a:off x="5991493" y="2573792"/>
              <a:ext cx="1680372" cy="945210"/>
            </p:xfrm>
            <a:graphic>
              <a:graphicData uri="http://schemas.microsoft.com/office/powerpoint/2016/sectionzoom">
                <psez:sectionZm>
                  <psez:sectionZmObj sectionId="{D8E51EC1-40FC-4964-85EB-F70CA6FE4F99}">
                    <psez:zmPr id="{2E5A3AB0-39DA-4C63-B1F8-B538FDD70A18}" transitionDur="1000">
                      <p166:blipFill xmlns:p166="http://schemas.microsoft.com/office/powerpoint/2016/6/main">
                        <a:blip r:embed="rId11"/>
                        <a:stretch>
                          <a:fillRect/>
                        </a:stretch>
                      </p166:blipFill>
                      <p166:spPr xmlns:p166="http://schemas.microsoft.com/office/powerpoint/2016/6/main">
                        <a:xfrm>
                          <a:off x="0" y="0"/>
                          <a:ext cx="1680372" cy="945210"/>
                        </a:xfrm>
                        <a:prstGeom prst="rect">
                          <a:avLst/>
                        </a:prstGeom>
                        <a:ln w="3175">
                          <a:solidFill>
                            <a:prstClr val="ltGray"/>
                          </a:solidFill>
                        </a:ln>
                      </p166:spPr>
                    </psez:zmPr>
                  </psez:sectionZmObj>
                </psez:sectionZm>
              </a:graphicData>
            </a:graphic>
          </p:graphicFrame>
        </mc:Choice>
        <mc:Fallback xmlns="">
          <p:pic>
            <p:nvPicPr>
              <p:cNvPr id="12" name="Section Zoom 11">
                <a:hlinkClick r:id="rId12" action="ppaction://hlinksldjump"/>
                <a:extLst>
                  <a:ext uri="{FF2B5EF4-FFF2-40B4-BE49-F238E27FC236}">
                    <a16:creationId xmlns:a16="http://schemas.microsoft.com/office/drawing/2014/main" id="{65DA1A78-1988-4B69-B27B-3867D2678BC0}"/>
                  </a:ext>
                </a:extLst>
              </p:cNvPr>
              <p:cNvPicPr>
                <a:picLocks noGrp="1" noRot="1" noChangeAspect="1" noMove="1" noResize="1" noEditPoints="1" noAdjustHandles="1" noChangeArrowheads="1" noChangeShapeType="1"/>
              </p:cNvPicPr>
              <p:nvPr/>
            </p:nvPicPr>
            <p:blipFill>
              <a:blip r:embed="rId13"/>
              <a:stretch>
                <a:fillRect/>
              </a:stretch>
            </p:blipFill>
            <p:spPr>
              <a:xfrm>
                <a:off x="5991493" y="2573792"/>
                <a:ext cx="1680372" cy="945210"/>
              </a:xfrm>
              <a:prstGeom prst="rect">
                <a:avLst/>
              </a:prstGeom>
              <a:ln w="3175">
                <a:solidFill>
                  <a:prstClr val="ltGray"/>
                </a:solidFill>
              </a:ln>
            </p:spPr>
          </p:pic>
        </mc:Fallback>
      </mc:AlternateContent>
      <p:sp>
        <p:nvSpPr>
          <p:cNvPr id="13" name="Rectangle 12">
            <a:extLst>
              <a:ext uri="{FF2B5EF4-FFF2-40B4-BE49-F238E27FC236}">
                <a16:creationId xmlns:a16="http://schemas.microsoft.com/office/drawing/2014/main" id="{51E31690-364F-4E61-8FD4-4F298415404A}"/>
              </a:ext>
            </a:extLst>
          </p:cNvPr>
          <p:cNvSpPr/>
          <p:nvPr/>
        </p:nvSpPr>
        <p:spPr>
          <a:xfrm>
            <a:off x="5966866" y="3562822"/>
            <a:ext cx="1937127" cy="584775"/>
          </a:xfrm>
          <a:prstGeom prst="rect">
            <a:avLst/>
          </a:prstGeom>
        </p:spPr>
        <p:txBody>
          <a:bodyPr wrap="square">
            <a:spAutoFit/>
          </a:bodyPr>
          <a:lstStyle/>
          <a:p>
            <a:pPr marL="0" lvl="1" algn="ctr">
              <a:spcBef>
                <a:spcPts val="1800"/>
              </a:spcBef>
            </a:pPr>
            <a:r>
              <a:rPr lang="en-US" sz="1600" b="1" cap="all" dirty="0">
                <a:solidFill>
                  <a:sysClr val="windowText" lastClr="000000"/>
                </a:solidFill>
              </a:rPr>
              <a:t>Microsoft Secure Score</a:t>
            </a:r>
          </a:p>
        </p:txBody>
      </p:sp>
      <p:sp>
        <p:nvSpPr>
          <p:cNvPr id="14" name="Rectangle 13">
            <a:extLst>
              <a:ext uri="{FF2B5EF4-FFF2-40B4-BE49-F238E27FC236}">
                <a16:creationId xmlns:a16="http://schemas.microsoft.com/office/drawing/2014/main" id="{768EF136-AB50-4F34-B824-53C91D573C95}"/>
              </a:ext>
            </a:extLst>
          </p:cNvPr>
          <p:cNvSpPr/>
          <p:nvPr/>
        </p:nvSpPr>
        <p:spPr>
          <a:xfrm>
            <a:off x="9745128" y="5720137"/>
            <a:ext cx="2217144" cy="584775"/>
          </a:xfrm>
          <a:prstGeom prst="rect">
            <a:avLst/>
          </a:prstGeom>
        </p:spPr>
        <p:txBody>
          <a:bodyPr wrap="square">
            <a:spAutoFit/>
          </a:bodyPr>
          <a:lstStyle/>
          <a:p>
            <a:pPr marL="0" lvl="1" algn="ctr">
              <a:spcBef>
                <a:spcPts val="1800"/>
              </a:spcBef>
            </a:pPr>
            <a:r>
              <a:rPr lang="en-US" sz="1600" b="1" cap="all" dirty="0">
                <a:solidFill>
                  <a:sysClr val="windowText" lastClr="000000"/>
                </a:solidFill>
              </a:rPr>
              <a:t>Hybrid CLOUD INFRASTRUCTURE</a:t>
            </a:r>
          </a:p>
        </p:txBody>
      </p:sp>
      <p:sp>
        <p:nvSpPr>
          <p:cNvPr id="15" name="Rectangle 14">
            <a:extLst>
              <a:ext uri="{FF2B5EF4-FFF2-40B4-BE49-F238E27FC236}">
                <a16:creationId xmlns:a16="http://schemas.microsoft.com/office/drawing/2014/main" id="{90378F5F-B7F6-498E-9AF6-194D6B624235}"/>
              </a:ext>
            </a:extLst>
          </p:cNvPr>
          <p:cNvSpPr/>
          <p:nvPr/>
        </p:nvSpPr>
        <p:spPr>
          <a:xfrm>
            <a:off x="4215608" y="5688894"/>
            <a:ext cx="2341226" cy="584775"/>
          </a:xfrm>
          <a:prstGeom prst="rect">
            <a:avLst/>
          </a:prstGeom>
        </p:spPr>
        <p:txBody>
          <a:bodyPr wrap="square">
            <a:spAutoFit/>
          </a:bodyPr>
          <a:lstStyle/>
          <a:p>
            <a:pPr marL="0" lvl="1" algn="ctr">
              <a:spcBef>
                <a:spcPts val="1800"/>
              </a:spcBef>
            </a:pPr>
            <a:r>
              <a:rPr lang="en-US" sz="1600" b="1" cap="all" dirty="0">
                <a:solidFill>
                  <a:sysClr val="windowText" lastClr="000000"/>
                </a:solidFill>
              </a:rPr>
              <a:t>3</a:t>
            </a:r>
            <a:r>
              <a:rPr lang="en-US" sz="1600" b="1" cap="all" baseline="30000" dirty="0">
                <a:solidFill>
                  <a:sysClr val="windowText" lastClr="000000"/>
                </a:solidFill>
              </a:rPr>
              <a:t>rd</a:t>
            </a:r>
            <a:r>
              <a:rPr lang="en-US" sz="1600" b="1" cap="all" dirty="0">
                <a:solidFill>
                  <a:sysClr val="windowText" lastClr="000000"/>
                </a:solidFill>
              </a:rPr>
              <a:t> Party </a:t>
            </a:r>
            <a:br>
              <a:rPr lang="en-US" sz="1600" b="1" cap="all" dirty="0">
                <a:solidFill>
                  <a:sysClr val="windowText" lastClr="000000"/>
                </a:solidFill>
              </a:rPr>
            </a:br>
            <a:r>
              <a:rPr lang="en-US" sz="1600" b="1" cap="all" dirty="0">
                <a:solidFill>
                  <a:sysClr val="windowText" lastClr="000000"/>
                </a:solidFill>
              </a:rPr>
              <a:t>SaaS Risk</a:t>
            </a:r>
          </a:p>
        </p:txBody>
      </p:sp>
      <p:sp>
        <p:nvSpPr>
          <p:cNvPr id="39" name="Rectangle 38">
            <a:hlinkClick r:id="rId14"/>
            <a:extLst>
              <a:ext uri="{FF2B5EF4-FFF2-40B4-BE49-F238E27FC236}">
                <a16:creationId xmlns:a16="http://schemas.microsoft.com/office/drawing/2014/main" id="{D130BE4A-AD70-48B7-8941-CCC742C5EE6F}"/>
              </a:ext>
            </a:extLst>
          </p:cNvPr>
          <p:cNvSpPr/>
          <p:nvPr/>
        </p:nvSpPr>
        <p:spPr bwMode="black">
          <a:xfrm>
            <a:off x="6721356" y="4917564"/>
            <a:ext cx="2815908" cy="338554"/>
          </a:xfrm>
          <a:prstGeom prst="rect">
            <a:avLst/>
          </a:prstGeom>
          <a:solidFill>
            <a:schemeClr val="accent1">
              <a:lumMod val="20000"/>
              <a:lumOff val="80000"/>
            </a:schemeClr>
          </a:solidFill>
          <a:ln w="19050">
            <a:solidFill>
              <a:schemeClr val="tx1"/>
            </a:solidFill>
          </a:ln>
          <a:extLst/>
        </p:spPr>
        <p:style>
          <a:lnRef idx="2">
            <a:schemeClr val="accent1"/>
          </a:lnRef>
          <a:fillRef idx="1">
            <a:schemeClr val="lt1"/>
          </a:fillRef>
          <a:effectRef idx="0">
            <a:schemeClr val="accent1"/>
          </a:effectRef>
          <a:fontRef idx="minor">
            <a:schemeClr val="dk1"/>
          </a:fontRef>
        </p:style>
        <p:txBody>
          <a:bodyPr wrap="square">
            <a:noAutofit/>
          </a:bodyPr>
          <a:lstStyle/>
          <a:p>
            <a:pPr algn="ctr"/>
            <a:r>
              <a:rPr lang="en-US" sz="1400" b="1" dirty="0">
                <a:solidFill>
                  <a:sysClr val="windowText" lastClr="000000"/>
                </a:solidFill>
              </a:rPr>
              <a:t>SQL Vulnerability Assessment</a:t>
            </a:r>
          </a:p>
        </p:txBody>
      </p:sp>
      <p:sp>
        <p:nvSpPr>
          <p:cNvPr id="40" name="Rectangle 39">
            <a:hlinkClick r:id="rId15"/>
            <a:extLst>
              <a:ext uri="{FF2B5EF4-FFF2-40B4-BE49-F238E27FC236}">
                <a16:creationId xmlns:a16="http://schemas.microsoft.com/office/drawing/2014/main" id="{07D929D4-CE96-4FD3-95D9-92EF624BFC86}"/>
              </a:ext>
            </a:extLst>
          </p:cNvPr>
          <p:cNvSpPr/>
          <p:nvPr/>
        </p:nvSpPr>
        <p:spPr bwMode="black">
          <a:xfrm>
            <a:off x="6721356" y="5317823"/>
            <a:ext cx="2815908" cy="510686"/>
          </a:xfrm>
          <a:prstGeom prst="rect">
            <a:avLst/>
          </a:prstGeom>
          <a:solidFill>
            <a:schemeClr val="accent1">
              <a:lumMod val="20000"/>
              <a:lumOff val="80000"/>
            </a:schemeClr>
          </a:solidFill>
          <a:ln w="19050">
            <a:solidFill>
              <a:schemeClr val="tx1"/>
            </a:solidFill>
          </a:ln>
          <a:extLst/>
        </p:spPr>
        <p:style>
          <a:lnRef idx="2">
            <a:schemeClr val="accent1"/>
          </a:lnRef>
          <a:fillRef idx="1">
            <a:schemeClr val="lt1"/>
          </a:fillRef>
          <a:effectRef idx="0">
            <a:schemeClr val="accent1"/>
          </a:effectRef>
          <a:fontRef idx="minor">
            <a:schemeClr val="dk1"/>
          </a:fontRef>
        </p:style>
        <p:txBody>
          <a:bodyPr wrap="square">
            <a:noAutofit/>
          </a:bodyPr>
          <a:lstStyle/>
          <a:p>
            <a:pPr algn="ctr"/>
            <a:r>
              <a:rPr lang="en-US" sz="1400" b="1" dirty="0">
                <a:solidFill>
                  <a:sysClr val="windowText" lastClr="000000"/>
                </a:solidFill>
              </a:rPr>
              <a:t>Credential Scanner </a:t>
            </a:r>
            <a:br>
              <a:rPr lang="en-US" sz="1400" b="1" dirty="0">
                <a:solidFill>
                  <a:sysClr val="windowText" lastClr="000000"/>
                </a:solidFill>
              </a:rPr>
            </a:br>
            <a:r>
              <a:rPr lang="en-US" sz="1400" dirty="0">
                <a:solidFill>
                  <a:sysClr val="windowText" lastClr="000000"/>
                </a:solidFill>
              </a:rPr>
              <a:t>(Published Tenant Keys)</a:t>
            </a:r>
          </a:p>
        </p:txBody>
      </p:sp>
      <p:sp>
        <p:nvSpPr>
          <p:cNvPr id="41" name="Rectangle 40">
            <a:hlinkClick r:id="rId16"/>
            <a:extLst>
              <a:ext uri="{FF2B5EF4-FFF2-40B4-BE49-F238E27FC236}">
                <a16:creationId xmlns:a16="http://schemas.microsoft.com/office/drawing/2014/main" id="{8F72B788-16F1-46E6-82AA-33F088B0D2C4}"/>
              </a:ext>
            </a:extLst>
          </p:cNvPr>
          <p:cNvSpPr/>
          <p:nvPr/>
        </p:nvSpPr>
        <p:spPr bwMode="black">
          <a:xfrm>
            <a:off x="6721356" y="4500357"/>
            <a:ext cx="2815908" cy="338554"/>
          </a:xfrm>
          <a:prstGeom prst="rect">
            <a:avLst/>
          </a:prstGeom>
          <a:solidFill>
            <a:schemeClr val="accent1">
              <a:lumMod val="20000"/>
              <a:lumOff val="80000"/>
            </a:schemeClr>
          </a:solidFill>
          <a:ln w="19050">
            <a:solidFill>
              <a:schemeClr val="tx1"/>
            </a:solidFill>
          </a:ln>
          <a:extLst/>
        </p:spPr>
        <p:style>
          <a:lnRef idx="2">
            <a:schemeClr val="accent1"/>
          </a:lnRef>
          <a:fillRef idx="1">
            <a:schemeClr val="lt1"/>
          </a:fillRef>
          <a:effectRef idx="0">
            <a:schemeClr val="accent1"/>
          </a:effectRef>
          <a:fontRef idx="minor">
            <a:schemeClr val="dk1"/>
          </a:fontRef>
        </p:style>
        <p:txBody>
          <a:bodyPr wrap="square">
            <a:noAutofit/>
          </a:bodyPr>
          <a:lstStyle/>
          <a:p>
            <a:pPr algn="ctr"/>
            <a:r>
              <a:rPr lang="en-US" sz="1400" b="1" dirty="0">
                <a:solidFill>
                  <a:sysClr val="windowText" lastClr="000000"/>
                </a:solidFill>
              </a:rPr>
              <a:t>Lateral Movement Risk</a:t>
            </a:r>
          </a:p>
        </p:txBody>
      </p:sp>
      <p:sp>
        <p:nvSpPr>
          <p:cNvPr id="43" name="Rectangle 42">
            <a:extLst>
              <a:ext uri="{FF2B5EF4-FFF2-40B4-BE49-F238E27FC236}">
                <a16:creationId xmlns:a16="http://schemas.microsoft.com/office/drawing/2014/main" id="{3F28C5C1-CE51-450B-A674-8E78B8D9FAC2}"/>
              </a:ext>
            </a:extLst>
          </p:cNvPr>
          <p:cNvSpPr/>
          <p:nvPr/>
        </p:nvSpPr>
        <p:spPr>
          <a:xfrm>
            <a:off x="508900" y="5803589"/>
            <a:ext cx="2599397" cy="338554"/>
          </a:xfrm>
          <a:prstGeom prst="rect">
            <a:avLst/>
          </a:prstGeom>
        </p:spPr>
        <p:txBody>
          <a:bodyPr wrap="square">
            <a:spAutoFit/>
          </a:bodyPr>
          <a:lstStyle/>
          <a:p>
            <a:pPr marL="0" lvl="1" algn="ctr"/>
            <a:r>
              <a:rPr lang="en-US" sz="1600" b="1" cap="all" dirty="0">
                <a:solidFill>
                  <a:sysClr val="windowText" lastClr="000000"/>
                </a:solidFill>
              </a:rPr>
              <a:t>Security Updates</a:t>
            </a:r>
          </a:p>
        </p:txBody>
      </p:sp>
      <mc:AlternateContent xmlns:mc="http://schemas.openxmlformats.org/markup-compatibility/2006" xmlns:psez="http://schemas.microsoft.com/office/powerpoint/2016/sectionzoom">
        <mc:Choice Requires="psez">
          <p:graphicFrame>
            <p:nvGraphicFramePr>
              <p:cNvPr id="48" name="Section Zoom 47">
                <a:extLst>
                  <a:ext uri="{FF2B5EF4-FFF2-40B4-BE49-F238E27FC236}">
                    <a16:creationId xmlns:a16="http://schemas.microsoft.com/office/drawing/2014/main" id="{6B52F93C-C57A-455D-8E7D-D5DCA0BCAC84}"/>
                  </a:ext>
                </a:extLst>
              </p:cNvPr>
              <p:cNvGraphicFramePr>
                <a:graphicFrameLocks noChangeAspect="1"/>
              </p:cNvGraphicFramePr>
              <p:nvPr>
                <p:extLst>
                  <p:ext uri="{D42A27DB-BD31-4B8C-83A1-F6EECF244321}">
                    <p14:modId xmlns:p14="http://schemas.microsoft.com/office/powerpoint/2010/main" val="1132391338"/>
                  </p:ext>
                </p:extLst>
              </p:nvPr>
            </p:nvGraphicFramePr>
            <p:xfrm>
              <a:off x="1157940" y="2414740"/>
              <a:ext cx="1281547" cy="720870"/>
            </p:xfrm>
            <a:graphic>
              <a:graphicData uri="http://schemas.microsoft.com/office/powerpoint/2016/sectionzoom">
                <psez:sectionZm>
                  <psez:sectionZmObj sectionId="{84702FD1-CDF8-4CFE-AF80-98E0CC9BD37D}">
                    <psez:zmPr id="{C7E40678-D2C0-46F0-B748-6F6626CA4587}" transitionDur="1000">
                      <p166:blipFill xmlns:p166="http://schemas.microsoft.com/office/powerpoint/2016/6/main">
                        <a:blip r:embed="rId17"/>
                        <a:stretch>
                          <a:fillRect/>
                        </a:stretch>
                      </p166:blipFill>
                      <p166:spPr xmlns:p166="http://schemas.microsoft.com/office/powerpoint/2016/6/main">
                        <a:xfrm>
                          <a:off x="0" y="0"/>
                          <a:ext cx="1281547" cy="720870"/>
                        </a:xfrm>
                        <a:prstGeom prst="rect">
                          <a:avLst/>
                        </a:prstGeom>
                        <a:ln w="3175">
                          <a:solidFill>
                            <a:prstClr val="ltGray"/>
                          </a:solidFill>
                        </a:ln>
                      </p166:spPr>
                    </psez:zmPr>
                  </psez:sectionZmObj>
                </psez:sectionZm>
              </a:graphicData>
            </a:graphic>
          </p:graphicFrame>
        </mc:Choice>
        <mc:Fallback xmlns="">
          <p:pic>
            <p:nvPicPr>
              <p:cNvPr id="48" name="Section Zoom 47">
                <a:hlinkClick r:id="rId18" action="ppaction://hlinksldjump"/>
                <a:extLst>
                  <a:ext uri="{FF2B5EF4-FFF2-40B4-BE49-F238E27FC236}">
                    <a16:creationId xmlns:a16="http://schemas.microsoft.com/office/drawing/2014/main" id="{6B52F93C-C57A-455D-8E7D-D5DCA0BCAC84}"/>
                  </a:ext>
                </a:extLst>
              </p:cNvPr>
              <p:cNvPicPr>
                <a:picLocks noGrp="1" noRot="1" noChangeAspect="1" noMove="1" noResize="1" noEditPoints="1" noAdjustHandles="1" noChangeArrowheads="1" noChangeShapeType="1"/>
              </p:cNvPicPr>
              <p:nvPr/>
            </p:nvPicPr>
            <p:blipFill>
              <a:blip r:embed="rId19"/>
              <a:stretch>
                <a:fillRect/>
              </a:stretch>
            </p:blipFill>
            <p:spPr>
              <a:xfrm>
                <a:off x="1157940" y="2414740"/>
                <a:ext cx="1281547" cy="720870"/>
              </a:xfrm>
              <a:prstGeom prst="rect">
                <a:avLst/>
              </a:prstGeom>
              <a:ln w="3175">
                <a:solidFill>
                  <a:prstClr val="ltGray"/>
                </a:solidFill>
              </a:ln>
            </p:spPr>
          </p:pic>
        </mc:Fallback>
      </mc:AlternateContent>
      <p:sp>
        <p:nvSpPr>
          <p:cNvPr id="49" name="Rectangle 48">
            <a:extLst>
              <a:ext uri="{FF2B5EF4-FFF2-40B4-BE49-F238E27FC236}">
                <a16:creationId xmlns:a16="http://schemas.microsoft.com/office/drawing/2014/main" id="{487B4567-7008-4744-8678-45903BC80B00}"/>
              </a:ext>
            </a:extLst>
          </p:cNvPr>
          <p:cNvSpPr/>
          <p:nvPr/>
        </p:nvSpPr>
        <p:spPr>
          <a:xfrm>
            <a:off x="8434165" y="3596578"/>
            <a:ext cx="2341226" cy="584775"/>
          </a:xfrm>
          <a:prstGeom prst="rect">
            <a:avLst/>
          </a:prstGeom>
        </p:spPr>
        <p:txBody>
          <a:bodyPr wrap="square">
            <a:spAutoFit/>
          </a:bodyPr>
          <a:lstStyle/>
          <a:p>
            <a:pPr marL="0" lvl="1" algn="ctr">
              <a:spcBef>
                <a:spcPts val="1800"/>
              </a:spcBef>
            </a:pPr>
            <a:r>
              <a:rPr lang="en-US" sz="1600" b="1" cap="all" dirty="0">
                <a:solidFill>
                  <a:sysClr val="windowText" lastClr="000000"/>
                </a:solidFill>
              </a:rPr>
              <a:t>Recommendation Roadmaps</a:t>
            </a:r>
          </a:p>
        </p:txBody>
      </p:sp>
      <p:sp>
        <p:nvSpPr>
          <p:cNvPr id="50" name="Rectangle 49">
            <a:extLst>
              <a:ext uri="{FF2B5EF4-FFF2-40B4-BE49-F238E27FC236}">
                <a16:creationId xmlns:a16="http://schemas.microsoft.com/office/drawing/2014/main" id="{236CA941-E810-4748-9033-CC398CF1D254}"/>
              </a:ext>
            </a:extLst>
          </p:cNvPr>
          <p:cNvSpPr/>
          <p:nvPr/>
        </p:nvSpPr>
        <p:spPr bwMode="auto">
          <a:xfrm>
            <a:off x="8764592" y="2619059"/>
            <a:ext cx="1680372" cy="94521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b="1" i="1" dirty="0">
                <a:solidFill>
                  <a:sysClr val="windowText" lastClr="000000"/>
                </a:solidFill>
              </a:rPr>
              <a:t>SEE MODULE 4A</a:t>
            </a:r>
          </a:p>
        </p:txBody>
      </p:sp>
      <p:sp>
        <p:nvSpPr>
          <p:cNvPr id="51" name="Plus Sign 50">
            <a:extLst>
              <a:ext uri="{FF2B5EF4-FFF2-40B4-BE49-F238E27FC236}">
                <a16:creationId xmlns:a16="http://schemas.microsoft.com/office/drawing/2014/main" id="{58FAB662-08F4-4F35-B745-143C421DD69E}"/>
              </a:ext>
            </a:extLst>
          </p:cNvPr>
          <p:cNvSpPr/>
          <p:nvPr/>
        </p:nvSpPr>
        <p:spPr bwMode="auto">
          <a:xfrm>
            <a:off x="3133310" y="3724110"/>
            <a:ext cx="1082298" cy="1082298"/>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solidFill>
                <a:sysClr val="windowText" lastClr="000000"/>
              </a:solidFill>
              <a:ea typeface="Segoe UI" pitchFamily="34" charset="0"/>
              <a:cs typeface="Segoe UI" pitchFamily="34" charset="0"/>
            </a:endParaRPr>
          </a:p>
        </p:txBody>
      </p:sp>
      <p:sp>
        <p:nvSpPr>
          <p:cNvPr id="52" name="Rectangle 51">
            <a:hlinkClick r:id="rId20"/>
            <a:extLst>
              <a:ext uri="{FF2B5EF4-FFF2-40B4-BE49-F238E27FC236}">
                <a16:creationId xmlns:a16="http://schemas.microsoft.com/office/drawing/2014/main" id="{879249CC-F4BE-489F-9A7F-253C50342A8D}"/>
              </a:ext>
            </a:extLst>
          </p:cNvPr>
          <p:cNvSpPr/>
          <p:nvPr/>
        </p:nvSpPr>
        <p:spPr bwMode="black">
          <a:xfrm>
            <a:off x="614176" y="3975408"/>
            <a:ext cx="2406279" cy="364426"/>
          </a:xfrm>
          <a:prstGeom prst="rect">
            <a:avLst/>
          </a:prstGeom>
          <a:solidFill>
            <a:schemeClr val="accent1">
              <a:lumMod val="20000"/>
              <a:lumOff val="80000"/>
            </a:schemeClr>
          </a:solidFill>
          <a:ln w="19050">
            <a:solidFill>
              <a:schemeClr val="tx1"/>
            </a:solidFill>
          </a:ln>
          <a:extLst/>
        </p:spPr>
        <p:style>
          <a:lnRef idx="2">
            <a:schemeClr val="accent1"/>
          </a:lnRef>
          <a:fillRef idx="1">
            <a:schemeClr val="lt1"/>
          </a:fillRef>
          <a:effectRef idx="0">
            <a:schemeClr val="accent1"/>
          </a:effectRef>
          <a:fontRef idx="minor">
            <a:schemeClr val="dk1"/>
          </a:fontRef>
        </p:style>
        <p:txBody>
          <a:bodyPr wrap="square">
            <a:noAutofit/>
          </a:bodyPr>
          <a:lstStyle/>
          <a:p>
            <a:pPr algn="ctr"/>
            <a:r>
              <a:rPr lang="en-US" sz="1400" b="1" dirty="0">
                <a:solidFill>
                  <a:sysClr val="windowText" lastClr="000000"/>
                </a:solidFill>
              </a:rPr>
              <a:t>Configuration Manager</a:t>
            </a:r>
          </a:p>
        </p:txBody>
      </p:sp>
      <p:sp>
        <p:nvSpPr>
          <p:cNvPr id="53" name="Rectangle 52">
            <a:extLst>
              <a:ext uri="{FF2B5EF4-FFF2-40B4-BE49-F238E27FC236}">
                <a16:creationId xmlns:a16="http://schemas.microsoft.com/office/drawing/2014/main" id="{B876CFDF-B733-49BC-BAE9-59511C0B52DF}"/>
              </a:ext>
            </a:extLst>
          </p:cNvPr>
          <p:cNvSpPr/>
          <p:nvPr/>
        </p:nvSpPr>
        <p:spPr>
          <a:xfrm>
            <a:off x="6912233" y="5893969"/>
            <a:ext cx="2341226" cy="338554"/>
          </a:xfrm>
          <a:prstGeom prst="rect">
            <a:avLst/>
          </a:prstGeom>
        </p:spPr>
        <p:txBody>
          <a:bodyPr wrap="square">
            <a:spAutoFit/>
          </a:bodyPr>
          <a:lstStyle/>
          <a:p>
            <a:pPr marL="0" lvl="1" algn="ctr">
              <a:spcBef>
                <a:spcPts val="1800"/>
              </a:spcBef>
            </a:pPr>
            <a:r>
              <a:rPr lang="en-US" sz="1600" b="1" cap="all" dirty="0">
                <a:solidFill>
                  <a:sysClr val="windowText" lastClr="000000"/>
                </a:solidFill>
              </a:rPr>
              <a:t>Other Risks</a:t>
            </a:r>
          </a:p>
        </p:txBody>
      </p:sp>
      <p:sp>
        <p:nvSpPr>
          <p:cNvPr id="37" name="Rectangle 36">
            <a:hlinkClick r:id="rId21"/>
            <a:extLst>
              <a:ext uri="{FF2B5EF4-FFF2-40B4-BE49-F238E27FC236}">
                <a16:creationId xmlns:a16="http://schemas.microsoft.com/office/drawing/2014/main" id="{A700FB28-9077-4CF2-B81B-70AF205EAA1E}"/>
              </a:ext>
            </a:extLst>
          </p:cNvPr>
          <p:cNvSpPr/>
          <p:nvPr/>
        </p:nvSpPr>
        <p:spPr bwMode="black">
          <a:xfrm>
            <a:off x="614176" y="4417004"/>
            <a:ext cx="2406279" cy="318677"/>
          </a:xfrm>
          <a:prstGeom prst="rect">
            <a:avLst/>
          </a:prstGeom>
          <a:solidFill>
            <a:schemeClr val="accent1">
              <a:lumMod val="20000"/>
              <a:lumOff val="80000"/>
            </a:schemeClr>
          </a:solidFill>
          <a:ln w="19050">
            <a:solidFill>
              <a:schemeClr val="tx1"/>
            </a:solidFill>
          </a:ln>
          <a:extLst/>
        </p:spPr>
        <p:style>
          <a:lnRef idx="2">
            <a:schemeClr val="accent1"/>
          </a:lnRef>
          <a:fillRef idx="1">
            <a:schemeClr val="lt1"/>
          </a:fillRef>
          <a:effectRef idx="0">
            <a:schemeClr val="accent1"/>
          </a:effectRef>
          <a:fontRef idx="minor">
            <a:schemeClr val="dk1"/>
          </a:fontRef>
        </p:style>
        <p:txBody>
          <a:bodyPr wrap="square">
            <a:noAutofit/>
          </a:bodyPr>
          <a:lstStyle/>
          <a:p>
            <a:pPr algn="ctr"/>
            <a:r>
              <a:rPr lang="en-US" sz="1400" b="1" dirty="0">
                <a:solidFill>
                  <a:sysClr val="windowText" lastClr="000000"/>
                </a:solidFill>
              </a:rPr>
              <a:t>Intune</a:t>
            </a:r>
          </a:p>
        </p:txBody>
      </p:sp>
      <p:sp>
        <p:nvSpPr>
          <p:cNvPr id="38" name="Rectangle 37">
            <a:hlinkClick r:id="rId22"/>
            <a:extLst>
              <a:ext uri="{FF2B5EF4-FFF2-40B4-BE49-F238E27FC236}">
                <a16:creationId xmlns:a16="http://schemas.microsoft.com/office/drawing/2014/main" id="{8CC56776-18EE-4AD5-AA53-A46E5D2281AC}"/>
              </a:ext>
            </a:extLst>
          </p:cNvPr>
          <p:cNvSpPr/>
          <p:nvPr/>
        </p:nvSpPr>
        <p:spPr bwMode="black">
          <a:xfrm>
            <a:off x="614176" y="4808079"/>
            <a:ext cx="2406279" cy="318677"/>
          </a:xfrm>
          <a:prstGeom prst="rect">
            <a:avLst/>
          </a:prstGeom>
          <a:solidFill>
            <a:schemeClr val="accent1">
              <a:lumMod val="20000"/>
              <a:lumOff val="80000"/>
            </a:schemeClr>
          </a:solidFill>
          <a:ln w="19050">
            <a:solidFill>
              <a:schemeClr val="tx1"/>
            </a:solidFill>
          </a:ln>
          <a:extLst/>
        </p:spPr>
        <p:style>
          <a:lnRef idx="2">
            <a:schemeClr val="accent1"/>
          </a:lnRef>
          <a:fillRef idx="1">
            <a:schemeClr val="lt1"/>
          </a:fillRef>
          <a:effectRef idx="0">
            <a:schemeClr val="accent1"/>
          </a:effectRef>
          <a:fontRef idx="minor">
            <a:schemeClr val="dk1"/>
          </a:fontRef>
        </p:style>
        <p:txBody>
          <a:bodyPr wrap="square">
            <a:noAutofit/>
          </a:bodyPr>
          <a:lstStyle/>
          <a:p>
            <a:pPr algn="ctr"/>
            <a:r>
              <a:rPr lang="en-US" sz="1400" b="1" dirty="0">
                <a:solidFill>
                  <a:sysClr val="windowText" lastClr="000000"/>
                </a:solidFill>
              </a:rPr>
              <a:t>Azure Security Center</a:t>
            </a:r>
          </a:p>
        </p:txBody>
      </p:sp>
      <p:sp>
        <p:nvSpPr>
          <p:cNvPr id="42" name="Rectangle 41">
            <a:hlinkClick r:id="rId23"/>
            <a:extLst>
              <a:ext uri="{FF2B5EF4-FFF2-40B4-BE49-F238E27FC236}">
                <a16:creationId xmlns:a16="http://schemas.microsoft.com/office/drawing/2014/main" id="{76E5F71C-91B6-4B9F-9782-6656409DD347}"/>
              </a:ext>
            </a:extLst>
          </p:cNvPr>
          <p:cNvSpPr/>
          <p:nvPr/>
        </p:nvSpPr>
        <p:spPr bwMode="black">
          <a:xfrm>
            <a:off x="614176" y="5199153"/>
            <a:ext cx="2406279" cy="516061"/>
          </a:xfrm>
          <a:prstGeom prst="rect">
            <a:avLst/>
          </a:prstGeom>
          <a:solidFill>
            <a:schemeClr val="accent1">
              <a:lumMod val="20000"/>
              <a:lumOff val="80000"/>
            </a:schemeClr>
          </a:solidFill>
          <a:ln w="19050">
            <a:solidFill>
              <a:schemeClr val="tx1"/>
            </a:solidFill>
          </a:ln>
          <a:extLst/>
        </p:spPr>
        <p:style>
          <a:lnRef idx="2">
            <a:schemeClr val="accent1"/>
          </a:lnRef>
          <a:fillRef idx="1">
            <a:schemeClr val="lt1"/>
          </a:fillRef>
          <a:effectRef idx="0">
            <a:schemeClr val="accent1"/>
          </a:effectRef>
          <a:fontRef idx="minor">
            <a:schemeClr val="dk1"/>
          </a:fontRef>
        </p:style>
        <p:txBody>
          <a:bodyPr wrap="square">
            <a:noAutofit/>
          </a:bodyPr>
          <a:lstStyle/>
          <a:p>
            <a:pPr algn="ctr"/>
            <a:r>
              <a:rPr lang="en-US" sz="1400" b="1" dirty="0">
                <a:solidFill>
                  <a:sysClr val="windowText" lastClr="000000"/>
                </a:solidFill>
              </a:rPr>
              <a:t>Azure Update Management</a:t>
            </a:r>
          </a:p>
        </p:txBody>
      </p:sp>
    </p:spTree>
    <p:extLst>
      <p:ext uri="{BB962C8B-B14F-4D97-AF65-F5344CB8AC3E}">
        <p14:creationId xmlns:p14="http://schemas.microsoft.com/office/powerpoint/2010/main" val="258549477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BB755-1AB9-4C7D-ABAA-6D868DFFF732}"/>
              </a:ext>
            </a:extLst>
          </p:cNvPr>
          <p:cNvSpPr>
            <a:spLocks noGrp="1"/>
          </p:cNvSpPr>
          <p:nvPr>
            <p:ph type="title"/>
          </p:nvPr>
        </p:nvSpPr>
        <p:spPr>
          <a:xfrm>
            <a:off x="588263" y="457201"/>
            <a:ext cx="11018520" cy="923330"/>
          </a:xfrm>
        </p:spPr>
        <p:txBody>
          <a:bodyPr/>
          <a:lstStyle/>
          <a:p>
            <a:r>
              <a:rPr lang="en-US" dirty="0"/>
              <a:t>Platform security approach</a:t>
            </a:r>
            <a:br>
              <a:rPr lang="en-US" dirty="0"/>
            </a:br>
            <a:r>
              <a:rPr lang="en-US" sz="2400" i="1" dirty="0">
                <a:latin typeface="Segoe UI Semilight" panose="020B0402040204020203" pitchFamily="34" charset="0"/>
                <a:cs typeface="Segoe UI Semilight" panose="020B0402040204020203" pitchFamily="34" charset="0"/>
              </a:rPr>
              <a:t>Reducing your risk from software vulnerabilities</a:t>
            </a:r>
          </a:p>
        </p:txBody>
      </p:sp>
      <p:grpSp>
        <p:nvGrpSpPr>
          <p:cNvPr id="7" name="Group 6">
            <a:extLst>
              <a:ext uri="{FF2B5EF4-FFF2-40B4-BE49-F238E27FC236}">
                <a16:creationId xmlns:a16="http://schemas.microsoft.com/office/drawing/2014/main" id="{3B4BBDF7-1F00-4C13-9833-912A8803B7FC}"/>
              </a:ext>
            </a:extLst>
          </p:cNvPr>
          <p:cNvGrpSpPr/>
          <p:nvPr/>
        </p:nvGrpSpPr>
        <p:grpSpPr>
          <a:xfrm>
            <a:off x="341992" y="3003985"/>
            <a:ext cx="3571093" cy="3489957"/>
            <a:chOff x="341992" y="3003985"/>
            <a:chExt cx="3571093" cy="3489957"/>
          </a:xfrm>
        </p:grpSpPr>
        <p:sp>
          <p:nvSpPr>
            <p:cNvPr id="6" name="Rectangle 5">
              <a:extLst>
                <a:ext uri="{FF2B5EF4-FFF2-40B4-BE49-F238E27FC236}">
                  <a16:creationId xmlns:a16="http://schemas.microsoft.com/office/drawing/2014/main" id="{42CF27C7-9393-45F6-98DF-94BAE10623D9}"/>
                </a:ext>
              </a:extLst>
            </p:cNvPr>
            <p:cNvSpPr/>
            <p:nvPr/>
          </p:nvSpPr>
          <p:spPr bwMode="auto">
            <a:xfrm>
              <a:off x="341992" y="3003985"/>
              <a:ext cx="3571093" cy="348995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49B7CDAD-57F9-4B1C-9DFB-F3EF880C69ED}"/>
                </a:ext>
              </a:extLst>
            </p:cNvPr>
            <p:cNvSpPr/>
            <p:nvPr/>
          </p:nvSpPr>
          <p:spPr>
            <a:xfrm>
              <a:off x="365062" y="3155230"/>
              <a:ext cx="3493941" cy="646331"/>
            </a:xfrm>
            <a:prstGeom prst="rect">
              <a:avLst/>
            </a:prstGeom>
          </p:spPr>
          <p:txBody>
            <a:bodyPr wrap="square">
              <a:sp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gradFill>
                    <a:gsLst>
                      <a:gs pos="2917">
                        <a:schemeClr val="accent1"/>
                      </a:gs>
                      <a:gs pos="100000">
                        <a:schemeClr val="accent1"/>
                      </a:gs>
                    </a:gsLst>
                    <a:lin ang="5400000" scaled="0"/>
                  </a:gradFill>
                  <a:effectLst/>
                  <a:uLnTx/>
                  <a:uFillTx/>
                  <a:ea typeface="+mn-ea"/>
                  <a:cs typeface="+mn-cs"/>
                </a:rPr>
                <a:t>REDUCE VULNERABILITY COUNT AND SEVERITY</a:t>
              </a:r>
              <a:endParaRPr kumimoji="0" lang="en-US" sz="1600" b="1" i="0" u="none" strike="noStrike" kern="1200" cap="none" spc="0" normalizeH="0" baseline="0" noProof="0" dirty="0">
                <a:ln>
                  <a:noFill/>
                </a:ln>
                <a:gradFill>
                  <a:gsLst>
                    <a:gs pos="2917">
                      <a:schemeClr val="accent1"/>
                    </a:gs>
                    <a:gs pos="100000">
                      <a:schemeClr val="accent1"/>
                    </a:gs>
                  </a:gsLst>
                  <a:lin ang="5400000" scaled="0"/>
                </a:gradFill>
                <a:effectLst/>
                <a:uLnTx/>
                <a:uFillTx/>
                <a:ea typeface="+mn-ea"/>
                <a:cs typeface="+mn-cs"/>
              </a:endParaRPr>
            </a:p>
          </p:txBody>
        </p:sp>
        <p:sp>
          <p:nvSpPr>
            <p:cNvPr id="8" name="Rectangle 7">
              <a:extLst>
                <a:ext uri="{FF2B5EF4-FFF2-40B4-BE49-F238E27FC236}">
                  <a16:creationId xmlns:a16="http://schemas.microsoft.com/office/drawing/2014/main" id="{5F1BC56D-196B-4D5B-B585-42C9E7162AF9}"/>
                </a:ext>
              </a:extLst>
            </p:cNvPr>
            <p:cNvSpPr/>
            <p:nvPr/>
          </p:nvSpPr>
          <p:spPr>
            <a:xfrm>
              <a:off x="505557" y="3912809"/>
              <a:ext cx="3344897" cy="172354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Security Development </a:t>
              </a:r>
              <a:br>
                <a:rPr kumimoji="0" lang="en-US" sz="1600" b="1"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br>
              <a:r>
                <a:rPr kumimoji="0" lang="en-US" sz="1600" b="1"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Lifecycle (SDL)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u="sng"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SD3+C: </a:t>
              </a: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Secure in </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Design</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Development</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Deployment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 Communications</a:t>
              </a:r>
            </a:p>
          </p:txBody>
        </p:sp>
        <p:sp>
          <p:nvSpPr>
            <p:cNvPr id="13" name="Rectangle 12">
              <a:extLst>
                <a:ext uri="{FF2B5EF4-FFF2-40B4-BE49-F238E27FC236}">
                  <a16:creationId xmlns:a16="http://schemas.microsoft.com/office/drawing/2014/main" id="{DBCDC005-FD20-4DE5-8631-59A46EB91288}"/>
                </a:ext>
              </a:extLst>
            </p:cNvPr>
            <p:cNvSpPr/>
            <p:nvPr/>
          </p:nvSpPr>
          <p:spPr>
            <a:xfrm>
              <a:off x="505557" y="5678376"/>
              <a:ext cx="3293117" cy="5693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ea typeface="+mn-ea"/>
                  <a:cs typeface="+mn-cs"/>
                  <a:hlinkClick r:id="rId3"/>
                </a:rPr>
                <a:t>https://www.microsoft.com/SDL</a:t>
              </a:r>
              <a:endParaRPr kumimoji="0" lang="en-US" sz="1200" b="0" i="0" u="none" strike="noStrike" kern="1200" cap="none" spc="0" normalizeH="0" baseline="0" noProof="0">
                <a:ln>
                  <a:noFill/>
                </a:ln>
                <a:solidFill>
                  <a:prstClr val="black"/>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ea typeface="+mn-ea"/>
                  <a:cs typeface="+mn-cs"/>
                  <a:hlinkClick r:id="rId4"/>
                </a:rPr>
                <a:t>http://www.iso.org/</a:t>
              </a:r>
              <a:r>
                <a:rPr kumimoji="0" lang="en-US" sz="700" b="0" i="0" u="none" strike="noStrike" kern="1200" cap="none" spc="0" normalizeH="0" baseline="0" noProof="0">
                  <a:ln>
                    <a:noFill/>
                  </a:ln>
                  <a:solidFill>
                    <a:prstClr val="black"/>
                  </a:solidFill>
                  <a:effectLst/>
                  <a:uLnTx/>
                  <a:uFillTx/>
                  <a:ea typeface="+mn-ea"/>
                  <a:cs typeface="+mn-cs"/>
                  <a:hlinkClick r:id="rId4"/>
                </a:rPr>
                <a:t>iso/home/store/catalogue_tc/catalogue_detail.htm?csnumber=44378</a:t>
              </a:r>
              <a:r>
                <a:rPr kumimoji="0" lang="en-US" sz="700" b="0" i="0" u="none" strike="noStrike" kern="1200" cap="none" spc="0" normalizeH="0" baseline="0" noProof="0">
                  <a:ln>
                    <a:noFill/>
                  </a:ln>
                  <a:solidFill>
                    <a:prstClr val="black"/>
                  </a:solidFill>
                  <a:effectLst/>
                  <a:uLnTx/>
                  <a:uFillTx/>
                  <a:ea typeface="+mn-ea"/>
                  <a:cs typeface="+mn-cs"/>
                </a:rPr>
                <a:t> </a:t>
              </a:r>
              <a:endParaRPr kumimoji="0" lang="en-US" sz="1400" b="0" i="0" u="none" strike="noStrike" kern="1200" cap="none" spc="0" normalizeH="0" baseline="0" noProof="0">
                <a:ln>
                  <a:noFill/>
                </a:ln>
                <a:solidFill>
                  <a:prstClr val="black"/>
                </a:solidFill>
                <a:effectLst/>
                <a:uLnTx/>
                <a:uFillTx/>
                <a:ea typeface="+mn-ea"/>
                <a:cs typeface="+mn-cs"/>
              </a:endParaRPr>
            </a:p>
          </p:txBody>
        </p:sp>
      </p:grpSp>
      <p:grpSp>
        <p:nvGrpSpPr>
          <p:cNvPr id="11" name="Group 10">
            <a:extLst>
              <a:ext uri="{FF2B5EF4-FFF2-40B4-BE49-F238E27FC236}">
                <a16:creationId xmlns:a16="http://schemas.microsoft.com/office/drawing/2014/main" id="{5F8190F2-6CBF-4ACB-8163-41E81F3F4B19}"/>
              </a:ext>
            </a:extLst>
          </p:cNvPr>
          <p:cNvGrpSpPr/>
          <p:nvPr/>
        </p:nvGrpSpPr>
        <p:grpSpPr>
          <a:xfrm>
            <a:off x="4679641" y="3031224"/>
            <a:ext cx="3674300" cy="3501769"/>
            <a:chOff x="4679641" y="3031224"/>
            <a:chExt cx="3674300" cy="3501769"/>
          </a:xfrm>
        </p:grpSpPr>
        <p:sp>
          <p:nvSpPr>
            <p:cNvPr id="61" name="Rectangle 60">
              <a:extLst>
                <a:ext uri="{FF2B5EF4-FFF2-40B4-BE49-F238E27FC236}">
                  <a16:creationId xmlns:a16="http://schemas.microsoft.com/office/drawing/2014/main" id="{60FFD4B3-F365-4018-B2D8-66E96D42B97C}"/>
                </a:ext>
              </a:extLst>
            </p:cNvPr>
            <p:cNvSpPr/>
            <p:nvPr/>
          </p:nvSpPr>
          <p:spPr bwMode="auto">
            <a:xfrm>
              <a:off x="4679641" y="3031224"/>
              <a:ext cx="2880288" cy="350176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65DACF13-48DA-4CFE-B6FE-5BC001D631D0}"/>
                </a:ext>
              </a:extLst>
            </p:cNvPr>
            <p:cNvSpPr/>
            <p:nvPr/>
          </p:nvSpPr>
          <p:spPr>
            <a:xfrm>
              <a:off x="4992454" y="3155230"/>
              <a:ext cx="2254662" cy="646331"/>
            </a:xfrm>
            <a:prstGeom prst="rect">
              <a:avLst/>
            </a:prstGeom>
          </p:spPr>
          <p:txBody>
            <a:bodyPr wrap="square">
              <a:sp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gradFill>
                    <a:gsLst>
                      <a:gs pos="2917">
                        <a:schemeClr val="accent1"/>
                      </a:gs>
                      <a:gs pos="100000">
                        <a:schemeClr val="accent1"/>
                      </a:gs>
                    </a:gsLst>
                    <a:lin ang="5400000" scaled="0"/>
                  </a:gradFill>
                  <a:effectLst/>
                  <a:uLnTx/>
                  <a:uFillTx/>
                  <a:ea typeface="+mn-ea"/>
                  <a:cs typeface="+mn-cs"/>
                </a:rPr>
                <a:t>REDUCE TIME </a:t>
              </a:r>
              <a:br>
                <a:rPr kumimoji="0" lang="en-US" b="1" i="0" u="none" strike="noStrike" kern="1200" cap="none" spc="0" normalizeH="0" baseline="0" noProof="0">
                  <a:ln>
                    <a:noFill/>
                  </a:ln>
                  <a:gradFill>
                    <a:gsLst>
                      <a:gs pos="2917">
                        <a:schemeClr val="accent1"/>
                      </a:gs>
                      <a:gs pos="100000">
                        <a:schemeClr val="accent1"/>
                      </a:gs>
                    </a:gsLst>
                    <a:lin ang="5400000" scaled="0"/>
                  </a:gradFill>
                  <a:effectLst/>
                  <a:uLnTx/>
                  <a:uFillTx/>
                  <a:ea typeface="+mn-ea"/>
                  <a:cs typeface="+mn-cs"/>
                </a:rPr>
              </a:br>
              <a:r>
                <a:rPr kumimoji="0" lang="en-US" b="1" i="0" u="none" strike="noStrike" kern="1200" cap="none" spc="0" normalizeH="0" baseline="0" noProof="0">
                  <a:ln>
                    <a:noFill/>
                  </a:ln>
                  <a:gradFill>
                    <a:gsLst>
                      <a:gs pos="2917">
                        <a:schemeClr val="accent1"/>
                      </a:gs>
                      <a:gs pos="100000">
                        <a:schemeClr val="accent1"/>
                      </a:gs>
                    </a:gsLst>
                    <a:lin ang="5400000" scaled="0"/>
                  </a:gradFill>
                  <a:effectLst/>
                  <a:uLnTx/>
                  <a:uFillTx/>
                  <a:ea typeface="+mn-ea"/>
                  <a:cs typeface="+mn-cs"/>
                </a:rPr>
                <a:t>OF EXPOSURE</a:t>
              </a:r>
              <a:endParaRPr kumimoji="0" lang="en-US" sz="1600" b="1" i="0" u="none" strike="noStrike" kern="1200" cap="none" spc="0" normalizeH="0" baseline="0" noProof="0">
                <a:ln>
                  <a:noFill/>
                </a:ln>
                <a:gradFill>
                  <a:gsLst>
                    <a:gs pos="2917">
                      <a:schemeClr val="accent1"/>
                    </a:gs>
                    <a:gs pos="100000">
                      <a:schemeClr val="accent1"/>
                    </a:gs>
                  </a:gsLst>
                  <a:lin ang="5400000" scaled="0"/>
                </a:gradFill>
                <a:effectLst/>
                <a:uLnTx/>
                <a:uFillTx/>
                <a:ea typeface="+mn-ea"/>
                <a:cs typeface="+mn-cs"/>
              </a:endParaRPr>
            </a:p>
          </p:txBody>
        </p:sp>
        <p:sp>
          <p:nvSpPr>
            <p:cNvPr id="15" name="Rectangle 14">
              <a:extLst>
                <a:ext uri="{FF2B5EF4-FFF2-40B4-BE49-F238E27FC236}">
                  <a16:creationId xmlns:a16="http://schemas.microsoft.com/office/drawing/2014/main" id="{8ABD51BA-58D4-4D68-B8BA-8DCA2C1C188E}"/>
                </a:ext>
              </a:extLst>
            </p:cNvPr>
            <p:cNvSpPr/>
            <p:nvPr/>
          </p:nvSpPr>
          <p:spPr>
            <a:xfrm>
              <a:off x="4882211" y="3918655"/>
              <a:ext cx="3471730" cy="123110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Rapid Response</a:t>
              </a:r>
            </a:p>
            <a:p>
              <a:pPr marL="234950" marR="0" lvl="0" indent="-2349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sym typeface="Wingdings" panose="05000000000000000000" pitchFamily="2" charset="2"/>
                </a:rPr>
                <a:t>Bug Bounty</a:t>
              </a:r>
            </a:p>
            <a:p>
              <a:pPr marL="234950" marR="0" lvl="0" indent="-2349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Rigorous Testing</a:t>
              </a:r>
            </a:p>
            <a:p>
              <a:pPr marL="234950" marR="0" lvl="0" indent="-2349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Response Center</a:t>
              </a:r>
            </a:p>
            <a:p>
              <a:pPr marL="234950" marR="0" lvl="0" indent="-2349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Automatic Updates</a:t>
              </a:r>
            </a:p>
          </p:txBody>
        </p:sp>
        <p:sp>
          <p:nvSpPr>
            <p:cNvPr id="18" name="Rectangle 17">
              <a:extLst>
                <a:ext uri="{FF2B5EF4-FFF2-40B4-BE49-F238E27FC236}">
                  <a16:creationId xmlns:a16="http://schemas.microsoft.com/office/drawing/2014/main" id="{6ABE9149-165A-46FD-BC0C-210A8542F4F6}"/>
                </a:ext>
              </a:extLst>
            </p:cNvPr>
            <p:cNvSpPr/>
            <p:nvPr/>
          </p:nvSpPr>
          <p:spPr>
            <a:xfrm>
              <a:off x="4861833" y="5678376"/>
              <a:ext cx="262921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ea typeface="+mn-ea"/>
                  <a:cs typeface="+mn-cs"/>
                  <a:hlinkClick r:id="rId5"/>
                </a:rPr>
                <a:t>https://technet.microsoft.com/en-us/security/dn440717.aspx</a:t>
              </a:r>
              <a:endParaRPr kumimoji="0" lang="en-US" sz="1200" b="0" i="0" u="none" strike="noStrike" kern="1200" cap="none" spc="0" normalizeH="0" baseline="0" noProof="0">
                <a:ln>
                  <a:noFill/>
                </a:ln>
                <a:solidFill>
                  <a:prstClr val="black"/>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sp>
        <p:nvSpPr>
          <p:cNvPr id="27" name="Rectangle 26">
            <a:extLst>
              <a:ext uri="{FF2B5EF4-FFF2-40B4-BE49-F238E27FC236}">
                <a16:creationId xmlns:a16="http://schemas.microsoft.com/office/drawing/2014/main" id="{1D9A09B0-1E8E-4D13-AD54-E3D707FEE344}"/>
              </a:ext>
            </a:extLst>
          </p:cNvPr>
          <p:cNvSpPr/>
          <p:nvPr/>
        </p:nvSpPr>
        <p:spPr>
          <a:xfrm>
            <a:off x="1572957" y="1999080"/>
            <a:ext cx="973885" cy="7934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29" name="Rectangle 28">
            <a:extLst>
              <a:ext uri="{FF2B5EF4-FFF2-40B4-BE49-F238E27FC236}">
                <a16:creationId xmlns:a16="http://schemas.microsoft.com/office/drawing/2014/main" id="{83759029-DEF8-4E06-BDA9-F7EE3F8FB8E0}"/>
              </a:ext>
            </a:extLst>
          </p:cNvPr>
          <p:cNvSpPr/>
          <p:nvPr/>
        </p:nvSpPr>
        <p:spPr>
          <a:xfrm>
            <a:off x="5532536" y="2153137"/>
            <a:ext cx="989025" cy="4094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grpSp>
        <p:nvGrpSpPr>
          <p:cNvPr id="35" name="Group 34">
            <a:extLst>
              <a:ext uri="{FF2B5EF4-FFF2-40B4-BE49-F238E27FC236}">
                <a16:creationId xmlns:a16="http://schemas.microsoft.com/office/drawing/2014/main" id="{5DCAEB33-3AB1-4084-B3E6-256B54568D62}"/>
              </a:ext>
            </a:extLst>
          </p:cNvPr>
          <p:cNvGrpSpPr/>
          <p:nvPr/>
        </p:nvGrpSpPr>
        <p:grpSpPr>
          <a:xfrm>
            <a:off x="9678820" y="1918807"/>
            <a:ext cx="976973" cy="801002"/>
            <a:chOff x="9171284" y="2465757"/>
            <a:chExt cx="976973" cy="801002"/>
          </a:xfrm>
        </p:grpSpPr>
        <p:sp>
          <p:nvSpPr>
            <p:cNvPr id="32" name="Rectangle 31">
              <a:extLst>
                <a:ext uri="{FF2B5EF4-FFF2-40B4-BE49-F238E27FC236}">
                  <a16:creationId xmlns:a16="http://schemas.microsoft.com/office/drawing/2014/main" id="{008032C8-E901-41E2-A24F-B1D28E234D95}"/>
                </a:ext>
              </a:extLst>
            </p:cNvPr>
            <p:cNvSpPr/>
            <p:nvPr/>
          </p:nvSpPr>
          <p:spPr>
            <a:xfrm>
              <a:off x="9171284" y="2857264"/>
              <a:ext cx="433686" cy="4094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33" name="Rectangle 32">
              <a:extLst>
                <a:ext uri="{FF2B5EF4-FFF2-40B4-BE49-F238E27FC236}">
                  <a16:creationId xmlns:a16="http://schemas.microsoft.com/office/drawing/2014/main" id="{F7D8C300-B59A-4408-B96B-B2C0E6B9D349}"/>
                </a:ext>
              </a:extLst>
            </p:cNvPr>
            <p:cNvSpPr/>
            <p:nvPr/>
          </p:nvSpPr>
          <p:spPr>
            <a:xfrm>
              <a:off x="9174372" y="2465757"/>
              <a:ext cx="973885" cy="80100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grpSp>
      <p:grpSp>
        <p:nvGrpSpPr>
          <p:cNvPr id="57" name="Group 56">
            <a:extLst>
              <a:ext uri="{FF2B5EF4-FFF2-40B4-BE49-F238E27FC236}">
                <a16:creationId xmlns:a16="http://schemas.microsoft.com/office/drawing/2014/main" id="{DE6F9048-4F84-4823-8CB1-ED6D9A7D5B53}"/>
              </a:ext>
            </a:extLst>
          </p:cNvPr>
          <p:cNvGrpSpPr/>
          <p:nvPr/>
        </p:nvGrpSpPr>
        <p:grpSpPr>
          <a:xfrm>
            <a:off x="9801116" y="2310314"/>
            <a:ext cx="240506" cy="391520"/>
            <a:chOff x="9293580" y="2857264"/>
            <a:chExt cx="240506" cy="391520"/>
          </a:xfrm>
        </p:grpSpPr>
        <p:cxnSp>
          <p:nvCxnSpPr>
            <p:cNvPr id="39" name="Straight Connector 38">
              <a:extLst>
                <a:ext uri="{FF2B5EF4-FFF2-40B4-BE49-F238E27FC236}">
                  <a16:creationId xmlns:a16="http://schemas.microsoft.com/office/drawing/2014/main" id="{C2CF0C47-ABDE-4199-AA97-7639A2CB84F1}"/>
                </a:ext>
              </a:extLst>
            </p:cNvPr>
            <p:cNvCxnSpPr/>
            <p:nvPr/>
          </p:nvCxnSpPr>
          <p:spPr>
            <a:xfrm>
              <a:off x="9293580" y="2857264"/>
              <a:ext cx="0" cy="391520"/>
            </a:xfrm>
            <a:prstGeom prst="line">
              <a:avLst/>
            </a:prstGeom>
            <a:ln w="7620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0FD1E6-8700-4417-965A-11352D79181B}"/>
                </a:ext>
              </a:extLst>
            </p:cNvPr>
            <p:cNvCxnSpPr/>
            <p:nvPr/>
          </p:nvCxnSpPr>
          <p:spPr>
            <a:xfrm>
              <a:off x="9462649" y="2857264"/>
              <a:ext cx="0" cy="39152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923C357-8ADC-4177-8081-6938748B89CB}"/>
                </a:ext>
              </a:extLst>
            </p:cNvPr>
            <p:cNvCxnSpPr/>
            <p:nvPr/>
          </p:nvCxnSpPr>
          <p:spPr>
            <a:xfrm>
              <a:off x="9376924" y="2857264"/>
              <a:ext cx="0" cy="391520"/>
            </a:xfrm>
            <a:prstGeom prst="line">
              <a:avLst/>
            </a:prstGeom>
            <a:ln w="1270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A5D3532-16C0-4ADC-8968-20B1FB9530CA}"/>
                </a:ext>
              </a:extLst>
            </p:cNvPr>
            <p:cNvCxnSpPr/>
            <p:nvPr/>
          </p:nvCxnSpPr>
          <p:spPr>
            <a:xfrm>
              <a:off x="9534086" y="2857264"/>
              <a:ext cx="0" cy="391520"/>
            </a:xfrm>
            <a:prstGeom prst="line">
              <a:avLst/>
            </a:prstGeom>
            <a:ln w="1270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C3EBA496-1441-4396-B481-B94E40D64414}"/>
              </a:ext>
            </a:extLst>
          </p:cNvPr>
          <p:cNvGrpSpPr/>
          <p:nvPr/>
        </p:nvGrpSpPr>
        <p:grpSpPr>
          <a:xfrm>
            <a:off x="9693960" y="2310314"/>
            <a:ext cx="414169" cy="391520"/>
            <a:chOff x="9186424" y="2857264"/>
            <a:chExt cx="418687" cy="391520"/>
          </a:xfrm>
        </p:grpSpPr>
        <p:cxnSp>
          <p:nvCxnSpPr>
            <p:cNvPr id="43" name="Straight Connector 42">
              <a:extLst>
                <a:ext uri="{FF2B5EF4-FFF2-40B4-BE49-F238E27FC236}">
                  <a16:creationId xmlns:a16="http://schemas.microsoft.com/office/drawing/2014/main" id="{3F6E9D3F-8AB1-4D0D-A56C-BCC6308FE094}"/>
                </a:ext>
              </a:extLst>
            </p:cNvPr>
            <p:cNvCxnSpPr/>
            <p:nvPr/>
          </p:nvCxnSpPr>
          <p:spPr>
            <a:xfrm>
              <a:off x="9595006" y="2857264"/>
              <a:ext cx="0" cy="391520"/>
            </a:xfrm>
            <a:prstGeom prst="line">
              <a:avLst/>
            </a:prstGeom>
            <a:ln w="3810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7CCA5A3-29BA-4D7C-93D8-4D9287C5CC26}"/>
                </a:ext>
              </a:extLst>
            </p:cNvPr>
            <p:cNvCxnSpPr>
              <a:cxnSpLocks/>
            </p:cNvCxnSpPr>
            <p:nvPr/>
          </p:nvCxnSpPr>
          <p:spPr>
            <a:xfrm flipH="1">
              <a:off x="9186863" y="3098974"/>
              <a:ext cx="418248" cy="0"/>
            </a:xfrm>
            <a:prstGeom prst="line">
              <a:avLst/>
            </a:prstGeom>
            <a:ln w="7620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2DEFF65-040C-446B-8F6B-7222E037477C}"/>
                </a:ext>
              </a:extLst>
            </p:cNvPr>
            <p:cNvCxnSpPr>
              <a:cxnSpLocks/>
            </p:cNvCxnSpPr>
            <p:nvPr/>
          </p:nvCxnSpPr>
          <p:spPr>
            <a:xfrm>
              <a:off x="9186424" y="2911202"/>
              <a:ext cx="418107" cy="0"/>
            </a:xfrm>
            <a:prstGeom prst="line">
              <a:avLst/>
            </a:prstGeom>
            <a:ln w="28575">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DBD5CB3-CB60-4DE7-B1E8-69AAC8BF28FD}"/>
                </a:ext>
              </a:extLst>
            </p:cNvPr>
            <p:cNvCxnSpPr>
              <a:cxnSpLocks/>
            </p:cNvCxnSpPr>
            <p:nvPr/>
          </p:nvCxnSpPr>
          <p:spPr>
            <a:xfrm>
              <a:off x="9186424" y="2959339"/>
              <a:ext cx="418107" cy="0"/>
            </a:xfrm>
            <a:prstGeom prst="line">
              <a:avLst/>
            </a:prstGeom>
            <a:ln w="1270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EDF3887-BAD5-46DD-BC95-9B4E000DEAE5}"/>
                </a:ext>
              </a:extLst>
            </p:cNvPr>
            <p:cNvCxnSpPr>
              <a:cxnSpLocks/>
            </p:cNvCxnSpPr>
            <p:nvPr/>
          </p:nvCxnSpPr>
          <p:spPr>
            <a:xfrm>
              <a:off x="9186424" y="3242955"/>
              <a:ext cx="418107" cy="0"/>
            </a:xfrm>
            <a:prstGeom prst="line">
              <a:avLst/>
            </a:prstGeom>
            <a:ln w="63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78E7471-139F-4552-96F7-8DB1B0E29B20}"/>
                </a:ext>
              </a:extLst>
            </p:cNvPr>
            <p:cNvCxnSpPr>
              <a:cxnSpLocks/>
            </p:cNvCxnSpPr>
            <p:nvPr/>
          </p:nvCxnSpPr>
          <p:spPr>
            <a:xfrm>
              <a:off x="9186424" y="3160389"/>
              <a:ext cx="418107" cy="0"/>
            </a:xfrm>
            <a:prstGeom prst="line">
              <a:avLst/>
            </a:prstGeom>
            <a:ln w="63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9E1F97D5-76B7-4948-83B4-EA280C1C6183}"/>
              </a:ext>
            </a:extLst>
          </p:cNvPr>
          <p:cNvGrpSpPr/>
          <p:nvPr/>
        </p:nvGrpSpPr>
        <p:grpSpPr>
          <a:xfrm>
            <a:off x="1243138" y="2045335"/>
            <a:ext cx="320922" cy="772163"/>
            <a:chOff x="1198648" y="2668326"/>
            <a:chExt cx="320922" cy="772163"/>
          </a:xfrm>
        </p:grpSpPr>
        <p:sp>
          <p:nvSpPr>
            <p:cNvPr id="60" name="TextBox 59">
              <a:extLst>
                <a:ext uri="{FF2B5EF4-FFF2-40B4-BE49-F238E27FC236}">
                  <a16:creationId xmlns:a16="http://schemas.microsoft.com/office/drawing/2014/main" id="{3059B2F3-2ED8-4178-A36A-146481850710}"/>
                </a:ext>
              </a:extLst>
            </p:cNvPr>
            <p:cNvSpPr txBox="1"/>
            <p:nvPr/>
          </p:nvSpPr>
          <p:spPr>
            <a:xfrm>
              <a:off x="1198648" y="3071157"/>
              <a:ext cx="32092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gradFill>
                    <a:gsLst>
                      <a:gs pos="2917">
                        <a:srgbClr val="E81123"/>
                      </a:gs>
                      <a:gs pos="100000">
                        <a:srgbClr val="E81123"/>
                      </a:gs>
                    </a:gsLst>
                    <a:lin ang="5400000" scaled="0"/>
                  </a:gradFill>
                  <a:effectLst/>
                  <a:uLnTx/>
                  <a:uFillTx/>
                  <a:ea typeface="+mn-ea"/>
                  <a:cs typeface="+mn-cs"/>
                </a:rPr>
                <a:t>#</a:t>
              </a:r>
            </a:p>
          </p:txBody>
        </p:sp>
        <p:cxnSp>
          <p:nvCxnSpPr>
            <p:cNvPr id="62" name="Straight Arrow Connector 61">
              <a:extLst>
                <a:ext uri="{FF2B5EF4-FFF2-40B4-BE49-F238E27FC236}">
                  <a16:creationId xmlns:a16="http://schemas.microsoft.com/office/drawing/2014/main" id="{5E6E60F9-851A-4BF4-93E5-9D56EAC9BEB2}"/>
                </a:ext>
              </a:extLst>
            </p:cNvPr>
            <p:cNvCxnSpPr/>
            <p:nvPr/>
          </p:nvCxnSpPr>
          <p:spPr>
            <a:xfrm flipV="1">
              <a:off x="1348689" y="2668326"/>
              <a:ext cx="0" cy="4389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A61CFCC4-05A1-4753-BA13-87BC0DEAA1F2}"/>
              </a:ext>
            </a:extLst>
          </p:cNvPr>
          <p:cNvGrpSpPr/>
          <p:nvPr/>
        </p:nvGrpSpPr>
        <p:grpSpPr>
          <a:xfrm rot="5400000">
            <a:off x="5768701" y="2228295"/>
            <a:ext cx="369332" cy="1006933"/>
            <a:chOff x="1140939" y="2668326"/>
            <a:chExt cx="369332" cy="1006933"/>
          </a:xfrm>
        </p:grpSpPr>
        <p:sp>
          <p:nvSpPr>
            <p:cNvPr id="66" name="TextBox 65">
              <a:extLst>
                <a:ext uri="{FF2B5EF4-FFF2-40B4-BE49-F238E27FC236}">
                  <a16:creationId xmlns:a16="http://schemas.microsoft.com/office/drawing/2014/main" id="{D9185367-73F5-4918-8820-30858D847585}"/>
                </a:ext>
              </a:extLst>
            </p:cNvPr>
            <p:cNvSpPr txBox="1"/>
            <p:nvPr/>
          </p:nvSpPr>
          <p:spPr>
            <a:xfrm rot="16200000">
              <a:off x="1010454" y="3175443"/>
              <a:ext cx="6303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gradFill>
                    <a:gsLst>
                      <a:gs pos="2917">
                        <a:srgbClr val="E81123"/>
                      </a:gs>
                      <a:gs pos="100000">
                        <a:srgbClr val="E81123"/>
                      </a:gs>
                    </a:gsLst>
                    <a:lin ang="5400000" scaled="0"/>
                  </a:gradFill>
                  <a:effectLst/>
                  <a:uLnTx/>
                  <a:uFillTx/>
                  <a:ea typeface="+mn-ea"/>
                  <a:cs typeface="Times New Roman" panose="02020603050405020304" pitchFamily="18" charset="0"/>
                </a:rPr>
                <a:t>time</a:t>
              </a:r>
            </a:p>
          </p:txBody>
        </p:sp>
        <p:cxnSp>
          <p:nvCxnSpPr>
            <p:cNvPr id="67" name="Straight Arrow Connector 66">
              <a:extLst>
                <a:ext uri="{FF2B5EF4-FFF2-40B4-BE49-F238E27FC236}">
                  <a16:creationId xmlns:a16="http://schemas.microsoft.com/office/drawing/2014/main" id="{9390B8D6-5BAC-4A69-A402-89CBEAAFA088}"/>
                </a:ext>
              </a:extLst>
            </p:cNvPr>
            <p:cNvCxnSpPr/>
            <p:nvPr/>
          </p:nvCxnSpPr>
          <p:spPr>
            <a:xfrm flipV="1">
              <a:off x="1348689" y="2668326"/>
              <a:ext cx="0" cy="4389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5" name="Rectangle 4">
            <a:extLst>
              <a:ext uri="{FF2B5EF4-FFF2-40B4-BE49-F238E27FC236}">
                <a16:creationId xmlns:a16="http://schemas.microsoft.com/office/drawing/2014/main" id="{E6995CAD-FB70-47F9-9DEC-5689640A5A11}"/>
              </a:ext>
            </a:extLst>
          </p:cNvPr>
          <p:cNvSpPr/>
          <p:nvPr/>
        </p:nvSpPr>
        <p:spPr>
          <a:xfrm>
            <a:off x="1576046" y="1999080"/>
            <a:ext cx="973885" cy="404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21" name="Rectangle 20">
            <a:extLst>
              <a:ext uri="{FF2B5EF4-FFF2-40B4-BE49-F238E27FC236}">
                <a16:creationId xmlns:a16="http://schemas.microsoft.com/office/drawing/2014/main" id="{259CB6A6-FD47-421A-8083-43323434EDD6}"/>
              </a:ext>
            </a:extLst>
          </p:cNvPr>
          <p:cNvSpPr/>
          <p:nvPr/>
        </p:nvSpPr>
        <p:spPr>
          <a:xfrm>
            <a:off x="1576046" y="1991493"/>
            <a:ext cx="973885" cy="80100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22" name="Arrow: Down 21">
            <a:extLst>
              <a:ext uri="{FF2B5EF4-FFF2-40B4-BE49-F238E27FC236}">
                <a16:creationId xmlns:a16="http://schemas.microsoft.com/office/drawing/2014/main" id="{2EBF9AB0-C0C9-4F5A-8D6C-9D31C30E83EE}"/>
              </a:ext>
            </a:extLst>
          </p:cNvPr>
          <p:cNvSpPr/>
          <p:nvPr/>
        </p:nvSpPr>
        <p:spPr>
          <a:xfrm>
            <a:off x="1881523" y="1564525"/>
            <a:ext cx="356751" cy="665512"/>
          </a:xfrm>
          <a:prstGeom prst="downArrow">
            <a:avLst>
              <a:gd name="adj1" fmla="val 10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52" name="Rectangle 51">
            <a:extLst>
              <a:ext uri="{FF2B5EF4-FFF2-40B4-BE49-F238E27FC236}">
                <a16:creationId xmlns:a16="http://schemas.microsoft.com/office/drawing/2014/main" id="{8382ACB7-7A2E-4213-8BFE-F3DC60333CFD}"/>
              </a:ext>
            </a:extLst>
          </p:cNvPr>
          <p:cNvSpPr/>
          <p:nvPr/>
        </p:nvSpPr>
        <p:spPr>
          <a:xfrm>
            <a:off x="5955755" y="2150177"/>
            <a:ext cx="553756" cy="404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30" name="Rectangle 29">
            <a:extLst>
              <a:ext uri="{FF2B5EF4-FFF2-40B4-BE49-F238E27FC236}">
                <a16:creationId xmlns:a16="http://schemas.microsoft.com/office/drawing/2014/main" id="{74EB8CA7-3A7B-4D7E-80CE-485E24F4C212}"/>
              </a:ext>
            </a:extLst>
          </p:cNvPr>
          <p:cNvSpPr/>
          <p:nvPr/>
        </p:nvSpPr>
        <p:spPr>
          <a:xfrm>
            <a:off x="5535625" y="1761630"/>
            <a:ext cx="973885" cy="80100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31" name="Arrow: Down 30">
            <a:extLst>
              <a:ext uri="{FF2B5EF4-FFF2-40B4-BE49-F238E27FC236}">
                <a16:creationId xmlns:a16="http://schemas.microsoft.com/office/drawing/2014/main" id="{7940A7E8-A27B-4998-A1CE-3EA09A7AAC59}"/>
              </a:ext>
            </a:extLst>
          </p:cNvPr>
          <p:cNvSpPr/>
          <p:nvPr/>
        </p:nvSpPr>
        <p:spPr>
          <a:xfrm rot="5400000">
            <a:off x="6291460" y="2015494"/>
            <a:ext cx="300486" cy="704651"/>
          </a:xfrm>
          <a:prstGeom prst="downArrow">
            <a:avLst>
              <a:gd name="adj1" fmla="val 10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7" name="Group 16">
            <a:extLst>
              <a:ext uri="{FF2B5EF4-FFF2-40B4-BE49-F238E27FC236}">
                <a16:creationId xmlns:a16="http://schemas.microsoft.com/office/drawing/2014/main" id="{1765CBAE-BBA6-41CA-94B4-A079180B0A61}"/>
              </a:ext>
            </a:extLst>
          </p:cNvPr>
          <p:cNvGrpSpPr/>
          <p:nvPr/>
        </p:nvGrpSpPr>
        <p:grpSpPr>
          <a:xfrm>
            <a:off x="8384892" y="2977144"/>
            <a:ext cx="4447972" cy="3528609"/>
            <a:chOff x="8384892" y="2977144"/>
            <a:chExt cx="4447972" cy="3528609"/>
          </a:xfrm>
        </p:grpSpPr>
        <p:sp>
          <p:nvSpPr>
            <p:cNvPr id="64" name="Rectangle 63">
              <a:extLst>
                <a:ext uri="{FF2B5EF4-FFF2-40B4-BE49-F238E27FC236}">
                  <a16:creationId xmlns:a16="http://schemas.microsoft.com/office/drawing/2014/main" id="{555CC73D-198D-42AF-A0F8-0D1BF5211AE9}"/>
                </a:ext>
              </a:extLst>
            </p:cNvPr>
            <p:cNvSpPr/>
            <p:nvPr/>
          </p:nvSpPr>
          <p:spPr bwMode="auto">
            <a:xfrm>
              <a:off x="8384892" y="2977144"/>
              <a:ext cx="3416215" cy="352860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C34C6595-F79B-4470-A56E-CB6F949BB1D8}"/>
                </a:ext>
              </a:extLst>
            </p:cNvPr>
            <p:cNvSpPr/>
            <p:nvPr/>
          </p:nvSpPr>
          <p:spPr>
            <a:xfrm>
              <a:off x="8661828" y="3911859"/>
              <a:ext cx="4171036" cy="144655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Platform Mitigations</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Eliminate classes of vulnerabilities</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Break exploit techniques</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Contain damage</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Prevent persistence</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Limit exploit opportunity window</a:t>
              </a:r>
            </a:p>
          </p:txBody>
        </p:sp>
        <p:sp>
          <p:nvSpPr>
            <p:cNvPr id="10" name="Rectangle 9">
              <a:extLst>
                <a:ext uri="{FF2B5EF4-FFF2-40B4-BE49-F238E27FC236}">
                  <a16:creationId xmlns:a16="http://schemas.microsoft.com/office/drawing/2014/main" id="{4E56AC98-F6C2-4941-8CAC-2AE14A808407}"/>
                </a:ext>
              </a:extLst>
            </p:cNvPr>
            <p:cNvSpPr/>
            <p:nvPr/>
          </p:nvSpPr>
          <p:spPr>
            <a:xfrm>
              <a:off x="8568044" y="3155230"/>
              <a:ext cx="3063166" cy="646331"/>
            </a:xfrm>
            <a:prstGeom prst="rect">
              <a:avLst/>
            </a:prstGeom>
          </p:spPr>
          <p:txBody>
            <a:bodyPr wrap="square">
              <a:sp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b="1" u="none" strike="noStrike" kern="1200" cap="none" spc="0" normalizeH="0" baseline="0" noProof="0">
                  <a:ln>
                    <a:noFill/>
                  </a:ln>
                  <a:gradFill>
                    <a:gsLst>
                      <a:gs pos="2917">
                        <a:schemeClr val="accent1"/>
                      </a:gs>
                      <a:gs pos="100000">
                        <a:schemeClr val="accent1"/>
                      </a:gs>
                    </a:gsLst>
                    <a:lin ang="5400000" scaled="0"/>
                  </a:gradFill>
                  <a:effectLst/>
                  <a:uLnTx/>
                  <a:uFillTx/>
                  <a:ea typeface="+mn-ea"/>
                  <a:cs typeface="+mn-cs"/>
                </a:rPr>
                <a:t>INCREASE DIFFICULTY AND COST TO EXPLOIT</a:t>
              </a:r>
              <a:endParaRPr kumimoji="0" lang="en-US" sz="1600" b="0" u="none" strike="noStrike" kern="1200" cap="none" spc="0" normalizeH="0" baseline="0" noProof="0">
                <a:ln>
                  <a:noFill/>
                </a:ln>
                <a:gradFill>
                  <a:gsLst>
                    <a:gs pos="2917">
                      <a:schemeClr val="accent1"/>
                    </a:gs>
                    <a:gs pos="100000">
                      <a:schemeClr val="accent1"/>
                    </a:gs>
                  </a:gsLst>
                  <a:lin ang="5400000" scaled="0"/>
                </a:gradFill>
                <a:effectLst/>
                <a:uLnTx/>
                <a:uFillTx/>
                <a:ea typeface="+mn-ea"/>
                <a:cs typeface="+mn-cs"/>
              </a:endParaRPr>
            </a:p>
          </p:txBody>
        </p:sp>
      </p:grpSp>
      <mc:AlternateContent xmlns:mc="http://schemas.openxmlformats.org/markup-compatibility/2006" xmlns:pslz="http://schemas.microsoft.com/office/powerpoint/2016/slidezoom">
        <mc:Choice Requires="pslz">
          <p:graphicFrame>
            <p:nvGraphicFramePr>
              <p:cNvPr id="25" name="Slide Zoom 24">
                <a:extLst>
                  <a:ext uri="{FF2B5EF4-FFF2-40B4-BE49-F238E27FC236}">
                    <a16:creationId xmlns:a16="http://schemas.microsoft.com/office/drawing/2014/main" id="{814EAC23-1C45-46EF-ACA9-F042DB4D2065}"/>
                  </a:ext>
                </a:extLst>
              </p:cNvPr>
              <p:cNvGraphicFramePr>
                <a:graphicFrameLocks noChangeAspect="1"/>
              </p:cNvGraphicFramePr>
              <p:nvPr>
                <p:extLst/>
              </p:nvPr>
            </p:nvGraphicFramePr>
            <p:xfrm>
              <a:off x="9612083" y="5661565"/>
              <a:ext cx="961833" cy="541031"/>
            </p:xfrm>
            <a:graphic>
              <a:graphicData uri="http://schemas.microsoft.com/office/powerpoint/2016/slidezoom">
                <pslz:sldZm>
                  <pslz:sldZmObj sldId="590" cId="3294082635">
                    <pslz:zmPr id="{56F90552-CF12-45DF-9894-5F043140D64F}" transitionDur="1000">
                      <p166:blipFill xmlns:p166="http://schemas.microsoft.com/office/powerpoint/2016/6/main">
                        <a:blip r:embed="rId6"/>
                        <a:stretch>
                          <a:fillRect/>
                        </a:stretch>
                      </p166:blipFill>
                      <p166:spPr xmlns:p166="http://schemas.microsoft.com/office/powerpoint/2016/6/main">
                        <a:xfrm>
                          <a:off x="0" y="0"/>
                          <a:ext cx="961833" cy="541031"/>
                        </a:xfrm>
                        <a:prstGeom prst="rect">
                          <a:avLst/>
                        </a:prstGeom>
                        <a:effectLst>
                          <a:outerShdw blurRad="139700" sx="102000" sy="102000" algn="ctr" rotWithShape="0">
                            <a:prstClr val="black">
                              <a:alpha val="25000"/>
                            </a:prstClr>
                          </a:outerShdw>
                        </a:effectLst>
                      </p166:spPr>
                    </pslz:zmPr>
                  </pslz:sldZmObj>
                </pslz:sldZm>
              </a:graphicData>
            </a:graphic>
          </p:graphicFrame>
        </mc:Choice>
        <mc:Fallback xmlns="">
          <p:pic>
            <p:nvPicPr>
              <p:cNvPr id="25" name="Slide Zoom 24">
                <a:hlinkClick r:id="rId7" action="ppaction://hlinksldjump"/>
                <a:extLst>
                  <a:ext uri="{FF2B5EF4-FFF2-40B4-BE49-F238E27FC236}">
                    <a16:creationId xmlns:a16="http://schemas.microsoft.com/office/drawing/2014/main" id="{814EAC23-1C45-46EF-ACA9-F042DB4D2065}"/>
                  </a:ext>
                </a:extLst>
              </p:cNvPr>
              <p:cNvPicPr>
                <a:picLocks noGrp="1" noRot="1" noChangeAspect="1" noMove="1" noResize="1" noEditPoints="1" noAdjustHandles="1" noChangeArrowheads="1" noChangeShapeType="1"/>
              </p:cNvPicPr>
              <p:nvPr/>
            </p:nvPicPr>
            <p:blipFill>
              <a:blip r:embed="rId8"/>
              <a:stretch>
                <a:fillRect/>
              </a:stretch>
            </p:blipFill>
            <p:spPr>
              <a:xfrm>
                <a:off x="9612083" y="5661565"/>
                <a:ext cx="961833" cy="541031"/>
              </a:xfrm>
              <a:prstGeom prst="rect">
                <a:avLst/>
              </a:prstGeom>
              <a:effectLst>
                <a:outerShdw blurRad="139700" sx="102000" sy="102000" algn="ctr" rotWithShape="0">
                  <a:prstClr val="black">
                    <a:alpha val="25000"/>
                  </a:prstClr>
                </a:outerShdw>
              </a:effectLst>
            </p:spPr>
          </p:pic>
        </mc:Fallback>
      </mc:AlternateContent>
      <p:sp>
        <p:nvSpPr>
          <p:cNvPr id="53" name="plus" title="Icon of a plus sign">
            <a:extLst>
              <a:ext uri="{FF2B5EF4-FFF2-40B4-BE49-F238E27FC236}">
                <a16:creationId xmlns:a16="http://schemas.microsoft.com/office/drawing/2014/main" id="{BEEBD847-139C-4527-949F-799244CA38A7}"/>
              </a:ext>
            </a:extLst>
          </p:cNvPr>
          <p:cNvSpPr>
            <a:spLocks noChangeAspect="1" noEditPoints="1"/>
          </p:cNvSpPr>
          <p:nvPr/>
        </p:nvSpPr>
        <p:spPr bwMode="auto">
          <a:xfrm>
            <a:off x="4128085" y="3326293"/>
            <a:ext cx="365760" cy="365760"/>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762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54" name="plus" title="Icon of a plus sign">
            <a:extLst>
              <a:ext uri="{FF2B5EF4-FFF2-40B4-BE49-F238E27FC236}">
                <a16:creationId xmlns:a16="http://schemas.microsoft.com/office/drawing/2014/main" id="{D619DD5C-BC3D-4120-9708-2CC093DBFDEB}"/>
              </a:ext>
            </a:extLst>
          </p:cNvPr>
          <p:cNvSpPr>
            <a:spLocks noChangeAspect="1" noEditPoints="1"/>
          </p:cNvSpPr>
          <p:nvPr/>
        </p:nvSpPr>
        <p:spPr bwMode="auto">
          <a:xfrm>
            <a:off x="7804133" y="3326293"/>
            <a:ext cx="365760" cy="365760"/>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762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33064436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500"/>
                                        <p:tgtEl>
                                          <p:spTgt spid="63"/>
                                        </p:tgtEl>
                                      </p:cBhvr>
                                    </p:animEffect>
                                  </p:childTnLst>
                                </p:cTn>
                              </p:par>
                            </p:childTnLst>
                          </p:cTn>
                        </p:par>
                        <p:par>
                          <p:cTn id="14" fill="hold">
                            <p:stCondLst>
                              <p:cond delay="500"/>
                            </p:stCondLst>
                            <p:childTnLst>
                              <p:par>
                                <p:cTn id="15" presetID="47" presetClass="entr" presetSubtype="0" fill="hold" grpId="0"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par>
                                <p:cTn id="20" presetID="22" presetClass="entr" presetSubtype="1"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1000"/>
                                        <p:tgtEl>
                                          <p:spTgt spid="5"/>
                                        </p:tgtEl>
                                      </p:cBhvr>
                                    </p:animEffect>
                                  </p:childTnLst>
                                </p:cTn>
                              </p:par>
                            </p:childTnLst>
                          </p:cTn>
                        </p:par>
                        <p:par>
                          <p:cTn id="23" fill="hold">
                            <p:stCondLst>
                              <p:cond delay="1500"/>
                            </p:stCondLst>
                            <p:childTnLst>
                              <p:par>
                                <p:cTn id="24" presetID="10" presetClass="entr" presetSubtype="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53"/>
                                        </p:tgtEl>
                                        <p:attrNameLst>
                                          <p:attrName>style.visibility</p:attrName>
                                        </p:attrNameLst>
                                      </p:cBhvr>
                                      <p:to>
                                        <p:strVal val="visible"/>
                                      </p:to>
                                    </p:set>
                                    <p:anim calcmode="lin" valueType="num">
                                      <p:cBhvr>
                                        <p:cTn id="31" dur="500" fill="hold"/>
                                        <p:tgtEl>
                                          <p:spTgt spid="53"/>
                                        </p:tgtEl>
                                        <p:attrNameLst>
                                          <p:attrName>ppt_w</p:attrName>
                                        </p:attrNameLst>
                                      </p:cBhvr>
                                      <p:tavLst>
                                        <p:tav tm="0">
                                          <p:val>
                                            <p:fltVal val="0"/>
                                          </p:val>
                                        </p:tav>
                                        <p:tav tm="100000">
                                          <p:val>
                                            <p:strVal val="#ppt_w"/>
                                          </p:val>
                                        </p:tav>
                                      </p:tavLst>
                                    </p:anim>
                                    <p:anim calcmode="lin" valueType="num">
                                      <p:cBhvr>
                                        <p:cTn id="32" dur="500" fill="hold"/>
                                        <p:tgtEl>
                                          <p:spTgt spid="53"/>
                                        </p:tgtEl>
                                        <p:attrNameLst>
                                          <p:attrName>ppt_h</p:attrName>
                                        </p:attrNameLst>
                                      </p:cBhvr>
                                      <p:tavLst>
                                        <p:tav tm="0">
                                          <p:val>
                                            <p:fltVal val="0"/>
                                          </p:val>
                                        </p:tav>
                                        <p:tav tm="100000">
                                          <p:val>
                                            <p:strVal val="#ppt_h"/>
                                          </p:val>
                                        </p:tav>
                                      </p:tavLst>
                                    </p:anim>
                                    <p:animEffect transition="in" filter="fade">
                                      <p:cBhvr>
                                        <p:cTn id="33" dur="500"/>
                                        <p:tgtEl>
                                          <p:spTgt spid="53"/>
                                        </p:tgtEl>
                                      </p:cBhvr>
                                    </p:animEffect>
                                  </p:childTnLst>
                                </p:cTn>
                              </p:par>
                              <p:par>
                                <p:cTn id="34" presetID="10" presetClass="entr" presetSubtype="0" fill="hold" nodeType="with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fade">
                                      <p:cBhvr>
                                        <p:cTn id="36" dur="500"/>
                                        <p:tgtEl>
                                          <p:spTgt spid="6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childTnLst>
                          </p:cTn>
                        </p:par>
                        <p:par>
                          <p:cTn id="43" fill="hold">
                            <p:stCondLst>
                              <p:cond delay="500"/>
                            </p:stCondLst>
                            <p:childTnLst>
                              <p:par>
                                <p:cTn id="44" presetID="1" presetClass="entr" presetSubtype="0" fill="hold" grpId="0" nodeType="afterEffect">
                                  <p:stCondLst>
                                    <p:cond delay="0"/>
                                  </p:stCondLst>
                                  <p:childTnLst>
                                    <p:set>
                                      <p:cBhvr>
                                        <p:cTn id="45" dur="1" fill="hold">
                                          <p:stCondLst>
                                            <p:cond delay="0"/>
                                          </p:stCondLst>
                                        </p:cTn>
                                        <p:tgtEl>
                                          <p:spTgt spid="31"/>
                                        </p:tgtEl>
                                        <p:attrNameLst>
                                          <p:attrName>style.visibility</p:attrName>
                                        </p:attrNameLst>
                                      </p:cBhvr>
                                      <p:to>
                                        <p:strVal val="visible"/>
                                      </p:to>
                                    </p:set>
                                  </p:childTnLst>
                                </p:cTn>
                              </p:par>
                              <p:par>
                                <p:cTn id="46" presetID="10" presetClass="entr" presetSubtype="0" fill="hold" grpId="1"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500"/>
                                        <p:tgtEl>
                                          <p:spTgt spid="31"/>
                                        </p:tgtEl>
                                      </p:cBhvr>
                                    </p:animEffect>
                                  </p:childTnLst>
                                </p:cTn>
                              </p:par>
                              <p:par>
                                <p:cTn id="49" presetID="35" presetClass="path" presetSubtype="0" accel="50000" decel="50000" fill="hold" grpId="2" nodeType="withEffect">
                                  <p:stCondLst>
                                    <p:cond delay="0"/>
                                  </p:stCondLst>
                                  <p:childTnLst>
                                    <p:animMotion origin="layout" path="M 0.07994 1.11111E-6 L 4.79167E-6 1.11111E-6 " pathEditMode="relative" rAng="0" ptsTypes="AA">
                                      <p:cBhvr>
                                        <p:cTn id="50" dur="1000" fill="hold"/>
                                        <p:tgtEl>
                                          <p:spTgt spid="31"/>
                                        </p:tgtEl>
                                        <p:attrNameLst>
                                          <p:attrName>ppt_x</p:attrName>
                                          <p:attrName>ppt_y</p:attrName>
                                        </p:attrNameLst>
                                      </p:cBhvr>
                                      <p:rCtr x="-3997" y="0"/>
                                    </p:animMotion>
                                  </p:childTnLst>
                                </p:cTn>
                              </p:par>
                            </p:childTnLst>
                          </p:cTn>
                        </p:par>
                        <p:par>
                          <p:cTn id="51" fill="hold">
                            <p:stCondLst>
                              <p:cond delay="1500"/>
                            </p:stCondLst>
                            <p:childTnLst>
                              <p:par>
                                <p:cTn id="52" presetID="10" presetClass="entr" presetSubtype="0" fill="hold" nodeType="after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22" presetClass="entr" presetSubtype="2" fill="hold" grpId="0" nodeType="with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wipe(right)">
                                      <p:cBhvr>
                                        <p:cTn id="57" dur="1000"/>
                                        <p:tgtEl>
                                          <p:spTgt spid="52"/>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grpId="0" nodeType="clickEffect">
                                  <p:stCondLst>
                                    <p:cond delay="0"/>
                                  </p:stCondLst>
                                  <p:childTnLst>
                                    <p:set>
                                      <p:cBhvr>
                                        <p:cTn id="61" dur="1" fill="hold">
                                          <p:stCondLst>
                                            <p:cond delay="0"/>
                                          </p:stCondLst>
                                        </p:cTn>
                                        <p:tgtEl>
                                          <p:spTgt spid="54"/>
                                        </p:tgtEl>
                                        <p:attrNameLst>
                                          <p:attrName>style.visibility</p:attrName>
                                        </p:attrNameLst>
                                      </p:cBhvr>
                                      <p:to>
                                        <p:strVal val="visible"/>
                                      </p:to>
                                    </p:set>
                                    <p:anim calcmode="lin" valueType="num">
                                      <p:cBhvr>
                                        <p:cTn id="62" dur="500" fill="hold"/>
                                        <p:tgtEl>
                                          <p:spTgt spid="54"/>
                                        </p:tgtEl>
                                        <p:attrNameLst>
                                          <p:attrName>ppt_w</p:attrName>
                                        </p:attrNameLst>
                                      </p:cBhvr>
                                      <p:tavLst>
                                        <p:tav tm="0">
                                          <p:val>
                                            <p:fltVal val="0"/>
                                          </p:val>
                                        </p:tav>
                                        <p:tav tm="100000">
                                          <p:val>
                                            <p:strVal val="#ppt_w"/>
                                          </p:val>
                                        </p:tav>
                                      </p:tavLst>
                                    </p:anim>
                                    <p:anim calcmode="lin" valueType="num">
                                      <p:cBhvr>
                                        <p:cTn id="63" dur="500" fill="hold"/>
                                        <p:tgtEl>
                                          <p:spTgt spid="54"/>
                                        </p:tgtEl>
                                        <p:attrNameLst>
                                          <p:attrName>ppt_h</p:attrName>
                                        </p:attrNameLst>
                                      </p:cBhvr>
                                      <p:tavLst>
                                        <p:tav tm="0">
                                          <p:val>
                                            <p:fltVal val="0"/>
                                          </p:val>
                                        </p:tav>
                                        <p:tav tm="100000">
                                          <p:val>
                                            <p:strVal val="#ppt_h"/>
                                          </p:val>
                                        </p:tav>
                                      </p:tavLst>
                                    </p:anim>
                                    <p:animEffect transition="in" filter="fade">
                                      <p:cBhvr>
                                        <p:cTn id="64" dur="500"/>
                                        <p:tgtEl>
                                          <p:spTgt spid="54"/>
                                        </p:tgtEl>
                                      </p:cBhvr>
                                    </p:animEffect>
                                  </p:childTnLst>
                                </p:cTn>
                              </p:par>
                            </p:childTnLst>
                          </p:cTn>
                        </p:par>
                        <p:par>
                          <p:cTn id="65" fill="hold">
                            <p:stCondLst>
                              <p:cond delay="500"/>
                            </p:stCondLst>
                            <p:childTnLst>
                              <p:par>
                                <p:cTn id="66" presetID="10" presetClass="entr" presetSubtype="0" fill="hold" nodeType="after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childTnLst>
                          </p:cTn>
                        </p:par>
                        <p:par>
                          <p:cTn id="69" fill="hold">
                            <p:stCondLst>
                              <p:cond delay="1000"/>
                            </p:stCondLst>
                            <p:childTnLst>
                              <p:par>
                                <p:cTn id="70" presetID="22" presetClass="entr" presetSubtype="8" fill="hold" nodeType="afterEffect">
                                  <p:stCondLst>
                                    <p:cond delay="0"/>
                                  </p:stCondLst>
                                  <p:childTnLst>
                                    <p:set>
                                      <p:cBhvr>
                                        <p:cTn id="71" dur="1" fill="hold">
                                          <p:stCondLst>
                                            <p:cond delay="0"/>
                                          </p:stCondLst>
                                        </p:cTn>
                                        <p:tgtEl>
                                          <p:spTgt spid="59"/>
                                        </p:tgtEl>
                                        <p:attrNameLst>
                                          <p:attrName>style.visibility</p:attrName>
                                        </p:attrNameLst>
                                      </p:cBhvr>
                                      <p:to>
                                        <p:strVal val="visible"/>
                                      </p:to>
                                    </p:set>
                                    <p:animEffect transition="in" filter="wipe(left)">
                                      <p:cBhvr>
                                        <p:cTn id="72" dur="500"/>
                                        <p:tgtEl>
                                          <p:spTgt spid="59"/>
                                        </p:tgtEl>
                                      </p:cBhvr>
                                    </p:animEffect>
                                  </p:childTnLst>
                                </p:cTn>
                              </p:par>
                              <p:par>
                                <p:cTn id="73" presetID="22" presetClass="entr" presetSubtype="4" fill="hold" nodeType="with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wipe(down)">
                                      <p:cBhvr>
                                        <p:cTn id="75" dur="500"/>
                                        <p:tgtEl>
                                          <p:spTgt spid="57"/>
                                        </p:tgtEl>
                                      </p:cBhvr>
                                    </p:animEffect>
                                  </p:childTnLst>
                                </p:cTn>
                              </p:par>
                            </p:childTnLst>
                          </p:cTn>
                        </p:par>
                        <p:par>
                          <p:cTn id="76" fill="hold">
                            <p:stCondLst>
                              <p:cond delay="1500"/>
                            </p:stCondLst>
                            <p:childTnLst>
                              <p:par>
                                <p:cTn id="77" presetID="53" presetClass="entr" presetSubtype="16" fill="hold" nodeType="afterEffect">
                                  <p:stCondLst>
                                    <p:cond delay="0"/>
                                  </p:stCondLst>
                                  <p:childTnLst>
                                    <p:set>
                                      <p:cBhvr>
                                        <p:cTn id="78" dur="1" fill="hold">
                                          <p:stCondLst>
                                            <p:cond delay="0"/>
                                          </p:stCondLst>
                                        </p:cTn>
                                        <p:tgtEl>
                                          <p:spTgt spid="17"/>
                                        </p:tgtEl>
                                        <p:attrNameLst>
                                          <p:attrName>style.visibility</p:attrName>
                                        </p:attrNameLst>
                                      </p:cBhvr>
                                      <p:to>
                                        <p:strVal val="visible"/>
                                      </p:to>
                                    </p:set>
                                    <p:anim calcmode="lin" valueType="num">
                                      <p:cBhvr>
                                        <p:cTn id="79" dur="500" fill="hold"/>
                                        <p:tgtEl>
                                          <p:spTgt spid="17"/>
                                        </p:tgtEl>
                                        <p:attrNameLst>
                                          <p:attrName>ppt_w</p:attrName>
                                        </p:attrNameLst>
                                      </p:cBhvr>
                                      <p:tavLst>
                                        <p:tav tm="0">
                                          <p:val>
                                            <p:fltVal val="0"/>
                                          </p:val>
                                        </p:tav>
                                        <p:tav tm="100000">
                                          <p:val>
                                            <p:strVal val="#ppt_w"/>
                                          </p:val>
                                        </p:tav>
                                      </p:tavLst>
                                    </p:anim>
                                    <p:anim calcmode="lin" valueType="num">
                                      <p:cBhvr>
                                        <p:cTn id="80" dur="500" fill="hold"/>
                                        <p:tgtEl>
                                          <p:spTgt spid="17"/>
                                        </p:tgtEl>
                                        <p:attrNameLst>
                                          <p:attrName>ppt_h</p:attrName>
                                        </p:attrNameLst>
                                      </p:cBhvr>
                                      <p:tavLst>
                                        <p:tav tm="0">
                                          <p:val>
                                            <p:fltVal val="0"/>
                                          </p:val>
                                        </p:tav>
                                        <p:tav tm="100000">
                                          <p:val>
                                            <p:strVal val="#ppt_h"/>
                                          </p:val>
                                        </p:tav>
                                      </p:tavLst>
                                    </p:anim>
                                    <p:animEffect transition="in" filter="fade">
                                      <p:cBhvr>
                                        <p:cTn id="81" dur="500"/>
                                        <p:tgtEl>
                                          <p:spTgt spid="17"/>
                                        </p:tgtEl>
                                      </p:cBhvr>
                                    </p:animEffect>
                                  </p:childTnLst>
                                </p:cTn>
                              </p:par>
                              <p:par>
                                <p:cTn id="82" presetID="53" presetClass="entr" presetSubtype="16" fill="hold" nodeType="withEffect">
                                  <p:stCondLst>
                                    <p:cond delay="0"/>
                                  </p:stCondLst>
                                  <p:childTnLst>
                                    <p:set>
                                      <p:cBhvr>
                                        <p:cTn id="83" dur="1" fill="hold">
                                          <p:stCondLst>
                                            <p:cond delay="0"/>
                                          </p:stCondLst>
                                        </p:cTn>
                                        <p:tgtEl>
                                          <p:spTgt spid="25"/>
                                        </p:tgtEl>
                                        <p:attrNameLst>
                                          <p:attrName>style.visibility</p:attrName>
                                        </p:attrNameLst>
                                      </p:cBhvr>
                                      <p:to>
                                        <p:strVal val="visible"/>
                                      </p:to>
                                    </p:set>
                                    <p:anim calcmode="lin" valueType="num">
                                      <p:cBhvr>
                                        <p:cTn id="84" dur="500" fill="hold"/>
                                        <p:tgtEl>
                                          <p:spTgt spid="25"/>
                                        </p:tgtEl>
                                        <p:attrNameLst>
                                          <p:attrName>ppt_w</p:attrName>
                                        </p:attrNameLst>
                                      </p:cBhvr>
                                      <p:tavLst>
                                        <p:tav tm="0">
                                          <p:val>
                                            <p:fltVal val="0"/>
                                          </p:val>
                                        </p:tav>
                                        <p:tav tm="100000">
                                          <p:val>
                                            <p:strVal val="#ppt_w"/>
                                          </p:val>
                                        </p:tav>
                                      </p:tavLst>
                                    </p:anim>
                                    <p:anim calcmode="lin" valueType="num">
                                      <p:cBhvr>
                                        <p:cTn id="85" dur="500" fill="hold"/>
                                        <p:tgtEl>
                                          <p:spTgt spid="25"/>
                                        </p:tgtEl>
                                        <p:attrNameLst>
                                          <p:attrName>ppt_h</p:attrName>
                                        </p:attrNameLst>
                                      </p:cBhvr>
                                      <p:tavLst>
                                        <p:tav tm="0">
                                          <p:val>
                                            <p:fltVal val="0"/>
                                          </p:val>
                                        </p:tav>
                                        <p:tav tm="100000">
                                          <p:val>
                                            <p:strVal val="#ppt_h"/>
                                          </p:val>
                                        </p:tav>
                                      </p:tavLst>
                                    </p:anim>
                                    <p:animEffect transition="in" filter="fade">
                                      <p:cBhvr>
                                        <p:cTn id="8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5" grpId="0" animBg="1"/>
      <p:bldP spid="21" grpId="0" animBg="1"/>
      <p:bldP spid="22" grpId="0" animBg="1"/>
      <p:bldP spid="52" grpId="0" animBg="1"/>
      <p:bldP spid="30" grpId="0" animBg="1"/>
      <p:bldP spid="31" grpId="0" animBg="1"/>
      <p:bldP spid="31" grpId="1" animBg="1"/>
      <p:bldP spid="31" grpId="2" animBg="1"/>
      <p:bldP spid="53" grpId="0" animBg="1"/>
      <p:bldP spid="54"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00000000-0008-0000-0100-000002000000}"/>
              </a:ext>
            </a:extLst>
          </p:cNvPr>
          <p:cNvGraphicFramePr>
            <a:graphicFrameLocks/>
          </p:cNvGraphicFramePr>
          <p:nvPr>
            <p:extLst/>
          </p:nvPr>
        </p:nvGraphicFramePr>
        <p:xfrm>
          <a:off x="588263" y="1169233"/>
          <a:ext cx="11142776" cy="5010850"/>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a:extLst>
              <a:ext uri="{FF2B5EF4-FFF2-40B4-BE49-F238E27FC236}">
                <a16:creationId xmlns:a16="http://schemas.microsoft.com/office/drawing/2014/main" id="{357070AE-CF72-41F3-BD42-045A4B83235C}"/>
              </a:ext>
            </a:extLst>
          </p:cNvPr>
          <p:cNvSpPr/>
          <p:nvPr/>
        </p:nvSpPr>
        <p:spPr>
          <a:xfrm>
            <a:off x="9401479" y="5801711"/>
            <a:ext cx="2413502" cy="741308"/>
          </a:xfrm>
          <a:prstGeom prst="rect">
            <a:avLst/>
          </a:prstGeom>
          <a:solidFill>
            <a:schemeClr val="bg1">
              <a:lumMod val="95000"/>
            </a:schemeClr>
          </a:solidFill>
          <a:ln>
            <a:noFill/>
          </a:ln>
        </p:spPr>
        <p:style>
          <a:lnRef idx="2">
            <a:schemeClr val="accent1"/>
          </a:lnRef>
          <a:fillRef idx="1">
            <a:schemeClr val="lt1"/>
          </a:fillRef>
          <a:effectRef idx="0">
            <a:schemeClr val="accent1"/>
          </a:effectRef>
          <a:fontRef idx="minor">
            <a:schemeClr val="dk1"/>
          </a:fontRef>
        </p:style>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1250">
                      <a:schemeClr val="tx1"/>
                    </a:gs>
                    <a:gs pos="100000">
                      <a:schemeClr val="tx1"/>
                    </a:gs>
                  </a:gsLst>
                  <a:lin ang="5400000" scaled="0"/>
                </a:gradFill>
                <a:effectLst/>
                <a:uLnTx/>
                <a:uFillTx/>
                <a:ea typeface="+mn-ea"/>
                <a:cs typeface="+mn-cs"/>
              </a:rPr>
              <a:t>FROM BLOG:</a:t>
            </a:r>
          </a:p>
          <a:p>
            <a:pPr marR="0" lvl="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1250">
                      <a:schemeClr val="tx1"/>
                    </a:gs>
                    <a:gs pos="100000">
                      <a:schemeClr val="tx1"/>
                    </a:gs>
                  </a:gsLst>
                  <a:lin ang="5400000" scaled="0"/>
                </a:gradFill>
                <a:effectLst/>
                <a:uLnTx/>
                <a:uFillTx/>
                <a:ea typeface="+mn-ea"/>
                <a:cs typeface="+mn-cs"/>
                <a:hlinkClick r:id="rId4"/>
              </a:rPr>
              <a:t>Mitigating arbitrary native code execution in Microsoft Edge</a:t>
            </a:r>
            <a:endParaRPr kumimoji="0" lang="en-US" sz="1200" b="0" i="0" u="none" strike="noStrike" kern="1200" cap="none" spc="0" normalizeH="0" baseline="0" noProof="0">
              <a:ln>
                <a:noFill/>
              </a:ln>
              <a:gradFill>
                <a:gsLst>
                  <a:gs pos="1250">
                    <a:schemeClr val="tx1"/>
                  </a:gs>
                  <a:gs pos="100000">
                    <a:schemeClr val="tx1"/>
                  </a:gs>
                </a:gsLst>
                <a:lin ang="5400000" scaled="0"/>
              </a:gradFill>
              <a:effectLst/>
              <a:uLnTx/>
              <a:uFillTx/>
              <a:ea typeface="+mn-ea"/>
              <a:cs typeface="+mn-cs"/>
            </a:endParaRPr>
          </a:p>
        </p:txBody>
      </p:sp>
      <p:sp>
        <p:nvSpPr>
          <p:cNvPr id="8" name="Title 7">
            <a:extLst>
              <a:ext uri="{FF2B5EF4-FFF2-40B4-BE49-F238E27FC236}">
                <a16:creationId xmlns:a16="http://schemas.microsoft.com/office/drawing/2014/main" id="{EBF256F8-DF8A-4AAB-8355-85290D750E13}"/>
              </a:ext>
            </a:extLst>
          </p:cNvPr>
          <p:cNvSpPr>
            <a:spLocks noGrp="1"/>
          </p:cNvSpPr>
          <p:nvPr>
            <p:ph type="title"/>
          </p:nvPr>
        </p:nvSpPr>
        <p:spPr>
          <a:xfrm>
            <a:off x="588263" y="457201"/>
            <a:ext cx="11018520" cy="553998"/>
          </a:xfrm>
        </p:spPr>
        <p:txBody>
          <a:bodyPr/>
          <a:lstStyle/>
          <a:p>
            <a:r>
              <a:rPr lang="en-US"/>
              <a:t>Increase difficulty and cost to exploit</a:t>
            </a:r>
          </a:p>
        </p:txBody>
      </p:sp>
    </p:spTree>
    <p:extLst>
      <p:ext uri="{BB962C8B-B14F-4D97-AF65-F5344CB8AC3E}">
        <p14:creationId xmlns:p14="http://schemas.microsoft.com/office/powerpoint/2010/main" val="3294082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FAD0A4-C2BD-4B77-ABDD-F80CCA2272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8789" y="889550"/>
            <a:ext cx="9225841" cy="10995927"/>
          </a:xfrm>
          <a:prstGeom prst="rect">
            <a:avLst/>
          </a:prstGeom>
        </p:spPr>
      </p:pic>
      <p:pic>
        <p:nvPicPr>
          <p:cNvPr id="12" name="Picture 11">
            <a:extLst>
              <a:ext uri="{FF2B5EF4-FFF2-40B4-BE49-F238E27FC236}">
                <a16:creationId xmlns:a16="http://schemas.microsoft.com/office/drawing/2014/main" id="{7A8485A1-68D3-4787-9BC9-40655A3EE61E}"/>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396316" y="1408140"/>
            <a:ext cx="7287555" cy="4840694"/>
          </a:xfrm>
          <a:prstGeom prst="rect">
            <a:avLst/>
          </a:prstGeom>
        </p:spPr>
      </p:pic>
      <p:sp>
        <p:nvSpPr>
          <p:cNvPr id="4" name="Title 3"/>
          <p:cNvSpPr>
            <a:spLocks noGrp="1"/>
          </p:cNvSpPr>
          <p:nvPr>
            <p:ph type="title"/>
          </p:nvPr>
        </p:nvSpPr>
        <p:spPr>
          <a:xfrm>
            <a:off x="270068" y="290403"/>
            <a:ext cx="10219533" cy="603370"/>
          </a:xfrm>
        </p:spPr>
        <p:txBody>
          <a:bodyPr/>
          <a:lstStyle/>
          <a:p>
            <a:r>
              <a:rPr lang="en-US" sz="3921" dirty="0">
                <a:solidFill>
                  <a:schemeClr val="accent1"/>
                </a:solidFill>
                <a:latin typeface="Segoe UI Semibold" panose="020B0702040204020203" pitchFamily="34" charset="0"/>
                <a:cs typeface="Segoe UI Semibold" panose="020B0702040204020203" pitchFamily="34" charset="0"/>
              </a:rPr>
              <a:t>Microsoft Secure Score</a:t>
            </a:r>
          </a:p>
        </p:txBody>
      </p:sp>
      <p:sp>
        <p:nvSpPr>
          <p:cNvPr id="18" name="Rectangle 17">
            <a:extLst>
              <a:ext uri="{FF2B5EF4-FFF2-40B4-BE49-F238E27FC236}">
                <a16:creationId xmlns:a16="http://schemas.microsoft.com/office/drawing/2014/main" id="{3C9B633D-4448-438B-B7D0-7758A1B299B1}"/>
              </a:ext>
            </a:extLst>
          </p:cNvPr>
          <p:cNvSpPr/>
          <p:nvPr/>
        </p:nvSpPr>
        <p:spPr bwMode="auto">
          <a:xfrm>
            <a:off x="4344421" y="1408140"/>
            <a:ext cx="126903" cy="279894"/>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F82E3A12-6458-459E-B1D1-84FF3B564BEA}"/>
              </a:ext>
            </a:extLst>
          </p:cNvPr>
          <p:cNvSpPr txBox="1"/>
          <p:nvPr/>
        </p:nvSpPr>
        <p:spPr>
          <a:xfrm>
            <a:off x="179163" y="1453556"/>
            <a:ext cx="3897128" cy="5084088"/>
          </a:xfrm>
          <a:prstGeom prst="rect">
            <a:avLst/>
          </a:prstGeom>
          <a:noFill/>
        </p:spPr>
        <p:txBody>
          <a:bodyPr wrap="square" lIns="179285" tIns="143428" rIns="179285" bIns="143428" rtlCol="0">
            <a:spAutoFit/>
          </a:bodyPr>
          <a:lstStyle/>
          <a:p>
            <a:pPr>
              <a:lnSpc>
                <a:spcPct val="90000"/>
              </a:lnSpc>
              <a:spcAft>
                <a:spcPts val="588"/>
              </a:spcAft>
            </a:pPr>
            <a:r>
              <a:rPr lang="en-US" sz="2353" dirty="0">
                <a:solidFill>
                  <a:schemeClr val="accent1"/>
                </a:solidFill>
                <a:latin typeface="Segoe UI Semibold" panose="020B0702040204020203" pitchFamily="34" charset="0"/>
                <a:cs typeface="Segoe UI Semibold" panose="020B0702040204020203" pitchFamily="34" charset="0"/>
              </a:rPr>
              <a:t>Insights into your</a:t>
            </a:r>
          </a:p>
          <a:p>
            <a:pPr>
              <a:lnSpc>
                <a:spcPct val="90000"/>
              </a:lnSpc>
              <a:spcAft>
                <a:spcPts val="588"/>
              </a:spcAft>
            </a:pPr>
            <a:r>
              <a:rPr lang="en-US" sz="2353" dirty="0">
                <a:solidFill>
                  <a:schemeClr val="accent1"/>
                </a:solidFill>
                <a:latin typeface="Segoe UI Semibold" panose="020B0702040204020203" pitchFamily="34" charset="0"/>
                <a:cs typeface="Segoe UI Semibold" panose="020B0702040204020203" pitchFamily="34" charset="0"/>
              </a:rPr>
              <a:t>security position</a:t>
            </a:r>
          </a:p>
          <a:p>
            <a:pPr marL="336145" indent="-336145">
              <a:lnSpc>
                <a:spcPct val="90000"/>
              </a:lnSpc>
              <a:spcAft>
                <a:spcPts val="588"/>
              </a:spcAft>
              <a:buFont typeface="Arial" panose="020B0604020202020204" pitchFamily="34" charset="0"/>
              <a:buChar char="•"/>
              <a:defRPr/>
            </a:pPr>
            <a:r>
              <a:rPr lang="en-US" sz="2353" dirty="0"/>
              <a:t>Historical score and trends</a:t>
            </a:r>
          </a:p>
          <a:p>
            <a:pPr marL="336145" indent="-336145">
              <a:lnSpc>
                <a:spcPct val="90000"/>
              </a:lnSpc>
              <a:spcAft>
                <a:spcPts val="588"/>
              </a:spcAft>
              <a:buFont typeface="Arial" panose="020B0604020202020204" pitchFamily="34" charset="0"/>
              <a:buChar char="•"/>
              <a:defRPr/>
            </a:pPr>
            <a:r>
              <a:rPr lang="en-US" sz="2353" dirty="0"/>
              <a:t>Secure Score API</a:t>
            </a:r>
          </a:p>
          <a:p>
            <a:pPr>
              <a:lnSpc>
                <a:spcPct val="90000"/>
              </a:lnSpc>
              <a:spcAft>
                <a:spcPts val="588"/>
              </a:spcAft>
              <a:defRPr/>
            </a:pPr>
            <a:r>
              <a:rPr lang="en-US" sz="2353" dirty="0">
                <a:solidFill>
                  <a:schemeClr val="accent1"/>
                </a:solidFill>
                <a:latin typeface="Segoe UI Semibold" panose="020B0702040204020203" pitchFamily="34" charset="0"/>
                <a:cs typeface="Segoe UI Semibold" panose="020B0702040204020203" pitchFamily="34" charset="0"/>
              </a:rPr>
              <a:t>Guidance to increase your security level</a:t>
            </a:r>
          </a:p>
          <a:p>
            <a:pPr marL="336145" indent="-336145">
              <a:buFont typeface="Arial" panose="020B0604020202020204" pitchFamily="34" charset="0"/>
              <a:buChar char="•"/>
              <a:defRPr/>
            </a:pPr>
            <a:r>
              <a:rPr lang="en-US" sz="2353" dirty="0"/>
              <a:t>Model your ideal score.</a:t>
            </a:r>
          </a:p>
          <a:p>
            <a:pPr marL="336145" indent="-336145">
              <a:buFont typeface="Arial" panose="020B0604020202020204" pitchFamily="34" charset="0"/>
              <a:buChar char="•"/>
              <a:defRPr/>
            </a:pPr>
            <a:r>
              <a:rPr lang="en-US" sz="2353" dirty="0"/>
              <a:t>Filter actions that meet </a:t>
            </a:r>
            <a:br>
              <a:rPr lang="en-US" sz="2353" dirty="0"/>
            </a:br>
            <a:r>
              <a:rPr lang="en-US" sz="2353" dirty="0"/>
              <a:t>your criteria.</a:t>
            </a:r>
          </a:p>
          <a:p>
            <a:pPr marL="336145" indent="-336145">
              <a:buFont typeface="Arial" panose="020B0604020202020204" pitchFamily="34" charset="0"/>
              <a:buChar char="•"/>
              <a:defRPr/>
            </a:pPr>
            <a:r>
              <a:rPr lang="en-US" sz="2353" dirty="0"/>
              <a:t>Ignore controls that are not valid for you.</a:t>
            </a:r>
          </a:p>
          <a:p>
            <a:pPr>
              <a:lnSpc>
                <a:spcPct val="90000"/>
              </a:lnSpc>
              <a:spcAft>
                <a:spcPts val="588"/>
              </a:spcAft>
            </a:pPr>
            <a:endParaRPr lang="en-US" sz="2353" dirty="0">
              <a:gradFill>
                <a:gsLst>
                  <a:gs pos="2917">
                    <a:schemeClr val="tx1"/>
                  </a:gs>
                  <a:gs pos="30000">
                    <a:schemeClr val="tx1"/>
                  </a:gs>
                </a:gsLst>
                <a:lin ang="5400000" scaled="0"/>
              </a:gradFill>
            </a:endParaRPr>
          </a:p>
        </p:txBody>
      </p:sp>
      <p:sp>
        <p:nvSpPr>
          <p:cNvPr id="6" name="Rectangle 5">
            <a:extLst>
              <a:ext uri="{FF2B5EF4-FFF2-40B4-BE49-F238E27FC236}">
                <a16:creationId xmlns:a16="http://schemas.microsoft.com/office/drawing/2014/main" id="{E295A6DD-DE0A-4F91-A80D-C048056908A6}"/>
              </a:ext>
            </a:extLst>
          </p:cNvPr>
          <p:cNvSpPr/>
          <p:nvPr/>
        </p:nvSpPr>
        <p:spPr>
          <a:xfrm>
            <a:off x="365835" y="877216"/>
            <a:ext cx="3307509" cy="363946"/>
          </a:xfrm>
          <a:prstGeom prst="rect">
            <a:avLst/>
          </a:prstGeom>
        </p:spPr>
        <p:txBody>
          <a:bodyPr wrap="none">
            <a:spAutoFit/>
          </a:bodyPr>
          <a:lstStyle/>
          <a:p>
            <a:pPr>
              <a:defRPr/>
            </a:pPr>
            <a:r>
              <a:rPr lang="en-US" sz="1765" dirty="0"/>
              <a:t>Windows, Office 365, and more</a:t>
            </a:r>
          </a:p>
        </p:txBody>
      </p:sp>
    </p:spTree>
    <p:extLst>
      <p:ext uri="{BB962C8B-B14F-4D97-AF65-F5344CB8AC3E}">
        <p14:creationId xmlns:p14="http://schemas.microsoft.com/office/powerpoint/2010/main" val="3242936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a:xfrm>
            <a:off x="269241" y="289956"/>
            <a:ext cx="10089447" cy="1629703"/>
          </a:xfrm>
        </p:spPr>
        <p:txBody>
          <a:bodyPr/>
          <a:lstStyle/>
          <a:p>
            <a:r>
              <a:rPr lang="en-US" dirty="0"/>
              <a:t>Identify and remediate vulnerabilities quickly</a:t>
            </a:r>
          </a:p>
        </p:txBody>
      </p:sp>
      <p:grpSp>
        <p:nvGrpSpPr>
          <p:cNvPr id="37" name="Group 36"/>
          <p:cNvGrpSpPr/>
          <p:nvPr/>
        </p:nvGrpSpPr>
        <p:grpSpPr>
          <a:xfrm>
            <a:off x="11141276" y="377197"/>
            <a:ext cx="685589" cy="678528"/>
            <a:chOff x="7145338" y="-1084263"/>
            <a:chExt cx="1541462" cy="1525588"/>
          </a:xfrm>
          <a:solidFill>
            <a:schemeClr val="accent1">
              <a:lumMod val="75000"/>
            </a:schemeClr>
          </a:solidFill>
        </p:grpSpPr>
        <p:sp>
          <p:nvSpPr>
            <p:cNvPr id="38" name="Freeform 31"/>
            <p:cNvSpPr>
              <a:spLocks/>
            </p:cNvSpPr>
            <p:nvPr/>
          </p:nvSpPr>
          <p:spPr bwMode="auto">
            <a:xfrm>
              <a:off x="7145338" y="-1084263"/>
              <a:ext cx="1541462" cy="1525588"/>
            </a:xfrm>
            <a:custGeom>
              <a:avLst/>
              <a:gdLst>
                <a:gd name="T0" fmla="*/ 239 w 473"/>
                <a:gd name="T1" fmla="*/ 0 h 468"/>
                <a:gd name="T2" fmla="*/ 24 w 473"/>
                <a:gd name="T3" fmla="*/ 142 h 468"/>
                <a:gd name="T4" fmla="*/ 24 w 473"/>
                <a:gd name="T5" fmla="*/ 88 h 468"/>
                <a:gd name="T6" fmla="*/ 0 w 473"/>
                <a:gd name="T7" fmla="*/ 88 h 468"/>
                <a:gd name="T8" fmla="*/ 0 w 473"/>
                <a:gd name="T9" fmla="*/ 175 h 468"/>
                <a:gd name="T10" fmla="*/ 87 w 473"/>
                <a:gd name="T11" fmla="*/ 175 h 468"/>
                <a:gd name="T12" fmla="*/ 87 w 473"/>
                <a:gd name="T13" fmla="*/ 151 h 468"/>
                <a:gd name="T14" fmla="*/ 47 w 473"/>
                <a:gd name="T15" fmla="*/ 151 h 468"/>
                <a:gd name="T16" fmla="*/ 239 w 473"/>
                <a:gd name="T17" fmla="*/ 24 h 468"/>
                <a:gd name="T18" fmla="*/ 449 w 473"/>
                <a:gd name="T19" fmla="*/ 234 h 468"/>
                <a:gd name="T20" fmla="*/ 239 w 473"/>
                <a:gd name="T21" fmla="*/ 444 h 468"/>
                <a:gd name="T22" fmla="*/ 29 w 473"/>
                <a:gd name="T23" fmla="*/ 234 h 468"/>
                <a:gd name="T24" fmla="*/ 5 w 473"/>
                <a:gd name="T25" fmla="*/ 234 h 468"/>
                <a:gd name="T26" fmla="*/ 239 w 473"/>
                <a:gd name="T27" fmla="*/ 468 h 468"/>
                <a:gd name="T28" fmla="*/ 473 w 473"/>
                <a:gd name="T29" fmla="*/ 234 h 468"/>
                <a:gd name="T30" fmla="*/ 239 w 473"/>
                <a:gd name="T31"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3" h="468">
                  <a:moveTo>
                    <a:pt x="239" y="0"/>
                  </a:moveTo>
                  <a:cubicBezTo>
                    <a:pt x="145" y="0"/>
                    <a:pt x="61" y="56"/>
                    <a:pt x="24" y="142"/>
                  </a:cubicBezTo>
                  <a:cubicBezTo>
                    <a:pt x="24" y="88"/>
                    <a:pt x="24" y="88"/>
                    <a:pt x="24" y="88"/>
                  </a:cubicBezTo>
                  <a:cubicBezTo>
                    <a:pt x="0" y="88"/>
                    <a:pt x="0" y="88"/>
                    <a:pt x="0" y="88"/>
                  </a:cubicBezTo>
                  <a:cubicBezTo>
                    <a:pt x="0" y="175"/>
                    <a:pt x="0" y="175"/>
                    <a:pt x="0" y="175"/>
                  </a:cubicBezTo>
                  <a:cubicBezTo>
                    <a:pt x="87" y="175"/>
                    <a:pt x="87" y="175"/>
                    <a:pt x="87" y="175"/>
                  </a:cubicBezTo>
                  <a:cubicBezTo>
                    <a:pt x="87" y="151"/>
                    <a:pt x="87" y="151"/>
                    <a:pt x="87" y="151"/>
                  </a:cubicBezTo>
                  <a:cubicBezTo>
                    <a:pt x="47" y="151"/>
                    <a:pt x="47" y="151"/>
                    <a:pt x="47" y="151"/>
                  </a:cubicBezTo>
                  <a:cubicBezTo>
                    <a:pt x="79" y="74"/>
                    <a:pt x="155" y="24"/>
                    <a:pt x="239" y="24"/>
                  </a:cubicBezTo>
                  <a:cubicBezTo>
                    <a:pt x="355" y="24"/>
                    <a:pt x="449" y="118"/>
                    <a:pt x="449" y="234"/>
                  </a:cubicBezTo>
                  <a:cubicBezTo>
                    <a:pt x="449" y="350"/>
                    <a:pt x="355" y="444"/>
                    <a:pt x="239" y="444"/>
                  </a:cubicBezTo>
                  <a:cubicBezTo>
                    <a:pt x="124" y="444"/>
                    <a:pt x="29" y="350"/>
                    <a:pt x="29" y="234"/>
                  </a:cubicBezTo>
                  <a:cubicBezTo>
                    <a:pt x="5" y="234"/>
                    <a:pt x="5" y="234"/>
                    <a:pt x="5" y="234"/>
                  </a:cubicBezTo>
                  <a:cubicBezTo>
                    <a:pt x="5" y="363"/>
                    <a:pt x="110" y="468"/>
                    <a:pt x="239" y="468"/>
                  </a:cubicBezTo>
                  <a:cubicBezTo>
                    <a:pt x="369" y="468"/>
                    <a:pt x="473" y="363"/>
                    <a:pt x="473" y="234"/>
                  </a:cubicBezTo>
                  <a:cubicBezTo>
                    <a:pt x="473" y="105"/>
                    <a:pt x="369" y="0"/>
                    <a:pt x="2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39" name="Freeform 32"/>
            <p:cNvSpPr>
              <a:spLocks noEditPoints="1"/>
            </p:cNvSpPr>
            <p:nvPr/>
          </p:nvSpPr>
          <p:spPr bwMode="auto">
            <a:xfrm>
              <a:off x="7562850" y="-709613"/>
              <a:ext cx="709612" cy="825500"/>
            </a:xfrm>
            <a:custGeom>
              <a:avLst/>
              <a:gdLst>
                <a:gd name="T0" fmla="*/ 218 w 218"/>
                <a:gd name="T1" fmla="*/ 126 h 253"/>
                <a:gd name="T2" fmla="*/ 218 w 218"/>
                <a:gd name="T3" fmla="*/ 34 h 253"/>
                <a:gd name="T4" fmla="*/ 212 w 218"/>
                <a:gd name="T5" fmla="*/ 31 h 253"/>
                <a:gd name="T6" fmla="*/ 109 w 218"/>
                <a:gd name="T7" fmla="*/ 0 h 253"/>
                <a:gd name="T8" fmla="*/ 109 w 218"/>
                <a:gd name="T9" fmla="*/ 0 h 253"/>
                <a:gd name="T10" fmla="*/ 109 w 218"/>
                <a:gd name="T11" fmla="*/ 0 h 253"/>
                <a:gd name="T12" fmla="*/ 6 w 218"/>
                <a:gd name="T13" fmla="*/ 31 h 253"/>
                <a:gd name="T14" fmla="*/ 0 w 218"/>
                <a:gd name="T15" fmla="*/ 34 h 253"/>
                <a:gd name="T16" fmla="*/ 0 w 218"/>
                <a:gd name="T17" fmla="*/ 126 h 253"/>
                <a:gd name="T18" fmla="*/ 109 w 218"/>
                <a:gd name="T19" fmla="*/ 253 h 253"/>
                <a:gd name="T20" fmla="*/ 218 w 218"/>
                <a:gd name="T21" fmla="*/ 126 h 253"/>
                <a:gd name="T22" fmla="*/ 109 w 218"/>
                <a:gd name="T23" fmla="*/ 24 h 253"/>
                <a:gd name="T24" fmla="*/ 194 w 218"/>
                <a:gd name="T25" fmla="*/ 49 h 253"/>
                <a:gd name="T26" fmla="*/ 194 w 218"/>
                <a:gd name="T27" fmla="*/ 62 h 253"/>
                <a:gd name="T28" fmla="*/ 24 w 218"/>
                <a:gd name="T29" fmla="*/ 62 h 253"/>
                <a:gd name="T30" fmla="*/ 24 w 218"/>
                <a:gd name="T31" fmla="*/ 49 h 253"/>
                <a:gd name="T32" fmla="*/ 109 w 218"/>
                <a:gd name="T33" fmla="*/ 24 h 253"/>
                <a:gd name="T34" fmla="*/ 24 w 218"/>
                <a:gd name="T35" fmla="*/ 126 h 253"/>
                <a:gd name="T36" fmla="*/ 24 w 218"/>
                <a:gd name="T37" fmla="*/ 86 h 253"/>
                <a:gd name="T38" fmla="*/ 194 w 218"/>
                <a:gd name="T39" fmla="*/ 86 h 253"/>
                <a:gd name="T40" fmla="*/ 194 w 218"/>
                <a:gd name="T41" fmla="*/ 126 h 253"/>
                <a:gd name="T42" fmla="*/ 109 w 218"/>
                <a:gd name="T43" fmla="*/ 229 h 253"/>
                <a:gd name="T44" fmla="*/ 24 w 218"/>
                <a:gd name="T45" fmla="*/ 126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8" h="253">
                  <a:moveTo>
                    <a:pt x="218" y="126"/>
                  </a:moveTo>
                  <a:cubicBezTo>
                    <a:pt x="218" y="34"/>
                    <a:pt x="218" y="34"/>
                    <a:pt x="218" y="34"/>
                  </a:cubicBezTo>
                  <a:cubicBezTo>
                    <a:pt x="212" y="31"/>
                    <a:pt x="212" y="31"/>
                    <a:pt x="212" y="31"/>
                  </a:cubicBezTo>
                  <a:cubicBezTo>
                    <a:pt x="210" y="30"/>
                    <a:pt x="160" y="1"/>
                    <a:pt x="109" y="0"/>
                  </a:cubicBezTo>
                  <a:cubicBezTo>
                    <a:pt x="109" y="0"/>
                    <a:pt x="109" y="0"/>
                    <a:pt x="109" y="0"/>
                  </a:cubicBezTo>
                  <a:cubicBezTo>
                    <a:pt x="109" y="0"/>
                    <a:pt x="109" y="0"/>
                    <a:pt x="109" y="0"/>
                  </a:cubicBezTo>
                  <a:cubicBezTo>
                    <a:pt x="58" y="1"/>
                    <a:pt x="8" y="30"/>
                    <a:pt x="6" y="31"/>
                  </a:cubicBezTo>
                  <a:cubicBezTo>
                    <a:pt x="0" y="34"/>
                    <a:pt x="0" y="34"/>
                    <a:pt x="0" y="34"/>
                  </a:cubicBezTo>
                  <a:cubicBezTo>
                    <a:pt x="0" y="126"/>
                    <a:pt x="0" y="126"/>
                    <a:pt x="0" y="126"/>
                  </a:cubicBezTo>
                  <a:cubicBezTo>
                    <a:pt x="0" y="185"/>
                    <a:pt x="77" y="253"/>
                    <a:pt x="109" y="253"/>
                  </a:cubicBezTo>
                  <a:cubicBezTo>
                    <a:pt x="140" y="253"/>
                    <a:pt x="218" y="185"/>
                    <a:pt x="218" y="126"/>
                  </a:cubicBezTo>
                  <a:close/>
                  <a:moveTo>
                    <a:pt x="109" y="24"/>
                  </a:moveTo>
                  <a:cubicBezTo>
                    <a:pt x="144" y="25"/>
                    <a:pt x="180" y="42"/>
                    <a:pt x="194" y="49"/>
                  </a:cubicBezTo>
                  <a:cubicBezTo>
                    <a:pt x="194" y="62"/>
                    <a:pt x="194" y="62"/>
                    <a:pt x="194" y="62"/>
                  </a:cubicBezTo>
                  <a:cubicBezTo>
                    <a:pt x="24" y="62"/>
                    <a:pt x="24" y="62"/>
                    <a:pt x="24" y="62"/>
                  </a:cubicBezTo>
                  <a:cubicBezTo>
                    <a:pt x="24" y="49"/>
                    <a:pt x="24" y="49"/>
                    <a:pt x="24" y="49"/>
                  </a:cubicBezTo>
                  <a:cubicBezTo>
                    <a:pt x="38" y="42"/>
                    <a:pt x="74" y="25"/>
                    <a:pt x="109" y="24"/>
                  </a:cubicBezTo>
                  <a:close/>
                  <a:moveTo>
                    <a:pt x="24" y="126"/>
                  </a:moveTo>
                  <a:cubicBezTo>
                    <a:pt x="24" y="86"/>
                    <a:pt x="24" y="86"/>
                    <a:pt x="24" y="86"/>
                  </a:cubicBezTo>
                  <a:cubicBezTo>
                    <a:pt x="194" y="86"/>
                    <a:pt x="194" y="86"/>
                    <a:pt x="194" y="86"/>
                  </a:cubicBezTo>
                  <a:cubicBezTo>
                    <a:pt x="194" y="126"/>
                    <a:pt x="194" y="126"/>
                    <a:pt x="194" y="126"/>
                  </a:cubicBezTo>
                  <a:cubicBezTo>
                    <a:pt x="194" y="173"/>
                    <a:pt x="125" y="229"/>
                    <a:pt x="109" y="229"/>
                  </a:cubicBezTo>
                  <a:cubicBezTo>
                    <a:pt x="92" y="229"/>
                    <a:pt x="24" y="173"/>
                    <a:pt x="24"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grpSp>
      <p:sp>
        <p:nvSpPr>
          <p:cNvPr id="12" name="Text Placeholder 12"/>
          <p:cNvSpPr txBox="1">
            <a:spLocks/>
          </p:cNvSpPr>
          <p:nvPr/>
        </p:nvSpPr>
        <p:spPr>
          <a:xfrm>
            <a:off x="269240" y="2626515"/>
            <a:ext cx="3917591" cy="2757779"/>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3874" rtl="0" eaLnBrk="1" fontAlgn="auto" latinLnBrk="0" hangingPunct="1">
              <a:lnSpc>
                <a:spcPct val="90000"/>
              </a:lnSpc>
              <a:spcBef>
                <a:spcPts val="0"/>
              </a:spcBef>
              <a:spcAft>
                <a:spcPts val="980"/>
              </a:spcAft>
              <a:buClrTx/>
              <a:buSzPct val="90000"/>
              <a:buFont typeface="Arial" pitchFamily="34" charset="0"/>
              <a:buNone/>
              <a:tabLst/>
              <a:defRPr/>
            </a:pPr>
            <a:r>
              <a:rPr kumimoji="0" lang="en-US" sz="1765" b="1" i="0" u="none" strike="noStrike" kern="0" cap="none" spc="0" normalizeH="0" baseline="0" noProof="0" dirty="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rPr>
              <a:t>Continuous assessment of machines, networks, and </a:t>
            </a:r>
            <a:br>
              <a:rPr kumimoji="0" lang="en-US" sz="1765" b="1" i="0" u="none" strike="noStrike" kern="0" cap="none" spc="0" normalizeH="0" baseline="0" noProof="0" dirty="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rPr>
            </a:br>
            <a:r>
              <a:rPr kumimoji="0" lang="en-US" sz="1765" b="1" i="0" u="none" strike="noStrike" kern="0" cap="none" spc="0" normalizeH="0" baseline="0" noProof="0" dirty="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rPr>
              <a:t>Azure services</a:t>
            </a:r>
          </a:p>
          <a:p>
            <a:pPr marL="448193" marR="0" lvl="0" indent="0" algn="l" defTabSz="914367" rtl="0" eaLnBrk="1" fontAlgn="auto" latinLnBrk="0" hangingPunct="1">
              <a:lnSpc>
                <a:spcPct val="90000"/>
              </a:lnSpc>
              <a:spcBef>
                <a:spcPts val="0"/>
              </a:spcBef>
              <a:spcAft>
                <a:spcPts val="980"/>
              </a:spcAft>
              <a:buClrTx/>
              <a:buSzPct val="90000"/>
              <a:buFont typeface="Arial" pitchFamily="34" charset="0"/>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Calibri" panose="020F0502020204030204" pitchFamily="34" charset="0"/>
                <a:cs typeface="Segoe UI" panose="020B0502040204020203" pitchFamily="34" charset="0"/>
              </a:rPr>
              <a:t>Hundreds of built-in security assessments, or create your own</a:t>
            </a:r>
            <a:br>
              <a:rPr kumimoji="0" lang="en-US" sz="1765" b="0" i="0" u="none" strike="noStrike" kern="1200" cap="none" spc="0" normalizeH="0" baseline="0" noProof="0" dirty="0">
                <a:ln>
                  <a:noFill/>
                </a:ln>
                <a:solidFill>
                  <a:srgbClr val="FFFFFF"/>
                </a:solidFill>
                <a:effectLst/>
                <a:uLnTx/>
                <a:uFillTx/>
                <a:latin typeface="Segoe UI Semilight"/>
                <a:ea typeface="Calibri" panose="020F0502020204030204" pitchFamily="34" charset="0"/>
                <a:cs typeface="Segoe UI" panose="020B0502040204020203" pitchFamily="34" charset="0"/>
              </a:rPr>
            </a:br>
            <a:endParaRPr kumimoji="0" lang="en-US" sz="1765" b="0" i="0" u="none" strike="noStrike" kern="1200" cap="none" spc="0" normalizeH="0" baseline="0" noProof="0" dirty="0">
              <a:ln>
                <a:noFill/>
              </a:ln>
              <a:solidFill>
                <a:srgbClr val="FFFFFF"/>
              </a:solidFill>
              <a:effectLst/>
              <a:uLnTx/>
              <a:uFillTx/>
              <a:latin typeface="Segoe UI Semilight"/>
              <a:ea typeface="Calibri" panose="020F0502020204030204" pitchFamily="34" charset="0"/>
              <a:cs typeface="Segoe UI" panose="020B0502040204020203" pitchFamily="34" charset="0"/>
            </a:endParaRPr>
          </a:p>
          <a:p>
            <a:pPr marL="0" marR="0" lvl="0" indent="-448193" algn="l" defTabSz="914367" rtl="0" eaLnBrk="1" fontAlgn="auto" latinLnBrk="0" hangingPunct="1">
              <a:lnSpc>
                <a:spcPct val="90000"/>
              </a:lnSpc>
              <a:spcBef>
                <a:spcPts val="0"/>
              </a:spcBef>
              <a:spcAft>
                <a:spcPts val="980"/>
              </a:spcAft>
              <a:buClrTx/>
              <a:buSzPct val="90000"/>
              <a:buFont typeface="Arial" pitchFamily="34" charset="0"/>
              <a:buNone/>
              <a:tabLst/>
              <a:defRPr/>
            </a:pPr>
            <a:r>
              <a:rPr kumimoji="0" lang="en-US" sz="1765" b="1"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Fix vulnerabilities quickly</a:t>
            </a:r>
          </a:p>
          <a:p>
            <a:pPr marL="448193" marR="0" lvl="0" indent="0" algn="l" defTabSz="914367" rtl="0" eaLnBrk="1" fontAlgn="auto" latinLnBrk="0" hangingPunct="1">
              <a:lnSpc>
                <a:spcPct val="90000"/>
              </a:lnSpc>
              <a:spcBef>
                <a:spcPts val="0"/>
              </a:spcBef>
              <a:spcAft>
                <a:spcPts val="980"/>
              </a:spcAft>
              <a:buClrTx/>
              <a:buSzPct val="90000"/>
              <a:buFont typeface="Arial" pitchFamily="34" charset="0"/>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Calibri" panose="020F0502020204030204" pitchFamily="34" charset="0"/>
                <a:cs typeface="Segoe UI" panose="020B0502040204020203" pitchFamily="34" charset="0"/>
              </a:rPr>
              <a:t>Prioritized, actionable security recommendations </a:t>
            </a:r>
          </a:p>
        </p:txBody>
      </p:sp>
      <p:sp>
        <p:nvSpPr>
          <p:cNvPr id="14" name="L-Shape 13"/>
          <p:cNvSpPr/>
          <p:nvPr/>
        </p:nvSpPr>
        <p:spPr bwMode="auto">
          <a:xfrm rot="13500000">
            <a:off x="566136" y="3621627"/>
            <a:ext cx="100313" cy="100313"/>
          </a:xfrm>
          <a:prstGeom prst="corner">
            <a:avLst>
              <a:gd name="adj1" fmla="val 20732"/>
              <a:gd name="adj2" fmla="val 2073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L-Shape 14"/>
          <p:cNvSpPr/>
          <p:nvPr/>
        </p:nvSpPr>
        <p:spPr bwMode="auto">
          <a:xfrm rot="13500000">
            <a:off x="566136" y="4851288"/>
            <a:ext cx="100313" cy="100313"/>
          </a:xfrm>
          <a:prstGeom prst="corner">
            <a:avLst>
              <a:gd name="adj1" fmla="val 20732"/>
              <a:gd name="adj2" fmla="val 2073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6" name="Picture 15">
            <a:extLst>
              <a:ext uri="{FF2B5EF4-FFF2-40B4-BE49-F238E27FC236}">
                <a16:creationId xmlns:a16="http://schemas.microsoft.com/office/drawing/2014/main" id="{CDE0A8E3-699C-4294-8006-84440520479F}"/>
              </a:ext>
            </a:extLst>
          </p:cNvPr>
          <p:cNvPicPr>
            <a:picLocks noChangeAspect="1"/>
          </p:cNvPicPr>
          <p:nvPr/>
        </p:nvPicPr>
        <p:blipFill rotWithShape="1">
          <a:blip r:embed="rId3"/>
          <a:srcRect l="210" b="9339"/>
          <a:stretch/>
        </p:blipFill>
        <p:spPr>
          <a:xfrm>
            <a:off x="4519476" y="2123656"/>
            <a:ext cx="7183849" cy="4054761"/>
          </a:xfrm>
          <a:prstGeom prst="rect">
            <a:avLst/>
          </a:prstGeom>
        </p:spPr>
      </p:pic>
      <p:sp>
        <p:nvSpPr>
          <p:cNvPr id="3" name="Rectangle 2">
            <a:extLst>
              <a:ext uri="{FF2B5EF4-FFF2-40B4-BE49-F238E27FC236}">
                <a16:creationId xmlns:a16="http://schemas.microsoft.com/office/drawing/2014/main" id="{72600086-B3A1-47D2-9322-1161F3A12597}"/>
              </a:ext>
            </a:extLst>
          </p:cNvPr>
          <p:cNvSpPr/>
          <p:nvPr/>
        </p:nvSpPr>
        <p:spPr bwMode="auto">
          <a:xfrm>
            <a:off x="4519476" y="2611812"/>
            <a:ext cx="7183849" cy="1948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43703331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18" name="Group 217">
            <a:extLst>
              <a:ext uri="{FF2B5EF4-FFF2-40B4-BE49-F238E27FC236}">
                <a16:creationId xmlns:a16="http://schemas.microsoft.com/office/drawing/2014/main" id="{87072E0E-8F26-4354-9B57-3CF4250993DB}"/>
              </a:ext>
            </a:extLst>
          </p:cNvPr>
          <p:cNvGrpSpPr/>
          <p:nvPr/>
        </p:nvGrpSpPr>
        <p:grpSpPr>
          <a:xfrm>
            <a:off x="6019800" y="0"/>
            <a:ext cx="6172200" cy="6858000"/>
            <a:chOff x="6019800" y="0"/>
            <a:chExt cx="6172200" cy="6858000"/>
          </a:xfrm>
        </p:grpSpPr>
        <p:sp>
          <p:nvSpPr>
            <p:cNvPr id="219" name="Rectangle 218">
              <a:extLst>
                <a:ext uri="{FF2B5EF4-FFF2-40B4-BE49-F238E27FC236}">
                  <a16:creationId xmlns:a16="http://schemas.microsoft.com/office/drawing/2014/main" id="{02C9B531-C821-45EF-AD9D-7689FA49A2A6}"/>
                </a:ext>
              </a:extLst>
            </p:cNvPr>
            <p:cNvSpPr/>
            <p:nvPr/>
          </p:nvSpPr>
          <p:spPr bwMode="auto">
            <a:xfrm>
              <a:off x="6019800" y="0"/>
              <a:ext cx="61722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0" name="Group 219">
              <a:extLst>
                <a:ext uri="{FF2B5EF4-FFF2-40B4-BE49-F238E27FC236}">
                  <a16:creationId xmlns:a16="http://schemas.microsoft.com/office/drawing/2014/main" id="{21E61A38-173D-4A0F-B0CE-B7B35B053BEE}"/>
                </a:ext>
              </a:extLst>
            </p:cNvPr>
            <p:cNvGrpSpPr/>
            <p:nvPr/>
          </p:nvGrpSpPr>
          <p:grpSpPr>
            <a:xfrm>
              <a:off x="10941777" y="4316527"/>
              <a:ext cx="346488" cy="552115"/>
              <a:chOff x="2513013" y="2711451"/>
              <a:chExt cx="339725" cy="541338"/>
            </a:xfrm>
            <a:solidFill>
              <a:schemeClr val="tx1"/>
            </a:solidFill>
          </p:grpSpPr>
          <p:sp>
            <p:nvSpPr>
              <p:cNvPr id="288" name="Freeform 143">
                <a:extLst>
                  <a:ext uri="{FF2B5EF4-FFF2-40B4-BE49-F238E27FC236}">
                    <a16:creationId xmlns:a16="http://schemas.microsoft.com/office/drawing/2014/main" id="{0D2A4DA8-E8C5-44AF-B28E-3C23D93B1FAE}"/>
                  </a:ext>
                </a:extLst>
              </p:cNvPr>
              <p:cNvSpPr>
                <a:spLocks noEditPoints="1"/>
              </p:cNvSpPr>
              <p:nvPr/>
            </p:nvSpPr>
            <p:spPr bwMode="auto">
              <a:xfrm>
                <a:off x="2754313" y="2760663"/>
                <a:ext cx="98425" cy="265113"/>
              </a:xfrm>
              <a:custGeom>
                <a:avLst/>
                <a:gdLst>
                  <a:gd name="T0" fmla="*/ 326 w 362"/>
                  <a:gd name="T1" fmla="*/ 834 h 966"/>
                  <a:gd name="T2" fmla="*/ 156 w 362"/>
                  <a:gd name="T3" fmla="*/ 933 h 966"/>
                  <a:gd name="T4" fmla="*/ 37 w 362"/>
                  <a:gd name="T5" fmla="*/ 817 h 966"/>
                  <a:gd name="T6" fmla="*/ 207 w 362"/>
                  <a:gd name="T7" fmla="*/ 719 h 966"/>
                  <a:gd name="T8" fmla="*/ 325 w 362"/>
                  <a:gd name="T9" fmla="*/ 767 h 966"/>
                  <a:gd name="T10" fmla="*/ 37 w 362"/>
                  <a:gd name="T11" fmla="*/ 662 h 966"/>
                  <a:gd name="T12" fmla="*/ 37 w 362"/>
                  <a:gd name="T13" fmla="*/ 594 h 966"/>
                  <a:gd name="T14" fmla="*/ 207 w 362"/>
                  <a:gd name="T15" fmla="*/ 496 h 966"/>
                  <a:gd name="T16" fmla="*/ 325 w 362"/>
                  <a:gd name="T17" fmla="*/ 544 h 966"/>
                  <a:gd name="T18" fmla="*/ 278 w 362"/>
                  <a:gd name="T19" fmla="*/ 659 h 966"/>
                  <a:gd name="T20" fmla="*/ 37 w 362"/>
                  <a:gd name="T21" fmla="*/ 662 h 966"/>
                  <a:gd name="T22" fmla="*/ 37 w 362"/>
                  <a:gd name="T23" fmla="*/ 438 h 966"/>
                  <a:gd name="T24" fmla="*/ 84 w 362"/>
                  <a:gd name="T25" fmla="*/ 323 h 966"/>
                  <a:gd name="T26" fmla="*/ 241 w 362"/>
                  <a:gd name="T27" fmla="*/ 266 h 966"/>
                  <a:gd name="T28" fmla="*/ 326 w 362"/>
                  <a:gd name="T29" fmla="*/ 388 h 966"/>
                  <a:gd name="T30" fmla="*/ 156 w 362"/>
                  <a:gd name="T31" fmla="*/ 486 h 966"/>
                  <a:gd name="T32" fmla="*/ 37 w 362"/>
                  <a:gd name="T33" fmla="*/ 215 h 966"/>
                  <a:gd name="T34" fmla="*/ 37 w 362"/>
                  <a:gd name="T35" fmla="*/ 148 h 966"/>
                  <a:gd name="T36" fmla="*/ 207 w 362"/>
                  <a:gd name="T37" fmla="*/ 49 h 966"/>
                  <a:gd name="T38" fmla="*/ 325 w 362"/>
                  <a:gd name="T39" fmla="*/ 97 h 966"/>
                  <a:gd name="T40" fmla="*/ 278 w 362"/>
                  <a:gd name="T41" fmla="*/ 213 h 966"/>
                  <a:gd name="T42" fmla="*/ 37 w 362"/>
                  <a:gd name="T43" fmla="*/ 215 h 966"/>
                  <a:gd name="T44" fmla="*/ 273 w 362"/>
                  <a:gd name="T45" fmla="*/ 690 h 966"/>
                  <a:gd name="T46" fmla="*/ 350 w 362"/>
                  <a:gd name="T47" fmla="*/ 621 h 966"/>
                  <a:gd name="T48" fmla="*/ 273 w 362"/>
                  <a:gd name="T49" fmla="*/ 467 h 966"/>
                  <a:gd name="T50" fmla="*/ 350 w 362"/>
                  <a:gd name="T51" fmla="*/ 398 h 966"/>
                  <a:gd name="T52" fmla="*/ 273 w 362"/>
                  <a:gd name="T53" fmla="*/ 244 h 966"/>
                  <a:gd name="T54" fmla="*/ 350 w 362"/>
                  <a:gd name="T55" fmla="*/ 175 h 966"/>
                  <a:gd name="T56" fmla="*/ 196 w 362"/>
                  <a:gd name="T57" fmla="*/ 24 h 966"/>
                  <a:gd name="T58" fmla="*/ 86 w 362"/>
                  <a:gd name="T59" fmla="*/ 70 h 966"/>
                  <a:gd name="T60" fmla="*/ 12 w 362"/>
                  <a:gd name="T61" fmla="*/ 138 h 966"/>
                  <a:gd name="T62" fmla="*/ 89 w 362"/>
                  <a:gd name="T63" fmla="*/ 292 h 966"/>
                  <a:gd name="T64" fmla="*/ 12 w 362"/>
                  <a:gd name="T65" fmla="*/ 361 h 966"/>
                  <a:gd name="T66" fmla="*/ 89 w 362"/>
                  <a:gd name="T67" fmla="*/ 515 h 966"/>
                  <a:gd name="T68" fmla="*/ 12 w 362"/>
                  <a:gd name="T69" fmla="*/ 584 h 966"/>
                  <a:gd name="T70" fmla="*/ 89 w 362"/>
                  <a:gd name="T71" fmla="*/ 738 h 966"/>
                  <a:gd name="T72" fmla="*/ 12 w 362"/>
                  <a:gd name="T73" fmla="*/ 807 h 966"/>
                  <a:gd name="T74" fmla="*/ 13 w 362"/>
                  <a:gd name="T75" fmla="*/ 895 h 966"/>
                  <a:gd name="T76" fmla="*/ 86 w 362"/>
                  <a:gd name="T77" fmla="*/ 961 h 966"/>
                  <a:gd name="T78" fmla="*/ 121 w 362"/>
                  <a:gd name="T79" fmla="*/ 966 h 966"/>
                  <a:gd name="T80" fmla="*/ 288 w 362"/>
                  <a:gd name="T81" fmla="*/ 907 h 966"/>
                  <a:gd name="T82" fmla="*/ 349 w 362"/>
                  <a:gd name="T83" fmla="*/ 756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62" h="966">
                    <a:moveTo>
                      <a:pt x="326" y="834"/>
                    </a:moveTo>
                    <a:lnTo>
                      <a:pt x="326" y="834"/>
                    </a:lnTo>
                    <a:cubicBezTo>
                      <a:pt x="317" y="856"/>
                      <a:pt x="300" y="873"/>
                      <a:pt x="278" y="882"/>
                    </a:cubicBezTo>
                    <a:lnTo>
                      <a:pt x="156" y="933"/>
                    </a:lnTo>
                    <a:cubicBezTo>
                      <a:pt x="110" y="952"/>
                      <a:pt x="57" y="930"/>
                      <a:pt x="37" y="885"/>
                    </a:cubicBezTo>
                    <a:cubicBezTo>
                      <a:pt x="28" y="863"/>
                      <a:pt x="28" y="839"/>
                      <a:pt x="37" y="817"/>
                    </a:cubicBezTo>
                    <a:cubicBezTo>
                      <a:pt x="46" y="795"/>
                      <a:pt x="63" y="778"/>
                      <a:pt x="84" y="769"/>
                    </a:cubicBezTo>
                    <a:lnTo>
                      <a:pt x="207" y="719"/>
                    </a:lnTo>
                    <a:cubicBezTo>
                      <a:pt x="218" y="714"/>
                      <a:pt x="230" y="712"/>
                      <a:pt x="241" y="712"/>
                    </a:cubicBezTo>
                    <a:cubicBezTo>
                      <a:pt x="276" y="712"/>
                      <a:pt x="310" y="733"/>
                      <a:pt x="325" y="767"/>
                    </a:cubicBezTo>
                    <a:cubicBezTo>
                      <a:pt x="334" y="788"/>
                      <a:pt x="335" y="812"/>
                      <a:pt x="326" y="834"/>
                    </a:cubicBezTo>
                    <a:close/>
                    <a:moveTo>
                      <a:pt x="37" y="662"/>
                    </a:moveTo>
                    <a:lnTo>
                      <a:pt x="37" y="662"/>
                    </a:lnTo>
                    <a:cubicBezTo>
                      <a:pt x="28" y="640"/>
                      <a:pt x="28" y="616"/>
                      <a:pt x="37" y="594"/>
                    </a:cubicBezTo>
                    <a:cubicBezTo>
                      <a:pt x="46" y="572"/>
                      <a:pt x="63" y="555"/>
                      <a:pt x="84" y="546"/>
                    </a:cubicBezTo>
                    <a:lnTo>
                      <a:pt x="207" y="496"/>
                    </a:lnTo>
                    <a:cubicBezTo>
                      <a:pt x="218" y="491"/>
                      <a:pt x="230" y="489"/>
                      <a:pt x="241" y="489"/>
                    </a:cubicBezTo>
                    <a:cubicBezTo>
                      <a:pt x="276" y="489"/>
                      <a:pt x="310" y="509"/>
                      <a:pt x="325" y="544"/>
                    </a:cubicBezTo>
                    <a:cubicBezTo>
                      <a:pt x="334" y="565"/>
                      <a:pt x="335" y="589"/>
                      <a:pt x="326" y="611"/>
                    </a:cubicBezTo>
                    <a:cubicBezTo>
                      <a:pt x="317" y="633"/>
                      <a:pt x="300" y="650"/>
                      <a:pt x="278" y="659"/>
                    </a:cubicBezTo>
                    <a:lnTo>
                      <a:pt x="156" y="710"/>
                    </a:lnTo>
                    <a:cubicBezTo>
                      <a:pt x="110" y="728"/>
                      <a:pt x="57" y="707"/>
                      <a:pt x="37" y="662"/>
                    </a:cubicBezTo>
                    <a:close/>
                    <a:moveTo>
                      <a:pt x="37" y="438"/>
                    </a:moveTo>
                    <a:lnTo>
                      <a:pt x="37" y="438"/>
                    </a:lnTo>
                    <a:cubicBezTo>
                      <a:pt x="28" y="417"/>
                      <a:pt x="28" y="393"/>
                      <a:pt x="37" y="371"/>
                    </a:cubicBezTo>
                    <a:cubicBezTo>
                      <a:pt x="46" y="349"/>
                      <a:pt x="63" y="332"/>
                      <a:pt x="84" y="323"/>
                    </a:cubicBezTo>
                    <a:lnTo>
                      <a:pt x="207" y="272"/>
                    </a:lnTo>
                    <a:cubicBezTo>
                      <a:pt x="218" y="268"/>
                      <a:pt x="229" y="266"/>
                      <a:pt x="241" y="266"/>
                    </a:cubicBezTo>
                    <a:cubicBezTo>
                      <a:pt x="276" y="266"/>
                      <a:pt x="310" y="286"/>
                      <a:pt x="325" y="320"/>
                    </a:cubicBezTo>
                    <a:cubicBezTo>
                      <a:pt x="334" y="342"/>
                      <a:pt x="335" y="366"/>
                      <a:pt x="326" y="388"/>
                    </a:cubicBezTo>
                    <a:cubicBezTo>
                      <a:pt x="317" y="410"/>
                      <a:pt x="300" y="427"/>
                      <a:pt x="278" y="436"/>
                    </a:cubicBezTo>
                    <a:lnTo>
                      <a:pt x="156" y="486"/>
                    </a:lnTo>
                    <a:cubicBezTo>
                      <a:pt x="110" y="505"/>
                      <a:pt x="57" y="484"/>
                      <a:pt x="37" y="438"/>
                    </a:cubicBezTo>
                    <a:close/>
                    <a:moveTo>
                      <a:pt x="37" y="215"/>
                    </a:moveTo>
                    <a:lnTo>
                      <a:pt x="37" y="215"/>
                    </a:lnTo>
                    <a:cubicBezTo>
                      <a:pt x="28" y="194"/>
                      <a:pt x="28" y="170"/>
                      <a:pt x="37" y="148"/>
                    </a:cubicBezTo>
                    <a:cubicBezTo>
                      <a:pt x="46" y="126"/>
                      <a:pt x="63" y="109"/>
                      <a:pt x="84" y="100"/>
                    </a:cubicBezTo>
                    <a:lnTo>
                      <a:pt x="207" y="49"/>
                    </a:lnTo>
                    <a:cubicBezTo>
                      <a:pt x="218" y="44"/>
                      <a:pt x="229" y="42"/>
                      <a:pt x="241" y="42"/>
                    </a:cubicBezTo>
                    <a:cubicBezTo>
                      <a:pt x="276" y="42"/>
                      <a:pt x="310" y="63"/>
                      <a:pt x="325" y="97"/>
                    </a:cubicBezTo>
                    <a:cubicBezTo>
                      <a:pt x="334" y="119"/>
                      <a:pt x="335" y="143"/>
                      <a:pt x="326" y="165"/>
                    </a:cubicBezTo>
                    <a:cubicBezTo>
                      <a:pt x="317" y="187"/>
                      <a:pt x="300" y="204"/>
                      <a:pt x="278" y="213"/>
                    </a:cubicBezTo>
                    <a:lnTo>
                      <a:pt x="156" y="263"/>
                    </a:lnTo>
                    <a:cubicBezTo>
                      <a:pt x="110" y="282"/>
                      <a:pt x="57" y="260"/>
                      <a:pt x="37" y="215"/>
                    </a:cubicBezTo>
                    <a:close/>
                    <a:moveTo>
                      <a:pt x="273" y="690"/>
                    </a:moveTo>
                    <a:lnTo>
                      <a:pt x="273" y="690"/>
                    </a:lnTo>
                    <a:lnTo>
                      <a:pt x="288" y="684"/>
                    </a:lnTo>
                    <a:cubicBezTo>
                      <a:pt x="317" y="672"/>
                      <a:pt x="339" y="650"/>
                      <a:pt x="350" y="621"/>
                    </a:cubicBezTo>
                    <a:cubicBezTo>
                      <a:pt x="362" y="593"/>
                      <a:pt x="362" y="561"/>
                      <a:pt x="349" y="533"/>
                    </a:cubicBezTo>
                    <a:cubicBezTo>
                      <a:pt x="335" y="499"/>
                      <a:pt x="306" y="476"/>
                      <a:pt x="273" y="467"/>
                    </a:cubicBezTo>
                    <a:lnTo>
                      <a:pt x="288" y="461"/>
                    </a:lnTo>
                    <a:cubicBezTo>
                      <a:pt x="317" y="449"/>
                      <a:pt x="339" y="427"/>
                      <a:pt x="350" y="398"/>
                    </a:cubicBezTo>
                    <a:cubicBezTo>
                      <a:pt x="362" y="369"/>
                      <a:pt x="362" y="338"/>
                      <a:pt x="349" y="310"/>
                    </a:cubicBezTo>
                    <a:cubicBezTo>
                      <a:pt x="335" y="276"/>
                      <a:pt x="306" y="253"/>
                      <a:pt x="273" y="244"/>
                    </a:cubicBezTo>
                    <a:lnTo>
                      <a:pt x="288" y="237"/>
                    </a:lnTo>
                    <a:cubicBezTo>
                      <a:pt x="317" y="226"/>
                      <a:pt x="339" y="203"/>
                      <a:pt x="350" y="175"/>
                    </a:cubicBezTo>
                    <a:cubicBezTo>
                      <a:pt x="362" y="146"/>
                      <a:pt x="362" y="115"/>
                      <a:pt x="349" y="87"/>
                    </a:cubicBezTo>
                    <a:cubicBezTo>
                      <a:pt x="324" y="28"/>
                      <a:pt x="255" y="0"/>
                      <a:pt x="196" y="24"/>
                    </a:cubicBezTo>
                    <a:lnTo>
                      <a:pt x="113" y="59"/>
                    </a:lnTo>
                    <a:lnTo>
                      <a:pt x="86" y="70"/>
                    </a:lnTo>
                    <a:lnTo>
                      <a:pt x="74" y="75"/>
                    </a:lnTo>
                    <a:cubicBezTo>
                      <a:pt x="46" y="87"/>
                      <a:pt x="24" y="109"/>
                      <a:pt x="12" y="138"/>
                    </a:cubicBezTo>
                    <a:cubicBezTo>
                      <a:pt x="0" y="166"/>
                      <a:pt x="1" y="198"/>
                      <a:pt x="13" y="226"/>
                    </a:cubicBezTo>
                    <a:cubicBezTo>
                      <a:pt x="27" y="259"/>
                      <a:pt x="56" y="283"/>
                      <a:pt x="89" y="292"/>
                    </a:cubicBezTo>
                    <a:lnTo>
                      <a:pt x="74" y="298"/>
                    </a:lnTo>
                    <a:cubicBezTo>
                      <a:pt x="46" y="310"/>
                      <a:pt x="24" y="332"/>
                      <a:pt x="12" y="361"/>
                    </a:cubicBezTo>
                    <a:cubicBezTo>
                      <a:pt x="0" y="389"/>
                      <a:pt x="1" y="421"/>
                      <a:pt x="13" y="449"/>
                    </a:cubicBezTo>
                    <a:cubicBezTo>
                      <a:pt x="27" y="482"/>
                      <a:pt x="56" y="506"/>
                      <a:pt x="89" y="515"/>
                    </a:cubicBezTo>
                    <a:lnTo>
                      <a:pt x="74" y="521"/>
                    </a:lnTo>
                    <a:cubicBezTo>
                      <a:pt x="46" y="533"/>
                      <a:pt x="24" y="555"/>
                      <a:pt x="12" y="584"/>
                    </a:cubicBezTo>
                    <a:cubicBezTo>
                      <a:pt x="0" y="613"/>
                      <a:pt x="1" y="644"/>
                      <a:pt x="13" y="672"/>
                    </a:cubicBezTo>
                    <a:cubicBezTo>
                      <a:pt x="27" y="706"/>
                      <a:pt x="56" y="729"/>
                      <a:pt x="89" y="738"/>
                    </a:cubicBezTo>
                    <a:lnTo>
                      <a:pt x="74" y="745"/>
                    </a:lnTo>
                    <a:cubicBezTo>
                      <a:pt x="46" y="756"/>
                      <a:pt x="24" y="779"/>
                      <a:pt x="12" y="807"/>
                    </a:cubicBezTo>
                    <a:cubicBezTo>
                      <a:pt x="3" y="829"/>
                      <a:pt x="1" y="851"/>
                      <a:pt x="6" y="873"/>
                    </a:cubicBezTo>
                    <a:cubicBezTo>
                      <a:pt x="8" y="881"/>
                      <a:pt x="10" y="888"/>
                      <a:pt x="13" y="895"/>
                    </a:cubicBezTo>
                    <a:cubicBezTo>
                      <a:pt x="14" y="897"/>
                      <a:pt x="15" y="899"/>
                      <a:pt x="15" y="900"/>
                    </a:cubicBezTo>
                    <a:cubicBezTo>
                      <a:pt x="30" y="930"/>
                      <a:pt x="56" y="951"/>
                      <a:pt x="86" y="961"/>
                    </a:cubicBezTo>
                    <a:cubicBezTo>
                      <a:pt x="95" y="963"/>
                      <a:pt x="104" y="965"/>
                      <a:pt x="113" y="966"/>
                    </a:cubicBezTo>
                    <a:cubicBezTo>
                      <a:pt x="116" y="966"/>
                      <a:pt x="119" y="966"/>
                      <a:pt x="121" y="966"/>
                    </a:cubicBezTo>
                    <a:cubicBezTo>
                      <a:pt x="136" y="966"/>
                      <a:pt x="151" y="964"/>
                      <a:pt x="166" y="958"/>
                    </a:cubicBezTo>
                    <a:lnTo>
                      <a:pt x="288" y="907"/>
                    </a:lnTo>
                    <a:cubicBezTo>
                      <a:pt x="317" y="895"/>
                      <a:pt x="339" y="873"/>
                      <a:pt x="350" y="844"/>
                    </a:cubicBezTo>
                    <a:cubicBezTo>
                      <a:pt x="362" y="816"/>
                      <a:pt x="362" y="784"/>
                      <a:pt x="349" y="756"/>
                    </a:cubicBezTo>
                    <a:cubicBezTo>
                      <a:pt x="335" y="723"/>
                      <a:pt x="306" y="699"/>
                      <a:pt x="273" y="69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289" name="Freeform 144">
                <a:extLst>
                  <a:ext uri="{FF2B5EF4-FFF2-40B4-BE49-F238E27FC236}">
                    <a16:creationId xmlns:a16="http://schemas.microsoft.com/office/drawing/2014/main" id="{66BAC1F8-9E65-482B-99B6-C25E19B873FC}"/>
                  </a:ext>
                </a:extLst>
              </p:cNvPr>
              <p:cNvSpPr>
                <a:spLocks noEditPoints="1"/>
              </p:cNvSpPr>
              <p:nvPr/>
            </p:nvSpPr>
            <p:spPr bwMode="auto">
              <a:xfrm>
                <a:off x="2651125" y="3021013"/>
                <a:ext cx="46038" cy="46038"/>
              </a:xfrm>
              <a:custGeom>
                <a:avLst/>
                <a:gdLst>
                  <a:gd name="T0" fmla="*/ 84 w 167"/>
                  <a:gd name="T1" fmla="*/ 26 h 166"/>
                  <a:gd name="T2" fmla="*/ 84 w 167"/>
                  <a:gd name="T3" fmla="*/ 26 h 166"/>
                  <a:gd name="T4" fmla="*/ 27 w 167"/>
                  <a:gd name="T5" fmla="*/ 83 h 166"/>
                  <a:gd name="T6" fmla="*/ 84 w 167"/>
                  <a:gd name="T7" fmla="*/ 140 h 166"/>
                  <a:gd name="T8" fmla="*/ 140 w 167"/>
                  <a:gd name="T9" fmla="*/ 83 h 166"/>
                  <a:gd name="T10" fmla="*/ 84 w 167"/>
                  <a:gd name="T11" fmla="*/ 26 h 166"/>
                  <a:gd name="T12" fmla="*/ 84 w 167"/>
                  <a:gd name="T13" fmla="*/ 166 h 166"/>
                  <a:gd name="T14" fmla="*/ 84 w 167"/>
                  <a:gd name="T15" fmla="*/ 166 h 166"/>
                  <a:gd name="T16" fmla="*/ 0 w 167"/>
                  <a:gd name="T17" fmla="*/ 83 h 166"/>
                  <a:gd name="T18" fmla="*/ 84 w 167"/>
                  <a:gd name="T19" fmla="*/ 0 h 166"/>
                  <a:gd name="T20" fmla="*/ 167 w 167"/>
                  <a:gd name="T21" fmla="*/ 83 h 166"/>
                  <a:gd name="T22" fmla="*/ 84 w 167"/>
                  <a:gd name="T23"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7" h="166">
                    <a:moveTo>
                      <a:pt x="84" y="26"/>
                    </a:moveTo>
                    <a:lnTo>
                      <a:pt x="84" y="26"/>
                    </a:lnTo>
                    <a:cubicBezTo>
                      <a:pt x="52" y="26"/>
                      <a:pt x="27" y="52"/>
                      <a:pt x="27" y="83"/>
                    </a:cubicBezTo>
                    <a:cubicBezTo>
                      <a:pt x="27" y="114"/>
                      <a:pt x="52" y="140"/>
                      <a:pt x="84" y="140"/>
                    </a:cubicBezTo>
                    <a:cubicBezTo>
                      <a:pt x="115" y="140"/>
                      <a:pt x="140" y="114"/>
                      <a:pt x="140" y="83"/>
                    </a:cubicBezTo>
                    <a:cubicBezTo>
                      <a:pt x="140" y="52"/>
                      <a:pt x="115" y="26"/>
                      <a:pt x="84" y="26"/>
                    </a:cubicBezTo>
                    <a:close/>
                    <a:moveTo>
                      <a:pt x="84" y="166"/>
                    </a:moveTo>
                    <a:lnTo>
                      <a:pt x="84" y="166"/>
                    </a:lnTo>
                    <a:cubicBezTo>
                      <a:pt x="38" y="166"/>
                      <a:pt x="0" y="129"/>
                      <a:pt x="0" y="83"/>
                    </a:cubicBezTo>
                    <a:cubicBezTo>
                      <a:pt x="0" y="37"/>
                      <a:pt x="38" y="0"/>
                      <a:pt x="84" y="0"/>
                    </a:cubicBezTo>
                    <a:cubicBezTo>
                      <a:pt x="130" y="0"/>
                      <a:pt x="167" y="37"/>
                      <a:pt x="167" y="83"/>
                    </a:cubicBezTo>
                    <a:cubicBezTo>
                      <a:pt x="167" y="129"/>
                      <a:pt x="130" y="166"/>
                      <a:pt x="84" y="16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290" name="Freeform 145">
                <a:extLst>
                  <a:ext uri="{FF2B5EF4-FFF2-40B4-BE49-F238E27FC236}">
                    <a16:creationId xmlns:a16="http://schemas.microsoft.com/office/drawing/2014/main" id="{0142EE67-107B-4FC9-A40F-4BD5E6BA8743}"/>
                  </a:ext>
                </a:extLst>
              </p:cNvPr>
              <p:cNvSpPr>
                <a:spLocks/>
              </p:cNvSpPr>
              <p:nvPr/>
            </p:nvSpPr>
            <p:spPr bwMode="auto">
              <a:xfrm>
                <a:off x="2601913" y="2797176"/>
                <a:ext cx="136525" cy="6350"/>
              </a:xfrm>
              <a:custGeom>
                <a:avLst/>
                <a:gdLst>
                  <a:gd name="T0" fmla="*/ 498 w 498"/>
                  <a:gd name="T1" fmla="*/ 26 h 26"/>
                  <a:gd name="T2" fmla="*/ 498 w 498"/>
                  <a:gd name="T3" fmla="*/ 26 h 26"/>
                  <a:gd name="T4" fmla="*/ 0 w 498"/>
                  <a:gd name="T5" fmla="*/ 26 h 26"/>
                  <a:gd name="T6" fmla="*/ 0 w 498"/>
                  <a:gd name="T7" fmla="*/ 0 h 26"/>
                  <a:gd name="T8" fmla="*/ 498 w 498"/>
                  <a:gd name="T9" fmla="*/ 0 h 26"/>
                  <a:gd name="T10" fmla="*/ 498 w 498"/>
                  <a:gd name="T11" fmla="*/ 26 h 26"/>
                </a:gdLst>
                <a:ahLst/>
                <a:cxnLst>
                  <a:cxn ang="0">
                    <a:pos x="T0" y="T1"/>
                  </a:cxn>
                  <a:cxn ang="0">
                    <a:pos x="T2" y="T3"/>
                  </a:cxn>
                  <a:cxn ang="0">
                    <a:pos x="T4" y="T5"/>
                  </a:cxn>
                  <a:cxn ang="0">
                    <a:pos x="T6" y="T7"/>
                  </a:cxn>
                  <a:cxn ang="0">
                    <a:pos x="T8" y="T9"/>
                  </a:cxn>
                  <a:cxn ang="0">
                    <a:pos x="T10" y="T11"/>
                  </a:cxn>
                </a:cxnLst>
                <a:rect l="0" t="0" r="r" b="b"/>
                <a:pathLst>
                  <a:path w="498" h="26">
                    <a:moveTo>
                      <a:pt x="498" y="26"/>
                    </a:moveTo>
                    <a:lnTo>
                      <a:pt x="498" y="26"/>
                    </a:lnTo>
                    <a:lnTo>
                      <a:pt x="0" y="26"/>
                    </a:lnTo>
                    <a:lnTo>
                      <a:pt x="0" y="0"/>
                    </a:lnTo>
                    <a:lnTo>
                      <a:pt x="498" y="0"/>
                    </a:lnTo>
                    <a:lnTo>
                      <a:pt x="498" y="2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291" name="Freeform 146">
                <a:extLst>
                  <a:ext uri="{FF2B5EF4-FFF2-40B4-BE49-F238E27FC236}">
                    <a16:creationId xmlns:a16="http://schemas.microsoft.com/office/drawing/2014/main" id="{DE109984-0C3B-4E06-8FFF-250028C1E2C0}"/>
                  </a:ext>
                </a:extLst>
              </p:cNvPr>
              <p:cNvSpPr>
                <a:spLocks/>
              </p:cNvSpPr>
              <p:nvPr/>
            </p:nvSpPr>
            <p:spPr bwMode="auto">
              <a:xfrm>
                <a:off x="2601913" y="2843213"/>
                <a:ext cx="111125" cy="7938"/>
              </a:xfrm>
              <a:custGeom>
                <a:avLst/>
                <a:gdLst>
                  <a:gd name="T0" fmla="*/ 406 w 406"/>
                  <a:gd name="T1" fmla="*/ 27 h 27"/>
                  <a:gd name="T2" fmla="*/ 406 w 406"/>
                  <a:gd name="T3" fmla="*/ 27 h 27"/>
                  <a:gd name="T4" fmla="*/ 0 w 406"/>
                  <a:gd name="T5" fmla="*/ 27 h 27"/>
                  <a:gd name="T6" fmla="*/ 0 w 406"/>
                  <a:gd name="T7" fmla="*/ 0 h 27"/>
                  <a:gd name="T8" fmla="*/ 406 w 406"/>
                  <a:gd name="T9" fmla="*/ 0 h 27"/>
                  <a:gd name="T10" fmla="*/ 406 w 406"/>
                  <a:gd name="T11" fmla="*/ 27 h 27"/>
                </a:gdLst>
                <a:ahLst/>
                <a:cxnLst>
                  <a:cxn ang="0">
                    <a:pos x="T0" y="T1"/>
                  </a:cxn>
                  <a:cxn ang="0">
                    <a:pos x="T2" y="T3"/>
                  </a:cxn>
                  <a:cxn ang="0">
                    <a:pos x="T4" y="T5"/>
                  </a:cxn>
                  <a:cxn ang="0">
                    <a:pos x="T6" y="T7"/>
                  </a:cxn>
                  <a:cxn ang="0">
                    <a:pos x="T8" y="T9"/>
                  </a:cxn>
                  <a:cxn ang="0">
                    <a:pos x="T10" y="T11"/>
                  </a:cxn>
                </a:cxnLst>
                <a:rect l="0" t="0" r="r" b="b"/>
                <a:pathLst>
                  <a:path w="406" h="27">
                    <a:moveTo>
                      <a:pt x="406" y="27"/>
                    </a:moveTo>
                    <a:lnTo>
                      <a:pt x="406" y="27"/>
                    </a:lnTo>
                    <a:lnTo>
                      <a:pt x="0" y="27"/>
                    </a:lnTo>
                    <a:lnTo>
                      <a:pt x="0" y="0"/>
                    </a:lnTo>
                    <a:lnTo>
                      <a:pt x="406" y="0"/>
                    </a:lnTo>
                    <a:lnTo>
                      <a:pt x="406" y="27"/>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292" name="Freeform 147">
                <a:extLst>
                  <a:ext uri="{FF2B5EF4-FFF2-40B4-BE49-F238E27FC236}">
                    <a16:creationId xmlns:a16="http://schemas.microsoft.com/office/drawing/2014/main" id="{F8615330-7BFD-4E5C-9EE8-17048C994B12}"/>
                  </a:ext>
                </a:extLst>
              </p:cNvPr>
              <p:cNvSpPr>
                <a:spLocks/>
              </p:cNvSpPr>
              <p:nvPr/>
            </p:nvSpPr>
            <p:spPr bwMode="auto">
              <a:xfrm>
                <a:off x="2601913" y="2749551"/>
                <a:ext cx="136525" cy="7938"/>
              </a:xfrm>
              <a:custGeom>
                <a:avLst/>
                <a:gdLst>
                  <a:gd name="T0" fmla="*/ 498 w 498"/>
                  <a:gd name="T1" fmla="*/ 27 h 27"/>
                  <a:gd name="T2" fmla="*/ 498 w 498"/>
                  <a:gd name="T3" fmla="*/ 27 h 27"/>
                  <a:gd name="T4" fmla="*/ 0 w 498"/>
                  <a:gd name="T5" fmla="*/ 27 h 27"/>
                  <a:gd name="T6" fmla="*/ 0 w 498"/>
                  <a:gd name="T7" fmla="*/ 0 h 27"/>
                  <a:gd name="T8" fmla="*/ 498 w 498"/>
                  <a:gd name="T9" fmla="*/ 0 h 27"/>
                  <a:gd name="T10" fmla="*/ 498 w 498"/>
                  <a:gd name="T11" fmla="*/ 27 h 27"/>
                </a:gdLst>
                <a:ahLst/>
                <a:cxnLst>
                  <a:cxn ang="0">
                    <a:pos x="T0" y="T1"/>
                  </a:cxn>
                  <a:cxn ang="0">
                    <a:pos x="T2" y="T3"/>
                  </a:cxn>
                  <a:cxn ang="0">
                    <a:pos x="T4" y="T5"/>
                  </a:cxn>
                  <a:cxn ang="0">
                    <a:pos x="T6" y="T7"/>
                  </a:cxn>
                  <a:cxn ang="0">
                    <a:pos x="T8" y="T9"/>
                  </a:cxn>
                  <a:cxn ang="0">
                    <a:pos x="T10" y="T11"/>
                  </a:cxn>
                </a:cxnLst>
                <a:rect l="0" t="0" r="r" b="b"/>
                <a:pathLst>
                  <a:path w="498" h="27">
                    <a:moveTo>
                      <a:pt x="498" y="27"/>
                    </a:moveTo>
                    <a:lnTo>
                      <a:pt x="498" y="27"/>
                    </a:lnTo>
                    <a:lnTo>
                      <a:pt x="0" y="27"/>
                    </a:lnTo>
                    <a:lnTo>
                      <a:pt x="0" y="0"/>
                    </a:lnTo>
                    <a:lnTo>
                      <a:pt x="498" y="0"/>
                    </a:lnTo>
                    <a:lnTo>
                      <a:pt x="498" y="27"/>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293" name="Freeform 148">
                <a:extLst>
                  <a:ext uri="{FF2B5EF4-FFF2-40B4-BE49-F238E27FC236}">
                    <a16:creationId xmlns:a16="http://schemas.microsoft.com/office/drawing/2014/main" id="{83CFBE9F-6BBD-4E40-A0F9-DBA728CCC079}"/>
                  </a:ext>
                </a:extLst>
              </p:cNvPr>
              <p:cNvSpPr>
                <a:spLocks/>
              </p:cNvSpPr>
              <p:nvPr/>
            </p:nvSpPr>
            <p:spPr bwMode="auto">
              <a:xfrm>
                <a:off x="2601913" y="2890838"/>
                <a:ext cx="14288" cy="6350"/>
              </a:xfrm>
              <a:custGeom>
                <a:avLst/>
                <a:gdLst>
                  <a:gd name="T0" fmla="*/ 0 w 53"/>
                  <a:gd name="T1" fmla="*/ 0 h 27"/>
                  <a:gd name="T2" fmla="*/ 0 w 53"/>
                  <a:gd name="T3" fmla="*/ 0 h 27"/>
                  <a:gd name="T4" fmla="*/ 0 w 53"/>
                  <a:gd name="T5" fmla="*/ 27 h 27"/>
                  <a:gd name="T6" fmla="*/ 44 w 53"/>
                  <a:gd name="T7" fmla="*/ 27 h 27"/>
                  <a:gd name="T8" fmla="*/ 53 w 53"/>
                  <a:gd name="T9" fmla="*/ 0 h 27"/>
                  <a:gd name="T10" fmla="*/ 0 w 53"/>
                  <a:gd name="T11" fmla="*/ 0 h 27"/>
                </a:gdLst>
                <a:ahLst/>
                <a:cxnLst>
                  <a:cxn ang="0">
                    <a:pos x="T0" y="T1"/>
                  </a:cxn>
                  <a:cxn ang="0">
                    <a:pos x="T2" y="T3"/>
                  </a:cxn>
                  <a:cxn ang="0">
                    <a:pos x="T4" y="T5"/>
                  </a:cxn>
                  <a:cxn ang="0">
                    <a:pos x="T6" y="T7"/>
                  </a:cxn>
                  <a:cxn ang="0">
                    <a:pos x="T8" y="T9"/>
                  </a:cxn>
                  <a:cxn ang="0">
                    <a:pos x="T10" y="T11"/>
                  </a:cxn>
                </a:cxnLst>
                <a:rect l="0" t="0" r="r" b="b"/>
                <a:pathLst>
                  <a:path w="53" h="27">
                    <a:moveTo>
                      <a:pt x="0" y="0"/>
                    </a:moveTo>
                    <a:lnTo>
                      <a:pt x="0" y="0"/>
                    </a:lnTo>
                    <a:lnTo>
                      <a:pt x="0" y="27"/>
                    </a:lnTo>
                    <a:lnTo>
                      <a:pt x="44" y="27"/>
                    </a:lnTo>
                    <a:lnTo>
                      <a:pt x="53" y="0"/>
                    </a:lnTo>
                    <a:lnTo>
                      <a:pt x="0"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294" name="Freeform 149">
                <a:extLst>
                  <a:ext uri="{FF2B5EF4-FFF2-40B4-BE49-F238E27FC236}">
                    <a16:creationId xmlns:a16="http://schemas.microsoft.com/office/drawing/2014/main" id="{BF5FAAB4-F28F-42E1-9631-372648B63BB7}"/>
                  </a:ext>
                </a:extLst>
              </p:cNvPr>
              <p:cNvSpPr>
                <a:spLocks noEditPoints="1"/>
              </p:cNvSpPr>
              <p:nvPr/>
            </p:nvSpPr>
            <p:spPr bwMode="auto">
              <a:xfrm>
                <a:off x="2597150" y="2825751"/>
                <a:ext cx="146050" cy="127000"/>
              </a:xfrm>
              <a:custGeom>
                <a:avLst/>
                <a:gdLst>
                  <a:gd name="T0" fmla="*/ 502 w 529"/>
                  <a:gd name="T1" fmla="*/ 439 h 466"/>
                  <a:gd name="T2" fmla="*/ 502 w 529"/>
                  <a:gd name="T3" fmla="*/ 439 h 466"/>
                  <a:gd name="T4" fmla="*/ 37 w 529"/>
                  <a:gd name="T5" fmla="*/ 439 h 466"/>
                  <a:gd name="T6" fmla="*/ 89 w 529"/>
                  <a:gd name="T7" fmla="*/ 267 h 466"/>
                  <a:gd name="T8" fmla="*/ 150 w 529"/>
                  <a:gd name="T9" fmla="*/ 286 h 466"/>
                  <a:gd name="T10" fmla="*/ 209 w 529"/>
                  <a:gd name="T11" fmla="*/ 169 h 466"/>
                  <a:gd name="T12" fmla="*/ 268 w 529"/>
                  <a:gd name="T13" fmla="*/ 225 h 466"/>
                  <a:gd name="T14" fmla="*/ 333 w 529"/>
                  <a:gd name="T15" fmla="*/ 145 h 466"/>
                  <a:gd name="T16" fmla="*/ 395 w 529"/>
                  <a:gd name="T17" fmla="*/ 178 h 466"/>
                  <a:gd name="T18" fmla="*/ 463 w 529"/>
                  <a:gd name="T19" fmla="*/ 90 h 466"/>
                  <a:gd name="T20" fmla="*/ 502 w 529"/>
                  <a:gd name="T21" fmla="*/ 57 h 466"/>
                  <a:gd name="T22" fmla="*/ 502 w 529"/>
                  <a:gd name="T23" fmla="*/ 439 h 466"/>
                  <a:gd name="T24" fmla="*/ 445 w 529"/>
                  <a:gd name="T25" fmla="*/ 70 h 466"/>
                  <a:gd name="T26" fmla="*/ 445 w 529"/>
                  <a:gd name="T27" fmla="*/ 70 h 466"/>
                  <a:gd name="T28" fmla="*/ 388 w 529"/>
                  <a:gd name="T29" fmla="*/ 144 h 466"/>
                  <a:gd name="T30" fmla="*/ 326 w 529"/>
                  <a:gd name="T31" fmla="*/ 111 h 466"/>
                  <a:gd name="T32" fmla="*/ 266 w 529"/>
                  <a:gd name="T33" fmla="*/ 186 h 466"/>
                  <a:gd name="T34" fmla="*/ 201 w 529"/>
                  <a:gd name="T35" fmla="*/ 125 h 466"/>
                  <a:gd name="T36" fmla="*/ 136 w 529"/>
                  <a:gd name="T37" fmla="*/ 254 h 466"/>
                  <a:gd name="T38" fmla="*/ 72 w 529"/>
                  <a:gd name="T39" fmla="*/ 233 h 466"/>
                  <a:gd name="T40" fmla="*/ 71 w 529"/>
                  <a:gd name="T41" fmla="*/ 237 h 466"/>
                  <a:gd name="T42" fmla="*/ 62 w 529"/>
                  <a:gd name="T43" fmla="*/ 264 h 466"/>
                  <a:gd name="T44" fmla="*/ 0 w 529"/>
                  <a:gd name="T45" fmla="*/ 466 h 466"/>
                  <a:gd name="T46" fmla="*/ 529 w 529"/>
                  <a:gd name="T47" fmla="*/ 466 h 466"/>
                  <a:gd name="T48" fmla="*/ 529 w 529"/>
                  <a:gd name="T49" fmla="*/ 0 h 466"/>
                  <a:gd name="T50" fmla="*/ 445 w 529"/>
                  <a:gd name="T51" fmla="*/ 7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9" h="466">
                    <a:moveTo>
                      <a:pt x="502" y="439"/>
                    </a:moveTo>
                    <a:lnTo>
                      <a:pt x="502" y="439"/>
                    </a:lnTo>
                    <a:lnTo>
                      <a:pt x="37" y="439"/>
                    </a:lnTo>
                    <a:lnTo>
                      <a:pt x="89" y="267"/>
                    </a:lnTo>
                    <a:lnTo>
                      <a:pt x="150" y="286"/>
                    </a:lnTo>
                    <a:lnTo>
                      <a:pt x="209" y="169"/>
                    </a:lnTo>
                    <a:lnTo>
                      <a:pt x="268" y="225"/>
                    </a:lnTo>
                    <a:lnTo>
                      <a:pt x="333" y="145"/>
                    </a:lnTo>
                    <a:lnTo>
                      <a:pt x="395" y="178"/>
                    </a:lnTo>
                    <a:lnTo>
                      <a:pt x="463" y="90"/>
                    </a:lnTo>
                    <a:lnTo>
                      <a:pt x="502" y="57"/>
                    </a:lnTo>
                    <a:lnTo>
                      <a:pt x="502" y="439"/>
                    </a:lnTo>
                    <a:close/>
                    <a:moveTo>
                      <a:pt x="445" y="70"/>
                    </a:moveTo>
                    <a:lnTo>
                      <a:pt x="445" y="70"/>
                    </a:lnTo>
                    <a:lnTo>
                      <a:pt x="388" y="144"/>
                    </a:lnTo>
                    <a:lnTo>
                      <a:pt x="326" y="111"/>
                    </a:lnTo>
                    <a:lnTo>
                      <a:pt x="266" y="186"/>
                    </a:lnTo>
                    <a:lnTo>
                      <a:pt x="201" y="125"/>
                    </a:lnTo>
                    <a:lnTo>
                      <a:pt x="136" y="254"/>
                    </a:lnTo>
                    <a:lnTo>
                      <a:pt x="72" y="233"/>
                    </a:lnTo>
                    <a:lnTo>
                      <a:pt x="71" y="237"/>
                    </a:lnTo>
                    <a:lnTo>
                      <a:pt x="62" y="264"/>
                    </a:lnTo>
                    <a:lnTo>
                      <a:pt x="0" y="466"/>
                    </a:lnTo>
                    <a:lnTo>
                      <a:pt x="529" y="466"/>
                    </a:lnTo>
                    <a:lnTo>
                      <a:pt x="529" y="0"/>
                    </a:lnTo>
                    <a:lnTo>
                      <a:pt x="445" y="7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295" name="Freeform 150">
                <a:extLst>
                  <a:ext uri="{FF2B5EF4-FFF2-40B4-BE49-F238E27FC236}">
                    <a16:creationId xmlns:a16="http://schemas.microsoft.com/office/drawing/2014/main" id="{E5957228-9FFF-416B-BDC7-5570C16FF7BE}"/>
                  </a:ext>
                </a:extLst>
              </p:cNvPr>
              <p:cNvSpPr>
                <a:spLocks/>
              </p:cNvSpPr>
              <p:nvPr/>
            </p:nvSpPr>
            <p:spPr bwMode="auto">
              <a:xfrm>
                <a:off x="2668588" y="3092451"/>
                <a:ext cx="92075" cy="160338"/>
              </a:xfrm>
              <a:custGeom>
                <a:avLst/>
                <a:gdLst>
                  <a:gd name="T0" fmla="*/ 14 w 334"/>
                  <a:gd name="T1" fmla="*/ 283 h 588"/>
                  <a:gd name="T2" fmla="*/ 14 w 334"/>
                  <a:gd name="T3" fmla="*/ 283 h 588"/>
                  <a:gd name="T4" fmla="*/ 0 w 334"/>
                  <a:gd name="T5" fmla="*/ 283 h 588"/>
                  <a:gd name="T6" fmla="*/ 0 w 334"/>
                  <a:gd name="T7" fmla="*/ 588 h 588"/>
                  <a:gd name="T8" fmla="*/ 27 w 334"/>
                  <a:gd name="T9" fmla="*/ 588 h 588"/>
                  <a:gd name="T10" fmla="*/ 27 w 334"/>
                  <a:gd name="T11" fmla="*/ 309 h 588"/>
                  <a:gd name="T12" fmla="*/ 334 w 334"/>
                  <a:gd name="T13" fmla="*/ 0 h 588"/>
                  <a:gd name="T14" fmla="*/ 308 w 334"/>
                  <a:gd name="T15" fmla="*/ 0 h 588"/>
                  <a:gd name="T16" fmla="*/ 14 w 334"/>
                  <a:gd name="T17" fmla="*/ 28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588">
                    <a:moveTo>
                      <a:pt x="14" y="283"/>
                    </a:moveTo>
                    <a:lnTo>
                      <a:pt x="14" y="283"/>
                    </a:lnTo>
                    <a:lnTo>
                      <a:pt x="0" y="283"/>
                    </a:lnTo>
                    <a:lnTo>
                      <a:pt x="0" y="588"/>
                    </a:lnTo>
                    <a:lnTo>
                      <a:pt x="27" y="588"/>
                    </a:lnTo>
                    <a:lnTo>
                      <a:pt x="27" y="309"/>
                    </a:lnTo>
                    <a:cubicBezTo>
                      <a:pt x="193" y="302"/>
                      <a:pt x="326" y="168"/>
                      <a:pt x="334" y="0"/>
                    </a:cubicBezTo>
                    <a:lnTo>
                      <a:pt x="308" y="0"/>
                    </a:lnTo>
                    <a:cubicBezTo>
                      <a:pt x="299" y="157"/>
                      <a:pt x="171" y="283"/>
                      <a:pt x="14" y="283"/>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296" name="Freeform 151">
                <a:extLst>
                  <a:ext uri="{FF2B5EF4-FFF2-40B4-BE49-F238E27FC236}">
                    <a16:creationId xmlns:a16="http://schemas.microsoft.com/office/drawing/2014/main" id="{0FEB1B12-4107-4562-A549-1B5A6F1D15C0}"/>
                  </a:ext>
                </a:extLst>
              </p:cNvPr>
              <p:cNvSpPr>
                <a:spLocks/>
              </p:cNvSpPr>
              <p:nvPr/>
            </p:nvSpPr>
            <p:spPr bwMode="auto">
              <a:xfrm>
                <a:off x="2593975" y="3024188"/>
                <a:ext cx="190500" cy="68263"/>
              </a:xfrm>
              <a:custGeom>
                <a:avLst/>
                <a:gdLst>
                  <a:gd name="T0" fmla="*/ 580 w 694"/>
                  <a:gd name="T1" fmla="*/ 246 h 246"/>
                  <a:gd name="T2" fmla="*/ 580 w 694"/>
                  <a:gd name="T3" fmla="*/ 246 h 246"/>
                  <a:gd name="T4" fmla="*/ 606 w 694"/>
                  <a:gd name="T5" fmla="*/ 246 h 246"/>
                  <a:gd name="T6" fmla="*/ 651 w 694"/>
                  <a:gd name="T7" fmla="*/ 246 h 246"/>
                  <a:gd name="T8" fmla="*/ 694 w 694"/>
                  <a:gd name="T9" fmla="*/ 206 h 246"/>
                  <a:gd name="T10" fmla="*/ 694 w 694"/>
                  <a:gd name="T11" fmla="*/ 5 h 246"/>
                  <a:gd name="T12" fmla="*/ 667 w 694"/>
                  <a:gd name="T13" fmla="*/ 0 h 246"/>
                  <a:gd name="T14" fmla="*/ 667 w 694"/>
                  <a:gd name="T15" fmla="*/ 206 h 246"/>
                  <a:gd name="T16" fmla="*/ 651 w 694"/>
                  <a:gd name="T17" fmla="*/ 219 h 246"/>
                  <a:gd name="T18" fmla="*/ 18 w 694"/>
                  <a:gd name="T19" fmla="*/ 219 h 246"/>
                  <a:gd name="T20" fmla="*/ 0 w 694"/>
                  <a:gd name="T21" fmla="*/ 246 h 246"/>
                  <a:gd name="T22" fmla="*/ 580 w 694"/>
                  <a:gd name="T23"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246">
                    <a:moveTo>
                      <a:pt x="580" y="246"/>
                    </a:moveTo>
                    <a:lnTo>
                      <a:pt x="580" y="246"/>
                    </a:lnTo>
                    <a:lnTo>
                      <a:pt x="606" y="246"/>
                    </a:lnTo>
                    <a:lnTo>
                      <a:pt x="651" y="246"/>
                    </a:lnTo>
                    <a:cubicBezTo>
                      <a:pt x="669" y="246"/>
                      <a:pt x="694" y="226"/>
                      <a:pt x="694" y="206"/>
                    </a:cubicBezTo>
                    <a:lnTo>
                      <a:pt x="694" y="5"/>
                    </a:lnTo>
                    <a:cubicBezTo>
                      <a:pt x="685" y="4"/>
                      <a:pt x="676" y="2"/>
                      <a:pt x="667" y="0"/>
                    </a:cubicBezTo>
                    <a:lnTo>
                      <a:pt x="667" y="206"/>
                    </a:lnTo>
                    <a:cubicBezTo>
                      <a:pt x="667" y="210"/>
                      <a:pt x="656" y="219"/>
                      <a:pt x="651" y="219"/>
                    </a:cubicBezTo>
                    <a:lnTo>
                      <a:pt x="18" y="219"/>
                    </a:lnTo>
                    <a:cubicBezTo>
                      <a:pt x="13" y="228"/>
                      <a:pt x="7" y="237"/>
                      <a:pt x="0" y="246"/>
                    </a:cubicBezTo>
                    <a:lnTo>
                      <a:pt x="580" y="24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297" name="Freeform 152">
                <a:extLst>
                  <a:ext uri="{FF2B5EF4-FFF2-40B4-BE49-F238E27FC236}">
                    <a16:creationId xmlns:a16="http://schemas.microsoft.com/office/drawing/2014/main" id="{4F09B67A-DE80-4C01-A393-413FB986F52C}"/>
                  </a:ext>
                </a:extLst>
              </p:cNvPr>
              <p:cNvSpPr>
                <a:spLocks/>
              </p:cNvSpPr>
              <p:nvPr/>
            </p:nvSpPr>
            <p:spPr bwMode="auto">
              <a:xfrm>
                <a:off x="2557463" y="2711451"/>
                <a:ext cx="227013" cy="107950"/>
              </a:xfrm>
              <a:custGeom>
                <a:avLst/>
                <a:gdLst>
                  <a:gd name="T0" fmla="*/ 827 w 827"/>
                  <a:gd name="T1" fmla="*/ 239 h 394"/>
                  <a:gd name="T2" fmla="*/ 827 w 827"/>
                  <a:gd name="T3" fmla="*/ 239 h 394"/>
                  <a:gd name="T4" fmla="*/ 827 w 827"/>
                  <a:gd name="T5" fmla="*/ 26 h 394"/>
                  <a:gd name="T6" fmla="*/ 784 w 827"/>
                  <a:gd name="T7" fmla="*/ 0 h 394"/>
                  <a:gd name="T8" fmla="*/ 36 w 827"/>
                  <a:gd name="T9" fmla="*/ 0 h 394"/>
                  <a:gd name="T10" fmla="*/ 0 w 827"/>
                  <a:gd name="T11" fmla="*/ 26 h 394"/>
                  <a:gd name="T12" fmla="*/ 0 w 827"/>
                  <a:gd name="T13" fmla="*/ 372 h 394"/>
                  <a:gd name="T14" fmla="*/ 27 w 827"/>
                  <a:gd name="T15" fmla="*/ 394 h 394"/>
                  <a:gd name="T16" fmla="*/ 27 w 827"/>
                  <a:gd name="T17" fmla="*/ 27 h 394"/>
                  <a:gd name="T18" fmla="*/ 36 w 827"/>
                  <a:gd name="T19" fmla="*/ 27 h 394"/>
                  <a:gd name="T20" fmla="*/ 784 w 827"/>
                  <a:gd name="T21" fmla="*/ 27 h 394"/>
                  <a:gd name="T22" fmla="*/ 800 w 827"/>
                  <a:gd name="T23" fmla="*/ 28 h 394"/>
                  <a:gd name="T24" fmla="*/ 800 w 827"/>
                  <a:gd name="T25" fmla="*/ 250 h 394"/>
                  <a:gd name="T26" fmla="*/ 827 w 827"/>
                  <a:gd name="T27" fmla="*/ 239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7" h="394">
                    <a:moveTo>
                      <a:pt x="827" y="239"/>
                    </a:moveTo>
                    <a:lnTo>
                      <a:pt x="827" y="239"/>
                    </a:lnTo>
                    <a:lnTo>
                      <a:pt x="827" y="26"/>
                    </a:lnTo>
                    <a:cubicBezTo>
                      <a:pt x="827" y="9"/>
                      <a:pt x="812" y="0"/>
                      <a:pt x="784" y="0"/>
                    </a:cubicBezTo>
                    <a:lnTo>
                      <a:pt x="36" y="0"/>
                    </a:lnTo>
                    <a:cubicBezTo>
                      <a:pt x="27" y="0"/>
                      <a:pt x="0" y="0"/>
                      <a:pt x="0" y="26"/>
                    </a:cubicBezTo>
                    <a:lnTo>
                      <a:pt x="0" y="372"/>
                    </a:lnTo>
                    <a:cubicBezTo>
                      <a:pt x="9" y="379"/>
                      <a:pt x="18" y="386"/>
                      <a:pt x="27" y="394"/>
                    </a:cubicBezTo>
                    <a:lnTo>
                      <a:pt x="27" y="27"/>
                    </a:lnTo>
                    <a:cubicBezTo>
                      <a:pt x="28" y="27"/>
                      <a:pt x="31" y="27"/>
                      <a:pt x="36" y="27"/>
                    </a:cubicBezTo>
                    <a:lnTo>
                      <a:pt x="784" y="27"/>
                    </a:lnTo>
                    <a:cubicBezTo>
                      <a:pt x="794" y="27"/>
                      <a:pt x="798" y="28"/>
                      <a:pt x="800" y="28"/>
                    </a:cubicBezTo>
                    <a:lnTo>
                      <a:pt x="800" y="250"/>
                    </a:lnTo>
                    <a:lnTo>
                      <a:pt x="827" y="239"/>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298" name="Freeform 153">
                <a:extLst>
                  <a:ext uri="{FF2B5EF4-FFF2-40B4-BE49-F238E27FC236}">
                    <a16:creationId xmlns:a16="http://schemas.microsoft.com/office/drawing/2014/main" id="{4BA70DFC-200E-4D64-9AF2-7F3884CF2A8E}"/>
                  </a:ext>
                </a:extLst>
              </p:cNvPr>
              <p:cNvSpPr>
                <a:spLocks/>
              </p:cNvSpPr>
              <p:nvPr/>
            </p:nvSpPr>
            <p:spPr bwMode="auto">
              <a:xfrm>
                <a:off x="2609850" y="3000376"/>
                <a:ext cx="147638" cy="7938"/>
              </a:xfrm>
              <a:custGeom>
                <a:avLst/>
                <a:gdLst>
                  <a:gd name="T0" fmla="*/ 540 w 540"/>
                  <a:gd name="T1" fmla="*/ 27 h 27"/>
                  <a:gd name="T2" fmla="*/ 540 w 540"/>
                  <a:gd name="T3" fmla="*/ 27 h 27"/>
                  <a:gd name="T4" fmla="*/ 538 w 540"/>
                  <a:gd name="T5" fmla="*/ 22 h 27"/>
                  <a:gd name="T6" fmla="*/ 531 w 540"/>
                  <a:gd name="T7" fmla="*/ 0 h 27"/>
                  <a:gd name="T8" fmla="*/ 0 w 540"/>
                  <a:gd name="T9" fmla="*/ 0 h 27"/>
                  <a:gd name="T10" fmla="*/ 8 w 540"/>
                  <a:gd name="T11" fmla="*/ 27 h 27"/>
                  <a:gd name="T12" fmla="*/ 540 w 540"/>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540" h="27">
                    <a:moveTo>
                      <a:pt x="540" y="27"/>
                    </a:moveTo>
                    <a:lnTo>
                      <a:pt x="540" y="27"/>
                    </a:lnTo>
                    <a:cubicBezTo>
                      <a:pt x="540" y="26"/>
                      <a:pt x="539" y="24"/>
                      <a:pt x="538" y="22"/>
                    </a:cubicBezTo>
                    <a:cubicBezTo>
                      <a:pt x="535" y="15"/>
                      <a:pt x="533" y="8"/>
                      <a:pt x="531" y="0"/>
                    </a:cubicBezTo>
                    <a:lnTo>
                      <a:pt x="0" y="0"/>
                    </a:lnTo>
                    <a:cubicBezTo>
                      <a:pt x="3" y="9"/>
                      <a:pt x="6" y="18"/>
                      <a:pt x="8" y="27"/>
                    </a:cubicBezTo>
                    <a:lnTo>
                      <a:pt x="540" y="27"/>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299" name="Freeform 154">
                <a:extLst>
                  <a:ext uri="{FF2B5EF4-FFF2-40B4-BE49-F238E27FC236}">
                    <a16:creationId xmlns:a16="http://schemas.microsoft.com/office/drawing/2014/main" id="{3A84FC38-8B13-4E78-A780-1377959500CD}"/>
                  </a:ext>
                </a:extLst>
              </p:cNvPr>
              <p:cNvSpPr>
                <a:spLocks/>
              </p:cNvSpPr>
              <p:nvPr/>
            </p:nvSpPr>
            <p:spPr bwMode="auto">
              <a:xfrm>
                <a:off x="2513013" y="2800351"/>
                <a:ext cx="104775" cy="415925"/>
              </a:xfrm>
              <a:custGeom>
                <a:avLst/>
                <a:gdLst>
                  <a:gd name="T0" fmla="*/ 14 w 384"/>
                  <a:gd name="T1" fmla="*/ 0 h 1517"/>
                  <a:gd name="T2" fmla="*/ 14 w 384"/>
                  <a:gd name="T3" fmla="*/ 0 h 1517"/>
                  <a:gd name="T4" fmla="*/ 0 w 384"/>
                  <a:gd name="T5" fmla="*/ 0 h 1517"/>
                  <a:gd name="T6" fmla="*/ 0 w 384"/>
                  <a:gd name="T7" fmla="*/ 1517 h 1517"/>
                  <a:gd name="T8" fmla="*/ 27 w 384"/>
                  <a:gd name="T9" fmla="*/ 1517 h 1517"/>
                  <a:gd name="T10" fmla="*/ 27 w 384"/>
                  <a:gd name="T11" fmla="*/ 27 h 1517"/>
                  <a:gd name="T12" fmla="*/ 174 w 384"/>
                  <a:gd name="T13" fmla="*/ 93 h 1517"/>
                  <a:gd name="T14" fmla="*/ 241 w 384"/>
                  <a:gd name="T15" fmla="*/ 254 h 1517"/>
                  <a:gd name="T16" fmla="*/ 240 w 384"/>
                  <a:gd name="T17" fmla="*/ 597 h 1517"/>
                  <a:gd name="T18" fmla="*/ 244 w 384"/>
                  <a:gd name="T19" fmla="*/ 601 h 1517"/>
                  <a:gd name="T20" fmla="*/ 244 w 384"/>
                  <a:gd name="T21" fmla="*/ 1088 h 1517"/>
                  <a:gd name="T22" fmla="*/ 190 w 384"/>
                  <a:gd name="T23" fmla="*/ 1132 h 1517"/>
                  <a:gd name="T24" fmla="*/ 205 w 384"/>
                  <a:gd name="T25" fmla="*/ 1154 h 1517"/>
                  <a:gd name="T26" fmla="*/ 263 w 384"/>
                  <a:gd name="T27" fmla="*/ 1107 h 1517"/>
                  <a:gd name="T28" fmla="*/ 298 w 384"/>
                  <a:gd name="T29" fmla="*/ 1066 h 1517"/>
                  <a:gd name="T30" fmla="*/ 316 w 384"/>
                  <a:gd name="T31" fmla="*/ 1039 h 1517"/>
                  <a:gd name="T32" fmla="*/ 362 w 384"/>
                  <a:gd name="T33" fmla="*/ 759 h 1517"/>
                  <a:gd name="T34" fmla="*/ 354 w 384"/>
                  <a:gd name="T35" fmla="*/ 732 h 1517"/>
                  <a:gd name="T36" fmla="*/ 267 w 384"/>
                  <a:gd name="T37" fmla="*/ 586 h 1517"/>
                  <a:gd name="T38" fmla="*/ 268 w 384"/>
                  <a:gd name="T39" fmla="*/ 254 h 1517"/>
                  <a:gd name="T40" fmla="*/ 193 w 384"/>
                  <a:gd name="T41" fmla="*/ 75 h 1517"/>
                  <a:gd name="T42" fmla="*/ 192 w 384"/>
                  <a:gd name="T43" fmla="*/ 73 h 1517"/>
                  <a:gd name="T44" fmla="*/ 165 w 384"/>
                  <a:gd name="T45" fmla="*/ 51 h 1517"/>
                  <a:gd name="T46" fmla="*/ 14 w 384"/>
                  <a:gd name="T47" fmla="*/ 0 h 1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84" h="1517">
                    <a:moveTo>
                      <a:pt x="14" y="0"/>
                    </a:moveTo>
                    <a:lnTo>
                      <a:pt x="14" y="0"/>
                    </a:lnTo>
                    <a:lnTo>
                      <a:pt x="0" y="0"/>
                    </a:lnTo>
                    <a:lnTo>
                      <a:pt x="0" y="1517"/>
                    </a:lnTo>
                    <a:lnTo>
                      <a:pt x="27" y="1517"/>
                    </a:lnTo>
                    <a:lnTo>
                      <a:pt x="27" y="27"/>
                    </a:lnTo>
                    <a:cubicBezTo>
                      <a:pt x="83" y="31"/>
                      <a:pt x="135" y="54"/>
                      <a:pt x="174" y="93"/>
                    </a:cubicBezTo>
                    <a:cubicBezTo>
                      <a:pt x="217" y="136"/>
                      <a:pt x="241" y="193"/>
                      <a:pt x="241" y="254"/>
                    </a:cubicBezTo>
                    <a:lnTo>
                      <a:pt x="240" y="597"/>
                    </a:lnTo>
                    <a:lnTo>
                      <a:pt x="244" y="601"/>
                    </a:lnTo>
                    <a:cubicBezTo>
                      <a:pt x="379" y="735"/>
                      <a:pt x="379" y="954"/>
                      <a:pt x="244" y="1088"/>
                    </a:cubicBezTo>
                    <a:cubicBezTo>
                      <a:pt x="228" y="1104"/>
                      <a:pt x="210" y="1119"/>
                      <a:pt x="190" y="1132"/>
                    </a:cubicBezTo>
                    <a:lnTo>
                      <a:pt x="205" y="1154"/>
                    </a:lnTo>
                    <a:cubicBezTo>
                      <a:pt x="226" y="1141"/>
                      <a:pt x="245" y="1125"/>
                      <a:pt x="263" y="1107"/>
                    </a:cubicBezTo>
                    <a:cubicBezTo>
                      <a:pt x="276" y="1094"/>
                      <a:pt x="288" y="1080"/>
                      <a:pt x="298" y="1066"/>
                    </a:cubicBezTo>
                    <a:cubicBezTo>
                      <a:pt x="305" y="1057"/>
                      <a:pt x="311" y="1048"/>
                      <a:pt x="316" y="1039"/>
                    </a:cubicBezTo>
                    <a:cubicBezTo>
                      <a:pt x="369" y="955"/>
                      <a:pt x="384" y="853"/>
                      <a:pt x="362" y="759"/>
                    </a:cubicBezTo>
                    <a:cubicBezTo>
                      <a:pt x="360" y="750"/>
                      <a:pt x="357" y="741"/>
                      <a:pt x="354" y="732"/>
                    </a:cubicBezTo>
                    <a:cubicBezTo>
                      <a:pt x="338" y="679"/>
                      <a:pt x="309" y="629"/>
                      <a:pt x="267" y="586"/>
                    </a:cubicBezTo>
                    <a:lnTo>
                      <a:pt x="268" y="254"/>
                    </a:lnTo>
                    <a:cubicBezTo>
                      <a:pt x="268" y="186"/>
                      <a:pt x="241" y="123"/>
                      <a:pt x="193" y="75"/>
                    </a:cubicBezTo>
                    <a:cubicBezTo>
                      <a:pt x="193" y="74"/>
                      <a:pt x="192" y="74"/>
                      <a:pt x="192" y="73"/>
                    </a:cubicBezTo>
                    <a:cubicBezTo>
                      <a:pt x="183" y="65"/>
                      <a:pt x="174" y="58"/>
                      <a:pt x="165" y="51"/>
                    </a:cubicBezTo>
                    <a:cubicBezTo>
                      <a:pt x="122" y="18"/>
                      <a:pt x="69" y="0"/>
                      <a:pt x="14"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grpSp>
        <p:grpSp>
          <p:nvGrpSpPr>
            <p:cNvPr id="221" name="Group 220">
              <a:extLst>
                <a:ext uri="{FF2B5EF4-FFF2-40B4-BE49-F238E27FC236}">
                  <a16:creationId xmlns:a16="http://schemas.microsoft.com/office/drawing/2014/main" id="{26D4D3FE-7CC0-442A-96C5-948146E5C427}"/>
                </a:ext>
              </a:extLst>
            </p:cNvPr>
            <p:cNvGrpSpPr/>
            <p:nvPr/>
          </p:nvGrpSpPr>
          <p:grpSpPr>
            <a:xfrm>
              <a:off x="7962408" y="4683963"/>
              <a:ext cx="823444" cy="543785"/>
              <a:chOff x="8797924" y="1073151"/>
              <a:chExt cx="757237" cy="500063"/>
            </a:xfrm>
            <a:solidFill>
              <a:schemeClr val="tx1"/>
            </a:solidFill>
          </p:grpSpPr>
          <p:sp>
            <p:nvSpPr>
              <p:cNvPr id="285" name="Freeform 182">
                <a:extLst>
                  <a:ext uri="{FF2B5EF4-FFF2-40B4-BE49-F238E27FC236}">
                    <a16:creationId xmlns:a16="http://schemas.microsoft.com/office/drawing/2014/main" id="{582ECC1E-70FA-41BA-98E8-9B6A84391D53}"/>
                  </a:ext>
                </a:extLst>
              </p:cNvPr>
              <p:cNvSpPr>
                <a:spLocks noEditPoints="1"/>
              </p:cNvSpPr>
              <p:nvPr/>
            </p:nvSpPr>
            <p:spPr bwMode="auto">
              <a:xfrm>
                <a:off x="8797924" y="1073151"/>
                <a:ext cx="757237" cy="500063"/>
              </a:xfrm>
              <a:custGeom>
                <a:avLst/>
                <a:gdLst>
                  <a:gd name="T0" fmla="*/ 2726 w 2756"/>
                  <a:gd name="T1" fmla="*/ 1683 h 1819"/>
                  <a:gd name="T2" fmla="*/ 2726 w 2756"/>
                  <a:gd name="T3" fmla="*/ 1683 h 1819"/>
                  <a:gd name="T4" fmla="*/ 2718 w 2756"/>
                  <a:gd name="T5" fmla="*/ 1692 h 1819"/>
                  <a:gd name="T6" fmla="*/ 2496 w 2756"/>
                  <a:gd name="T7" fmla="*/ 1792 h 1819"/>
                  <a:gd name="T8" fmla="*/ 260 w 2756"/>
                  <a:gd name="T9" fmla="*/ 1792 h 1819"/>
                  <a:gd name="T10" fmla="*/ 38 w 2756"/>
                  <a:gd name="T11" fmla="*/ 1692 h 1819"/>
                  <a:gd name="T12" fmla="*/ 32 w 2756"/>
                  <a:gd name="T13" fmla="*/ 1686 h 1819"/>
                  <a:gd name="T14" fmla="*/ 26 w 2756"/>
                  <a:gd name="T15" fmla="*/ 1668 h 1819"/>
                  <a:gd name="T16" fmla="*/ 43 w 2756"/>
                  <a:gd name="T17" fmla="*/ 1641 h 1819"/>
                  <a:gd name="T18" fmla="*/ 51 w 2756"/>
                  <a:gd name="T19" fmla="*/ 1640 h 1819"/>
                  <a:gd name="T20" fmla="*/ 208 w 2756"/>
                  <a:gd name="T21" fmla="*/ 1640 h 1819"/>
                  <a:gd name="T22" fmla="*/ 222 w 2756"/>
                  <a:gd name="T23" fmla="*/ 1640 h 1819"/>
                  <a:gd name="T24" fmla="*/ 2534 w 2756"/>
                  <a:gd name="T25" fmla="*/ 1640 h 1819"/>
                  <a:gd name="T26" fmla="*/ 2712 w 2756"/>
                  <a:gd name="T27" fmla="*/ 1640 h 1819"/>
                  <a:gd name="T28" fmla="*/ 2729 w 2756"/>
                  <a:gd name="T29" fmla="*/ 1668 h 1819"/>
                  <a:gd name="T30" fmla="*/ 2726 w 2756"/>
                  <a:gd name="T31" fmla="*/ 1683 h 1819"/>
                  <a:gd name="T32" fmla="*/ 2534 w 2756"/>
                  <a:gd name="T33" fmla="*/ 1613 h 1819"/>
                  <a:gd name="T34" fmla="*/ 2534 w 2756"/>
                  <a:gd name="T35" fmla="*/ 1613 h 1819"/>
                  <a:gd name="T36" fmla="*/ 222 w 2756"/>
                  <a:gd name="T37" fmla="*/ 1613 h 1819"/>
                  <a:gd name="T38" fmla="*/ 222 w 2756"/>
                  <a:gd name="T39" fmla="*/ 27 h 1819"/>
                  <a:gd name="T40" fmla="*/ 2534 w 2756"/>
                  <a:gd name="T41" fmla="*/ 27 h 1819"/>
                  <a:gd name="T42" fmla="*/ 2534 w 2756"/>
                  <a:gd name="T43" fmla="*/ 1613 h 1819"/>
                  <a:gd name="T44" fmla="*/ 2720 w 2756"/>
                  <a:gd name="T45" fmla="*/ 1615 h 1819"/>
                  <a:gd name="T46" fmla="*/ 2720 w 2756"/>
                  <a:gd name="T47" fmla="*/ 1615 h 1819"/>
                  <a:gd name="T48" fmla="*/ 2715 w 2756"/>
                  <a:gd name="T49" fmla="*/ 1613 h 1819"/>
                  <a:gd name="T50" fmla="*/ 2595 w 2756"/>
                  <a:gd name="T51" fmla="*/ 1613 h 1819"/>
                  <a:gd name="T52" fmla="*/ 2561 w 2756"/>
                  <a:gd name="T53" fmla="*/ 1613 h 1819"/>
                  <a:gd name="T54" fmla="*/ 2561 w 2756"/>
                  <a:gd name="T55" fmla="*/ 0 h 1819"/>
                  <a:gd name="T56" fmla="*/ 195 w 2756"/>
                  <a:gd name="T57" fmla="*/ 0 h 1819"/>
                  <a:gd name="T58" fmla="*/ 195 w 2756"/>
                  <a:gd name="T59" fmla="*/ 1613 h 1819"/>
                  <a:gd name="T60" fmla="*/ 51 w 2756"/>
                  <a:gd name="T61" fmla="*/ 1613 h 1819"/>
                  <a:gd name="T62" fmla="*/ 37 w 2756"/>
                  <a:gd name="T63" fmla="*/ 1615 h 1819"/>
                  <a:gd name="T64" fmla="*/ 35 w 2756"/>
                  <a:gd name="T65" fmla="*/ 1615 h 1819"/>
                  <a:gd name="T66" fmla="*/ 0 w 2756"/>
                  <a:gd name="T67" fmla="*/ 1668 h 1819"/>
                  <a:gd name="T68" fmla="*/ 11 w 2756"/>
                  <a:gd name="T69" fmla="*/ 1701 h 1819"/>
                  <a:gd name="T70" fmla="*/ 19 w 2756"/>
                  <a:gd name="T71" fmla="*/ 1711 h 1819"/>
                  <a:gd name="T72" fmla="*/ 260 w 2756"/>
                  <a:gd name="T73" fmla="*/ 1819 h 1819"/>
                  <a:gd name="T74" fmla="*/ 2496 w 2756"/>
                  <a:gd name="T75" fmla="*/ 1819 h 1819"/>
                  <a:gd name="T76" fmla="*/ 2738 w 2756"/>
                  <a:gd name="T77" fmla="*/ 1710 h 1819"/>
                  <a:gd name="T78" fmla="*/ 2744 w 2756"/>
                  <a:gd name="T79" fmla="*/ 1703 h 1819"/>
                  <a:gd name="T80" fmla="*/ 2749 w 2756"/>
                  <a:gd name="T81" fmla="*/ 1697 h 1819"/>
                  <a:gd name="T82" fmla="*/ 2756 w 2756"/>
                  <a:gd name="T83" fmla="*/ 1668 h 1819"/>
                  <a:gd name="T84" fmla="*/ 2720 w 2756"/>
                  <a:gd name="T85" fmla="*/ 1615 h 1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56" h="1819">
                    <a:moveTo>
                      <a:pt x="2726" y="1683"/>
                    </a:moveTo>
                    <a:lnTo>
                      <a:pt x="2726" y="1683"/>
                    </a:lnTo>
                    <a:lnTo>
                      <a:pt x="2718" y="1692"/>
                    </a:lnTo>
                    <a:cubicBezTo>
                      <a:pt x="2656" y="1757"/>
                      <a:pt x="2577" y="1792"/>
                      <a:pt x="2496" y="1792"/>
                    </a:cubicBezTo>
                    <a:lnTo>
                      <a:pt x="260" y="1792"/>
                    </a:lnTo>
                    <a:cubicBezTo>
                      <a:pt x="180" y="1792"/>
                      <a:pt x="101" y="1757"/>
                      <a:pt x="38" y="1692"/>
                    </a:cubicBezTo>
                    <a:lnTo>
                      <a:pt x="32" y="1686"/>
                    </a:lnTo>
                    <a:cubicBezTo>
                      <a:pt x="27" y="1677"/>
                      <a:pt x="26" y="1672"/>
                      <a:pt x="26" y="1668"/>
                    </a:cubicBezTo>
                    <a:cubicBezTo>
                      <a:pt x="26" y="1655"/>
                      <a:pt x="33" y="1645"/>
                      <a:pt x="43" y="1641"/>
                    </a:cubicBezTo>
                    <a:cubicBezTo>
                      <a:pt x="46" y="1640"/>
                      <a:pt x="49" y="1640"/>
                      <a:pt x="51" y="1640"/>
                    </a:cubicBezTo>
                    <a:lnTo>
                      <a:pt x="208" y="1640"/>
                    </a:lnTo>
                    <a:lnTo>
                      <a:pt x="222" y="1640"/>
                    </a:lnTo>
                    <a:lnTo>
                      <a:pt x="2534" y="1640"/>
                    </a:lnTo>
                    <a:lnTo>
                      <a:pt x="2712" y="1640"/>
                    </a:lnTo>
                    <a:cubicBezTo>
                      <a:pt x="2722" y="1643"/>
                      <a:pt x="2730" y="1655"/>
                      <a:pt x="2729" y="1668"/>
                    </a:cubicBezTo>
                    <a:cubicBezTo>
                      <a:pt x="2729" y="1673"/>
                      <a:pt x="2728" y="1678"/>
                      <a:pt x="2726" y="1683"/>
                    </a:cubicBezTo>
                    <a:close/>
                    <a:moveTo>
                      <a:pt x="2534" y="1613"/>
                    </a:moveTo>
                    <a:lnTo>
                      <a:pt x="2534" y="1613"/>
                    </a:lnTo>
                    <a:lnTo>
                      <a:pt x="222" y="1613"/>
                    </a:lnTo>
                    <a:lnTo>
                      <a:pt x="222" y="27"/>
                    </a:lnTo>
                    <a:lnTo>
                      <a:pt x="2534" y="27"/>
                    </a:lnTo>
                    <a:lnTo>
                      <a:pt x="2534" y="1613"/>
                    </a:lnTo>
                    <a:close/>
                    <a:moveTo>
                      <a:pt x="2720" y="1615"/>
                    </a:moveTo>
                    <a:lnTo>
                      <a:pt x="2720" y="1615"/>
                    </a:lnTo>
                    <a:lnTo>
                      <a:pt x="2715" y="1613"/>
                    </a:lnTo>
                    <a:lnTo>
                      <a:pt x="2595" y="1613"/>
                    </a:lnTo>
                    <a:lnTo>
                      <a:pt x="2561" y="1613"/>
                    </a:lnTo>
                    <a:lnTo>
                      <a:pt x="2561" y="0"/>
                    </a:lnTo>
                    <a:lnTo>
                      <a:pt x="195" y="0"/>
                    </a:lnTo>
                    <a:lnTo>
                      <a:pt x="195" y="1613"/>
                    </a:lnTo>
                    <a:lnTo>
                      <a:pt x="51" y="1613"/>
                    </a:lnTo>
                    <a:cubicBezTo>
                      <a:pt x="49" y="1613"/>
                      <a:pt x="45" y="1613"/>
                      <a:pt x="37" y="1615"/>
                    </a:cubicBezTo>
                    <a:lnTo>
                      <a:pt x="35" y="1615"/>
                    </a:lnTo>
                    <a:cubicBezTo>
                      <a:pt x="14" y="1623"/>
                      <a:pt x="0" y="1644"/>
                      <a:pt x="0" y="1668"/>
                    </a:cubicBezTo>
                    <a:cubicBezTo>
                      <a:pt x="0" y="1679"/>
                      <a:pt x="3" y="1690"/>
                      <a:pt x="11" y="1701"/>
                    </a:cubicBezTo>
                    <a:lnTo>
                      <a:pt x="19" y="1711"/>
                    </a:lnTo>
                    <a:cubicBezTo>
                      <a:pt x="87" y="1781"/>
                      <a:pt x="173" y="1819"/>
                      <a:pt x="260" y="1819"/>
                    </a:cubicBezTo>
                    <a:lnTo>
                      <a:pt x="2496" y="1819"/>
                    </a:lnTo>
                    <a:cubicBezTo>
                      <a:pt x="2585" y="1819"/>
                      <a:pt x="2670" y="1780"/>
                      <a:pt x="2738" y="1710"/>
                    </a:cubicBezTo>
                    <a:lnTo>
                      <a:pt x="2744" y="1703"/>
                    </a:lnTo>
                    <a:lnTo>
                      <a:pt x="2749" y="1697"/>
                    </a:lnTo>
                    <a:cubicBezTo>
                      <a:pt x="2754" y="1688"/>
                      <a:pt x="2756" y="1678"/>
                      <a:pt x="2756" y="1668"/>
                    </a:cubicBezTo>
                    <a:cubicBezTo>
                      <a:pt x="2756" y="1643"/>
                      <a:pt x="2742" y="1622"/>
                      <a:pt x="2720" y="1615"/>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286" name="Freeform 183">
                <a:extLst>
                  <a:ext uri="{FF2B5EF4-FFF2-40B4-BE49-F238E27FC236}">
                    <a16:creationId xmlns:a16="http://schemas.microsoft.com/office/drawing/2014/main" id="{7D94657C-DC63-4900-8199-F0B2CBFAB98F}"/>
                  </a:ext>
                </a:extLst>
              </p:cNvPr>
              <p:cNvSpPr>
                <a:spLocks noEditPoints="1"/>
              </p:cNvSpPr>
              <p:nvPr/>
            </p:nvSpPr>
            <p:spPr bwMode="auto">
              <a:xfrm>
                <a:off x="8885236" y="1111251"/>
                <a:ext cx="581025" cy="385763"/>
              </a:xfrm>
              <a:custGeom>
                <a:avLst/>
                <a:gdLst>
                  <a:gd name="T0" fmla="*/ 2089 w 2116"/>
                  <a:gd name="T1" fmla="*/ 1380 h 1407"/>
                  <a:gd name="T2" fmla="*/ 2089 w 2116"/>
                  <a:gd name="T3" fmla="*/ 1380 h 1407"/>
                  <a:gd name="T4" fmla="*/ 27 w 2116"/>
                  <a:gd name="T5" fmla="*/ 1380 h 1407"/>
                  <a:gd name="T6" fmla="*/ 27 w 2116"/>
                  <a:gd name="T7" fmla="*/ 26 h 1407"/>
                  <a:gd name="T8" fmla="*/ 2089 w 2116"/>
                  <a:gd name="T9" fmla="*/ 26 h 1407"/>
                  <a:gd name="T10" fmla="*/ 2089 w 2116"/>
                  <a:gd name="T11" fmla="*/ 1380 h 1407"/>
                  <a:gd name="T12" fmla="*/ 2116 w 2116"/>
                  <a:gd name="T13" fmla="*/ 0 h 1407"/>
                  <a:gd name="T14" fmla="*/ 2116 w 2116"/>
                  <a:gd name="T15" fmla="*/ 0 h 1407"/>
                  <a:gd name="T16" fmla="*/ 0 w 2116"/>
                  <a:gd name="T17" fmla="*/ 0 h 1407"/>
                  <a:gd name="T18" fmla="*/ 0 w 2116"/>
                  <a:gd name="T19" fmla="*/ 1407 h 1407"/>
                  <a:gd name="T20" fmla="*/ 2116 w 2116"/>
                  <a:gd name="T21" fmla="*/ 1407 h 1407"/>
                  <a:gd name="T22" fmla="*/ 2116 w 2116"/>
                  <a:gd name="T23" fmla="*/ 0 h 1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16" h="1407">
                    <a:moveTo>
                      <a:pt x="2089" y="1380"/>
                    </a:moveTo>
                    <a:lnTo>
                      <a:pt x="2089" y="1380"/>
                    </a:lnTo>
                    <a:lnTo>
                      <a:pt x="27" y="1380"/>
                    </a:lnTo>
                    <a:lnTo>
                      <a:pt x="27" y="26"/>
                    </a:lnTo>
                    <a:lnTo>
                      <a:pt x="2089" y="26"/>
                    </a:lnTo>
                    <a:lnTo>
                      <a:pt x="2089" y="1380"/>
                    </a:lnTo>
                    <a:close/>
                    <a:moveTo>
                      <a:pt x="2116" y="0"/>
                    </a:moveTo>
                    <a:lnTo>
                      <a:pt x="2116" y="0"/>
                    </a:lnTo>
                    <a:lnTo>
                      <a:pt x="0" y="0"/>
                    </a:lnTo>
                    <a:lnTo>
                      <a:pt x="0" y="1407"/>
                    </a:lnTo>
                    <a:lnTo>
                      <a:pt x="2116" y="1407"/>
                    </a:lnTo>
                    <a:lnTo>
                      <a:pt x="2116"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287" name="Freeform 184">
                <a:extLst>
                  <a:ext uri="{FF2B5EF4-FFF2-40B4-BE49-F238E27FC236}">
                    <a16:creationId xmlns:a16="http://schemas.microsoft.com/office/drawing/2014/main" id="{B7D3AD5F-7B25-44DC-B238-5A013915097B}"/>
                  </a:ext>
                </a:extLst>
              </p:cNvPr>
              <p:cNvSpPr>
                <a:spLocks noEditPoints="1"/>
              </p:cNvSpPr>
              <p:nvPr/>
            </p:nvSpPr>
            <p:spPr bwMode="auto">
              <a:xfrm>
                <a:off x="9104311" y="1536701"/>
                <a:ext cx="144462" cy="17463"/>
              </a:xfrm>
              <a:custGeom>
                <a:avLst/>
                <a:gdLst>
                  <a:gd name="T0" fmla="*/ 493 w 526"/>
                  <a:gd name="T1" fmla="*/ 39 h 66"/>
                  <a:gd name="T2" fmla="*/ 493 w 526"/>
                  <a:gd name="T3" fmla="*/ 39 h 66"/>
                  <a:gd name="T4" fmla="*/ 33 w 526"/>
                  <a:gd name="T5" fmla="*/ 39 h 66"/>
                  <a:gd name="T6" fmla="*/ 27 w 526"/>
                  <a:gd name="T7" fmla="*/ 33 h 66"/>
                  <a:gd name="T8" fmla="*/ 33 w 526"/>
                  <a:gd name="T9" fmla="*/ 27 h 66"/>
                  <a:gd name="T10" fmla="*/ 493 w 526"/>
                  <a:gd name="T11" fmla="*/ 27 h 66"/>
                  <a:gd name="T12" fmla="*/ 499 w 526"/>
                  <a:gd name="T13" fmla="*/ 33 h 66"/>
                  <a:gd name="T14" fmla="*/ 493 w 526"/>
                  <a:gd name="T15" fmla="*/ 39 h 66"/>
                  <a:gd name="T16" fmla="*/ 493 w 526"/>
                  <a:gd name="T17" fmla="*/ 0 h 66"/>
                  <a:gd name="T18" fmla="*/ 493 w 526"/>
                  <a:gd name="T19" fmla="*/ 0 h 66"/>
                  <a:gd name="T20" fmla="*/ 33 w 526"/>
                  <a:gd name="T21" fmla="*/ 0 h 66"/>
                  <a:gd name="T22" fmla="*/ 0 w 526"/>
                  <a:gd name="T23" fmla="*/ 33 h 66"/>
                  <a:gd name="T24" fmla="*/ 33 w 526"/>
                  <a:gd name="T25" fmla="*/ 66 h 66"/>
                  <a:gd name="T26" fmla="*/ 493 w 526"/>
                  <a:gd name="T27" fmla="*/ 66 h 66"/>
                  <a:gd name="T28" fmla="*/ 526 w 526"/>
                  <a:gd name="T29" fmla="*/ 33 h 66"/>
                  <a:gd name="T30" fmla="*/ 493 w 526"/>
                  <a:gd name="T3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6" h="66">
                    <a:moveTo>
                      <a:pt x="493" y="39"/>
                    </a:moveTo>
                    <a:lnTo>
                      <a:pt x="493" y="39"/>
                    </a:lnTo>
                    <a:lnTo>
                      <a:pt x="33" y="39"/>
                    </a:lnTo>
                    <a:cubicBezTo>
                      <a:pt x="29" y="39"/>
                      <a:pt x="27" y="36"/>
                      <a:pt x="27" y="33"/>
                    </a:cubicBezTo>
                    <a:cubicBezTo>
                      <a:pt x="27" y="30"/>
                      <a:pt x="29" y="27"/>
                      <a:pt x="33" y="27"/>
                    </a:cubicBezTo>
                    <a:lnTo>
                      <a:pt x="493" y="27"/>
                    </a:lnTo>
                    <a:cubicBezTo>
                      <a:pt x="496" y="27"/>
                      <a:pt x="499" y="30"/>
                      <a:pt x="499" y="33"/>
                    </a:cubicBezTo>
                    <a:cubicBezTo>
                      <a:pt x="499" y="36"/>
                      <a:pt x="496" y="39"/>
                      <a:pt x="493" y="39"/>
                    </a:cubicBezTo>
                    <a:close/>
                    <a:moveTo>
                      <a:pt x="493" y="0"/>
                    </a:moveTo>
                    <a:lnTo>
                      <a:pt x="493" y="0"/>
                    </a:lnTo>
                    <a:lnTo>
                      <a:pt x="33" y="0"/>
                    </a:lnTo>
                    <a:cubicBezTo>
                      <a:pt x="15" y="0"/>
                      <a:pt x="0" y="15"/>
                      <a:pt x="0" y="33"/>
                    </a:cubicBezTo>
                    <a:cubicBezTo>
                      <a:pt x="0" y="51"/>
                      <a:pt x="15" y="66"/>
                      <a:pt x="33" y="66"/>
                    </a:cubicBezTo>
                    <a:lnTo>
                      <a:pt x="493" y="66"/>
                    </a:lnTo>
                    <a:cubicBezTo>
                      <a:pt x="511" y="66"/>
                      <a:pt x="526" y="51"/>
                      <a:pt x="526" y="33"/>
                    </a:cubicBezTo>
                    <a:cubicBezTo>
                      <a:pt x="526" y="15"/>
                      <a:pt x="511" y="0"/>
                      <a:pt x="493"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grpSp>
        <p:grpSp>
          <p:nvGrpSpPr>
            <p:cNvPr id="222" name="Group 221">
              <a:extLst>
                <a:ext uri="{FF2B5EF4-FFF2-40B4-BE49-F238E27FC236}">
                  <a16:creationId xmlns:a16="http://schemas.microsoft.com/office/drawing/2014/main" id="{7D6CF1D2-8CD2-45CB-A254-8D0E2CC76FD0}"/>
                </a:ext>
              </a:extLst>
            </p:cNvPr>
            <p:cNvGrpSpPr>
              <a:grpSpLocks noChangeAspect="1"/>
            </p:cNvGrpSpPr>
            <p:nvPr/>
          </p:nvGrpSpPr>
          <p:grpSpPr>
            <a:xfrm>
              <a:off x="6878293" y="4403958"/>
              <a:ext cx="365760" cy="624668"/>
              <a:chOff x="11114086" y="1979613"/>
              <a:chExt cx="282575" cy="482600"/>
            </a:xfrm>
            <a:solidFill>
              <a:schemeClr val="tx1"/>
            </a:solidFill>
          </p:grpSpPr>
          <p:sp>
            <p:nvSpPr>
              <p:cNvPr id="226" name="Freeform 243">
                <a:extLst>
                  <a:ext uri="{FF2B5EF4-FFF2-40B4-BE49-F238E27FC236}">
                    <a16:creationId xmlns:a16="http://schemas.microsoft.com/office/drawing/2014/main" id="{E705C910-4C82-4ADC-8995-B28EBEA9B726}"/>
                  </a:ext>
                </a:extLst>
              </p:cNvPr>
              <p:cNvSpPr>
                <a:spLocks/>
              </p:cNvSpPr>
              <p:nvPr/>
            </p:nvSpPr>
            <p:spPr bwMode="auto">
              <a:xfrm>
                <a:off x="11190286" y="2011363"/>
                <a:ext cx="60325" cy="7938"/>
              </a:xfrm>
              <a:custGeom>
                <a:avLst/>
                <a:gdLst>
                  <a:gd name="T0" fmla="*/ 211 w 224"/>
                  <a:gd name="T1" fmla="*/ 26 h 26"/>
                  <a:gd name="T2" fmla="*/ 211 w 224"/>
                  <a:gd name="T3" fmla="*/ 26 h 26"/>
                  <a:gd name="T4" fmla="*/ 14 w 224"/>
                  <a:gd name="T5" fmla="*/ 26 h 26"/>
                  <a:gd name="T6" fmla="*/ 0 w 224"/>
                  <a:gd name="T7" fmla="*/ 13 h 26"/>
                  <a:gd name="T8" fmla="*/ 14 w 224"/>
                  <a:gd name="T9" fmla="*/ 0 h 26"/>
                  <a:gd name="T10" fmla="*/ 211 w 224"/>
                  <a:gd name="T11" fmla="*/ 0 h 26"/>
                  <a:gd name="T12" fmla="*/ 224 w 224"/>
                  <a:gd name="T13" fmla="*/ 13 h 26"/>
                  <a:gd name="T14" fmla="*/ 211 w 224"/>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26">
                    <a:moveTo>
                      <a:pt x="211" y="26"/>
                    </a:moveTo>
                    <a:lnTo>
                      <a:pt x="211" y="26"/>
                    </a:lnTo>
                    <a:lnTo>
                      <a:pt x="14" y="26"/>
                    </a:lnTo>
                    <a:cubicBezTo>
                      <a:pt x="6" y="26"/>
                      <a:pt x="0" y="20"/>
                      <a:pt x="0" y="13"/>
                    </a:cubicBezTo>
                    <a:cubicBezTo>
                      <a:pt x="0" y="6"/>
                      <a:pt x="6" y="0"/>
                      <a:pt x="14" y="0"/>
                    </a:cubicBezTo>
                    <a:lnTo>
                      <a:pt x="211" y="0"/>
                    </a:lnTo>
                    <a:cubicBezTo>
                      <a:pt x="218" y="0"/>
                      <a:pt x="224" y="6"/>
                      <a:pt x="224" y="13"/>
                    </a:cubicBezTo>
                    <a:cubicBezTo>
                      <a:pt x="224" y="20"/>
                      <a:pt x="218" y="26"/>
                      <a:pt x="211" y="2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254" name="Freeform 244">
                <a:extLst>
                  <a:ext uri="{FF2B5EF4-FFF2-40B4-BE49-F238E27FC236}">
                    <a16:creationId xmlns:a16="http://schemas.microsoft.com/office/drawing/2014/main" id="{AA375833-03EF-4EC2-AD6B-FBAD94E29660}"/>
                  </a:ext>
                </a:extLst>
              </p:cNvPr>
              <p:cNvSpPr>
                <a:spLocks/>
              </p:cNvSpPr>
              <p:nvPr/>
            </p:nvSpPr>
            <p:spPr bwMode="auto">
              <a:xfrm>
                <a:off x="11190286" y="2024063"/>
                <a:ext cx="73025" cy="7938"/>
              </a:xfrm>
              <a:custGeom>
                <a:avLst/>
                <a:gdLst>
                  <a:gd name="T0" fmla="*/ 255 w 268"/>
                  <a:gd name="T1" fmla="*/ 26 h 26"/>
                  <a:gd name="T2" fmla="*/ 255 w 268"/>
                  <a:gd name="T3" fmla="*/ 26 h 26"/>
                  <a:gd name="T4" fmla="*/ 14 w 268"/>
                  <a:gd name="T5" fmla="*/ 26 h 26"/>
                  <a:gd name="T6" fmla="*/ 0 w 268"/>
                  <a:gd name="T7" fmla="*/ 13 h 26"/>
                  <a:gd name="T8" fmla="*/ 14 w 268"/>
                  <a:gd name="T9" fmla="*/ 0 h 26"/>
                  <a:gd name="T10" fmla="*/ 255 w 268"/>
                  <a:gd name="T11" fmla="*/ 0 h 26"/>
                  <a:gd name="T12" fmla="*/ 268 w 268"/>
                  <a:gd name="T13" fmla="*/ 13 h 26"/>
                  <a:gd name="T14" fmla="*/ 255 w 26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
                    <a:moveTo>
                      <a:pt x="255" y="26"/>
                    </a:moveTo>
                    <a:lnTo>
                      <a:pt x="255" y="26"/>
                    </a:lnTo>
                    <a:lnTo>
                      <a:pt x="14" y="26"/>
                    </a:lnTo>
                    <a:cubicBezTo>
                      <a:pt x="6" y="26"/>
                      <a:pt x="0" y="20"/>
                      <a:pt x="0" y="13"/>
                    </a:cubicBezTo>
                    <a:cubicBezTo>
                      <a:pt x="0" y="5"/>
                      <a:pt x="6" y="0"/>
                      <a:pt x="14" y="0"/>
                    </a:cubicBezTo>
                    <a:lnTo>
                      <a:pt x="255" y="0"/>
                    </a:lnTo>
                    <a:cubicBezTo>
                      <a:pt x="262" y="0"/>
                      <a:pt x="268" y="5"/>
                      <a:pt x="268" y="13"/>
                    </a:cubicBezTo>
                    <a:cubicBezTo>
                      <a:pt x="268" y="20"/>
                      <a:pt x="262" y="26"/>
                      <a:pt x="255" y="2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255" name="Freeform 245">
                <a:extLst>
                  <a:ext uri="{FF2B5EF4-FFF2-40B4-BE49-F238E27FC236}">
                    <a16:creationId xmlns:a16="http://schemas.microsoft.com/office/drawing/2014/main" id="{9D971BC2-6FA9-4C52-97E3-F6DC28327E32}"/>
                  </a:ext>
                </a:extLst>
              </p:cNvPr>
              <p:cNvSpPr>
                <a:spLocks/>
              </p:cNvSpPr>
              <p:nvPr/>
            </p:nvSpPr>
            <p:spPr bwMode="auto">
              <a:xfrm>
                <a:off x="11190286" y="2036763"/>
                <a:ext cx="50800" cy="6350"/>
              </a:xfrm>
              <a:custGeom>
                <a:avLst/>
                <a:gdLst>
                  <a:gd name="T0" fmla="*/ 175 w 189"/>
                  <a:gd name="T1" fmla="*/ 27 h 27"/>
                  <a:gd name="T2" fmla="*/ 175 w 189"/>
                  <a:gd name="T3" fmla="*/ 27 h 27"/>
                  <a:gd name="T4" fmla="*/ 14 w 189"/>
                  <a:gd name="T5" fmla="*/ 27 h 27"/>
                  <a:gd name="T6" fmla="*/ 0 w 189"/>
                  <a:gd name="T7" fmla="*/ 14 h 27"/>
                  <a:gd name="T8" fmla="*/ 14 w 189"/>
                  <a:gd name="T9" fmla="*/ 0 h 27"/>
                  <a:gd name="T10" fmla="*/ 175 w 189"/>
                  <a:gd name="T11" fmla="*/ 0 h 27"/>
                  <a:gd name="T12" fmla="*/ 189 w 189"/>
                  <a:gd name="T13" fmla="*/ 14 h 27"/>
                  <a:gd name="T14" fmla="*/ 175 w 189"/>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9" h="27">
                    <a:moveTo>
                      <a:pt x="175" y="27"/>
                    </a:moveTo>
                    <a:lnTo>
                      <a:pt x="175" y="27"/>
                    </a:lnTo>
                    <a:lnTo>
                      <a:pt x="14" y="27"/>
                    </a:lnTo>
                    <a:cubicBezTo>
                      <a:pt x="6" y="27"/>
                      <a:pt x="0" y="21"/>
                      <a:pt x="0" y="14"/>
                    </a:cubicBezTo>
                    <a:cubicBezTo>
                      <a:pt x="0" y="6"/>
                      <a:pt x="6" y="0"/>
                      <a:pt x="14" y="0"/>
                    </a:cubicBezTo>
                    <a:lnTo>
                      <a:pt x="175" y="0"/>
                    </a:lnTo>
                    <a:cubicBezTo>
                      <a:pt x="183" y="0"/>
                      <a:pt x="189" y="6"/>
                      <a:pt x="189" y="14"/>
                    </a:cubicBezTo>
                    <a:cubicBezTo>
                      <a:pt x="189" y="21"/>
                      <a:pt x="183" y="27"/>
                      <a:pt x="175" y="2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256" name="Freeform 246">
                <a:extLst>
                  <a:ext uri="{FF2B5EF4-FFF2-40B4-BE49-F238E27FC236}">
                    <a16:creationId xmlns:a16="http://schemas.microsoft.com/office/drawing/2014/main" id="{998140B9-07F5-49BF-B437-A2EE2FFCBD5A}"/>
                  </a:ext>
                </a:extLst>
              </p:cNvPr>
              <p:cNvSpPr>
                <a:spLocks noEditPoints="1"/>
              </p:cNvSpPr>
              <p:nvPr/>
            </p:nvSpPr>
            <p:spPr bwMode="auto">
              <a:xfrm>
                <a:off x="11277599" y="2011363"/>
                <a:ext cx="47625" cy="31750"/>
              </a:xfrm>
              <a:custGeom>
                <a:avLst/>
                <a:gdLst>
                  <a:gd name="T0" fmla="*/ 116 w 175"/>
                  <a:gd name="T1" fmla="*/ 89 h 116"/>
                  <a:gd name="T2" fmla="*/ 116 w 175"/>
                  <a:gd name="T3" fmla="*/ 89 h 116"/>
                  <a:gd name="T4" fmla="*/ 85 w 175"/>
                  <a:gd name="T5" fmla="*/ 58 h 116"/>
                  <a:gd name="T6" fmla="*/ 116 w 175"/>
                  <a:gd name="T7" fmla="*/ 26 h 116"/>
                  <a:gd name="T8" fmla="*/ 148 w 175"/>
                  <a:gd name="T9" fmla="*/ 58 h 116"/>
                  <a:gd name="T10" fmla="*/ 116 w 175"/>
                  <a:gd name="T11" fmla="*/ 89 h 116"/>
                  <a:gd name="T12" fmla="*/ 27 w 175"/>
                  <a:gd name="T13" fmla="*/ 58 h 116"/>
                  <a:gd name="T14" fmla="*/ 27 w 175"/>
                  <a:gd name="T15" fmla="*/ 58 h 116"/>
                  <a:gd name="T16" fmla="*/ 58 w 175"/>
                  <a:gd name="T17" fmla="*/ 26 h 116"/>
                  <a:gd name="T18" fmla="*/ 68 w 175"/>
                  <a:gd name="T19" fmla="*/ 26 h 116"/>
                  <a:gd name="T20" fmla="*/ 58 w 175"/>
                  <a:gd name="T21" fmla="*/ 58 h 116"/>
                  <a:gd name="T22" fmla="*/ 68 w 175"/>
                  <a:gd name="T23" fmla="*/ 89 h 116"/>
                  <a:gd name="T24" fmla="*/ 58 w 175"/>
                  <a:gd name="T25" fmla="*/ 89 h 116"/>
                  <a:gd name="T26" fmla="*/ 27 w 175"/>
                  <a:gd name="T27" fmla="*/ 58 h 116"/>
                  <a:gd name="T28" fmla="*/ 116 w 175"/>
                  <a:gd name="T29" fmla="*/ 0 h 116"/>
                  <a:gd name="T30" fmla="*/ 116 w 175"/>
                  <a:gd name="T31" fmla="*/ 0 h 116"/>
                  <a:gd name="T32" fmla="*/ 58 w 175"/>
                  <a:gd name="T33" fmla="*/ 0 h 116"/>
                  <a:gd name="T34" fmla="*/ 0 w 175"/>
                  <a:gd name="T35" fmla="*/ 58 h 116"/>
                  <a:gd name="T36" fmla="*/ 58 w 175"/>
                  <a:gd name="T37" fmla="*/ 116 h 116"/>
                  <a:gd name="T38" fmla="*/ 116 w 175"/>
                  <a:gd name="T39" fmla="*/ 116 h 116"/>
                  <a:gd name="T40" fmla="*/ 175 w 175"/>
                  <a:gd name="T41" fmla="*/ 58 h 116"/>
                  <a:gd name="T42" fmla="*/ 116 w 175"/>
                  <a:gd name="T43"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5" h="116">
                    <a:moveTo>
                      <a:pt x="116" y="89"/>
                    </a:moveTo>
                    <a:lnTo>
                      <a:pt x="116" y="89"/>
                    </a:lnTo>
                    <a:cubicBezTo>
                      <a:pt x="99" y="89"/>
                      <a:pt x="85" y="75"/>
                      <a:pt x="85" y="58"/>
                    </a:cubicBezTo>
                    <a:cubicBezTo>
                      <a:pt x="85" y="40"/>
                      <a:pt x="99" y="26"/>
                      <a:pt x="116" y="26"/>
                    </a:cubicBezTo>
                    <a:cubicBezTo>
                      <a:pt x="134" y="26"/>
                      <a:pt x="148" y="40"/>
                      <a:pt x="148" y="58"/>
                    </a:cubicBezTo>
                    <a:cubicBezTo>
                      <a:pt x="148" y="75"/>
                      <a:pt x="133" y="89"/>
                      <a:pt x="116" y="89"/>
                    </a:cubicBezTo>
                    <a:close/>
                    <a:moveTo>
                      <a:pt x="27" y="58"/>
                    </a:moveTo>
                    <a:lnTo>
                      <a:pt x="27" y="58"/>
                    </a:lnTo>
                    <a:cubicBezTo>
                      <a:pt x="27" y="41"/>
                      <a:pt x="41" y="26"/>
                      <a:pt x="58" y="26"/>
                    </a:cubicBezTo>
                    <a:lnTo>
                      <a:pt x="68" y="26"/>
                    </a:lnTo>
                    <a:cubicBezTo>
                      <a:pt x="62" y="35"/>
                      <a:pt x="58" y="46"/>
                      <a:pt x="58" y="58"/>
                    </a:cubicBezTo>
                    <a:cubicBezTo>
                      <a:pt x="58" y="70"/>
                      <a:pt x="62" y="80"/>
                      <a:pt x="68" y="89"/>
                    </a:cubicBezTo>
                    <a:lnTo>
                      <a:pt x="58" y="89"/>
                    </a:lnTo>
                    <a:cubicBezTo>
                      <a:pt x="41" y="89"/>
                      <a:pt x="27" y="75"/>
                      <a:pt x="27" y="58"/>
                    </a:cubicBezTo>
                    <a:close/>
                    <a:moveTo>
                      <a:pt x="116" y="0"/>
                    </a:moveTo>
                    <a:lnTo>
                      <a:pt x="116" y="0"/>
                    </a:lnTo>
                    <a:lnTo>
                      <a:pt x="58" y="0"/>
                    </a:lnTo>
                    <a:cubicBezTo>
                      <a:pt x="26" y="0"/>
                      <a:pt x="0" y="26"/>
                      <a:pt x="0" y="58"/>
                    </a:cubicBezTo>
                    <a:cubicBezTo>
                      <a:pt x="0" y="90"/>
                      <a:pt x="26" y="116"/>
                      <a:pt x="58" y="116"/>
                    </a:cubicBezTo>
                    <a:lnTo>
                      <a:pt x="116" y="116"/>
                    </a:lnTo>
                    <a:cubicBezTo>
                      <a:pt x="148" y="116"/>
                      <a:pt x="175" y="90"/>
                      <a:pt x="175" y="58"/>
                    </a:cubicBezTo>
                    <a:cubicBezTo>
                      <a:pt x="175" y="26"/>
                      <a:pt x="148" y="0"/>
                      <a:pt x="116"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257" name="Freeform 247">
                <a:extLst>
                  <a:ext uri="{FF2B5EF4-FFF2-40B4-BE49-F238E27FC236}">
                    <a16:creationId xmlns:a16="http://schemas.microsoft.com/office/drawing/2014/main" id="{501F10B4-FA74-4935-A957-2DD84090B094}"/>
                  </a:ext>
                </a:extLst>
              </p:cNvPr>
              <p:cNvSpPr>
                <a:spLocks/>
              </p:cNvSpPr>
              <p:nvPr/>
            </p:nvSpPr>
            <p:spPr bwMode="auto">
              <a:xfrm>
                <a:off x="11190286" y="2087563"/>
                <a:ext cx="60325" cy="6350"/>
              </a:xfrm>
              <a:custGeom>
                <a:avLst/>
                <a:gdLst>
                  <a:gd name="T0" fmla="*/ 211 w 224"/>
                  <a:gd name="T1" fmla="*/ 26 h 26"/>
                  <a:gd name="T2" fmla="*/ 211 w 224"/>
                  <a:gd name="T3" fmla="*/ 26 h 26"/>
                  <a:gd name="T4" fmla="*/ 14 w 224"/>
                  <a:gd name="T5" fmla="*/ 26 h 26"/>
                  <a:gd name="T6" fmla="*/ 0 w 224"/>
                  <a:gd name="T7" fmla="*/ 13 h 26"/>
                  <a:gd name="T8" fmla="*/ 14 w 224"/>
                  <a:gd name="T9" fmla="*/ 0 h 26"/>
                  <a:gd name="T10" fmla="*/ 211 w 224"/>
                  <a:gd name="T11" fmla="*/ 0 h 26"/>
                  <a:gd name="T12" fmla="*/ 224 w 224"/>
                  <a:gd name="T13" fmla="*/ 13 h 26"/>
                  <a:gd name="T14" fmla="*/ 211 w 224"/>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26">
                    <a:moveTo>
                      <a:pt x="211" y="26"/>
                    </a:moveTo>
                    <a:lnTo>
                      <a:pt x="211" y="26"/>
                    </a:lnTo>
                    <a:lnTo>
                      <a:pt x="14" y="26"/>
                    </a:lnTo>
                    <a:cubicBezTo>
                      <a:pt x="6" y="26"/>
                      <a:pt x="0" y="20"/>
                      <a:pt x="0" y="13"/>
                    </a:cubicBezTo>
                    <a:cubicBezTo>
                      <a:pt x="0" y="6"/>
                      <a:pt x="6" y="0"/>
                      <a:pt x="14" y="0"/>
                    </a:cubicBezTo>
                    <a:lnTo>
                      <a:pt x="211" y="0"/>
                    </a:lnTo>
                    <a:cubicBezTo>
                      <a:pt x="218" y="0"/>
                      <a:pt x="224" y="6"/>
                      <a:pt x="224" y="13"/>
                    </a:cubicBezTo>
                    <a:cubicBezTo>
                      <a:pt x="224" y="20"/>
                      <a:pt x="218" y="26"/>
                      <a:pt x="211" y="2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272" name="Freeform 248">
                <a:extLst>
                  <a:ext uri="{FF2B5EF4-FFF2-40B4-BE49-F238E27FC236}">
                    <a16:creationId xmlns:a16="http://schemas.microsoft.com/office/drawing/2014/main" id="{544E0471-B7DA-44D4-839B-7E33A4C8B3AC}"/>
                  </a:ext>
                </a:extLst>
              </p:cNvPr>
              <p:cNvSpPr>
                <a:spLocks/>
              </p:cNvSpPr>
              <p:nvPr/>
            </p:nvSpPr>
            <p:spPr bwMode="auto">
              <a:xfrm>
                <a:off x="11190286" y="2098676"/>
                <a:ext cx="73025" cy="7938"/>
              </a:xfrm>
              <a:custGeom>
                <a:avLst/>
                <a:gdLst>
                  <a:gd name="T0" fmla="*/ 255 w 268"/>
                  <a:gd name="T1" fmla="*/ 26 h 26"/>
                  <a:gd name="T2" fmla="*/ 255 w 268"/>
                  <a:gd name="T3" fmla="*/ 26 h 26"/>
                  <a:gd name="T4" fmla="*/ 14 w 268"/>
                  <a:gd name="T5" fmla="*/ 26 h 26"/>
                  <a:gd name="T6" fmla="*/ 0 w 268"/>
                  <a:gd name="T7" fmla="*/ 13 h 26"/>
                  <a:gd name="T8" fmla="*/ 14 w 268"/>
                  <a:gd name="T9" fmla="*/ 0 h 26"/>
                  <a:gd name="T10" fmla="*/ 255 w 268"/>
                  <a:gd name="T11" fmla="*/ 0 h 26"/>
                  <a:gd name="T12" fmla="*/ 268 w 268"/>
                  <a:gd name="T13" fmla="*/ 13 h 26"/>
                  <a:gd name="T14" fmla="*/ 255 w 26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
                    <a:moveTo>
                      <a:pt x="255" y="26"/>
                    </a:moveTo>
                    <a:lnTo>
                      <a:pt x="255" y="26"/>
                    </a:lnTo>
                    <a:lnTo>
                      <a:pt x="14" y="26"/>
                    </a:lnTo>
                    <a:cubicBezTo>
                      <a:pt x="6" y="26"/>
                      <a:pt x="0" y="20"/>
                      <a:pt x="0" y="13"/>
                    </a:cubicBezTo>
                    <a:cubicBezTo>
                      <a:pt x="0" y="6"/>
                      <a:pt x="6" y="0"/>
                      <a:pt x="14" y="0"/>
                    </a:cubicBezTo>
                    <a:lnTo>
                      <a:pt x="255" y="0"/>
                    </a:lnTo>
                    <a:cubicBezTo>
                      <a:pt x="262" y="0"/>
                      <a:pt x="268" y="6"/>
                      <a:pt x="268" y="13"/>
                    </a:cubicBezTo>
                    <a:cubicBezTo>
                      <a:pt x="268" y="20"/>
                      <a:pt x="262" y="26"/>
                      <a:pt x="255" y="2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273" name="Freeform 249">
                <a:extLst>
                  <a:ext uri="{FF2B5EF4-FFF2-40B4-BE49-F238E27FC236}">
                    <a16:creationId xmlns:a16="http://schemas.microsoft.com/office/drawing/2014/main" id="{23B5C679-4D3A-4F36-AE14-A936AC9557EA}"/>
                  </a:ext>
                </a:extLst>
              </p:cNvPr>
              <p:cNvSpPr>
                <a:spLocks/>
              </p:cNvSpPr>
              <p:nvPr/>
            </p:nvSpPr>
            <p:spPr bwMode="auto">
              <a:xfrm>
                <a:off x="11190286" y="2111376"/>
                <a:ext cx="50800" cy="7938"/>
              </a:xfrm>
              <a:custGeom>
                <a:avLst/>
                <a:gdLst>
                  <a:gd name="T0" fmla="*/ 175 w 189"/>
                  <a:gd name="T1" fmla="*/ 27 h 27"/>
                  <a:gd name="T2" fmla="*/ 175 w 189"/>
                  <a:gd name="T3" fmla="*/ 27 h 27"/>
                  <a:gd name="T4" fmla="*/ 14 w 189"/>
                  <a:gd name="T5" fmla="*/ 27 h 27"/>
                  <a:gd name="T6" fmla="*/ 0 w 189"/>
                  <a:gd name="T7" fmla="*/ 14 h 27"/>
                  <a:gd name="T8" fmla="*/ 14 w 189"/>
                  <a:gd name="T9" fmla="*/ 0 h 27"/>
                  <a:gd name="T10" fmla="*/ 175 w 189"/>
                  <a:gd name="T11" fmla="*/ 0 h 27"/>
                  <a:gd name="T12" fmla="*/ 189 w 189"/>
                  <a:gd name="T13" fmla="*/ 14 h 27"/>
                  <a:gd name="T14" fmla="*/ 175 w 189"/>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9" h="27">
                    <a:moveTo>
                      <a:pt x="175" y="27"/>
                    </a:moveTo>
                    <a:lnTo>
                      <a:pt x="175" y="27"/>
                    </a:lnTo>
                    <a:lnTo>
                      <a:pt x="14" y="27"/>
                    </a:lnTo>
                    <a:cubicBezTo>
                      <a:pt x="6" y="27"/>
                      <a:pt x="0" y="21"/>
                      <a:pt x="0" y="14"/>
                    </a:cubicBezTo>
                    <a:cubicBezTo>
                      <a:pt x="0" y="6"/>
                      <a:pt x="6" y="0"/>
                      <a:pt x="14" y="0"/>
                    </a:cubicBezTo>
                    <a:lnTo>
                      <a:pt x="175" y="0"/>
                    </a:lnTo>
                    <a:cubicBezTo>
                      <a:pt x="183" y="0"/>
                      <a:pt x="189" y="6"/>
                      <a:pt x="189" y="14"/>
                    </a:cubicBezTo>
                    <a:cubicBezTo>
                      <a:pt x="189" y="21"/>
                      <a:pt x="183" y="27"/>
                      <a:pt x="175" y="2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274" name="Freeform 250">
                <a:extLst>
                  <a:ext uri="{FF2B5EF4-FFF2-40B4-BE49-F238E27FC236}">
                    <a16:creationId xmlns:a16="http://schemas.microsoft.com/office/drawing/2014/main" id="{5885ADBA-E86B-40EA-9762-5B6A14D80247}"/>
                  </a:ext>
                </a:extLst>
              </p:cNvPr>
              <p:cNvSpPr>
                <a:spLocks noEditPoints="1"/>
              </p:cNvSpPr>
              <p:nvPr/>
            </p:nvSpPr>
            <p:spPr bwMode="auto">
              <a:xfrm>
                <a:off x="11277599" y="2087563"/>
                <a:ext cx="47625" cy="31750"/>
              </a:xfrm>
              <a:custGeom>
                <a:avLst/>
                <a:gdLst>
                  <a:gd name="T0" fmla="*/ 116 w 175"/>
                  <a:gd name="T1" fmla="*/ 89 h 116"/>
                  <a:gd name="T2" fmla="*/ 116 w 175"/>
                  <a:gd name="T3" fmla="*/ 89 h 116"/>
                  <a:gd name="T4" fmla="*/ 107 w 175"/>
                  <a:gd name="T5" fmla="*/ 89 h 116"/>
                  <a:gd name="T6" fmla="*/ 117 w 175"/>
                  <a:gd name="T7" fmla="*/ 58 h 116"/>
                  <a:gd name="T8" fmla="*/ 107 w 175"/>
                  <a:gd name="T9" fmla="*/ 26 h 116"/>
                  <a:gd name="T10" fmla="*/ 116 w 175"/>
                  <a:gd name="T11" fmla="*/ 26 h 116"/>
                  <a:gd name="T12" fmla="*/ 148 w 175"/>
                  <a:gd name="T13" fmla="*/ 58 h 116"/>
                  <a:gd name="T14" fmla="*/ 116 w 175"/>
                  <a:gd name="T15" fmla="*/ 89 h 116"/>
                  <a:gd name="T16" fmla="*/ 27 w 175"/>
                  <a:gd name="T17" fmla="*/ 58 h 116"/>
                  <a:gd name="T18" fmla="*/ 27 w 175"/>
                  <a:gd name="T19" fmla="*/ 58 h 116"/>
                  <a:gd name="T20" fmla="*/ 58 w 175"/>
                  <a:gd name="T21" fmla="*/ 26 h 116"/>
                  <a:gd name="T22" fmla="*/ 90 w 175"/>
                  <a:gd name="T23" fmla="*/ 58 h 116"/>
                  <a:gd name="T24" fmla="*/ 58 w 175"/>
                  <a:gd name="T25" fmla="*/ 89 h 116"/>
                  <a:gd name="T26" fmla="*/ 27 w 175"/>
                  <a:gd name="T27" fmla="*/ 58 h 116"/>
                  <a:gd name="T28" fmla="*/ 116 w 175"/>
                  <a:gd name="T29" fmla="*/ 0 h 116"/>
                  <a:gd name="T30" fmla="*/ 116 w 175"/>
                  <a:gd name="T31" fmla="*/ 0 h 116"/>
                  <a:gd name="T32" fmla="*/ 58 w 175"/>
                  <a:gd name="T33" fmla="*/ 0 h 116"/>
                  <a:gd name="T34" fmla="*/ 0 w 175"/>
                  <a:gd name="T35" fmla="*/ 58 h 116"/>
                  <a:gd name="T36" fmla="*/ 58 w 175"/>
                  <a:gd name="T37" fmla="*/ 116 h 116"/>
                  <a:gd name="T38" fmla="*/ 116 w 175"/>
                  <a:gd name="T39" fmla="*/ 116 h 116"/>
                  <a:gd name="T40" fmla="*/ 175 w 175"/>
                  <a:gd name="T41" fmla="*/ 58 h 116"/>
                  <a:gd name="T42" fmla="*/ 116 w 175"/>
                  <a:gd name="T43"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5" h="116">
                    <a:moveTo>
                      <a:pt x="116" y="89"/>
                    </a:moveTo>
                    <a:lnTo>
                      <a:pt x="116" y="89"/>
                    </a:lnTo>
                    <a:lnTo>
                      <a:pt x="107" y="89"/>
                    </a:lnTo>
                    <a:cubicBezTo>
                      <a:pt x="113" y="80"/>
                      <a:pt x="117" y="70"/>
                      <a:pt x="117" y="58"/>
                    </a:cubicBezTo>
                    <a:cubicBezTo>
                      <a:pt x="117" y="46"/>
                      <a:pt x="113" y="35"/>
                      <a:pt x="107" y="26"/>
                    </a:cubicBezTo>
                    <a:lnTo>
                      <a:pt x="116" y="26"/>
                    </a:lnTo>
                    <a:cubicBezTo>
                      <a:pt x="133" y="26"/>
                      <a:pt x="148" y="41"/>
                      <a:pt x="148" y="58"/>
                    </a:cubicBezTo>
                    <a:cubicBezTo>
                      <a:pt x="148" y="75"/>
                      <a:pt x="133" y="89"/>
                      <a:pt x="116" y="89"/>
                    </a:cubicBezTo>
                    <a:close/>
                    <a:moveTo>
                      <a:pt x="27" y="58"/>
                    </a:moveTo>
                    <a:lnTo>
                      <a:pt x="27" y="58"/>
                    </a:lnTo>
                    <a:cubicBezTo>
                      <a:pt x="27" y="41"/>
                      <a:pt x="41" y="26"/>
                      <a:pt x="58" y="26"/>
                    </a:cubicBezTo>
                    <a:cubicBezTo>
                      <a:pt x="76" y="26"/>
                      <a:pt x="90" y="41"/>
                      <a:pt x="90" y="58"/>
                    </a:cubicBezTo>
                    <a:cubicBezTo>
                      <a:pt x="90" y="75"/>
                      <a:pt x="76" y="89"/>
                      <a:pt x="58" y="89"/>
                    </a:cubicBezTo>
                    <a:cubicBezTo>
                      <a:pt x="41" y="89"/>
                      <a:pt x="27" y="75"/>
                      <a:pt x="27" y="58"/>
                    </a:cubicBezTo>
                    <a:close/>
                    <a:moveTo>
                      <a:pt x="116" y="0"/>
                    </a:moveTo>
                    <a:lnTo>
                      <a:pt x="116" y="0"/>
                    </a:lnTo>
                    <a:lnTo>
                      <a:pt x="58" y="0"/>
                    </a:lnTo>
                    <a:cubicBezTo>
                      <a:pt x="26" y="0"/>
                      <a:pt x="0" y="26"/>
                      <a:pt x="0" y="58"/>
                    </a:cubicBezTo>
                    <a:cubicBezTo>
                      <a:pt x="0" y="90"/>
                      <a:pt x="26" y="116"/>
                      <a:pt x="58" y="116"/>
                    </a:cubicBezTo>
                    <a:lnTo>
                      <a:pt x="116" y="116"/>
                    </a:lnTo>
                    <a:cubicBezTo>
                      <a:pt x="148" y="116"/>
                      <a:pt x="175" y="90"/>
                      <a:pt x="175" y="58"/>
                    </a:cubicBezTo>
                    <a:cubicBezTo>
                      <a:pt x="175" y="26"/>
                      <a:pt x="148" y="0"/>
                      <a:pt x="116"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275" name="Freeform 251">
                <a:extLst>
                  <a:ext uri="{FF2B5EF4-FFF2-40B4-BE49-F238E27FC236}">
                    <a16:creationId xmlns:a16="http://schemas.microsoft.com/office/drawing/2014/main" id="{4C4E5AE4-1B7F-403C-844A-1A8F215F7717}"/>
                  </a:ext>
                </a:extLst>
              </p:cNvPr>
              <p:cNvSpPr>
                <a:spLocks/>
              </p:cNvSpPr>
              <p:nvPr/>
            </p:nvSpPr>
            <p:spPr bwMode="auto">
              <a:xfrm>
                <a:off x="11190286" y="2162176"/>
                <a:ext cx="60325" cy="7938"/>
              </a:xfrm>
              <a:custGeom>
                <a:avLst/>
                <a:gdLst>
                  <a:gd name="T0" fmla="*/ 211 w 224"/>
                  <a:gd name="T1" fmla="*/ 26 h 26"/>
                  <a:gd name="T2" fmla="*/ 211 w 224"/>
                  <a:gd name="T3" fmla="*/ 26 h 26"/>
                  <a:gd name="T4" fmla="*/ 14 w 224"/>
                  <a:gd name="T5" fmla="*/ 26 h 26"/>
                  <a:gd name="T6" fmla="*/ 0 w 224"/>
                  <a:gd name="T7" fmla="*/ 13 h 26"/>
                  <a:gd name="T8" fmla="*/ 14 w 224"/>
                  <a:gd name="T9" fmla="*/ 0 h 26"/>
                  <a:gd name="T10" fmla="*/ 211 w 224"/>
                  <a:gd name="T11" fmla="*/ 0 h 26"/>
                  <a:gd name="T12" fmla="*/ 224 w 224"/>
                  <a:gd name="T13" fmla="*/ 13 h 26"/>
                  <a:gd name="T14" fmla="*/ 211 w 224"/>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26">
                    <a:moveTo>
                      <a:pt x="211" y="26"/>
                    </a:moveTo>
                    <a:lnTo>
                      <a:pt x="211" y="26"/>
                    </a:lnTo>
                    <a:lnTo>
                      <a:pt x="14" y="26"/>
                    </a:lnTo>
                    <a:cubicBezTo>
                      <a:pt x="6" y="26"/>
                      <a:pt x="0" y="20"/>
                      <a:pt x="0" y="13"/>
                    </a:cubicBezTo>
                    <a:cubicBezTo>
                      <a:pt x="0" y="6"/>
                      <a:pt x="6" y="0"/>
                      <a:pt x="14" y="0"/>
                    </a:cubicBezTo>
                    <a:lnTo>
                      <a:pt x="211" y="0"/>
                    </a:lnTo>
                    <a:cubicBezTo>
                      <a:pt x="218" y="0"/>
                      <a:pt x="224" y="6"/>
                      <a:pt x="224" y="13"/>
                    </a:cubicBezTo>
                    <a:cubicBezTo>
                      <a:pt x="224" y="20"/>
                      <a:pt x="218" y="26"/>
                      <a:pt x="211" y="2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276" name="Freeform 252">
                <a:extLst>
                  <a:ext uri="{FF2B5EF4-FFF2-40B4-BE49-F238E27FC236}">
                    <a16:creationId xmlns:a16="http://schemas.microsoft.com/office/drawing/2014/main" id="{F25A853C-9849-4F90-991A-836C5BB5C3F5}"/>
                  </a:ext>
                </a:extLst>
              </p:cNvPr>
              <p:cNvSpPr>
                <a:spLocks/>
              </p:cNvSpPr>
              <p:nvPr/>
            </p:nvSpPr>
            <p:spPr bwMode="auto">
              <a:xfrm>
                <a:off x="11190286" y="2174876"/>
                <a:ext cx="73025" cy="6350"/>
              </a:xfrm>
              <a:custGeom>
                <a:avLst/>
                <a:gdLst>
                  <a:gd name="T0" fmla="*/ 255 w 268"/>
                  <a:gd name="T1" fmla="*/ 26 h 26"/>
                  <a:gd name="T2" fmla="*/ 255 w 268"/>
                  <a:gd name="T3" fmla="*/ 26 h 26"/>
                  <a:gd name="T4" fmla="*/ 14 w 268"/>
                  <a:gd name="T5" fmla="*/ 26 h 26"/>
                  <a:gd name="T6" fmla="*/ 0 w 268"/>
                  <a:gd name="T7" fmla="*/ 13 h 26"/>
                  <a:gd name="T8" fmla="*/ 14 w 268"/>
                  <a:gd name="T9" fmla="*/ 0 h 26"/>
                  <a:gd name="T10" fmla="*/ 255 w 268"/>
                  <a:gd name="T11" fmla="*/ 0 h 26"/>
                  <a:gd name="T12" fmla="*/ 268 w 268"/>
                  <a:gd name="T13" fmla="*/ 13 h 26"/>
                  <a:gd name="T14" fmla="*/ 255 w 26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
                    <a:moveTo>
                      <a:pt x="255" y="26"/>
                    </a:moveTo>
                    <a:lnTo>
                      <a:pt x="255" y="26"/>
                    </a:lnTo>
                    <a:lnTo>
                      <a:pt x="14" y="26"/>
                    </a:lnTo>
                    <a:cubicBezTo>
                      <a:pt x="6" y="26"/>
                      <a:pt x="0" y="20"/>
                      <a:pt x="0" y="13"/>
                    </a:cubicBezTo>
                    <a:cubicBezTo>
                      <a:pt x="0" y="6"/>
                      <a:pt x="6" y="0"/>
                      <a:pt x="14" y="0"/>
                    </a:cubicBezTo>
                    <a:lnTo>
                      <a:pt x="255" y="0"/>
                    </a:lnTo>
                    <a:cubicBezTo>
                      <a:pt x="262" y="0"/>
                      <a:pt x="268" y="6"/>
                      <a:pt x="268" y="13"/>
                    </a:cubicBezTo>
                    <a:cubicBezTo>
                      <a:pt x="268" y="20"/>
                      <a:pt x="262" y="26"/>
                      <a:pt x="255" y="2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277" name="Freeform 253">
                <a:extLst>
                  <a:ext uri="{FF2B5EF4-FFF2-40B4-BE49-F238E27FC236}">
                    <a16:creationId xmlns:a16="http://schemas.microsoft.com/office/drawing/2014/main" id="{A43B1EDC-959D-4D59-85AC-5E15D8C843A1}"/>
                  </a:ext>
                </a:extLst>
              </p:cNvPr>
              <p:cNvSpPr>
                <a:spLocks/>
              </p:cNvSpPr>
              <p:nvPr/>
            </p:nvSpPr>
            <p:spPr bwMode="auto">
              <a:xfrm>
                <a:off x="11190286" y="2187576"/>
                <a:ext cx="50800" cy="6350"/>
              </a:xfrm>
              <a:custGeom>
                <a:avLst/>
                <a:gdLst>
                  <a:gd name="T0" fmla="*/ 175 w 189"/>
                  <a:gd name="T1" fmla="*/ 26 h 26"/>
                  <a:gd name="T2" fmla="*/ 175 w 189"/>
                  <a:gd name="T3" fmla="*/ 26 h 26"/>
                  <a:gd name="T4" fmla="*/ 14 w 189"/>
                  <a:gd name="T5" fmla="*/ 26 h 26"/>
                  <a:gd name="T6" fmla="*/ 0 w 189"/>
                  <a:gd name="T7" fmla="*/ 13 h 26"/>
                  <a:gd name="T8" fmla="*/ 14 w 189"/>
                  <a:gd name="T9" fmla="*/ 0 h 26"/>
                  <a:gd name="T10" fmla="*/ 175 w 189"/>
                  <a:gd name="T11" fmla="*/ 0 h 26"/>
                  <a:gd name="T12" fmla="*/ 189 w 189"/>
                  <a:gd name="T13" fmla="*/ 13 h 26"/>
                  <a:gd name="T14" fmla="*/ 175 w 189"/>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9" h="26">
                    <a:moveTo>
                      <a:pt x="175" y="26"/>
                    </a:moveTo>
                    <a:lnTo>
                      <a:pt x="175" y="26"/>
                    </a:lnTo>
                    <a:lnTo>
                      <a:pt x="14" y="26"/>
                    </a:lnTo>
                    <a:cubicBezTo>
                      <a:pt x="6" y="26"/>
                      <a:pt x="0" y="20"/>
                      <a:pt x="0" y="13"/>
                    </a:cubicBezTo>
                    <a:cubicBezTo>
                      <a:pt x="0" y="5"/>
                      <a:pt x="6" y="0"/>
                      <a:pt x="14" y="0"/>
                    </a:cubicBezTo>
                    <a:lnTo>
                      <a:pt x="175" y="0"/>
                    </a:lnTo>
                    <a:cubicBezTo>
                      <a:pt x="183" y="0"/>
                      <a:pt x="189" y="5"/>
                      <a:pt x="189" y="13"/>
                    </a:cubicBezTo>
                    <a:cubicBezTo>
                      <a:pt x="189" y="20"/>
                      <a:pt x="183" y="26"/>
                      <a:pt x="175" y="2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278" name="Freeform 254">
                <a:extLst>
                  <a:ext uri="{FF2B5EF4-FFF2-40B4-BE49-F238E27FC236}">
                    <a16:creationId xmlns:a16="http://schemas.microsoft.com/office/drawing/2014/main" id="{E3BB6920-A704-4600-8F3E-5B2E9A321A18}"/>
                  </a:ext>
                </a:extLst>
              </p:cNvPr>
              <p:cNvSpPr>
                <a:spLocks noEditPoints="1"/>
              </p:cNvSpPr>
              <p:nvPr/>
            </p:nvSpPr>
            <p:spPr bwMode="auto">
              <a:xfrm>
                <a:off x="11277599" y="2162176"/>
                <a:ext cx="47625" cy="31750"/>
              </a:xfrm>
              <a:custGeom>
                <a:avLst/>
                <a:gdLst>
                  <a:gd name="T0" fmla="*/ 116 w 175"/>
                  <a:gd name="T1" fmla="*/ 90 h 116"/>
                  <a:gd name="T2" fmla="*/ 116 w 175"/>
                  <a:gd name="T3" fmla="*/ 90 h 116"/>
                  <a:gd name="T4" fmla="*/ 85 w 175"/>
                  <a:gd name="T5" fmla="*/ 58 h 116"/>
                  <a:gd name="T6" fmla="*/ 116 w 175"/>
                  <a:gd name="T7" fmla="*/ 26 h 116"/>
                  <a:gd name="T8" fmla="*/ 148 w 175"/>
                  <a:gd name="T9" fmla="*/ 58 h 116"/>
                  <a:gd name="T10" fmla="*/ 116 w 175"/>
                  <a:gd name="T11" fmla="*/ 90 h 116"/>
                  <a:gd name="T12" fmla="*/ 27 w 175"/>
                  <a:gd name="T13" fmla="*/ 58 h 116"/>
                  <a:gd name="T14" fmla="*/ 27 w 175"/>
                  <a:gd name="T15" fmla="*/ 58 h 116"/>
                  <a:gd name="T16" fmla="*/ 58 w 175"/>
                  <a:gd name="T17" fmla="*/ 26 h 116"/>
                  <a:gd name="T18" fmla="*/ 68 w 175"/>
                  <a:gd name="T19" fmla="*/ 26 h 116"/>
                  <a:gd name="T20" fmla="*/ 58 w 175"/>
                  <a:gd name="T21" fmla="*/ 58 h 116"/>
                  <a:gd name="T22" fmla="*/ 68 w 175"/>
                  <a:gd name="T23" fmla="*/ 90 h 116"/>
                  <a:gd name="T24" fmla="*/ 58 w 175"/>
                  <a:gd name="T25" fmla="*/ 90 h 116"/>
                  <a:gd name="T26" fmla="*/ 27 w 175"/>
                  <a:gd name="T27" fmla="*/ 58 h 116"/>
                  <a:gd name="T28" fmla="*/ 116 w 175"/>
                  <a:gd name="T29" fmla="*/ 0 h 116"/>
                  <a:gd name="T30" fmla="*/ 116 w 175"/>
                  <a:gd name="T31" fmla="*/ 0 h 116"/>
                  <a:gd name="T32" fmla="*/ 58 w 175"/>
                  <a:gd name="T33" fmla="*/ 0 h 116"/>
                  <a:gd name="T34" fmla="*/ 0 w 175"/>
                  <a:gd name="T35" fmla="*/ 58 h 116"/>
                  <a:gd name="T36" fmla="*/ 58 w 175"/>
                  <a:gd name="T37" fmla="*/ 116 h 116"/>
                  <a:gd name="T38" fmla="*/ 116 w 175"/>
                  <a:gd name="T39" fmla="*/ 116 h 116"/>
                  <a:gd name="T40" fmla="*/ 175 w 175"/>
                  <a:gd name="T41" fmla="*/ 58 h 116"/>
                  <a:gd name="T42" fmla="*/ 116 w 175"/>
                  <a:gd name="T43"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5" h="116">
                    <a:moveTo>
                      <a:pt x="116" y="90"/>
                    </a:moveTo>
                    <a:lnTo>
                      <a:pt x="116" y="90"/>
                    </a:lnTo>
                    <a:cubicBezTo>
                      <a:pt x="99" y="90"/>
                      <a:pt x="85" y="75"/>
                      <a:pt x="85" y="58"/>
                    </a:cubicBezTo>
                    <a:cubicBezTo>
                      <a:pt x="85" y="41"/>
                      <a:pt x="99" y="26"/>
                      <a:pt x="116" y="26"/>
                    </a:cubicBezTo>
                    <a:cubicBezTo>
                      <a:pt x="134" y="26"/>
                      <a:pt x="148" y="41"/>
                      <a:pt x="148" y="58"/>
                    </a:cubicBezTo>
                    <a:cubicBezTo>
                      <a:pt x="148" y="75"/>
                      <a:pt x="133" y="90"/>
                      <a:pt x="116" y="90"/>
                    </a:cubicBezTo>
                    <a:close/>
                    <a:moveTo>
                      <a:pt x="27" y="58"/>
                    </a:moveTo>
                    <a:lnTo>
                      <a:pt x="27" y="58"/>
                    </a:lnTo>
                    <a:cubicBezTo>
                      <a:pt x="27" y="41"/>
                      <a:pt x="41" y="26"/>
                      <a:pt x="58" y="26"/>
                    </a:cubicBezTo>
                    <a:lnTo>
                      <a:pt x="68" y="26"/>
                    </a:lnTo>
                    <a:cubicBezTo>
                      <a:pt x="62" y="36"/>
                      <a:pt x="58" y="46"/>
                      <a:pt x="58" y="58"/>
                    </a:cubicBezTo>
                    <a:cubicBezTo>
                      <a:pt x="58" y="70"/>
                      <a:pt x="62" y="80"/>
                      <a:pt x="68" y="90"/>
                    </a:cubicBezTo>
                    <a:lnTo>
                      <a:pt x="58" y="90"/>
                    </a:lnTo>
                    <a:cubicBezTo>
                      <a:pt x="41" y="90"/>
                      <a:pt x="27" y="75"/>
                      <a:pt x="27" y="58"/>
                    </a:cubicBezTo>
                    <a:close/>
                    <a:moveTo>
                      <a:pt x="116" y="0"/>
                    </a:moveTo>
                    <a:lnTo>
                      <a:pt x="116" y="0"/>
                    </a:lnTo>
                    <a:lnTo>
                      <a:pt x="58" y="0"/>
                    </a:lnTo>
                    <a:cubicBezTo>
                      <a:pt x="26" y="0"/>
                      <a:pt x="0" y="26"/>
                      <a:pt x="0" y="58"/>
                    </a:cubicBezTo>
                    <a:cubicBezTo>
                      <a:pt x="0" y="90"/>
                      <a:pt x="26" y="116"/>
                      <a:pt x="58" y="116"/>
                    </a:cubicBezTo>
                    <a:lnTo>
                      <a:pt x="116" y="116"/>
                    </a:lnTo>
                    <a:cubicBezTo>
                      <a:pt x="148" y="116"/>
                      <a:pt x="175" y="90"/>
                      <a:pt x="175" y="58"/>
                    </a:cubicBezTo>
                    <a:cubicBezTo>
                      <a:pt x="175" y="26"/>
                      <a:pt x="148" y="0"/>
                      <a:pt x="116"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279" name="Freeform 303">
                <a:extLst>
                  <a:ext uri="{FF2B5EF4-FFF2-40B4-BE49-F238E27FC236}">
                    <a16:creationId xmlns:a16="http://schemas.microsoft.com/office/drawing/2014/main" id="{86E47E69-4C23-4527-ABE7-08B3A91FF214}"/>
                  </a:ext>
                </a:extLst>
              </p:cNvPr>
              <p:cNvSpPr>
                <a:spLocks noEditPoints="1"/>
              </p:cNvSpPr>
              <p:nvPr/>
            </p:nvSpPr>
            <p:spPr bwMode="auto">
              <a:xfrm>
                <a:off x="11331574" y="2033588"/>
                <a:ext cx="65087" cy="231775"/>
              </a:xfrm>
              <a:custGeom>
                <a:avLst/>
                <a:gdLst>
                  <a:gd name="T0" fmla="*/ 113 w 238"/>
                  <a:gd name="T1" fmla="*/ 820 h 847"/>
                  <a:gd name="T2" fmla="*/ 53 w 238"/>
                  <a:gd name="T3" fmla="*/ 796 h 847"/>
                  <a:gd name="T4" fmla="*/ 26 w 238"/>
                  <a:gd name="T5" fmla="*/ 734 h 847"/>
                  <a:gd name="T6" fmla="*/ 53 w 238"/>
                  <a:gd name="T7" fmla="*/ 671 h 847"/>
                  <a:gd name="T8" fmla="*/ 105 w 238"/>
                  <a:gd name="T9" fmla="*/ 648 h 847"/>
                  <a:gd name="T10" fmla="*/ 113 w 238"/>
                  <a:gd name="T11" fmla="*/ 648 h 847"/>
                  <a:gd name="T12" fmla="*/ 199 w 238"/>
                  <a:gd name="T13" fmla="*/ 734 h 847"/>
                  <a:gd name="T14" fmla="*/ 53 w 238"/>
                  <a:gd name="T15" fmla="*/ 597 h 847"/>
                  <a:gd name="T16" fmla="*/ 26 w 238"/>
                  <a:gd name="T17" fmla="*/ 535 h 847"/>
                  <a:gd name="T18" fmla="*/ 80 w 238"/>
                  <a:gd name="T19" fmla="*/ 455 h 847"/>
                  <a:gd name="T20" fmla="*/ 95 w 238"/>
                  <a:gd name="T21" fmla="*/ 450 h 847"/>
                  <a:gd name="T22" fmla="*/ 199 w 238"/>
                  <a:gd name="T23" fmla="*/ 535 h 847"/>
                  <a:gd name="T24" fmla="*/ 113 w 238"/>
                  <a:gd name="T25" fmla="*/ 620 h 847"/>
                  <a:gd name="T26" fmla="*/ 105 w 238"/>
                  <a:gd name="T27" fmla="*/ 621 h 847"/>
                  <a:gd name="T28" fmla="*/ 53 w 238"/>
                  <a:gd name="T29" fmla="*/ 597 h 847"/>
                  <a:gd name="T30" fmla="*/ 166 w 238"/>
                  <a:gd name="T31" fmla="*/ 634 h 847"/>
                  <a:gd name="T32" fmla="*/ 156 w 238"/>
                  <a:gd name="T33" fmla="*/ 430 h 847"/>
                  <a:gd name="T34" fmla="*/ 164 w 238"/>
                  <a:gd name="T35" fmla="*/ 226 h 847"/>
                  <a:gd name="T36" fmla="*/ 220 w 238"/>
                  <a:gd name="T37" fmla="*/ 83 h 847"/>
                  <a:gd name="T38" fmla="*/ 80 w 238"/>
                  <a:gd name="T39" fmla="*/ 8 h 847"/>
                  <a:gd name="T40" fmla="*/ 86 w 238"/>
                  <a:gd name="T41" fmla="*/ 34 h 847"/>
                  <a:gd name="T42" fmla="*/ 138 w 238"/>
                  <a:gd name="T43" fmla="*/ 199 h 847"/>
                  <a:gd name="T44" fmla="*/ 80 w 238"/>
                  <a:gd name="T45" fmla="*/ 218 h 847"/>
                  <a:gd name="T46" fmla="*/ 81 w 238"/>
                  <a:gd name="T47" fmla="*/ 245 h 847"/>
                  <a:gd name="T48" fmla="*/ 87 w 238"/>
                  <a:gd name="T49" fmla="*/ 243 h 847"/>
                  <a:gd name="T50" fmla="*/ 138 w 238"/>
                  <a:gd name="T51" fmla="*/ 409 h 847"/>
                  <a:gd name="T52" fmla="*/ 80 w 238"/>
                  <a:gd name="T53" fmla="*/ 427 h 847"/>
                  <a:gd name="T54" fmla="*/ 0 w 238"/>
                  <a:gd name="T55" fmla="*/ 535 h 847"/>
                  <a:gd name="T56" fmla="*/ 59 w 238"/>
                  <a:gd name="T57" fmla="*/ 634 h 847"/>
                  <a:gd name="T58" fmla="*/ 0 w 238"/>
                  <a:gd name="T59" fmla="*/ 725 h 847"/>
                  <a:gd name="T60" fmla="*/ 1 w 238"/>
                  <a:gd name="T61" fmla="*/ 752 h 847"/>
                  <a:gd name="T62" fmla="*/ 80 w 238"/>
                  <a:gd name="T63" fmla="*/ 842 h 847"/>
                  <a:gd name="T64" fmla="*/ 113 w 238"/>
                  <a:gd name="T65" fmla="*/ 847 h 847"/>
                  <a:gd name="T66" fmla="*/ 166 w 238"/>
                  <a:gd name="T67" fmla="*/ 634 h 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8" h="847">
                    <a:moveTo>
                      <a:pt x="113" y="820"/>
                    </a:moveTo>
                    <a:lnTo>
                      <a:pt x="113" y="820"/>
                    </a:lnTo>
                    <a:cubicBezTo>
                      <a:pt x="101" y="820"/>
                      <a:pt x="90" y="818"/>
                      <a:pt x="80" y="814"/>
                    </a:cubicBezTo>
                    <a:cubicBezTo>
                      <a:pt x="70" y="809"/>
                      <a:pt x="61" y="803"/>
                      <a:pt x="53" y="796"/>
                    </a:cubicBezTo>
                    <a:cubicBezTo>
                      <a:pt x="41" y="784"/>
                      <a:pt x="32" y="769"/>
                      <a:pt x="28" y="752"/>
                    </a:cubicBezTo>
                    <a:cubicBezTo>
                      <a:pt x="27" y="746"/>
                      <a:pt x="26" y="740"/>
                      <a:pt x="26" y="734"/>
                    </a:cubicBezTo>
                    <a:cubicBezTo>
                      <a:pt x="26" y="731"/>
                      <a:pt x="27" y="728"/>
                      <a:pt x="27" y="725"/>
                    </a:cubicBezTo>
                    <a:cubicBezTo>
                      <a:pt x="29" y="704"/>
                      <a:pt x="39" y="685"/>
                      <a:pt x="53" y="671"/>
                    </a:cubicBezTo>
                    <a:cubicBezTo>
                      <a:pt x="61" y="664"/>
                      <a:pt x="70" y="658"/>
                      <a:pt x="80" y="654"/>
                    </a:cubicBezTo>
                    <a:cubicBezTo>
                      <a:pt x="88" y="651"/>
                      <a:pt x="96" y="648"/>
                      <a:pt x="105" y="648"/>
                    </a:cubicBezTo>
                    <a:cubicBezTo>
                      <a:pt x="107" y="648"/>
                      <a:pt x="110" y="648"/>
                      <a:pt x="112" y="648"/>
                    </a:cubicBezTo>
                    <a:lnTo>
                      <a:pt x="113" y="648"/>
                    </a:lnTo>
                    <a:cubicBezTo>
                      <a:pt x="115" y="648"/>
                      <a:pt x="118" y="648"/>
                      <a:pt x="120" y="648"/>
                    </a:cubicBezTo>
                    <a:cubicBezTo>
                      <a:pt x="164" y="652"/>
                      <a:pt x="199" y="689"/>
                      <a:pt x="199" y="734"/>
                    </a:cubicBezTo>
                    <a:cubicBezTo>
                      <a:pt x="199" y="781"/>
                      <a:pt x="160" y="820"/>
                      <a:pt x="113" y="820"/>
                    </a:cubicBezTo>
                    <a:close/>
                    <a:moveTo>
                      <a:pt x="53" y="597"/>
                    </a:moveTo>
                    <a:lnTo>
                      <a:pt x="53" y="597"/>
                    </a:lnTo>
                    <a:cubicBezTo>
                      <a:pt x="37" y="581"/>
                      <a:pt x="26" y="559"/>
                      <a:pt x="26" y="535"/>
                    </a:cubicBezTo>
                    <a:cubicBezTo>
                      <a:pt x="26" y="510"/>
                      <a:pt x="37" y="488"/>
                      <a:pt x="53" y="473"/>
                    </a:cubicBezTo>
                    <a:cubicBezTo>
                      <a:pt x="61" y="465"/>
                      <a:pt x="70" y="459"/>
                      <a:pt x="80" y="455"/>
                    </a:cubicBezTo>
                    <a:lnTo>
                      <a:pt x="80" y="455"/>
                    </a:lnTo>
                    <a:lnTo>
                      <a:pt x="95" y="450"/>
                    </a:lnTo>
                    <a:cubicBezTo>
                      <a:pt x="101" y="449"/>
                      <a:pt x="107" y="448"/>
                      <a:pt x="113" y="448"/>
                    </a:cubicBezTo>
                    <a:cubicBezTo>
                      <a:pt x="160" y="448"/>
                      <a:pt x="199" y="487"/>
                      <a:pt x="199" y="535"/>
                    </a:cubicBezTo>
                    <a:cubicBezTo>
                      <a:pt x="199" y="580"/>
                      <a:pt x="164" y="617"/>
                      <a:pt x="120" y="621"/>
                    </a:cubicBezTo>
                    <a:cubicBezTo>
                      <a:pt x="118" y="621"/>
                      <a:pt x="115" y="621"/>
                      <a:pt x="113" y="620"/>
                    </a:cubicBezTo>
                    <a:lnTo>
                      <a:pt x="112" y="620"/>
                    </a:lnTo>
                    <a:cubicBezTo>
                      <a:pt x="110" y="621"/>
                      <a:pt x="107" y="621"/>
                      <a:pt x="105" y="621"/>
                    </a:cubicBezTo>
                    <a:cubicBezTo>
                      <a:pt x="96" y="620"/>
                      <a:pt x="88" y="618"/>
                      <a:pt x="80" y="615"/>
                    </a:cubicBezTo>
                    <a:cubicBezTo>
                      <a:pt x="70" y="610"/>
                      <a:pt x="61" y="604"/>
                      <a:pt x="53" y="597"/>
                    </a:cubicBezTo>
                    <a:close/>
                    <a:moveTo>
                      <a:pt x="166" y="634"/>
                    </a:moveTo>
                    <a:lnTo>
                      <a:pt x="166" y="634"/>
                    </a:lnTo>
                    <a:cubicBezTo>
                      <a:pt x="202" y="615"/>
                      <a:pt x="226" y="578"/>
                      <a:pt x="226" y="535"/>
                    </a:cubicBezTo>
                    <a:cubicBezTo>
                      <a:pt x="226" y="488"/>
                      <a:pt x="197" y="448"/>
                      <a:pt x="156" y="430"/>
                    </a:cubicBezTo>
                    <a:cubicBezTo>
                      <a:pt x="209" y="408"/>
                      <a:pt x="237" y="348"/>
                      <a:pt x="220" y="292"/>
                    </a:cubicBezTo>
                    <a:cubicBezTo>
                      <a:pt x="211" y="263"/>
                      <a:pt x="191" y="240"/>
                      <a:pt x="164" y="226"/>
                    </a:cubicBezTo>
                    <a:cubicBezTo>
                      <a:pt x="161" y="224"/>
                      <a:pt x="158" y="223"/>
                      <a:pt x="155" y="222"/>
                    </a:cubicBezTo>
                    <a:cubicBezTo>
                      <a:pt x="209" y="200"/>
                      <a:pt x="238" y="139"/>
                      <a:pt x="220" y="83"/>
                    </a:cubicBezTo>
                    <a:cubicBezTo>
                      <a:pt x="211" y="54"/>
                      <a:pt x="192" y="30"/>
                      <a:pt x="165" y="16"/>
                    </a:cubicBezTo>
                    <a:cubicBezTo>
                      <a:pt x="138" y="3"/>
                      <a:pt x="108" y="0"/>
                      <a:pt x="80" y="8"/>
                    </a:cubicBezTo>
                    <a:lnTo>
                      <a:pt x="80" y="34"/>
                    </a:lnTo>
                    <a:cubicBezTo>
                      <a:pt x="82" y="35"/>
                      <a:pt x="84" y="35"/>
                      <a:pt x="86" y="34"/>
                    </a:cubicBezTo>
                    <a:cubicBezTo>
                      <a:pt x="132" y="20"/>
                      <a:pt x="181" y="45"/>
                      <a:pt x="195" y="91"/>
                    </a:cubicBezTo>
                    <a:cubicBezTo>
                      <a:pt x="209" y="136"/>
                      <a:pt x="184" y="185"/>
                      <a:pt x="138" y="199"/>
                    </a:cubicBezTo>
                    <a:lnTo>
                      <a:pt x="80" y="218"/>
                    </a:lnTo>
                    <a:lnTo>
                      <a:pt x="80" y="218"/>
                    </a:lnTo>
                    <a:lnTo>
                      <a:pt x="80" y="246"/>
                    </a:lnTo>
                    <a:lnTo>
                      <a:pt x="81" y="245"/>
                    </a:lnTo>
                    <a:lnTo>
                      <a:pt x="86" y="244"/>
                    </a:lnTo>
                    <a:cubicBezTo>
                      <a:pt x="86" y="244"/>
                      <a:pt x="86" y="243"/>
                      <a:pt x="87" y="243"/>
                    </a:cubicBezTo>
                    <a:cubicBezTo>
                      <a:pt x="132" y="230"/>
                      <a:pt x="180" y="255"/>
                      <a:pt x="194" y="300"/>
                    </a:cubicBezTo>
                    <a:cubicBezTo>
                      <a:pt x="209" y="346"/>
                      <a:pt x="183" y="394"/>
                      <a:pt x="138" y="409"/>
                    </a:cubicBezTo>
                    <a:lnTo>
                      <a:pt x="88" y="425"/>
                    </a:lnTo>
                    <a:cubicBezTo>
                      <a:pt x="85" y="425"/>
                      <a:pt x="82" y="426"/>
                      <a:pt x="80" y="427"/>
                    </a:cubicBezTo>
                    <a:cubicBezTo>
                      <a:pt x="70" y="430"/>
                      <a:pt x="61" y="434"/>
                      <a:pt x="53" y="439"/>
                    </a:cubicBezTo>
                    <a:cubicBezTo>
                      <a:pt x="21" y="459"/>
                      <a:pt x="0" y="494"/>
                      <a:pt x="0" y="535"/>
                    </a:cubicBezTo>
                    <a:cubicBezTo>
                      <a:pt x="0" y="575"/>
                      <a:pt x="21" y="610"/>
                      <a:pt x="53" y="631"/>
                    </a:cubicBezTo>
                    <a:cubicBezTo>
                      <a:pt x="55" y="632"/>
                      <a:pt x="57" y="633"/>
                      <a:pt x="59" y="634"/>
                    </a:cubicBezTo>
                    <a:cubicBezTo>
                      <a:pt x="57" y="635"/>
                      <a:pt x="55" y="637"/>
                      <a:pt x="53" y="638"/>
                    </a:cubicBezTo>
                    <a:cubicBezTo>
                      <a:pt x="23" y="657"/>
                      <a:pt x="3" y="688"/>
                      <a:pt x="0" y="725"/>
                    </a:cubicBezTo>
                    <a:cubicBezTo>
                      <a:pt x="0" y="728"/>
                      <a:pt x="0" y="731"/>
                      <a:pt x="0" y="734"/>
                    </a:cubicBezTo>
                    <a:cubicBezTo>
                      <a:pt x="0" y="740"/>
                      <a:pt x="0" y="746"/>
                      <a:pt x="1" y="752"/>
                    </a:cubicBezTo>
                    <a:cubicBezTo>
                      <a:pt x="7" y="785"/>
                      <a:pt x="26" y="813"/>
                      <a:pt x="53" y="830"/>
                    </a:cubicBezTo>
                    <a:cubicBezTo>
                      <a:pt x="61" y="835"/>
                      <a:pt x="70" y="839"/>
                      <a:pt x="80" y="842"/>
                    </a:cubicBezTo>
                    <a:cubicBezTo>
                      <a:pt x="90" y="845"/>
                      <a:pt x="101" y="847"/>
                      <a:pt x="112" y="847"/>
                    </a:cubicBezTo>
                    <a:lnTo>
                      <a:pt x="113" y="847"/>
                    </a:lnTo>
                    <a:cubicBezTo>
                      <a:pt x="175" y="847"/>
                      <a:pt x="226" y="796"/>
                      <a:pt x="226" y="734"/>
                    </a:cubicBezTo>
                    <a:cubicBezTo>
                      <a:pt x="226" y="691"/>
                      <a:pt x="202" y="653"/>
                      <a:pt x="166" y="634"/>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280" name="Freeform 304">
                <a:extLst>
                  <a:ext uri="{FF2B5EF4-FFF2-40B4-BE49-F238E27FC236}">
                    <a16:creationId xmlns:a16="http://schemas.microsoft.com/office/drawing/2014/main" id="{920DC078-D2AC-4E0D-BAB5-FE07CC784A11}"/>
                  </a:ext>
                </a:extLst>
              </p:cNvPr>
              <p:cNvSpPr>
                <a:spLocks/>
              </p:cNvSpPr>
              <p:nvPr/>
            </p:nvSpPr>
            <p:spPr bwMode="auto">
              <a:xfrm>
                <a:off x="11250611" y="2316163"/>
                <a:ext cx="80962" cy="146050"/>
              </a:xfrm>
              <a:custGeom>
                <a:avLst/>
                <a:gdLst>
                  <a:gd name="T0" fmla="*/ 13 w 295"/>
                  <a:gd name="T1" fmla="*/ 249 h 531"/>
                  <a:gd name="T2" fmla="*/ 13 w 295"/>
                  <a:gd name="T3" fmla="*/ 249 h 531"/>
                  <a:gd name="T4" fmla="*/ 0 w 295"/>
                  <a:gd name="T5" fmla="*/ 249 h 531"/>
                  <a:gd name="T6" fmla="*/ 0 w 295"/>
                  <a:gd name="T7" fmla="*/ 518 h 531"/>
                  <a:gd name="T8" fmla="*/ 13 w 295"/>
                  <a:gd name="T9" fmla="*/ 531 h 531"/>
                  <a:gd name="T10" fmla="*/ 27 w 295"/>
                  <a:gd name="T11" fmla="*/ 518 h 531"/>
                  <a:gd name="T12" fmla="*/ 27 w 295"/>
                  <a:gd name="T13" fmla="*/ 276 h 531"/>
                  <a:gd name="T14" fmla="*/ 295 w 295"/>
                  <a:gd name="T15" fmla="*/ 0 h 531"/>
                  <a:gd name="T16" fmla="*/ 269 w 295"/>
                  <a:gd name="T17" fmla="*/ 0 h 531"/>
                  <a:gd name="T18" fmla="*/ 13 w 295"/>
                  <a:gd name="T19" fmla="*/ 249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5" h="531">
                    <a:moveTo>
                      <a:pt x="13" y="249"/>
                    </a:moveTo>
                    <a:lnTo>
                      <a:pt x="13" y="249"/>
                    </a:lnTo>
                    <a:lnTo>
                      <a:pt x="0" y="249"/>
                    </a:lnTo>
                    <a:lnTo>
                      <a:pt x="0" y="518"/>
                    </a:lnTo>
                    <a:cubicBezTo>
                      <a:pt x="0" y="525"/>
                      <a:pt x="6" y="531"/>
                      <a:pt x="13" y="531"/>
                    </a:cubicBezTo>
                    <a:cubicBezTo>
                      <a:pt x="21" y="531"/>
                      <a:pt x="27" y="525"/>
                      <a:pt x="27" y="518"/>
                    </a:cubicBezTo>
                    <a:lnTo>
                      <a:pt x="27" y="276"/>
                    </a:lnTo>
                    <a:cubicBezTo>
                      <a:pt x="173" y="269"/>
                      <a:pt x="290" y="148"/>
                      <a:pt x="295" y="0"/>
                    </a:cubicBezTo>
                    <a:lnTo>
                      <a:pt x="269" y="0"/>
                    </a:lnTo>
                    <a:cubicBezTo>
                      <a:pt x="263" y="138"/>
                      <a:pt x="151" y="249"/>
                      <a:pt x="13" y="249"/>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281" name="Freeform 305">
                <a:extLst>
                  <a:ext uri="{FF2B5EF4-FFF2-40B4-BE49-F238E27FC236}">
                    <a16:creationId xmlns:a16="http://schemas.microsoft.com/office/drawing/2014/main" id="{42511905-089D-48BA-A305-412EA109DA95}"/>
                  </a:ext>
                </a:extLst>
              </p:cNvPr>
              <p:cNvSpPr>
                <a:spLocks/>
              </p:cNvSpPr>
              <p:nvPr/>
            </p:nvSpPr>
            <p:spPr bwMode="auto">
              <a:xfrm>
                <a:off x="11198224" y="2232026"/>
                <a:ext cx="133350" cy="7938"/>
              </a:xfrm>
              <a:custGeom>
                <a:avLst/>
                <a:gdLst>
                  <a:gd name="T0" fmla="*/ 489 w 489"/>
                  <a:gd name="T1" fmla="*/ 27 h 27"/>
                  <a:gd name="T2" fmla="*/ 489 w 489"/>
                  <a:gd name="T3" fmla="*/ 27 h 27"/>
                  <a:gd name="T4" fmla="*/ 488 w 489"/>
                  <a:gd name="T5" fmla="*/ 9 h 27"/>
                  <a:gd name="T6" fmla="*/ 488 w 489"/>
                  <a:gd name="T7" fmla="*/ 0 h 27"/>
                  <a:gd name="T8" fmla="*/ 0 w 489"/>
                  <a:gd name="T9" fmla="*/ 0 h 27"/>
                  <a:gd name="T10" fmla="*/ 9 w 489"/>
                  <a:gd name="T11" fmla="*/ 27 h 27"/>
                  <a:gd name="T12" fmla="*/ 489 w 489"/>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489" h="27">
                    <a:moveTo>
                      <a:pt x="489" y="27"/>
                    </a:moveTo>
                    <a:lnTo>
                      <a:pt x="489" y="27"/>
                    </a:lnTo>
                    <a:cubicBezTo>
                      <a:pt x="488" y="21"/>
                      <a:pt x="488" y="15"/>
                      <a:pt x="488" y="9"/>
                    </a:cubicBezTo>
                    <a:cubicBezTo>
                      <a:pt x="488" y="6"/>
                      <a:pt x="488" y="3"/>
                      <a:pt x="488" y="0"/>
                    </a:cubicBezTo>
                    <a:lnTo>
                      <a:pt x="0" y="0"/>
                    </a:lnTo>
                    <a:cubicBezTo>
                      <a:pt x="3" y="9"/>
                      <a:pt x="6" y="18"/>
                      <a:pt x="9" y="27"/>
                    </a:cubicBezTo>
                    <a:lnTo>
                      <a:pt x="489" y="27"/>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282" name="Freeform 306">
                <a:extLst>
                  <a:ext uri="{FF2B5EF4-FFF2-40B4-BE49-F238E27FC236}">
                    <a16:creationId xmlns:a16="http://schemas.microsoft.com/office/drawing/2014/main" id="{D13E4787-4B5D-4F39-8678-ADFE765A6566}"/>
                  </a:ext>
                </a:extLst>
              </p:cNvPr>
              <p:cNvSpPr>
                <a:spLocks/>
              </p:cNvSpPr>
              <p:nvPr/>
            </p:nvSpPr>
            <p:spPr bwMode="auto">
              <a:xfrm>
                <a:off x="11187111" y="2260601"/>
                <a:ext cx="166687" cy="55563"/>
              </a:xfrm>
              <a:custGeom>
                <a:avLst/>
                <a:gdLst>
                  <a:gd name="T0" fmla="*/ 581 w 608"/>
                  <a:gd name="T1" fmla="*/ 0 h 202"/>
                  <a:gd name="T2" fmla="*/ 581 w 608"/>
                  <a:gd name="T3" fmla="*/ 0 h 202"/>
                  <a:gd name="T4" fmla="*/ 581 w 608"/>
                  <a:gd name="T5" fmla="*/ 148 h 202"/>
                  <a:gd name="T6" fmla="*/ 554 w 608"/>
                  <a:gd name="T7" fmla="*/ 175 h 202"/>
                  <a:gd name="T8" fmla="*/ 17 w 608"/>
                  <a:gd name="T9" fmla="*/ 175 h 202"/>
                  <a:gd name="T10" fmla="*/ 0 w 608"/>
                  <a:gd name="T11" fmla="*/ 202 h 202"/>
                  <a:gd name="T12" fmla="*/ 501 w 608"/>
                  <a:gd name="T13" fmla="*/ 202 h 202"/>
                  <a:gd name="T14" fmla="*/ 527 w 608"/>
                  <a:gd name="T15" fmla="*/ 202 h 202"/>
                  <a:gd name="T16" fmla="*/ 554 w 608"/>
                  <a:gd name="T17" fmla="*/ 202 h 202"/>
                  <a:gd name="T18" fmla="*/ 608 w 608"/>
                  <a:gd name="T19" fmla="*/ 148 h 202"/>
                  <a:gd name="T20" fmla="*/ 608 w 608"/>
                  <a:gd name="T21" fmla="*/ 12 h 202"/>
                  <a:gd name="T22" fmla="*/ 581 w 608"/>
                  <a:gd name="T23"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8" h="202">
                    <a:moveTo>
                      <a:pt x="581" y="0"/>
                    </a:moveTo>
                    <a:lnTo>
                      <a:pt x="581" y="0"/>
                    </a:lnTo>
                    <a:lnTo>
                      <a:pt x="581" y="148"/>
                    </a:lnTo>
                    <a:cubicBezTo>
                      <a:pt x="581" y="163"/>
                      <a:pt x="569" y="175"/>
                      <a:pt x="554" y="175"/>
                    </a:cubicBezTo>
                    <a:lnTo>
                      <a:pt x="17" y="175"/>
                    </a:lnTo>
                    <a:cubicBezTo>
                      <a:pt x="12" y="184"/>
                      <a:pt x="6" y="193"/>
                      <a:pt x="0" y="202"/>
                    </a:cubicBezTo>
                    <a:lnTo>
                      <a:pt x="501" y="202"/>
                    </a:lnTo>
                    <a:lnTo>
                      <a:pt x="527" y="202"/>
                    </a:lnTo>
                    <a:lnTo>
                      <a:pt x="554" y="202"/>
                    </a:lnTo>
                    <a:cubicBezTo>
                      <a:pt x="584" y="202"/>
                      <a:pt x="608" y="178"/>
                      <a:pt x="608" y="148"/>
                    </a:cubicBezTo>
                    <a:lnTo>
                      <a:pt x="608" y="12"/>
                    </a:lnTo>
                    <a:cubicBezTo>
                      <a:pt x="598" y="9"/>
                      <a:pt x="589" y="5"/>
                      <a:pt x="581"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283" name="Freeform 307">
                <a:extLst>
                  <a:ext uri="{FF2B5EF4-FFF2-40B4-BE49-F238E27FC236}">
                    <a16:creationId xmlns:a16="http://schemas.microsoft.com/office/drawing/2014/main" id="{D5502F1E-DC80-461C-A73C-A2C8ACA487A6}"/>
                  </a:ext>
                </a:extLst>
              </p:cNvPr>
              <p:cNvSpPr>
                <a:spLocks/>
              </p:cNvSpPr>
              <p:nvPr/>
            </p:nvSpPr>
            <p:spPr bwMode="auto">
              <a:xfrm>
                <a:off x="11156949" y="1979613"/>
                <a:ext cx="196850" cy="174625"/>
              </a:xfrm>
              <a:custGeom>
                <a:avLst/>
                <a:gdLst>
                  <a:gd name="T0" fmla="*/ 666 w 720"/>
                  <a:gd name="T1" fmla="*/ 0 h 634"/>
                  <a:gd name="T2" fmla="*/ 666 w 720"/>
                  <a:gd name="T3" fmla="*/ 0 h 634"/>
                  <a:gd name="T4" fmla="*/ 53 w 720"/>
                  <a:gd name="T5" fmla="*/ 0 h 634"/>
                  <a:gd name="T6" fmla="*/ 0 w 720"/>
                  <a:gd name="T7" fmla="*/ 53 h 634"/>
                  <a:gd name="T8" fmla="*/ 0 w 720"/>
                  <a:gd name="T9" fmla="*/ 346 h 634"/>
                  <a:gd name="T10" fmla="*/ 17 w 720"/>
                  <a:gd name="T11" fmla="*/ 362 h 634"/>
                  <a:gd name="T12" fmla="*/ 26 w 720"/>
                  <a:gd name="T13" fmla="*/ 372 h 634"/>
                  <a:gd name="T14" fmla="*/ 26 w 720"/>
                  <a:gd name="T15" fmla="*/ 53 h 634"/>
                  <a:gd name="T16" fmla="*/ 53 w 720"/>
                  <a:gd name="T17" fmla="*/ 27 h 634"/>
                  <a:gd name="T18" fmla="*/ 666 w 720"/>
                  <a:gd name="T19" fmla="*/ 27 h 634"/>
                  <a:gd name="T20" fmla="*/ 693 w 720"/>
                  <a:gd name="T21" fmla="*/ 53 h 634"/>
                  <a:gd name="T22" fmla="*/ 693 w 720"/>
                  <a:gd name="T23" fmla="*/ 634 h 634"/>
                  <a:gd name="T24" fmla="*/ 720 w 720"/>
                  <a:gd name="T25" fmla="*/ 622 h 634"/>
                  <a:gd name="T26" fmla="*/ 720 w 720"/>
                  <a:gd name="T27" fmla="*/ 441 h 634"/>
                  <a:gd name="T28" fmla="*/ 720 w 720"/>
                  <a:gd name="T29" fmla="*/ 413 h 634"/>
                  <a:gd name="T30" fmla="*/ 720 w 720"/>
                  <a:gd name="T31" fmla="*/ 413 h 634"/>
                  <a:gd name="T32" fmla="*/ 720 w 720"/>
                  <a:gd name="T33" fmla="*/ 229 h 634"/>
                  <a:gd name="T34" fmla="*/ 720 w 720"/>
                  <a:gd name="T35" fmla="*/ 203 h 634"/>
                  <a:gd name="T36" fmla="*/ 720 w 720"/>
                  <a:gd name="T37" fmla="*/ 53 h 634"/>
                  <a:gd name="T38" fmla="*/ 666 w 720"/>
                  <a:gd name="T39" fmla="*/ 0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0" h="634">
                    <a:moveTo>
                      <a:pt x="666" y="0"/>
                    </a:moveTo>
                    <a:lnTo>
                      <a:pt x="666" y="0"/>
                    </a:lnTo>
                    <a:lnTo>
                      <a:pt x="53" y="0"/>
                    </a:lnTo>
                    <a:cubicBezTo>
                      <a:pt x="24" y="0"/>
                      <a:pt x="0" y="24"/>
                      <a:pt x="0" y="53"/>
                    </a:cubicBezTo>
                    <a:lnTo>
                      <a:pt x="0" y="346"/>
                    </a:lnTo>
                    <a:cubicBezTo>
                      <a:pt x="6" y="351"/>
                      <a:pt x="11" y="356"/>
                      <a:pt x="17" y="362"/>
                    </a:cubicBezTo>
                    <a:cubicBezTo>
                      <a:pt x="20" y="365"/>
                      <a:pt x="23" y="369"/>
                      <a:pt x="26" y="372"/>
                    </a:cubicBezTo>
                    <a:lnTo>
                      <a:pt x="26" y="53"/>
                    </a:lnTo>
                    <a:cubicBezTo>
                      <a:pt x="26" y="39"/>
                      <a:pt x="38" y="27"/>
                      <a:pt x="53" y="27"/>
                    </a:cubicBezTo>
                    <a:lnTo>
                      <a:pt x="666" y="27"/>
                    </a:lnTo>
                    <a:cubicBezTo>
                      <a:pt x="681" y="27"/>
                      <a:pt x="693" y="39"/>
                      <a:pt x="693" y="53"/>
                    </a:cubicBezTo>
                    <a:lnTo>
                      <a:pt x="693" y="634"/>
                    </a:lnTo>
                    <a:cubicBezTo>
                      <a:pt x="701" y="629"/>
                      <a:pt x="710" y="625"/>
                      <a:pt x="720" y="622"/>
                    </a:cubicBezTo>
                    <a:lnTo>
                      <a:pt x="720" y="441"/>
                    </a:lnTo>
                    <a:lnTo>
                      <a:pt x="720" y="413"/>
                    </a:lnTo>
                    <a:lnTo>
                      <a:pt x="720" y="413"/>
                    </a:lnTo>
                    <a:lnTo>
                      <a:pt x="720" y="229"/>
                    </a:lnTo>
                    <a:lnTo>
                      <a:pt x="720" y="203"/>
                    </a:lnTo>
                    <a:lnTo>
                      <a:pt x="720" y="53"/>
                    </a:lnTo>
                    <a:cubicBezTo>
                      <a:pt x="720" y="24"/>
                      <a:pt x="696" y="0"/>
                      <a:pt x="666"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284" name="Freeform 308">
                <a:extLst>
                  <a:ext uri="{FF2B5EF4-FFF2-40B4-BE49-F238E27FC236}">
                    <a16:creationId xmlns:a16="http://schemas.microsoft.com/office/drawing/2014/main" id="{E742AA31-490A-4B90-91C0-5297207AAB82}"/>
                  </a:ext>
                </a:extLst>
              </p:cNvPr>
              <p:cNvSpPr>
                <a:spLocks/>
              </p:cNvSpPr>
              <p:nvPr/>
            </p:nvSpPr>
            <p:spPr bwMode="auto">
              <a:xfrm>
                <a:off x="11114086" y="2060576"/>
                <a:ext cx="93662" cy="369888"/>
              </a:xfrm>
              <a:custGeom>
                <a:avLst/>
                <a:gdLst>
                  <a:gd name="T0" fmla="*/ 155 w 340"/>
                  <a:gd name="T1" fmla="*/ 50 h 1342"/>
                  <a:gd name="T2" fmla="*/ 155 w 340"/>
                  <a:gd name="T3" fmla="*/ 50 h 1342"/>
                  <a:gd name="T4" fmla="*/ 14 w 340"/>
                  <a:gd name="T5" fmla="*/ 0 h 1342"/>
                  <a:gd name="T6" fmla="*/ 0 w 340"/>
                  <a:gd name="T7" fmla="*/ 0 h 1342"/>
                  <a:gd name="T8" fmla="*/ 0 w 340"/>
                  <a:gd name="T9" fmla="*/ 1329 h 1342"/>
                  <a:gd name="T10" fmla="*/ 14 w 340"/>
                  <a:gd name="T11" fmla="*/ 1342 h 1342"/>
                  <a:gd name="T12" fmla="*/ 27 w 340"/>
                  <a:gd name="T13" fmla="*/ 1329 h 1342"/>
                  <a:gd name="T14" fmla="*/ 27 w 340"/>
                  <a:gd name="T15" fmla="*/ 27 h 1342"/>
                  <a:gd name="T16" fmla="*/ 153 w 340"/>
                  <a:gd name="T17" fmla="*/ 85 h 1342"/>
                  <a:gd name="T18" fmla="*/ 155 w 340"/>
                  <a:gd name="T19" fmla="*/ 87 h 1342"/>
                  <a:gd name="T20" fmla="*/ 181 w 340"/>
                  <a:gd name="T21" fmla="*/ 121 h 1342"/>
                  <a:gd name="T22" fmla="*/ 211 w 340"/>
                  <a:gd name="T23" fmla="*/ 224 h 1342"/>
                  <a:gd name="T24" fmla="*/ 210 w 340"/>
                  <a:gd name="T25" fmla="*/ 525 h 1342"/>
                  <a:gd name="T26" fmla="*/ 214 w 340"/>
                  <a:gd name="T27" fmla="*/ 528 h 1342"/>
                  <a:gd name="T28" fmla="*/ 278 w 340"/>
                  <a:gd name="T29" fmla="*/ 624 h 1342"/>
                  <a:gd name="T30" fmla="*/ 288 w 340"/>
                  <a:gd name="T31" fmla="*/ 651 h 1342"/>
                  <a:gd name="T32" fmla="*/ 253 w 340"/>
                  <a:gd name="T33" fmla="*/ 904 h 1342"/>
                  <a:gd name="T34" fmla="*/ 234 w 340"/>
                  <a:gd name="T35" fmla="*/ 931 h 1342"/>
                  <a:gd name="T36" fmla="*/ 214 w 340"/>
                  <a:gd name="T37" fmla="*/ 952 h 1342"/>
                  <a:gd name="T38" fmla="*/ 167 w 340"/>
                  <a:gd name="T39" fmla="*/ 991 h 1342"/>
                  <a:gd name="T40" fmla="*/ 163 w 340"/>
                  <a:gd name="T41" fmla="*/ 1009 h 1342"/>
                  <a:gd name="T42" fmla="*/ 182 w 340"/>
                  <a:gd name="T43" fmla="*/ 1013 h 1342"/>
                  <a:gd name="T44" fmla="*/ 233 w 340"/>
                  <a:gd name="T45" fmla="*/ 971 h 1342"/>
                  <a:gd name="T46" fmla="*/ 267 w 340"/>
                  <a:gd name="T47" fmla="*/ 931 h 1342"/>
                  <a:gd name="T48" fmla="*/ 284 w 340"/>
                  <a:gd name="T49" fmla="*/ 904 h 1342"/>
                  <a:gd name="T50" fmla="*/ 316 w 340"/>
                  <a:gd name="T51" fmla="*/ 651 h 1342"/>
                  <a:gd name="T52" fmla="*/ 307 w 340"/>
                  <a:gd name="T53" fmla="*/ 624 h 1342"/>
                  <a:gd name="T54" fmla="*/ 237 w 340"/>
                  <a:gd name="T55" fmla="*/ 514 h 1342"/>
                  <a:gd name="T56" fmla="*/ 237 w 340"/>
                  <a:gd name="T57" fmla="*/ 224 h 1342"/>
                  <a:gd name="T58" fmla="*/ 181 w 340"/>
                  <a:gd name="T59" fmla="*/ 76 h 1342"/>
                  <a:gd name="T60" fmla="*/ 172 w 340"/>
                  <a:gd name="T61" fmla="*/ 66 h 1342"/>
                  <a:gd name="T62" fmla="*/ 155 w 340"/>
                  <a:gd name="T63" fmla="*/ 50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0" h="1342">
                    <a:moveTo>
                      <a:pt x="155" y="50"/>
                    </a:moveTo>
                    <a:lnTo>
                      <a:pt x="155" y="50"/>
                    </a:lnTo>
                    <a:cubicBezTo>
                      <a:pt x="115" y="18"/>
                      <a:pt x="66" y="0"/>
                      <a:pt x="14" y="0"/>
                    </a:cubicBezTo>
                    <a:lnTo>
                      <a:pt x="0" y="0"/>
                    </a:lnTo>
                    <a:lnTo>
                      <a:pt x="0" y="1329"/>
                    </a:lnTo>
                    <a:cubicBezTo>
                      <a:pt x="0" y="1336"/>
                      <a:pt x="6" y="1342"/>
                      <a:pt x="14" y="1342"/>
                    </a:cubicBezTo>
                    <a:cubicBezTo>
                      <a:pt x="21" y="1342"/>
                      <a:pt x="27" y="1336"/>
                      <a:pt x="27" y="1329"/>
                    </a:cubicBezTo>
                    <a:lnTo>
                      <a:pt x="27" y="27"/>
                    </a:lnTo>
                    <a:cubicBezTo>
                      <a:pt x="75" y="31"/>
                      <a:pt x="119" y="51"/>
                      <a:pt x="153" y="85"/>
                    </a:cubicBezTo>
                    <a:cubicBezTo>
                      <a:pt x="154" y="85"/>
                      <a:pt x="154" y="86"/>
                      <a:pt x="155" y="87"/>
                    </a:cubicBezTo>
                    <a:cubicBezTo>
                      <a:pt x="165" y="97"/>
                      <a:pt x="174" y="109"/>
                      <a:pt x="181" y="121"/>
                    </a:cubicBezTo>
                    <a:cubicBezTo>
                      <a:pt x="200" y="152"/>
                      <a:pt x="211" y="187"/>
                      <a:pt x="211" y="224"/>
                    </a:cubicBezTo>
                    <a:lnTo>
                      <a:pt x="210" y="525"/>
                    </a:lnTo>
                    <a:lnTo>
                      <a:pt x="214" y="528"/>
                    </a:lnTo>
                    <a:cubicBezTo>
                      <a:pt x="242" y="557"/>
                      <a:pt x="264" y="589"/>
                      <a:pt x="278" y="624"/>
                    </a:cubicBezTo>
                    <a:cubicBezTo>
                      <a:pt x="282" y="633"/>
                      <a:pt x="285" y="642"/>
                      <a:pt x="288" y="651"/>
                    </a:cubicBezTo>
                    <a:cubicBezTo>
                      <a:pt x="314" y="735"/>
                      <a:pt x="303" y="828"/>
                      <a:pt x="253" y="904"/>
                    </a:cubicBezTo>
                    <a:cubicBezTo>
                      <a:pt x="247" y="913"/>
                      <a:pt x="241" y="922"/>
                      <a:pt x="234" y="931"/>
                    </a:cubicBezTo>
                    <a:cubicBezTo>
                      <a:pt x="227" y="938"/>
                      <a:pt x="221" y="945"/>
                      <a:pt x="214" y="952"/>
                    </a:cubicBezTo>
                    <a:cubicBezTo>
                      <a:pt x="200" y="967"/>
                      <a:pt x="184" y="980"/>
                      <a:pt x="167" y="991"/>
                    </a:cubicBezTo>
                    <a:cubicBezTo>
                      <a:pt x="161" y="995"/>
                      <a:pt x="159" y="1003"/>
                      <a:pt x="163" y="1009"/>
                    </a:cubicBezTo>
                    <a:cubicBezTo>
                      <a:pt x="167" y="1015"/>
                      <a:pt x="176" y="1017"/>
                      <a:pt x="182" y="1013"/>
                    </a:cubicBezTo>
                    <a:cubicBezTo>
                      <a:pt x="200" y="1001"/>
                      <a:pt x="217" y="987"/>
                      <a:pt x="233" y="971"/>
                    </a:cubicBezTo>
                    <a:cubicBezTo>
                      <a:pt x="246" y="959"/>
                      <a:pt x="257" y="945"/>
                      <a:pt x="267" y="931"/>
                    </a:cubicBezTo>
                    <a:cubicBezTo>
                      <a:pt x="273" y="922"/>
                      <a:pt x="279" y="913"/>
                      <a:pt x="284" y="904"/>
                    </a:cubicBezTo>
                    <a:cubicBezTo>
                      <a:pt x="329" y="827"/>
                      <a:pt x="340" y="735"/>
                      <a:pt x="316" y="651"/>
                    </a:cubicBezTo>
                    <a:cubicBezTo>
                      <a:pt x="313" y="642"/>
                      <a:pt x="310" y="633"/>
                      <a:pt x="307" y="624"/>
                    </a:cubicBezTo>
                    <a:cubicBezTo>
                      <a:pt x="292" y="584"/>
                      <a:pt x="268" y="546"/>
                      <a:pt x="237" y="514"/>
                    </a:cubicBezTo>
                    <a:lnTo>
                      <a:pt x="237" y="224"/>
                    </a:lnTo>
                    <a:cubicBezTo>
                      <a:pt x="237" y="169"/>
                      <a:pt x="217" y="117"/>
                      <a:pt x="181" y="76"/>
                    </a:cubicBezTo>
                    <a:cubicBezTo>
                      <a:pt x="178" y="73"/>
                      <a:pt x="175" y="69"/>
                      <a:pt x="172" y="66"/>
                    </a:cubicBezTo>
                    <a:cubicBezTo>
                      <a:pt x="166" y="60"/>
                      <a:pt x="161" y="55"/>
                      <a:pt x="155" y="5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grpSp>
          <p:nvGrpSpPr>
            <p:cNvPr id="223" name="Group 222">
              <a:extLst>
                <a:ext uri="{FF2B5EF4-FFF2-40B4-BE49-F238E27FC236}">
                  <a16:creationId xmlns:a16="http://schemas.microsoft.com/office/drawing/2014/main" id="{BA5E195F-68B7-4D45-B3E1-92FDAD9F42F0}"/>
                </a:ext>
              </a:extLst>
            </p:cNvPr>
            <p:cNvGrpSpPr/>
            <p:nvPr/>
          </p:nvGrpSpPr>
          <p:grpSpPr>
            <a:xfrm>
              <a:off x="9413283" y="4536664"/>
              <a:ext cx="847812" cy="544361"/>
              <a:chOff x="703263" y="3656014"/>
              <a:chExt cx="581025" cy="373063"/>
            </a:xfrm>
            <a:solidFill>
              <a:schemeClr val="tx1"/>
            </a:solidFill>
          </p:grpSpPr>
          <p:sp>
            <p:nvSpPr>
              <p:cNvPr id="224" name="Freeform 158">
                <a:extLst>
                  <a:ext uri="{FF2B5EF4-FFF2-40B4-BE49-F238E27FC236}">
                    <a16:creationId xmlns:a16="http://schemas.microsoft.com/office/drawing/2014/main" id="{C85B834E-A09C-4F5E-8AC7-02FC59B76EC4}"/>
                  </a:ext>
                </a:extLst>
              </p:cNvPr>
              <p:cNvSpPr>
                <a:spLocks noEditPoints="1"/>
              </p:cNvSpPr>
              <p:nvPr/>
            </p:nvSpPr>
            <p:spPr bwMode="auto">
              <a:xfrm>
                <a:off x="703263" y="3779839"/>
                <a:ext cx="153988" cy="249238"/>
              </a:xfrm>
              <a:custGeom>
                <a:avLst/>
                <a:gdLst>
                  <a:gd name="T0" fmla="*/ 533 w 560"/>
                  <a:gd name="T1" fmla="*/ 667 h 907"/>
                  <a:gd name="T2" fmla="*/ 533 w 560"/>
                  <a:gd name="T3" fmla="*/ 667 h 907"/>
                  <a:gd name="T4" fmla="*/ 467 w 560"/>
                  <a:gd name="T5" fmla="*/ 667 h 907"/>
                  <a:gd name="T6" fmla="*/ 27 w 560"/>
                  <a:gd name="T7" fmla="*/ 667 h 907"/>
                  <a:gd name="T8" fmla="*/ 27 w 560"/>
                  <a:gd name="T9" fmla="*/ 54 h 907"/>
                  <a:gd name="T10" fmla="*/ 53 w 560"/>
                  <a:gd name="T11" fmla="*/ 27 h 907"/>
                  <a:gd name="T12" fmla="*/ 507 w 560"/>
                  <a:gd name="T13" fmla="*/ 27 h 907"/>
                  <a:gd name="T14" fmla="*/ 533 w 560"/>
                  <a:gd name="T15" fmla="*/ 54 h 907"/>
                  <a:gd name="T16" fmla="*/ 533 w 560"/>
                  <a:gd name="T17" fmla="*/ 667 h 907"/>
                  <a:gd name="T18" fmla="*/ 533 w 560"/>
                  <a:gd name="T19" fmla="*/ 854 h 907"/>
                  <a:gd name="T20" fmla="*/ 533 w 560"/>
                  <a:gd name="T21" fmla="*/ 854 h 907"/>
                  <a:gd name="T22" fmla="*/ 507 w 560"/>
                  <a:gd name="T23" fmla="*/ 880 h 907"/>
                  <a:gd name="T24" fmla="*/ 53 w 560"/>
                  <a:gd name="T25" fmla="*/ 880 h 907"/>
                  <a:gd name="T26" fmla="*/ 27 w 560"/>
                  <a:gd name="T27" fmla="*/ 854 h 907"/>
                  <a:gd name="T28" fmla="*/ 27 w 560"/>
                  <a:gd name="T29" fmla="*/ 694 h 907"/>
                  <a:gd name="T30" fmla="*/ 467 w 560"/>
                  <a:gd name="T31" fmla="*/ 694 h 907"/>
                  <a:gd name="T32" fmla="*/ 533 w 560"/>
                  <a:gd name="T33" fmla="*/ 694 h 907"/>
                  <a:gd name="T34" fmla="*/ 533 w 560"/>
                  <a:gd name="T35" fmla="*/ 854 h 907"/>
                  <a:gd name="T36" fmla="*/ 507 w 560"/>
                  <a:gd name="T37" fmla="*/ 0 h 907"/>
                  <a:gd name="T38" fmla="*/ 507 w 560"/>
                  <a:gd name="T39" fmla="*/ 0 h 907"/>
                  <a:gd name="T40" fmla="*/ 427 w 560"/>
                  <a:gd name="T41" fmla="*/ 0 h 907"/>
                  <a:gd name="T42" fmla="*/ 400 w 560"/>
                  <a:gd name="T43" fmla="*/ 0 h 907"/>
                  <a:gd name="T44" fmla="*/ 53 w 560"/>
                  <a:gd name="T45" fmla="*/ 0 h 907"/>
                  <a:gd name="T46" fmla="*/ 0 w 560"/>
                  <a:gd name="T47" fmla="*/ 54 h 907"/>
                  <a:gd name="T48" fmla="*/ 0 w 560"/>
                  <a:gd name="T49" fmla="*/ 854 h 907"/>
                  <a:gd name="T50" fmla="*/ 53 w 560"/>
                  <a:gd name="T51" fmla="*/ 907 h 907"/>
                  <a:gd name="T52" fmla="*/ 507 w 560"/>
                  <a:gd name="T53" fmla="*/ 907 h 907"/>
                  <a:gd name="T54" fmla="*/ 560 w 560"/>
                  <a:gd name="T55" fmla="*/ 854 h 907"/>
                  <a:gd name="T56" fmla="*/ 560 w 560"/>
                  <a:gd name="T57" fmla="*/ 694 h 907"/>
                  <a:gd name="T58" fmla="*/ 560 w 560"/>
                  <a:gd name="T59" fmla="*/ 667 h 907"/>
                  <a:gd name="T60" fmla="*/ 560 w 560"/>
                  <a:gd name="T61" fmla="*/ 494 h 907"/>
                  <a:gd name="T62" fmla="*/ 560 w 560"/>
                  <a:gd name="T63" fmla="*/ 467 h 907"/>
                  <a:gd name="T64" fmla="*/ 560 w 560"/>
                  <a:gd name="T65" fmla="*/ 54 h 907"/>
                  <a:gd name="T66" fmla="*/ 507 w 560"/>
                  <a:gd name="T67"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0" h="907">
                    <a:moveTo>
                      <a:pt x="533" y="667"/>
                    </a:moveTo>
                    <a:lnTo>
                      <a:pt x="533" y="667"/>
                    </a:lnTo>
                    <a:lnTo>
                      <a:pt x="467" y="667"/>
                    </a:lnTo>
                    <a:lnTo>
                      <a:pt x="27" y="667"/>
                    </a:lnTo>
                    <a:lnTo>
                      <a:pt x="27" y="54"/>
                    </a:lnTo>
                    <a:cubicBezTo>
                      <a:pt x="27" y="39"/>
                      <a:pt x="39" y="27"/>
                      <a:pt x="53" y="27"/>
                    </a:cubicBezTo>
                    <a:lnTo>
                      <a:pt x="507" y="27"/>
                    </a:lnTo>
                    <a:cubicBezTo>
                      <a:pt x="521" y="27"/>
                      <a:pt x="533" y="39"/>
                      <a:pt x="533" y="54"/>
                    </a:cubicBezTo>
                    <a:lnTo>
                      <a:pt x="533" y="667"/>
                    </a:lnTo>
                    <a:close/>
                    <a:moveTo>
                      <a:pt x="533" y="854"/>
                    </a:moveTo>
                    <a:lnTo>
                      <a:pt x="533" y="854"/>
                    </a:lnTo>
                    <a:cubicBezTo>
                      <a:pt x="533" y="869"/>
                      <a:pt x="521" y="880"/>
                      <a:pt x="507" y="880"/>
                    </a:cubicBezTo>
                    <a:lnTo>
                      <a:pt x="53" y="880"/>
                    </a:lnTo>
                    <a:cubicBezTo>
                      <a:pt x="39" y="880"/>
                      <a:pt x="27" y="869"/>
                      <a:pt x="27" y="854"/>
                    </a:cubicBezTo>
                    <a:lnTo>
                      <a:pt x="27" y="694"/>
                    </a:lnTo>
                    <a:lnTo>
                      <a:pt x="467" y="694"/>
                    </a:lnTo>
                    <a:lnTo>
                      <a:pt x="533" y="694"/>
                    </a:lnTo>
                    <a:lnTo>
                      <a:pt x="533" y="854"/>
                    </a:lnTo>
                    <a:close/>
                    <a:moveTo>
                      <a:pt x="507" y="0"/>
                    </a:moveTo>
                    <a:lnTo>
                      <a:pt x="507" y="0"/>
                    </a:lnTo>
                    <a:lnTo>
                      <a:pt x="427" y="0"/>
                    </a:lnTo>
                    <a:lnTo>
                      <a:pt x="400" y="0"/>
                    </a:lnTo>
                    <a:lnTo>
                      <a:pt x="53" y="0"/>
                    </a:lnTo>
                    <a:cubicBezTo>
                      <a:pt x="24" y="0"/>
                      <a:pt x="0" y="24"/>
                      <a:pt x="0" y="54"/>
                    </a:cubicBezTo>
                    <a:lnTo>
                      <a:pt x="0" y="854"/>
                    </a:lnTo>
                    <a:cubicBezTo>
                      <a:pt x="0" y="883"/>
                      <a:pt x="24" y="907"/>
                      <a:pt x="53" y="907"/>
                    </a:cubicBezTo>
                    <a:lnTo>
                      <a:pt x="507" y="907"/>
                    </a:lnTo>
                    <a:cubicBezTo>
                      <a:pt x="536" y="907"/>
                      <a:pt x="560" y="883"/>
                      <a:pt x="560" y="854"/>
                    </a:cubicBezTo>
                    <a:lnTo>
                      <a:pt x="560" y="694"/>
                    </a:lnTo>
                    <a:lnTo>
                      <a:pt x="560" y="667"/>
                    </a:lnTo>
                    <a:lnTo>
                      <a:pt x="560" y="494"/>
                    </a:lnTo>
                    <a:lnTo>
                      <a:pt x="560" y="467"/>
                    </a:lnTo>
                    <a:lnTo>
                      <a:pt x="560" y="54"/>
                    </a:lnTo>
                    <a:cubicBezTo>
                      <a:pt x="560" y="24"/>
                      <a:pt x="536" y="0"/>
                      <a:pt x="507"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225" name="Freeform 159">
                <a:extLst>
                  <a:ext uri="{FF2B5EF4-FFF2-40B4-BE49-F238E27FC236}">
                    <a16:creationId xmlns:a16="http://schemas.microsoft.com/office/drawing/2014/main" id="{40F03AF0-F215-40BF-8F1B-72CA08241BE4}"/>
                  </a:ext>
                </a:extLst>
              </p:cNvPr>
              <p:cNvSpPr>
                <a:spLocks noEditPoints="1"/>
              </p:cNvSpPr>
              <p:nvPr/>
            </p:nvSpPr>
            <p:spPr bwMode="auto">
              <a:xfrm>
                <a:off x="812800" y="3656014"/>
                <a:ext cx="471488" cy="361950"/>
              </a:xfrm>
              <a:custGeom>
                <a:avLst/>
                <a:gdLst>
                  <a:gd name="T0" fmla="*/ 1147 w 1720"/>
                  <a:gd name="T1" fmla="*/ 1240 h 1320"/>
                  <a:gd name="T2" fmla="*/ 1147 w 1720"/>
                  <a:gd name="T3" fmla="*/ 1240 h 1320"/>
                  <a:gd name="T4" fmla="*/ 1147 w 1720"/>
                  <a:gd name="T5" fmla="*/ 1293 h 1320"/>
                  <a:gd name="T6" fmla="*/ 547 w 1720"/>
                  <a:gd name="T7" fmla="*/ 1293 h 1320"/>
                  <a:gd name="T8" fmla="*/ 547 w 1720"/>
                  <a:gd name="T9" fmla="*/ 1240 h 1320"/>
                  <a:gd name="T10" fmla="*/ 667 w 1720"/>
                  <a:gd name="T11" fmla="*/ 1240 h 1320"/>
                  <a:gd name="T12" fmla="*/ 1040 w 1720"/>
                  <a:gd name="T13" fmla="*/ 1240 h 1320"/>
                  <a:gd name="T14" fmla="*/ 1147 w 1720"/>
                  <a:gd name="T15" fmla="*/ 1240 h 1320"/>
                  <a:gd name="T16" fmla="*/ 693 w 1720"/>
                  <a:gd name="T17" fmla="*/ 1147 h 1320"/>
                  <a:gd name="T18" fmla="*/ 693 w 1720"/>
                  <a:gd name="T19" fmla="*/ 1147 h 1320"/>
                  <a:gd name="T20" fmla="*/ 1013 w 1720"/>
                  <a:gd name="T21" fmla="*/ 1147 h 1320"/>
                  <a:gd name="T22" fmla="*/ 1013 w 1720"/>
                  <a:gd name="T23" fmla="*/ 1213 h 1320"/>
                  <a:gd name="T24" fmla="*/ 693 w 1720"/>
                  <a:gd name="T25" fmla="*/ 1213 h 1320"/>
                  <a:gd name="T26" fmla="*/ 693 w 1720"/>
                  <a:gd name="T27" fmla="*/ 1147 h 1320"/>
                  <a:gd name="T28" fmla="*/ 1635 w 1720"/>
                  <a:gd name="T29" fmla="*/ 0 h 1320"/>
                  <a:gd name="T30" fmla="*/ 1635 w 1720"/>
                  <a:gd name="T31" fmla="*/ 0 h 1320"/>
                  <a:gd name="T32" fmla="*/ 1517 w 1720"/>
                  <a:gd name="T33" fmla="*/ 0 h 1320"/>
                  <a:gd name="T34" fmla="*/ 203 w 1720"/>
                  <a:gd name="T35" fmla="*/ 0 h 1320"/>
                  <a:gd name="T36" fmla="*/ 86 w 1720"/>
                  <a:gd name="T37" fmla="*/ 0 h 1320"/>
                  <a:gd name="T38" fmla="*/ 0 w 1720"/>
                  <a:gd name="T39" fmla="*/ 70 h 1320"/>
                  <a:gd name="T40" fmla="*/ 0 w 1720"/>
                  <a:gd name="T41" fmla="*/ 453 h 1320"/>
                  <a:gd name="T42" fmla="*/ 27 w 1720"/>
                  <a:gd name="T43" fmla="*/ 453 h 1320"/>
                  <a:gd name="T44" fmla="*/ 27 w 1720"/>
                  <a:gd name="T45" fmla="*/ 70 h 1320"/>
                  <a:gd name="T46" fmla="*/ 86 w 1720"/>
                  <a:gd name="T47" fmla="*/ 27 h 1320"/>
                  <a:gd name="T48" fmla="*/ 203 w 1720"/>
                  <a:gd name="T49" fmla="*/ 27 h 1320"/>
                  <a:gd name="T50" fmla="*/ 1517 w 1720"/>
                  <a:gd name="T51" fmla="*/ 27 h 1320"/>
                  <a:gd name="T52" fmla="*/ 1635 w 1720"/>
                  <a:gd name="T53" fmla="*/ 27 h 1320"/>
                  <a:gd name="T54" fmla="*/ 1693 w 1720"/>
                  <a:gd name="T55" fmla="*/ 70 h 1320"/>
                  <a:gd name="T56" fmla="*/ 1693 w 1720"/>
                  <a:gd name="T57" fmla="*/ 87 h 1320"/>
                  <a:gd name="T58" fmla="*/ 1693 w 1720"/>
                  <a:gd name="T59" fmla="*/ 453 h 1320"/>
                  <a:gd name="T60" fmla="*/ 1693 w 1720"/>
                  <a:gd name="T61" fmla="*/ 920 h 1320"/>
                  <a:gd name="T62" fmla="*/ 160 w 1720"/>
                  <a:gd name="T63" fmla="*/ 920 h 1320"/>
                  <a:gd name="T64" fmla="*/ 160 w 1720"/>
                  <a:gd name="T65" fmla="*/ 947 h 1320"/>
                  <a:gd name="T66" fmla="*/ 1693 w 1720"/>
                  <a:gd name="T67" fmla="*/ 947 h 1320"/>
                  <a:gd name="T68" fmla="*/ 1693 w 1720"/>
                  <a:gd name="T69" fmla="*/ 1063 h 1320"/>
                  <a:gd name="T70" fmla="*/ 1665 w 1720"/>
                  <a:gd name="T71" fmla="*/ 1120 h 1320"/>
                  <a:gd name="T72" fmla="*/ 1040 w 1720"/>
                  <a:gd name="T73" fmla="*/ 1120 h 1320"/>
                  <a:gd name="T74" fmla="*/ 667 w 1720"/>
                  <a:gd name="T75" fmla="*/ 1120 h 1320"/>
                  <a:gd name="T76" fmla="*/ 160 w 1720"/>
                  <a:gd name="T77" fmla="*/ 1120 h 1320"/>
                  <a:gd name="T78" fmla="*/ 160 w 1720"/>
                  <a:gd name="T79" fmla="*/ 1147 h 1320"/>
                  <a:gd name="T80" fmla="*/ 667 w 1720"/>
                  <a:gd name="T81" fmla="*/ 1147 h 1320"/>
                  <a:gd name="T82" fmla="*/ 667 w 1720"/>
                  <a:gd name="T83" fmla="*/ 1213 h 1320"/>
                  <a:gd name="T84" fmla="*/ 520 w 1720"/>
                  <a:gd name="T85" fmla="*/ 1213 h 1320"/>
                  <a:gd name="T86" fmla="*/ 520 w 1720"/>
                  <a:gd name="T87" fmla="*/ 1320 h 1320"/>
                  <a:gd name="T88" fmla="*/ 1173 w 1720"/>
                  <a:gd name="T89" fmla="*/ 1320 h 1320"/>
                  <a:gd name="T90" fmla="*/ 1173 w 1720"/>
                  <a:gd name="T91" fmla="*/ 1213 h 1320"/>
                  <a:gd name="T92" fmla="*/ 1040 w 1720"/>
                  <a:gd name="T93" fmla="*/ 1213 h 1320"/>
                  <a:gd name="T94" fmla="*/ 1040 w 1720"/>
                  <a:gd name="T95" fmla="*/ 1147 h 1320"/>
                  <a:gd name="T96" fmla="*/ 1665 w 1720"/>
                  <a:gd name="T97" fmla="*/ 1147 h 1320"/>
                  <a:gd name="T98" fmla="*/ 1720 w 1720"/>
                  <a:gd name="T99" fmla="*/ 1063 h 1320"/>
                  <a:gd name="T100" fmla="*/ 1720 w 1720"/>
                  <a:gd name="T101" fmla="*/ 453 h 1320"/>
                  <a:gd name="T102" fmla="*/ 1720 w 1720"/>
                  <a:gd name="T103" fmla="*/ 87 h 1320"/>
                  <a:gd name="T104" fmla="*/ 1720 w 1720"/>
                  <a:gd name="T105" fmla="*/ 70 h 1320"/>
                  <a:gd name="T106" fmla="*/ 1635 w 1720"/>
                  <a:gd name="T107" fmla="*/ 0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20" h="1320">
                    <a:moveTo>
                      <a:pt x="1147" y="1240"/>
                    </a:moveTo>
                    <a:lnTo>
                      <a:pt x="1147" y="1240"/>
                    </a:lnTo>
                    <a:lnTo>
                      <a:pt x="1147" y="1293"/>
                    </a:lnTo>
                    <a:lnTo>
                      <a:pt x="547" y="1293"/>
                    </a:lnTo>
                    <a:lnTo>
                      <a:pt x="547" y="1240"/>
                    </a:lnTo>
                    <a:lnTo>
                      <a:pt x="667" y="1240"/>
                    </a:lnTo>
                    <a:lnTo>
                      <a:pt x="1040" y="1240"/>
                    </a:lnTo>
                    <a:lnTo>
                      <a:pt x="1147" y="1240"/>
                    </a:lnTo>
                    <a:close/>
                    <a:moveTo>
                      <a:pt x="693" y="1147"/>
                    </a:moveTo>
                    <a:lnTo>
                      <a:pt x="693" y="1147"/>
                    </a:lnTo>
                    <a:lnTo>
                      <a:pt x="1013" y="1147"/>
                    </a:lnTo>
                    <a:lnTo>
                      <a:pt x="1013" y="1213"/>
                    </a:lnTo>
                    <a:lnTo>
                      <a:pt x="693" y="1213"/>
                    </a:lnTo>
                    <a:lnTo>
                      <a:pt x="693" y="1147"/>
                    </a:lnTo>
                    <a:close/>
                    <a:moveTo>
                      <a:pt x="1635" y="0"/>
                    </a:moveTo>
                    <a:lnTo>
                      <a:pt x="1635" y="0"/>
                    </a:lnTo>
                    <a:lnTo>
                      <a:pt x="1517" y="0"/>
                    </a:lnTo>
                    <a:lnTo>
                      <a:pt x="203" y="0"/>
                    </a:lnTo>
                    <a:lnTo>
                      <a:pt x="86" y="0"/>
                    </a:lnTo>
                    <a:cubicBezTo>
                      <a:pt x="35" y="0"/>
                      <a:pt x="0" y="29"/>
                      <a:pt x="0" y="70"/>
                    </a:cubicBezTo>
                    <a:lnTo>
                      <a:pt x="0" y="453"/>
                    </a:lnTo>
                    <a:lnTo>
                      <a:pt x="27" y="453"/>
                    </a:lnTo>
                    <a:lnTo>
                      <a:pt x="27" y="70"/>
                    </a:lnTo>
                    <a:cubicBezTo>
                      <a:pt x="27" y="40"/>
                      <a:pt x="56" y="27"/>
                      <a:pt x="86" y="27"/>
                    </a:cubicBezTo>
                    <a:lnTo>
                      <a:pt x="203" y="27"/>
                    </a:lnTo>
                    <a:lnTo>
                      <a:pt x="1517" y="27"/>
                    </a:lnTo>
                    <a:lnTo>
                      <a:pt x="1635" y="27"/>
                    </a:lnTo>
                    <a:cubicBezTo>
                      <a:pt x="1664" y="27"/>
                      <a:pt x="1693" y="40"/>
                      <a:pt x="1693" y="70"/>
                    </a:cubicBezTo>
                    <a:lnTo>
                      <a:pt x="1693" y="87"/>
                    </a:lnTo>
                    <a:lnTo>
                      <a:pt x="1693" y="453"/>
                    </a:lnTo>
                    <a:lnTo>
                      <a:pt x="1693" y="920"/>
                    </a:lnTo>
                    <a:lnTo>
                      <a:pt x="160" y="920"/>
                    </a:lnTo>
                    <a:lnTo>
                      <a:pt x="160" y="947"/>
                    </a:lnTo>
                    <a:lnTo>
                      <a:pt x="1693" y="947"/>
                    </a:lnTo>
                    <a:lnTo>
                      <a:pt x="1693" y="1063"/>
                    </a:lnTo>
                    <a:cubicBezTo>
                      <a:pt x="1693" y="1112"/>
                      <a:pt x="1684" y="1120"/>
                      <a:pt x="1665" y="1120"/>
                    </a:cubicBezTo>
                    <a:lnTo>
                      <a:pt x="1040" y="1120"/>
                    </a:lnTo>
                    <a:lnTo>
                      <a:pt x="667" y="1120"/>
                    </a:lnTo>
                    <a:lnTo>
                      <a:pt x="160" y="1120"/>
                    </a:lnTo>
                    <a:lnTo>
                      <a:pt x="160" y="1147"/>
                    </a:lnTo>
                    <a:lnTo>
                      <a:pt x="667" y="1147"/>
                    </a:lnTo>
                    <a:lnTo>
                      <a:pt x="667" y="1213"/>
                    </a:lnTo>
                    <a:lnTo>
                      <a:pt x="520" y="1213"/>
                    </a:lnTo>
                    <a:lnTo>
                      <a:pt x="520" y="1320"/>
                    </a:lnTo>
                    <a:lnTo>
                      <a:pt x="1173" y="1320"/>
                    </a:lnTo>
                    <a:lnTo>
                      <a:pt x="1173" y="1213"/>
                    </a:lnTo>
                    <a:lnTo>
                      <a:pt x="1040" y="1213"/>
                    </a:lnTo>
                    <a:lnTo>
                      <a:pt x="1040" y="1147"/>
                    </a:lnTo>
                    <a:lnTo>
                      <a:pt x="1665" y="1147"/>
                    </a:lnTo>
                    <a:cubicBezTo>
                      <a:pt x="1720" y="1147"/>
                      <a:pt x="1720" y="1090"/>
                      <a:pt x="1720" y="1063"/>
                    </a:cubicBezTo>
                    <a:lnTo>
                      <a:pt x="1720" y="453"/>
                    </a:lnTo>
                    <a:lnTo>
                      <a:pt x="1720" y="87"/>
                    </a:lnTo>
                    <a:lnTo>
                      <a:pt x="1720" y="70"/>
                    </a:lnTo>
                    <a:cubicBezTo>
                      <a:pt x="1720" y="29"/>
                      <a:pt x="1685" y="0"/>
                      <a:pt x="1635"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grpSp>
      <p:sp>
        <p:nvSpPr>
          <p:cNvPr id="5" name="Title 4">
            <a:extLst>
              <a:ext uri="{FF2B5EF4-FFF2-40B4-BE49-F238E27FC236}">
                <a16:creationId xmlns:a16="http://schemas.microsoft.com/office/drawing/2014/main" id="{C0793B4E-C39E-4D85-A134-E22839C3F7B7}"/>
              </a:ext>
            </a:extLst>
          </p:cNvPr>
          <p:cNvSpPr>
            <a:spLocks noGrp="1"/>
          </p:cNvSpPr>
          <p:nvPr>
            <p:ph type="title"/>
          </p:nvPr>
        </p:nvSpPr>
        <p:spPr>
          <a:xfrm>
            <a:off x="269240" y="289512"/>
            <a:ext cx="11655078" cy="899665"/>
          </a:xfrm>
        </p:spPr>
        <p:txBody>
          <a:bodyPr/>
          <a:lstStyle/>
          <a:p>
            <a:r>
              <a:rPr lang="en-US"/>
              <a:t>Discovery and</a:t>
            </a:r>
            <a:br>
              <a:rPr lang="en-US"/>
            </a:br>
            <a:r>
              <a:rPr lang="en-US"/>
              <a:t>risk assessment</a:t>
            </a:r>
          </a:p>
        </p:txBody>
      </p:sp>
      <p:grpSp>
        <p:nvGrpSpPr>
          <p:cNvPr id="320" name="Group 319">
            <a:extLst>
              <a:ext uri="{FF2B5EF4-FFF2-40B4-BE49-F238E27FC236}">
                <a16:creationId xmlns:a16="http://schemas.microsoft.com/office/drawing/2014/main" id="{A1C68F35-4DAF-43C7-BC45-21811F6868D5}"/>
              </a:ext>
            </a:extLst>
          </p:cNvPr>
          <p:cNvGrpSpPr/>
          <p:nvPr/>
        </p:nvGrpSpPr>
        <p:grpSpPr>
          <a:xfrm>
            <a:off x="6019800" y="0"/>
            <a:ext cx="6172200" cy="6858000"/>
            <a:chOff x="6019800" y="0"/>
            <a:chExt cx="6172200" cy="6858000"/>
          </a:xfrm>
        </p:grpSpPr>
        <p:sp useBgFill="1">
          <p:nvSpPr>
            <p:cNvPr id="321" name="Rectangle 320">
              <a:extLst>
                <a:ext uri="{FF2B5EF4-FFF2-40B4-BE49-F238E27FC236}">
                  <a16:creationId xmlns:a16="http://schemas.microsoft.com/office/drawing/2014/main" id="{ACA16D04-32B6-44A4-9AD5-66811CCF9951}"/>
                </a:ext>
              </a:extLst>
            </p:cNvPr>
            <p:cNvSpPr/>
            <p:nvPr/>
          </p:nvSpPr>
          <p:spPr bwMode="auto">
            <a:xfrm>
              <a:off x="6019800" y="0"/>
              <a:ext cx="6172200" cy="685800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2" name="Group 321">
              <a:extLst>
                <a:ext uri="{FF2B5EF4-FFF2-40B4-BE49-F238E27FC236}">
                  <a16:creationId xmlns:a16="http://schemas.microsoft.com/office/drawing/2014/main" id="{53276F08-A537-4658-806B-F69A6EDF2281}"/>
                </a:ext>
              </a:extLst>
            </p:cNvPr>
            <p:cNvGrpSpPr/>
            <p:nvPr/>
          </p:nvGrpSpPr>
          <p:grpSpPr>
            <a:xfrm>
              <a:off x="7473570" y="1132489"/>
              <a:ext cx="3235029" cy="2987364"/>
              <a:chOff x="7473570" y="1132489"/>
              <a:chExt cx="3235029" cy="2987364"/>
            </a:xfrm>
          </p:grpSpPr>
          <p:grpSp>
            <p:nvGrpSpPr>
              <p:cNvPr id="323" name="Group 322">
                <a:extLst>
                  <a:ext uri="{FF2B5EF4-FFF2-40B4-BE49-F238E27FC236}">
                    <a16:creationId xmlns:a16="http://schemas.microsoft.com/office/drawing/2014/main" id="{6B32F661-D44C-480B-9B60-9988289765BD}"/>
                  </a:ext>
                </a:extLst>
              </p:cNvPr>
              <p:cNvGrpSpPr/>
              <p:nvPr/>
            </p:nvGrpSpPr>
            <p:grpSpPr>
              <a:xfrm>
                <a:off x="7473570" y="3137591"/>
                <a:ext cx="496754" cy="328212"/>
                <a:chOff x="728663" y="2808288"/>
                <a:chExt cx="533400" cy="352425"/>
              </a:xfrm>
              <a:solidFill>
                <a:schemeClr val="bg1">
                  <a:lumMod val="75000"/>
                </a:schemeClr>
              </a:solidFill>
            </p:grpSpPr>
            <p:sp>
              <p:nvSpPr>
                <p:cNvPr id="348" name="Freeform 92">
                  <a:extLst>
                    <a:ext uri="{FF2B5EF4-FFF2-40B4-BE49-F238E27FC236}">
                      <a16:creationId xmlns:a16="http://schemas.microsoft.com/office/drawing/2014/main" id="{3DA53976-AF23-4BA1-9474-7482AF088CB8}"/>
                    </a:ext>
                  </a:extLst>
                </p:cNvPr>
                <p:cNvSpPr>
                  <a:spLocks noEditPoints="1"/>
                </p:cNvSpPr>
                <p:nvPr/>
              </p:nvSpPr>
              <p:spPr bwMode="auto">
                <a:xfrm>
                  <a:off x="728663" y="2808288"/>
                  <a:ext cx="533400" cy="352425"/>
                </a:xfrm>
                <a:custGeom>
                  <a:avLst/>
                  <a:gdLst>
                    <a:gd name="T0" fmla="*/ 849 w 1944"/>
                    <a:gd name="T1" fmla="*/ 27 h 1281"/>
                    <a:gd name="T2" fmla="*/ 849 w 1944"/>
                    <a:gd name="T3" fmla="*/ 27 h 1281"/>
                    <a:gd name="T4" fmla="*/ 560 w 1944"/>
                    <a:gd name="T5" fmla="*/ 115 h 1281"/>
                    <a:gd name="T6" fmla="*/ 332 w 1944"/>
                    <a:gd name="T7" fmla="*/ 542 h 1281"/>
                    <a:gd name="T8" fmla="*/ 332 w 1944"/>
                    <a:gd name="T9" fmla="*/ 578 h 1281"/>
                    <a:gd name="T10" fmla="*/ 321 w 1944"/>
                    <a:gd name="T11" fmla="*/ 580 h 1281"/>
                    <a:gd name="T12" fmla="*/ 27 w 1944"/>
                    <a:gd name="T13" fmla="*/ 915 h 1281"/>
                    <a:gd name="T14" fmla="*/ 371 w 1944"/>
                    <a:gd name="T15" fmla="*/ 1254 h 1281"/>
                    <a:gd name="T16" fmla="*/ 1561 w 1944"/>
                    <a:gd name="T17" fmla="*/ 1254 h 1281"/>
                    <a:gd name="T18" fmla="*/ 1918 w 1944"/>
                    <a:gd name="T19" fmla="*/ 856 h 1281"/>
                    <a:gd name="T20" fmla="*/ 1734 w 1944"/>
                    <a:gd name="T21" fmla="*/ 521 h 1281"/>
                    <a:gd name="T22" fmla="*/ 1728 w 1944"/>
                    <a:gd name="T23" fmla="*/ 517 h 1281"/>
                    <a:gd name="T24" fmla="*/ 1728 w 1944"/>
                    <a:gd name="T25" fmla="*/ 510 h 1281"/>
                    <a:gd name="T26" fmla="*/ 1598 w 1944"/>
                    <a:gd name="T27" fmla="*/ 273 h 1281"/>
                    <a:gd name="T28" fmla="*/ 1434 w 1944"/>
                    <a:gd name="T29" fmla="*/ 224 h 1281"/>
                    <a:gd name="T30" fmla="*/ 1296 w 1944"/>
                    <a:gd name="T31" fmla="*/ 261 h 1281"/>
                    <a:gd name="T32" fmla="*/ 1286 w 1944"/>
                    <a:gd name="T33" fmla="*/ 267 h 1281"/>
                    <a:gd name="T34" fmla="*/ 1279 w 1944"/>
                    <a:gd name="T35" fmla="*/ 257 h 1281"/>
                    <a:gd name="T36" fmla="*/ 849 w 1944"/>
                    <a:gd name="T37" fmla="*/ 27 h 1281"/>
                    <a:gd name="T38" fmla="*/ 1516 w 1944"/>
                    <a:gd name="T39" fmla="*/ 1281 h 1281"/>
                    <a:gd name="T40" fmla="*/ 1516 w 1944"/>
                    <a:gd name="T41" fmla="*/ 1281 h 1281"/>
                    <a:gd name="T42" fmla="*/ 371 w 1944"/>
                    <a:gd name="T43" fmla="*/ 1281 h 1281"/>
                    <a:gd name="T44" fmla="*/ 0 w 1944"/>
                    <a:gd name="T45" fmla="*/ 915 h 1281"/>
                    <a:gd name="T46" fmla="*/ 305 w 1944"/>
                    <a:gd name="T47" fmla="*/ 555 h 1281"/>
                    <a:gd name="T48" fmla="*/ 305 w 1944"/>
                    <a:gd name="T49" fmla="*/ 542 h 1281"/>
                    <a:gd name="T50" fmla="*/ 545 w 1944"/>
                    <a:gd name="T51" fmla="*/ 93 h 1281"/>
                    <a:gd name="T52" fmla="*/ 849 w 1944"/>
                    <a:gd name="T53" fmla="*/ 0 h 1281"/>
                    <a:gd name="T54" fmla="*/ 1294 w 1944"/>
                    <a:gd name="T55" fmla="*/ 232 h 1281"/>
                    <a:gd name="T56" fmla="*/ 1434 w 1944"/>
                    <a:gd name="T57" fmla="*/ 197 h 1281"/>
                    <a:gd name="T58" fmla="*/ 1612 w 1944"/>
                    <a:gd name="T59" fmla="*/ 251 h 1281"/>
                    <a:gd name="T60" fmla="*/ 1754 w 1944"/>
                    <a:gd name="T61" fmla="*/ 503 h 1281"/>
                    <a:gd name="T62" fmla="*/ 1944 w 1944"/>
                    <a:gd name="T63" fmla="*/ 856 h 1281"/>
                    <a:gd name="T64" fmla="*/ 1563 w 1944"/>
                    <a:gd name="T65" fmla="*/ 1281 h 1281"/>
                    <a:gd name="T66" fmla="*/ 1516 w 1944"/>
                    <a:gd name="T67" fmla="*/ 1281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44" h="1281">
                      <a:moveTo>
                        <a:pt x="849" y="27"/>
                      </a:moveTo>
                      <a:lnTo>
                        <a:pt x="849" y="27"/>
                      </a:lnTo>
                      <a:cubicBezTo>
                        <a:pt x="745" y="27"/>
                        <a:pt x="645" y="57"/>
                        <a:pt x="560" y="115"/>
                      </a:cubicBezTo>
                      <a:cubicBezTo>
                        <a:pt x="417" y="211"/>
                        <a:pt x="332" y="371"/>
                        <a:pt x="332" y="542"/>
                      </a:cubicBezTo>
                      <a:lnTo>
                        <a:pt x="332" y="578"/>
                      </a:lnTo>
                      <a:lnTo>
                        <a:pt x="321" y="580"/>
                      </a:lnTo>
                      <a:cubicBezTo>
                        <a:pt x="156" y="605"/>
                        <a:pt x="27" y="752"/>
                        <a:pt x="27" y="915"/>
                      </a:cubicBezTo>
                      <a:cubicBezTo>
                        <a:pt x="27" y="1102"/>
                        <a:pt x="181" y="1254"/>
                        <a:pt x="371" y="1254"/>
                      </a:cubicBezTo>
                      <a:lnTo>
                        <a:pt x="1561" y="1254"/>
                      </a:lnTo>
                      <a:cubicBezTo>
                        <a:pt x="1764" y="1235"/>
                        <a:pt x="1918" y="1063"/>
                        <a:pt x="1918" y="856"/>
                      </a:cubicBezTo>
                      <a:cubicBezTo>
                        <a:pt x="1918" y="722"/>
                        <a:pt x="1849" y="597"/>
                        <a:pt x="1734" y="521"/>
                      </a:cubicBezTo>
                      <a:lnTo>
                        <a:pt x="1728" y="517"/>
                      </a:lnTo>
                      <a:lnTo>
                        <a:pt x="1728" y="510"/>
                      </a:lnTo>
                      <a:cubicBezTo>
                        <a:pt x="1726" y="415"/>
                        <a:pt x="1677" y="326"/>
                        <a:pt x="1598" y="273"/>
                      </a:cubicBezTo>
                      <a:cubicBezTo>
                        <a:pt x="1549" y="241"/>
                        <a:pt x="1493" y="224"/>
                        <a:pt x="1434" y="224"/>
                      </a:cubicBezTo>
                      <a:cubicBezTo>
                        <a:pt x="1386" y="224"/>
                        <a:pt x="1338" y="237"/>
                        <a:pt x="1296" y="261"/>
                      </a:cubicBezTo>
                      <a:lnTo>
                        <a:pt x="1286" y="267"/>
                      </a:lnTo>
                      <a:lnTo>
                        <a:pt x="1279" y="257"/>
                      </a:lnTo>
                      <a:cubicBezTo>
                        <a:pt x="1181" y="113"/>
                        <a:pt x="1021" y="27"/>
                        <a:pt x="849" y="27"/>
                      </a:cubicBezTo>
                      <a:close/>
                      <a:moveTo>
                        <a:pt x="1516" y="1281"/>
                      </a:moveTo>
                      <a:lnTo>
                        <a:pt x="1516" y="1281"/>
                      </a:lnTo>
                      <a:lnTo>
                        <a:pt x="371" y="1281"/>
                      </a:lnTo>
                      <a:cubicBezTo>
                        <a:pt x="166" y="1281"/>
                        <a:pt x="0" y="1117"/>
                        <a:pt x="0" y="915"/>
                      </a:cubicBezTo>
                      <a:cubicBezTo>
                        <a:pt x="0" y="743"/>
                        <a:pt x="133" y="587"/>
                        <a:pt x="305" y="555"/>
                      </a:cubicBezTo>
                      <a:lnTo>
                        <a:pt x="305" y="542"/>
                      </a:lnTo>
                      <a:cubicBezTo>
                        <a:pt x="305" y="362"/>
                        <a:pt x="395" y="194"/>
                        <a:pt x="545" y="93"/>
                      </a:cubicBezTo>
                      <a:cubicBezTo>
                        <a:pt x="635" y="32"/>
                        <a:pt x="740" y="0"/>
                        <a:pt x="849" y="0"/>
                      </a:cubicBezTo>
                      <a:cubicBezTo>
                        <a:pt x="1026" y="0"/>
                        <a:pt x="1191" y="87"/>
                        <a:pt x="1294" y="232"/>
                      </a:cubicBezTo>
                      <a:cubicBezTo>
                        <a:pt x="1337" y="209"/>
                        <a:pt x="1385" y="197"/>
                        <a:pt x="1434" y="197"/>
                      </a:cubicBezTo>
                      <a:cubicBezTo>
                        <a:pt x="1498" y="197"/>
                        <a:pt x="1560" y="216"/>
                        <a:pt x="1612" y="251"/>
                      </a:cubicBezTo>
                      <a:cubicBezTo>
                        <a:pt x="1697" y="307"/>
                        <a:pt x="1750" y="401"/>
                        <a:pt x="1754" y="503"/>
                      </a:cubicBezTo>
                      <a:cubicBezTo>
                        <a:pt x="1873" y="584"/>
                        <a:pt x="1944" y="715"/>
                        <a:pt x="1944" y="856"/>
                      </a:cubicBezTo>
                      <a:cubicBezTo>
                        <a:pt x="1944" y="1077"/>
                        <a:pt x="1780" y="1260"/>
                        <a:pt x="1563" y="1281"/>
                      </a:cubicBezTo>
                      <a:lnTo>
                        <a:pt x="1516" y="1281"/>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349" name="Freeform 93">
                  <a:extLst>
                    <a:ext uri="{FF2B5EF4-FFF2-40B4-BE49-F238E27FC236}">
                      <a16:creationId xmlns:a16="http://schemas.microsoft.com/office/drawing/2014/main" id="{67210831-8B74-4389-9802-976345C14657}"/>
                    </a:ext>
                  </a:extLst>
                </p:cNvPr>
                <p:cNvSpPr>
                  <a:spLocks/>
                </p:cNvSpPr>
                <p:nvPr/>
              </p:nvSpPr>
              <p:spPr bwMode="auto">
                <a:xfrm>
                  <a:off x="865188" y="2857501"/>
                  <a:ext cx="100013" cy="100013"/>
                </a:xfrm>
                <a:custGeom>
                  <a:avLst/>
                  <a:gdLst>
                    <a:gd name="T0" fmla="*/ 27 w 360"/>
                    <a:gd name="T1" fmla="*/ 362 h 362"/>
                    <a:gd name="T2" fmla="*/ 27 w 360"/>
                    <a:gd name="T3" fmla="*/ 362 h 362"/>
                    <a:gd name="T4" fmla="*/ 0 w 360"/>
                    <a:gd name="T5" fmla="*/ 362 h 362"/>
                    <a:gd name="T6" fmla="*/ 158 w 360"/>
                    <a:gd name="T7" fmla="*/ 61 h 362"/>
                    <a:gd name="T8" fmla="*/ 360 w 360"/>
                    <a:gd name="T9" fmla="*/ 0 h 362"/>
                    <a:gd name="T10" fmla="*/ 360 w 360"/>
                    <a:gd name="T11" fmla="*/ 26 h 362"/>
                    <a:gd name="T12" fmla="*/ 173 w 360"/>
                    <a:gd name="T13" fmla="*/ 83 h 362"/>
                    <a:gd name="T14" fmla="*/ 27 w 360"/>
                    <a:gd name="T15" fmla="*/ 362 h 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0" h="362">
                      <a:moveTo>
                        <a:pt x="27" y="362"/>
                      </a:moveTo>
                      <a:lnTo>
                        <a:pt x="27" y="362"/>
                      </a:lnTo>
                      <a:lnTo>
                        <a:pt x="0" y="362"/>
                      </a:lnTo>
                      <a:cubicBezTo>
                        <a:pt x="0" y="240"/>
                        <a:pt x="59" y="128"/>
                        <a:pt x="158" y="61"/>
                      </a:cubicBezTo>
                      <a:cubicBezTo>
                        <a:pt x="218" y="21"/>
                        <a:pt x="288" y="0"/>
                        <a:pt x="360" y="0"/>
                      </a:cubicBezTo>
                      <a:lnTo>
                        <a:pt x="360" y="26"/>
                      </a:lnTo>
                      <a:cubicBezTo>
                        <a:pt x="293" y="26"/>
                        <a:pt x="229" y="46"/>
                        <a:pt x="173" y="83"/>
                      </a:cubicBezTo>
                      <a:cubicBezTo>
                        <a:pt x="81" y="145"/>
                        <a:pt x="27" y="249"/>
                        <a:pt x="27" y="362"/>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grpSp>
            <p:nvGrpSpPr>
              <p:cNvPr id="324" name="Group 323">
                <a:extLst>
                  <a:ext uri="{FF2B5EF4-FFF2-40B4-BE49-F238E27FC236}">
                    <a16:creationId xmlns:a16="http://schemas.microsoft.com/office/drawing/2014/main" id="{C3E6F592-C543-4297-B625-239DA91F7DE1}"/>
                  </a:ext>
                </a:extLst>
              </p:cNvPr>
              <p:cNvGrpSpPr/>
              <p:nvPr/>
            </p:nvGrpSpPr>
            <p:grpSpPr>
              <a:xfrm>
                <a:off x="7647286" y="1410448"/>
                <a:ext cx="706935" cy="467081"/>
                <a:chOff x="728663" y="2808288"/>
                <a:chExt cx="533400" cy="352425"/>
              </a:xfrm>
              <a:solidFill>
                <a:schemeClr val="bg1">
                  <a:lumMod val="75000"/>
                </a:schemeClr>
              </a:solidFill>
            </p:grpSpPr>
            <p:sp>
              <p:nvSpPr>
                <p:cNvPr id="346" name="Freeform 92">
                  <a:extLst>
                    <a:ext uri="{FF2B5EF4-FFF2-40B4-BE49-F238E27FC236}">
                      <a16:creationId xmlns:a16="http://schemas.microsoft.com/office/drawing/2014/main" id="{8B4E7BD5-C02F-4E62-B9B8-132CD97BD8CA}"/>
                    </a:ext>
                  </a:extLst>
                </p:cNvPr>
                <p:cNvSpPr>
                  <a:spLocks noEditPoints="1"/>
                </p:cNvSpPr>
                <p:nvPr/>
              </p:nvSpPr>
              <p:spPr bwMode="auto">
                <a:xfrm>
                  <a:off x="728663" y="2808288"/>
                  <a:ext cx="533400" cy="352425"/>
                </a:xfrm>
                <a:custGeom>
                  <a:avLst/>
                  <a:gdLst>
                    <a:gd name="T0" fmla="*/ 849 w 1944"/>
                    <a:gd name="T1" fmla="*/ 27 h 1281"/>
                    <a:gd name="T2" fmla="*/ 849 w 1944"/>
                    <a:gd name="T3" fmla="*/ 27 h 1281"/>
                    <a:gd name="T4" fmla="*/ 560 w 1944"/>
                    <a:gd name="T5" fmla="*/ 115 h 1281"/>
                    <a:gd name="T6" fmla="*/ 332 w 1944"/>
                    <a:gd name="T7" fmla="*/ 542 h 1281"/>
                    <a:gd name="T8" fmla="*/ 332 w 1944"/>
                    <a:gd name="T9" fmla="*/ 578 h 1281"/>
                    <a:gd name="T10" fmla="*/ 321 w 1944"/>
                    <a:gd name="T11" fmla="*/ 580 h 1281"/>
                    <a:gd name="T12" fmla="*/ 27 w 1944"/>
                    <a:gd name="T13" fmla="*/ 915 h 1281"/>
                    <a:gd name="T14" fmla="*/ 371 w 1944"/>
                    <a:gd name="T15" fmla="*/ 1254 h 1281"/>
                    <a:gd name="T16" fmla="*/ 1561 w 1944"/>
                    <a:gd name="T17" fmla="*/ 1254 h 1281"/>
                    <a:gd name="T18" fmla="*/ 1918 w 1944"/>
                    <a:gd name="T19" fmla="*/ 856 h 1281"/>
                    <a:gd name="T20" fmla="*/ 1734 w 1944"/>
                    <a:gd name="T21" fmla="*/ 521 h 1281"/>
                    <a:gd name="T22" fmla="*/ 1728 w 1944"/>
                    <a:gd name="T23" fmla="*/ 517 h 1281"/>
                    <a:gd name="T24" fmla="*/ 1728 w 1944"/>
                    <a:gd name="T25" fmla="*/ 510 h 1281"/>
                    <a:gd name="T26" fmla="*/ 1598 w 1944"/>
                    <a:gd name="T27" fmla="*/ 273 h 1281"/>
                    <a:gd name="T28" fmla="*/ 1434 w 1944"/>
                    <a:gd name="T29" fmla="*/ 224 h 1281"/>
                    <a:gd name="T30" fmla="*/ 1296 w 1944"/>
                    <a:gd name="T31" fmla="*/ 261 h 1281"/>
                    <a:gd name="T32" fmla="*/ 1286 w 1944"/>
                    <a:gd name="T33" fmla="*/ 267 h 1281"/>
                    <a:gd name="T34" fmla="*/ 1279 w 1944"/>
                    <a:gd name="T35" fmla="*/ 257 h 1281"/>
                    <a:gd name="T36" fmla="*/ 849 w 1944"/>
                    <a:gd name="T37" fmla="*/ 27 h 1281"/>
                    <a:gd name="T38" fmla="*/ 1516 w 1944"/>
                    <a:gd name="T39" fmla="*/ 1281 h 1281"/>
                    <a:gd name="T40" fmla="*/ 1516 w 1944"/>
                    <a:gd name="T41" fmla="*/ 1281 h 1281"/>
                    <a:gd name="T42" fmla="*/ 371 w 1944"/>
                    <a:gd name="T43" fmla="*/ 1281 h 1281"/>
                    <a:gd name="T44" fmla="*/ 0 w 1944"/>
                    <a:gd name="T45" fmla="*/ 915 h 1281"/>
                    <a:gd name="T46" fmla="*/ 305 w 1944"/>
                    <a:gd name="T47" fmla="*/ 555 h 1281"/>
                    <a:gd name="T48" fmla="*/ 305 w 1944"/>
                    <a:gd name="T49" fmla="*/ 542 h 1281"/>
                    <a:gd name="T50" fmla="*/ 545 w 1944"/>
                    <a:gd name="T51" fmla="*/ 93 h 1281"/>
                    <a:gd name="T52" fmla="*/ 849 w 1944"/>
                    <a:gd name="T53" fmla="*/ 0 h 1281"/>
                    <a:gd name="T54" fmla="*/ 1294 w 1944"/>
                    <a:gd name="T55" fmla="*/ 232 h 1281"/>
                    <a:gd name="T56" fmla="*/ 1434 w 1944"/>
                    <a:gd name="T57" fmla="*/ 197 h 1281"/>
                    <a:gd name="T58" fmla="*/ 1612 w 1944"/>
                    <a:gd name="T59" fmla="*/ 251 h 1281"/>
                    <a:gd name="T60" fmla="*/ 1754 w 1944"/>
                    <a:gd name="T61" fmla="*/ 503 h 1281"/>
                    <a:gd name="T62" fmla="*/ 1944 w 1944"/>
                    <a:gd name="T63" fmla="*/ 856 h 1281"/>
                    <a:gd name="T64" fmla="*/ 1563 w 1944"/>
                    <a:gd name="T65" fmla="*/ 1281 h 1281"/>
                    <a:gd name="T66" fmla="*/ 1516 w 1944"/>
                    <a:gd name="T67" fmla="*/ 1281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44" h="1281">
                      <a:moveTo>
                        <a:pt x="849" y="27"/>
                      </a:moveTo>
                      <a:lnTo>
                        <a:pt x="849" y="27"/>
                      </a:lnTo>
                      <a:cubicBezTo>
                        <a:pt x="745" y="27"/>
                        <a:pt x="645" y="57"/>
                        <a:pt x="560" y="115"/>
                      </a:cubicBezTo>
                      <a:cubicBezTo>
                        <a:pt x="417" y="211"/>
                        <a:pt x="332" y="371"/>
                        <a:pt x="332" y="542"/>
                      </a:cubicBezTo>
                      <a:lnTo>
                        <a:pt x="332" y="578"/>
                      </a:lnTo>
                      <a:lnTo>
                        <a:pt x="321" y="580"/>
                      </a:lnTo>
                      <a:cubicBezTo>
                        <a:pt x="156" y="605"/>
                        <a:pt x="27" y="752"/>
                        <a:pt x="27" y="915"/>
                      </a:cubicBezTo>
                      <a:cubicBezTo>
                        <a:pt x="27" y="1102"/>
                        <a:pt x="181" y="1254"/>
                        <a:pt x="371" y="1254"/>
                      </a:cubicBezTo>
                      <a:lnTo>
                        <a:pt x="1561" y="1254"/>
                      </a:lnTo>
                      <a:cubicBezTo>
                        <a:pt x="1764" y="1235"/>
                        <a:pt x="1918" y="1063"/>
                        <a:pt x="1918" y="856"/>
                      </a:cubicBezTo>
                      <a:cubicBezTo>
                        <a:pt x="1918" y="722"/>
                        <a:pt x="1849" y="597"/>
                        <a:pt x="1734" y="521"/>
                      </a:cubicBezTo>
                      <a:lnTo>
                        <a:pt x="1728" y="517"/>
                      </a:lnTo>
                      <a:lnTo>
                        <a:pt x="1728" y="510"/>
                      </a:lnTo>
                      <a:cubicBezTo>
                        <a:pt x="1726" y="415"/>
                        <a:pt x="1677" y="326"/>
                        <a:pt x="1598" y="273"/>
                      </a:cubicBezTo>
                      <a:cubicBezTo>
                        <a:pt x="1549" y="241"/>
                        <a:pt x="1493" y="224"/>
                        <a:pt x="1434" y="224"/>
                      </a:cubicBezTo>
                      <a:cubicBezTo>
                        <a:pt x="1386" y="224"/>
                        <a:pt x="1338" y="237"/>
                        <a:pt x="1296" y="261"/>
                      </a:cubicBezTo>
                      <a:lnTo>
                        <a:pt x="1286" y="267"/>
                      </a:lnTo>
                      <a:lnTo>
                        <a:pt x="1279" y="257"/>
                      </a:lnTo>
                      <a:cubicBezTo>
                        <a:pt x="1181" y="113"/>
                        <a:pt x="1021" y="27"/>
                        <a:pt x="849" y="27"/>
                      </a:cubicBezTo>
                      <a:close/>
                      <a:moveTo>
                        <a:pt x="1516" y="1281"/>
                      </a:moveTo>
                      <a:lnTo>
                        <a:pt x="1516" y="1281"/>
                      </a:lnTo>
                      <a:lnTo>
                        <a:pt x="371" y="1281"/>
                      </a:lnTo>
                      <a:cubicBezTo>
                        <a:pt x="166" y="1281"/>
                        <a:pt x="0" y="1117"/>
                        <a:pt x="0" y="915"/>
                      </a:cubicBezTo>
                      <a:cubicBezTo>
                        <a:pt x="0" y="743"/>
                        <a:pt x="133" y="587"/>
                        <a:pt x="305" y="555"/>
                      </a:cubicBezTo>
                      <a:lnTo>
                        <a:pt x="305" y="542"/>
                      </a:lnTo>
                      <a:cubicBezTo>
                        <a:pt x="305" y="362"/>
                        <a:pt x="395" y="194"/>
                        <a:pt x="545" y="93"/>
                      </a:cubicBezTo>
                      <a:cubicBezTo>
                        <a:pt x="635" y="32"/>
                        <a:pt x="740" y="0"/>
                        <a:pt x="849" y="0"/>
                      </a:cubicBezTo>
                      <a:cubicBezTo>
                        <a:pt x="1026" y="0"/>
                        <a:pt x="1191" y="87"/>
                        <a:pt x="1294" y="232"/>
                      </a:cubicBezTo>
                      <a:cubicBezTo>
                        <a:pt x="1337" y="209"/>
                        <a:pt x="1385" y="197"/>
                        <a:pt x="1434" y="197"/>
                      </a:cubicBezTo>
                      <a:cubicBezTo>
                        <a:pt x="1498" y="197"/>
                        <a:pt x="1560" y="216"/>
                        <a:pt x="1612" y="251"/>
                      </a:cubicBezTo>
                      <a:cubicBezTo>
                        <a:pt x="1697" y="307"/>
                        <a:pt x="1750" y="401"/>
                        <a:pt x="1754" y="503"/>
                      </a:cubicBezTo>
                      <a:cubicBezTo>
                        <a:pt x="1873" y="584"/>
                        <a:pt x="1944" y="715"/>
                        <a:pt x="1944" y="856"/>
                      </a:cubicBezTo>
                      <a:cubicBezTo>
                        <a:pt x="1944" y="1077"/>
                        <a:pt x="1780" y="1260"/>
                        <a:pt x="1563" y="1281"/>
                      </a:cubicBezTo>
                      <a:lnTo>
                        <a:pt x="1516" y="1281"/>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347" name="Freeform 93">
                  <a:extLst>
                    <a:ext uri="{FF2B5EF4-FFF2-40B4-BE49-F238E27FC236}">
                      <a16:creationId xmlns:a16="http://schemas.microsoft.com/office/drawing/2014/main" id="{2D1256BB-3172-448B-993F-BF74B488791E}"/>
                    </a:ext>
                  </a:extLst>
                </p:cNvPr>
                <p:cNvSpPr>
                  <a:spLocks/>
                </p:cNvSpPr>
                <p:nvPr/>
              </p:nvSpPr>
              <p:spPr bwMode="auto">
                <a:xfrm>
                  <a:off x="865188" y="2857501"/>
                  <a:ext cx="100013" cy="100013"/>
                </a:xfrm>
                <a:custGeom>
                  <a:avLst/>
                  <a:gdLst>
                    <a:gd name="T0" fmla="*/ 27 w 360"/>
                    <a:gd name="T1" fmla="*/ 362 h 362"/>
                    <a:gd name="T2" fmla="*/ 27 w 360"/>
                    <a:gd name="T3" fmla="*/ 362 h 362"/>
                    <a:gd name="T4" fmla="*/ 0 w 360"/>
                    <a:gd name="T5" fmla="*/ 362 h 362"/>
                    <a:gd name="T6" fmla="*/ 158 w 360"/>
                    <a:gd name="T7" fmla="*/ 61 h 362"/>
                    <a:gd name="T8" fmla="*/ 360 w 360"/>
                    <a:gd name="T9" fmla="*/ 0 h 362"/>
                    <a:gd name="T10" fmla="*/ 360 w 360"/>
                    <a:gd name="T11" fmla="*/ 26 h 362"/>
                    <a:gd name="T12" fmla="*/ 173 w 360"/>
                    <a:gd name="T13" fmla="*/ 83 h 362"/>
                    <a:gd name="T14" fmla="*/ 27 w 360"/>
                    <a:gd name="T15" fmla="*/ 362 h 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0" h="362">
                      <a:moveTo>
                        <a:pt x="27" y="362"/>
                      </a:moveTo>
                      <a:lnTo>
                        <a:pt x="27" y="362"/>
                      </a:lnTo>
                      <a:lnTo>
                        <a:pt x="0" y="362"/>
                      </a:lnTo>
                      <a:cubicBezTo>
                        <a:pt x="0" y="240"/>
                        <a:pt x="59" y="128"/>
                        <a:pt x="158" y="61"/>
                      </a:cubicBezTo>
                      <a:cubicBezTo>
                        <a:pt x="218" y="21"/>
                        <a:pt x="288" y="0"/>
                        <a:pt x="360" y="0"/>
                      </a:cubicBezTo>
                      <a:lnTo>
                        <a:pt x="360" y="26"/>
                      </a:lnTo>
                      <a:cubicBezTo>
                        <a:pt x="293" y="26"/>
                        <a:pt x="229" y="46"/>
                        <a:pt x="173" y="83"/>
                      </a:cubicBezTo>
                      <a:cubicBezTo>
                        <a:pt x="81" y="145"/>
                        <a:pt x="27" y="249"/>
                        <a:pt x="27" y="362"/>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grpSp>
            <p:nvGrpSpPr>
              <p:cNvPr id="325" name="Group 324">
                <a:extLst>
                  <a:ext uri="{FF2B5EF4-FFF2-40B4-BE49-F238E27FC236}">
                    <a16:creationId xmlns:a16="http://schemas.microsoft.com/office/drawing/2014/main" id="{47A7533C-F5A2-480C-951E-42E5D4263453}"/>
                  </a:ext>
                </a:extLst>
              </p:cNvPr>
              <p:cNvGrpSpPr/>
              <p:nvPr/>
            </p:nvGrpSpPr>
            <p:grpSpPr>
              <a:xfrm>
                <a:off x="9127944" y="1132489"/>
                <a:ext cx="706935" cy="467081"/>
                <a:chOff x="728663" y="2808288"/>
                <a:chExt cx="533400" cy="352425"/>
              </a:xfrm>
              <a:solidFill>
                <a:schemeClr val="bg1">
                  <a:lumMod val="75000"/>
                </a:schemeClr>
              </a:solidFill>
            </p:grpSpPr>
            <p:sp>
              <p:nvSpPr>
                <p:cNvPr id="344" name="Freeform 92">
                  <a:extLst>
                    <a:ext uri="{FF2B5EF4-FFF2-40B4-BE49-F238E27FC236}">
                      <a16:creationId xmlns:a16="http://schemas.microsoft.com/office/drawing/2014/main" id="{33A3C913-0AE8-4289-AD95-FAA5DC6DA474}"/>
                    </a:ext>
                  </a:extLst>
                </p:cNvPr>
                <p:cNvSpPr>
                  <a:spLocks noEditPoints="1"/>
                </p:cNvSpPr>
                <p:nvPr/>
              </p:nvSpPr>
              <p:spPr bwMode="auto">
                <a:xfrm>
                  <a:off x="728663" y="2808288"/>
                  <a:ext cx="533400" cy="352425"/>
                </a:xfrm>
                <a:custGeom>
                  <a:avLst/>
                  <a:gdLst>
                    <a:gd name="T0" fmla="*/ 849 w 1944"/>
                    <a:gd name="T1" fmla="*/ 27 h 1281"/>
                    <a:gd name="T2" fmla="*/ 849 w 1944"/>
                    <a:gd name="T3" fmla="*/ 27 h 1281"/>
                    <a:gd name="T4" fmla="*/ 560 w 1944"/>
                    <a:gd name="T5" fmla="*/ 115 h 1281"/>
                    <a:gd name="T6" fmla="*/ 332 w 1944"/>
                    <a:gd name="T7" fmla="*/ 542 h 1281"/>
                    <a:gd name="T8" fmla="*/ 332 w 1944"/>
                    <a:gd name="T9" fmla="*/ 578 h 1281"/>
                    <a:gd name="T10" fmla="*/ 321 w 1944"/>
                    <a:gd name="T11" fmla="*/ 580 h 1281"/>
                    <a:gd name="T12" fmla="*/ 27 w 1944"/>
                    <a:gd name="T13" fmla="*/ 915 h 1281"/>
                    <a:gd name="T14" fmla="*/ 371 w 1944"/>
                    <a:gd name="T15" fmla="*/ 1254 h 1281"/>
                    <a:gd name="T16" fmla="*/ 1561 w 1944"/>
                    <a:gd name="T17" fmla="*/ 1254 h 1281"/>
                    <a:gd name="T18" fmla="*/ 1918 w 1944"/>
                    <a:gd name="T19" fmla="*/ 856 h 1281"/>
                    <a:gd name="T20" fmla="*/ 1734 w 1944"/>
                    <a:gd name="T21" fmla="*/ 521 h 1281"/>
                    <a:gd name="T22" fmla="*/ 1728 w 1944"/>
                    <a:gd name="T23" fmla="*/ 517 h 1281"/>
                    <a:gd name="T24" fmla="*/ 1728 w 1944"/>
                    <a:gd name="T25" fmla="*/ 510 h 1281"/>
                    <a:gd name="T26" fmla="*/ 1598 w 1944"/>
                    <a:gd name="T27" fmla="*/ 273 h 1281"/>
                    <a:gd name="T28" fmla="*/ 1434 w 1944"/>
                    <a:gd name="T29" fmla="*/ 224 h 1281"/>
                    <a:gd name="T30" fmla="*/ 1296 w 1944"/>
                    <a:gd name="T31" fmla="*/ 261 h 1281"/>
                    <a:gd name="T32" fmla="*/ 1286 w 1944"/>
                    <a:gd name="T33" fmla="*/ 267 h 1281"/>
                    <a:gd name="T34" fmla="*/ 1279 w 1944"/>
                    <a:gd name="T35" fmla="*/ 257 h 1281"/>
                    <a:gd name="T36" fmla="*/ 849 w 1944"/>
                    <a:gd name="T37" fmla="*/ 27 h 1281"/>
                    <a:gd name="T38" fmla="*/ 1516 w 1944"/>
                    <a:gd name="T39" fmla="*/ 1281 h 1281"/>
                    <a:gd name="T40" fmla="*/ 1516 w 1944"/>
                    <a:gd name="T41" fmla="*/ 1281 h 1281"/>
                    <a:gd name="T42" fmla="*/ 371 w 1944"/>
                    <a:gd name="T43" fmla="*/ 1281 h 1281"/>
                    <a:gd name="T44" fmla="*/ 0 w 1944"/>
                    <a:gd name="T45" fmla="*/ 915 h 1281"/>
                    <a:gd name="T46" fmla="*/ 305 w 1944"/>
                    <a:gd name="T47" fmla="*/ 555 h 1281"/>
                    <a:gd name="T48" fmla="*/ 305 w 1944"/>
                    <a:gd name="T49" fmla="*/ 542 h 1281"/>
                    <a:gd name="T50" fmla="*/ 545 w 1944"/>
                    <a:gd name="T51" fmla="*/ 93 h 1281"/>
                    <a:gd name="T52" fmla="*/ 849 w 1944"/>
                    <a:gd name="T53" fmla="*/ 0 h 1281"/>
                    <a:gd name="T54" fmla="*/ 1294 w 1944"/>
                    <a:gd name="T55" fmla="*/ 232 h 1281"/>
                    <a:gd name="T56" fmla="*/ 1434 w 1944"/>
                    <a:gd name="T57" fmla="*/ 197 h 1281"/>
                    <a:gd name="T58" fmla="*/ 1612 w 1944"/>
                    <a:gd name="T59" fmla="*/ 251 h 1281"/>
                    <a:gd name="T60" fmla="*/ 1754 w 1944"/>
                    <a:gd name="T61" fmla="*/ 503 h 1281"/>
                    <a:gd name="T62" fmla="*/ 1944 w 1944"/>
                    <a:gd name="T63" fmla="*/ 856 h 1281"/>
                    <a:gd name="T64" fmla="*/ 1563 w 1944"/>
                    <a:gd name="T65" fmla="*/ 1281 h 1281"/>
                    <a:gd name="T66" fmla="*/ 1516 w 1944"/>
                    <a:gd name="T67" fmla="*/ 1281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44" h="1281">
                      <a:moveTo>
                        <a:pt x="849" y="27"/>
                      </a:moveTo>
                      <a:lnTo>
                        <a:pt x="849" y="27"/>
                      </a:lnTo>
                      <a:cubicBezTo>
                        <a:pt x="745" y="27"/>
                        <a:pt x="645" y="57"/>
                        <a:pt x="560" y="115"/>
                      </a:cubicBezTo>
                      <a:cubicBezTo>
                        <a:pt x="417" y="211"/>
                        <a:pt x="332" y="371"/>
                        <a:pt x="332" y="542"/>
                      </a:cubicBezTo>
                      <a:lnTo>
                        <a:pt x="332" y="578"/>
                      </a:lnTo>
                      <a:lnTo>
                        <a:pt x="321" y="580"/>
                      </a:lnTo>
                      <a:cubicBezTo>
                        <a:pt x="156" y="605"/>
                        <a:pt x="27" y="752"/>
                        <a:pt x="27" y="915"/>
                      </a:cubicBezTo>
                      <a:cubicBezTo>
                        <a:pt x="27" y="1102"/>
                        <a:pt x="181" y="1254"/>
                        <a:pt x="371" y="1254"/>
                      </a:cubicBezTo>
                      <a:lnTo>
                        <a:pt x="1561" y="1254"/>
                      </a:lnTo>
                      <a:cubicBezTo>
                        <a:pt x="1764" y="1235"/>
                        <a:pt x="1918" y="1063"/>
                        <a:pt x="1918" y="856"/>
                      </a:cubicBezTo>
                      <a:cubicBezTo>
                        <a:pt x="1918" y="722"/>
                        <a:pt x="1849" y="597"/>
                        <a:pt x="1734" y="521"/>
                      </a:cubicBezTo>
                      <a:lnTo>
                        <a:pt x="1728" y="517"/>
                      </a:lnTo>
                      <a:lnTo>
                        <a:pt x="1728" y="510"/>
                      </a:lnTo>
                      <a:cubicBezTo>
                        <a:pt x="1726" y="415"/>
                        <a:pt x="1677" y="326"/>
                        <a:pt x="1598" y="273"/>
                      </a:cubicBezTo>
                      <a:cubicBezTo>
                        <a:pt x="1549" y="241"/>
                        <a:pt x="1493" y="224"/>
                        <a:pt x="1434" y="224"/>
                      </a:cubicBezTo>
                      <a:cubicBezTo>
                        <a:pt x="1386" y="224"/>
                        <a:pt x="1338" y="237"/>
                        <a:pt x="1296" y="261"/>
                      </a:cubicBezTo>
                      <a:lnTo>
                        <a:pt x="1286" y="267"/>
                      </a:lnTo>
                      <a:lnTo>
                        <a:pt x="1279" y="257"/>
                      </a:lnTo>
                      <a:cubicBezTo>
                        <a:pt x="1181" y="113"/>
                        <a:pt x="1021" y="27"/>
                        <a:pt x="849" y="27"/>
                      </a:cubicBezTo>
                      <a:close/>
                      <a:moveTo>
                        <a:pt x="1516" y="1281"/>
                      </a:moveTo>
                      <a:lnTo>
                        <a:pt x="1516" y="1281"/>
                      </a:lnTo>
                      <a:lnTo>
                        <a:pt x="371" y="1281"/>
                      </a:lnTo>
                      <a:cubicBezTo>
                        <a:pt x="166" y="1281"/>
                        <a:pt x="0" y="1117"/>
                        <a:pt x="0" y="915"/>
                      </a:cubicBezTo>
                      <a:cubicBezTo>
                        <a:pt x="0" y="743"/>
                        <a:pt x="133" y="587"/>
                        <a:pt x="305" y="555"/>
                      </a:cubicBezTo>
                      <a:lnTo>
                        <a:pt x="305" y="542"/>
                      </a:lnTo>
                      <a:cubicBezTo>
                        <a:pt x="305" y="362"/>
                        <a:pt x="395" y="194"/>
                        <a:pt x="545" y="93"/>
                      </a:cubicBezTo>
                      <a:cubicBezTo>
                        <a:pt x="635" y="32"/>
                        <a:pt x="740" y="0"/>
                        <a:pt x="849" y="0"/>
                      </a:cubicBezTo>
                      <a:cubicBezTo>
                        <a:pt x="1026" y="0"/>
                        <a:pt x="1191" y="87"/>
                        <a:pt x="1294" y="232"/>
                      </a:cubicBezTo>
                      <a:cubicBezTo>
                        <a:pt x="1337" y="209"/>
                        <a:pt x="1385" y="197"/>
                        <a:pt x="1434" y="197"/>
                      </a:cubicBezTo>
                      <a:cubicBezTo>
                        <a:pt x="1498" y="197"/>
                        <a:pt x="1560" y="216"/>
                        <a:pt x="1612" y="251"/>
                      </a:cubicBezTo>
                      <a:cubicBezTo>
                        <a:pt x="1697" y="307"/>
                        <a:pt x="1750" y="401"/>
                        <a:pt x="1754" y="503"/>
                      </a:cubicBezTo>
                      <a:cubicBezTo>
                        <a:pt x="1873" y="584"/>
                        <a:pt x="1944" y="715"/>
                        <a:pt x="1944" y="856"/>
                      </a:cubicBezTo>
                      <a:cubicBezTo>
                        <a:pt x="1944" y="1077"/>
                        <a:pt x="1780" y="1260"/>
                        <a:pt x="1563" y="1281"/>
                      </a:cubicBezTo>
                      <a:lnTo>
                        <a:pt x="1516" y="1281"/>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345" name="Freeform 93">
                  <a:extLst>
                    <a:ext uri="{FF2B5EF4-FFF2-40B4-BE49-F238E27FC236}">
                      <a16:creationId xmlns:a16="http://schemas.microsoft.com/office/drawing/2014/main" id="{30C3D5EB-038E-4DFC-992C-38C54F685F93}"/>
                    </a:ext>
                  </a:extLst>
                </p:cNvPr>
                <p:cNvSpPr>
                  <a:spLocks/>
                </p:cNvSpPr>
                <p:nvPr/>
              </p:nvSpPr>
              <p:spPr bwMode="auto">
                <a:xfrm>
                  <a:off x="865188" y="2857501"/>
                  <a:ext cx="100013" cy="100013"/>
                </a:xfrm>
                <a:custGeom>
                  <a:avLst/>
                  <a:gdLst>
                    <a:gd name="T0" fmla="*/ 27 w 360"/>
                    <a:gd name="T1" fmla="*/ 362 h 362"/>
                    <a:gd name="T2" fmla="*/ 27 w 360"/>
                    <a:gd name="T3" fmla="*/ 362 h 362"/>
                    <a:gd name="T4" fmla="*/ 0 w 360"/>
                    <a:gd name="T5" fmla="*/ 362 h 362"/>
                    <a:gd name="T6" fmla="*/ 158 w 360"/>
                    <a:gd name="T7" fmla="*/ 61 h 362"/>
                    <a:gd name="T8" fmla="*/ 360 w 360"/>
                    <a:gd name="T9" fmla="*/ 0 h 362"/>
                    <a:gd name="T10" fmla="*/ 360 w 360"/>
                    <a:gd name="T11" fmla="*/ 26 h 362"/>
                    <a:gd name="T12" fmla="*/ 173 w 360"/>
                    <a:gd name="T13" fmla="*/ 83 h 362"/>
                    <a:gd name="T14" fmla="*/ 27 w 360"/>
                    <a:gd name="T15" fmla="*/ 362 h 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0" h="362">
                      <a:moveTo>
                        <a:pt x="27" y="362"/>
                      </a:moveTo>
                      <a:lnTo>
                        <a:pt x="27" y="362"/>
                      </a:lnTo>
                      <a:lnTo>
                        <a:pt x="0" y="362"/>
                      </a:lnTo>
                      <a:cubicBezTo>
                        <a:pt x="0" y="240"/>
                        <a:pt x="59" y="128"/>
                        <a:pt x="158" y="61"/>
                      </a:cubicBezTo>
                      <a:cubicBezTo>
                        <a:pt x="218" y="21"/>
                        <a:pt x="288" y="0"/>
                        <a:pt x="360" y="0"/>
                      </a:cubicBezTo>
                      <a:lnTo>
                        <a:pt x="360" y="26"/>
                      </a:lnTo>
                      <a:cubicBezTo>
                        <a:pt x="293" y="26"/>
                        <a:pt x="229" y="46"/>
                        <a:pt x="173" y="83"/>
                      </a:cubicBezTo>
                      <a:cubicBezTo>
                        <a:pt x="81" y="145"/>
                        <a:pt x="27" y="249"/>
                        <a:pt x="27" y="362"/>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grpSp>
            <p:nvGrpSpPr>
              <p:cNvPr id="326" name="Group 325">
                <a:extLst>
                  <a:ext uri="{FF2B5EF4-FFF2-40B4-BE49-F238E27FC236}">
                    <a16:creationId xmlns:a16="http://schemas.microsoft.com/office/drawing/2014/main" id="{CEA34614-AD63-4ABA-AA0B-6298D80D2A52}"/>
                  </a:ext>
                </a:extLst>
              </p:cNvPr>
              <p:cNvGrpSpPr/>
              <p:nvPr/>
            </p:nvGrpSpPr>
            <p:grpSpPr>
              <a:xfrm>
                <a:off x="8762620" y="3791641"/>
                <a:ext cx="496754" cy="328212"/>
                <a:chOff x="728663" y="2808288"/>
                <a:chExt cx="533400" cy="352425"/>
              </a:xfrm>
              <a:solidFill>
                <a:schemeClr val="bg1">
                  <a:lumMod val="75000"/>
                </a:schemeClr>
              </a:solidFill>
            </p:grpSpPr>
            <p:sp>
              <p:nvSpPr>
                <p:cNvPr id="342" name="Freeform 92">
                  <a:extLst>
                    <a:ext uri="{FF2B5EF4-FFF2-40B4-BE49-F238E27FC236}">
                      <a16:creationId xmlns:a16="http://schemas.microsoft.com/office/drawing/2014/main" id="{1A9CDE40-C334-4B1D-8D71-94C31977A62A}"/>
                    </a:ext>
                  </a:extLst>
                </p:cNvPr>
                <p:cNvSpPr>
                  <a:spLocks noEditPoints="1"/>
                </p:cNvSpPr>
                <p:nvPr/>
              </p:nvSpPr>
              <p:spPr bwMode="auto">
                <a:xfrm>
                  <a:off x="728663" y="2808288"/>
                  <a:ext cx="533400" cy="352425"/>
                </a:xfrm>
                <a:custGeom>
                  <a:avLst/>
                  <a:gdLst>
                    <a:gd name="T0" fmla="*/ 849 w 1944"/>
                    <a:gd name="T1" fmla="*/ 27 h 1281"/>
                    <a:gd name="T2" fmla="*/ 849 w 1944"/>
                    <a:gd name="T3" fmla="*/ 27 h 1281"/>
                    <a:gd name="T4" fmla="*/ 560 w 1944"/>
                    <a:gd name="T5" fmla="*/ 115 h 1281"/>
                    <a:gd name="T6" fmla="*/ 332 w 1944"/>
                    <a:gd name="T7" fmla="*/ 542 h 1281"/>
                    <a:gd name="T8" fmla="*/ 332 w 1944"/>
                    <a:gd name="T9" fmla="*/ 578 h 1281"/>
                    <a:gd name="T10" fmla="*/ 321 w 1944"/>
                    <a:gd name="T11" fmla="*/ 580 h 1281"/>
                    <a:gd name="T12" fmla="*/ 27 w 1944"/>
                    <a:gd name="T13" fmla="*/ 915 h 1281"/>
                    <a:gd name="T14" fmla="*/ 371 w 1944"/>
                    <a:gd name="T15" fmla="*/ 1254 h 1281"/>
                    <a:gd name="T16" fmla="*/ 1561 w 1944"/>
                    <a:gd name="T17" fmla="*/ 1254 h 1281"/>
                    <a:gd name="T18" fmla="*/ 1918 w 1944"/>
                    <a:gd name="T19" fmla="*/ 856 h 1281"/>
                    <a:gd name="T20" fmla="*/ 1734 w 1944"/>
                    <a:gd name="T21" fmla="*/ 521 h 1281"/>
                    <a:gd name="T22" fmla="*/ 1728 w 1944"/>
                    <a:gd name="T23" fmla="*/ 517 h 1281"/>
                    <a:gd name="T24" fmla="*/ 1728 w 1944"/>
                    <a:gd name="T25" fmla="*/ 510 h 1281"/>
                    <a:gd name="T26" fmla="*/ 1598 w 1944"/>
                    <a:gd name="T27" fmla="*/ 273 h 1281"/>
                    <a:gd name="T28" fmla="*/ 1434 w 1944"/>
                    <a:gd name="T29" fmla="*/ 224 h 1281"/>
                    <a:gd name="T30" fmla="*/ 1296 w 1944"/>
                    <a:gd name="T31" fmla="*/ 261 h 1281"/>
                    <a:gd name="T32" fmla="*/ 1286 w 1944"/>
                    <a:gd name="T33" fmla="*/ 267 h 1281"/>
                    <a:gd name="T34" fmla="*/ 1279 w 1944"/>
                    <a:gd name="T35" fmla="*/ 257 h 1281"/>
                    <a:gd name="T36" fmla="*/ 849 w 1944"/>
                    <a:gd name="T37" fmla="*/ 27 h 1281"/>
                    <a:gd name="T38" fmla="*/ 1516 w 1944"/>
                    <a:gd name="T39" fmla="*/ 1281 h 1281"/>
                    <a:gd name="T40" fmla="*/ 1516 w 1944"/>
                    <a:gd name="T41" fmla="*/ 1281 h 1281"/>
                    <a:gd name="T42" fmla="*/ 371 w 1944"/>
                    <a:gd name="T43" fmla="*/ 1281 h 1281"/>
                    <a:gd name="T44" fmla="*/ 0 w 1944"/>
                    <a:gd name="T45" fmla="*/ 915 h 1281"/>
                    <a:gd name="T46" fmla="*/ 305 w 1944"/>
                    <a:gd name="T47" fmla="*/ 555 h 1281"/>
                    <a:gd name="T48" fmla="*/ 305 w 1944"/>
                    <a:gd name="T49" fmla="*/ 542 h 1281"/>
                    <a:gd name="T50" fmla="*/ 545 w 1944"/>
                    <a:gd name="T51" fmla="*/ 93 h 1281"/>
                    <a:gd name="T52" fmla="*/ 849 w 1944"/>
                    <a:gd name="T53" fmla="*/ 0 h 1281"/>
                    <a:gd name="T54" fmla="*/ 1294 w 1944"/>
                    <a:gd name="T55" fmla="*/ 232 h 1281"/>
                    <a:gd name="T56" fmla="*/ 1434 w 1944"/>
                    <a:gd name="T57" fmla="*/ 197 h 1281"/>
                    <a:gd name="T58" fmla="*/ 1612 w 1944"/>
                    <a:gd name="T59" fmla="*/ 251 h 1281"/>
                    <a:gd name="T60" fmla="*/ 1754 w 1944"/>
                    <a:gd name="T61" fmla="*/ 503 h 1281"/>
                    <a:gd name="T62" fmla="*/ 1944 w 1944"/>
                    <a:gd name="T63" fmla="*/ 856 h 1281"/>
                    <a:gd name="T64" fmla="*/ 1563 w 1944"/>
                    <a:gd name="T65" fmla="*/ 1281 h 1281"/>
                    <a:gd name="T66" fmla="*/ 1516 w 1944"/>
                    <a:gd name="T67" fmla="*/ 1281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44" h="1281">
                      <a:moveTo>
                        <a:pt x="849" y="27"/>
                      </a:moveTo>
                      <a:lnTo>
                        <a:pt x="849" y="27"/>
                      </a:lnTo>
                      <a:cubicBezTo>
                        <a:pt x="745" y="27"/>
                        <a:pt x="645" y="57"/>
                        <a:pt x="560" y="115"/>
                      </a:cubicBezTo>
                      <a:cubicBezTo>
                        <a:pt x="417" y="211"/>
                        <a:pt x="332" y="371"/>
                        <a:pt x="332" y="542"/>
                      </a:cubicBezTo>
                      <a:lnTo>
                        <a:pt x="332" y="578"/>
                      </a:lnTo>
                      <a:lnTo>
                        <a:pt x="321" y="580"/>
                      </a:lnTo>
                      <a:cubicBezTo>
                        <a:pt x="156" y="605"/>
                        <a:pt x="27" y="752"/>
                        <a:pt x="27" y="915"/>
                      </a:cubicBezTo>
                      <a:cubicBezTo>
                        <a:pt x="27" y="1102"/>
                        <a:pt x="181" y="1254"/>
                        <a:pt x="371" y="1254"/>
                      </a:cubicBezTo>
                      <a:lnTo>
                        <a:pt x="1561" y="1254"/>
                      </a:lnTo>
                      <a:cubicBezTo>
                        <a:pt x="1764" y="1235"/>
                        <a:pt x="1918" y="1063"/>
                        <a:pt x="1918" y="856"/>
                      </a:cubicBezTo>
                      <a:cubicBezTo>
                        <a:pt x="1918" y="722"/>
                        <a:pt x="1849" y="597"/>
                        <a:pt x="1734" y="521"/>
                      </a:cubicBezTo>
                      <a:lnTo>
                        <a:pt x="1728" y="517"/>
                      </a:lnTo>
                      <a:lnTo>
                        <a:pt x="1728" y="510"/>
                      </a:lnTo>
                      <a:cubicBezTo>
                        <a:pt x="1726" y="415"/>
                        <a:pt x="1677" y="326"/>
                        <a:pt x="1598" y="273"/>
                      </a:cubicBezTo>
                      <a:cubicBezTo>
                        <a:pt x="1549" y="241"/>
                        <a:pt x="1493" y="224"/>
                        <a:pt x="1434" y="224"/>
                      </a:cubicBezTo>
                      <a:cubicBezTo>
                        <a:pt x="1386" y="224"/>
                        <a:pt x="1338" y="237"/>
                        <a:pt x="1296" y="261"/>
                      </a:cubicBezTo>
                      <a:lnTo>
                        <a:pt x="1286" y="267"/>
                      </a:lnTo>
                      <a:lnTo>
                        <a:pt x="1279" y="257"/>
                      </a:lnTo>
                      <a:cubicBezTo>
                        <a:pt x="1181" y="113"/>
                        <a:pt x="1021" y="27"/>
                        <a:pt x="849" y="27"/>
                      </a:cubicBezTo>
                      <a:close/>
                      <a:moveTo>
                        <a:pt x="1516" y="1281"/>
                      </a:moveTo>
                      <a:lnTo>
                        <a:pt x="1516" y="1281"/>
                      </a:lnTo>
                      <a:lnTo>
                        <a:pt x="371" y="1281"/>
                      </a:lnTo>
                      <a:cubicBezTo>
                        <a:pt x="166" y="1281"/>
                        <a:pt x="0" y="1117"/>
                        <a:pt x="0" y="915"/>
                      </a:cubicBezTo>
                      <a:cubicBezTo>
                        <a:pt x="0" y="743"/>
                        <a:pt x="133" y="587"/>
                        <a:pt x="305" y="555"/>
                      </a:cubicBezTo>
                      <a:lnTo>
                        <a:pt x="305" y="542"/>
                      </a:lnTo>
                      <a:cubicBezTo>
                        <a:pt x="305" y="362"/>
                        <a:pt x="395" y="194"/>
                        <a:pt x="545" y="93"/>
                      </a:cubicBezTo>
                      <a:cubicBezTo>
                        <a:pt x="635" y="32"/>
                        <a:pt x="740" y="0"/>
                        <a:pt x="849" y="0"/>
                      </a:cubicBezTo>
                      <a:cubicBezTo>
                        <a:pt x="1026" y="0"/>
                        <a:pt x="1191" y="87"/>
                        <a:pt x="1294" y="232"/>
                      </a:cubicBezTo>
                      <a:cubicBezTo>
                        <a:pt x="1337" y="209"/>
                        <a:pt x="1385" y="197"/>
                        <a:pt x="1434" y="197"/>
                      </a:cubicBezTo>
                      <a:cubicBezTo>
                        <a:pt x="1498" y="197"/>
                        <a:pt x="1560" y="216"/>
                        <a:pt x="1612" y="251"/>
                      </a:cubicBezTo>
                      <a:cubicBezTo>
                        <a:pt x="1697" y="307"/>
                        <a:pt x="1750" y="401"/>
                        <a:pt x="1754" y="503"/>
                      </a:cubicBezTo>
                      <a:cubicBezTo>
                        <a:pt x="1873" y="584"/>
                        <a:pt x="1944" y="715"/>
                        <a:pt x="1944" y="856"/>
                      </a:cubicBezTo>
                      <a:cubicBezTo>
                        <a:pt x="1944" y="1077"/>
                        <a:pt x="1780" y="1260"/>
                        <a:pt x="1563" y="1281"/>
                      </a:cubicBezTo>
                      <a:lnTo>
                        <a:pt x="1516" y="1281"/>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343" name="Freeform 93">
                  <a:extLst>
                    <a:ext uri="{FF2B5EF4-FFF2-40B4-BE49-F238E27FC236}">
                      <a16:creationId xmlns:a16="http://schemas.microsoft.com/office/drawing/2014/main" id="{739E2B32-143C-44C0-980F-BFD1AED5923A}"/>
                    </a:ext>
                  </a:extLst>
                </p:cNvPr>
                <p:cNvSpPr>
                  <a:spLocks/>
                </p:cNvSpPr>
                <p:nvPr/>
              </p:nvSpPr>
              <p:spPr bwMode="auto">
                <a:xfrm>
                  <a:off x="865188" y="2857501"/>
                  <a:ext cx="100013" cy="100013"/>
                </a:xfrm>
                <a:custGeom>
                  <a:avLst/>
                  <a:gdLst>
                    <a:gd name="T0" fmla="*/ 27 w 360"/>
                    <a:gd name="T1" fmla="*/ 362 h 362"/>
                    <a:gd name="T2" fmla="*/ 27 w 360"/>
                    <a:gd name="T3" fmla="*/ 362 h 362"/>
                    <a:gd name="T4" fmla="*/ 0 w 360"/>
                    <a:gd name="T5" fmla="*/ 362 h 362"/>
                    <a:gd name="T6" fmla="*/ 158 w 360"/>
                    <a:gd name="T7" fmla="*/ 61 h 362"/>
                    <a:gd name="T8" fmla="*/ 360 w 360"/>
                    <a:gd name="T9" fmla="*/ 0 h 362"/>
                    <a:gd name="T10" fmla="*/ 360 w 360"/>
                    <a:gd name="T11" fmla="*/ 26 h 362"/>
                    <a:gd name="T12" fmla="*/ 173 w 360"/>
                    <a:gd name="T13" fmla="*/ 83 h 362"/>
                    <a:gd name="T14" fmla="*/ 27 w 360"/>
                    <a:gd name="T15" fmla="*/ 362 h 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0" h="362">
                      <a:moveTo>
                        <a:pt x="27" y="362"/>
                      </a:moveTo>
                      <a:lnTo>
                        <a:pt x="27" y="362"/>
                      </a:lnTo>
                      <a:lnTo>
                        <a:pt x="0" y="362"/>
                      </a:lnTo>
                      <a:cubicBezTo>
                        <a:pt x="0" y="240"/>
                        <a:pt x="59" y="128"/>
                        <a:pt x="158" y="61"/>
                      </a:cubicBezTo>
                      <a:cubicBezTo>
                        <a:pt x="218" y="21"/>
                        <a:pt x="288" y="0"/>
                        <a:pt x="360" y="0"/>
                      </a:cubicBezTo>
                      <a:lnTo>
                        <a:pt x="360" y="26"/>
                      </a:lnTo>
                      <a:cubicBezTo>
                        <a:pt x="293" y="26"/>
                        <a:pt x="229" y="46"/>
                        <a:pt x="173" y="83"/>
                      </a:cubicBezTo>
                      <a:cubicBezTo>
                        <a:pt x="81" y="145"/>
                        <a:pt x="27" y="249"/>
                        <a:pt x="27" y="362"/>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grpSp>
            <p:nvGrpSpPr>
              <p:cNvPr id="327" name="Group 326">
                <a:extLst>
                  <a:ext uri="{FF2B5EF4-FFF2-40B4-BE49-F238E27FC236}">
                    <a16:creationId xmlns:a16="http://schemas.microsoft.com/office/drawing/2014/main" id="{6181DC59-7A3D-4B8A-B01A-B413F322D23F}"/>
                  </a:ext>
                </a:extLst>
              </p:cNvPr>
              <p:cNvGrpSpPr/>
              <p:nvPr/>
            </p:nvGrpSpPr>
            <p:grpSpPr>
              <a:xfrm>
                <a:off x="8609146" y="1642728"/>
                <a:ext cx="373761" cy="246949"/>
                <a:chOff x="728663" y="2808288"/>
                <a:chExt cx="533400" cy="352425"/>
              </a:xfrm>
              <a:solidFill>
                <a:schemeClr val="bg1">
                  <a:lumMod val="75000"/>
                </a:schemeClr>
              </a:solidFill>
            </p:grpSpPr>
            <p:sp>
              <p:nvSpPr>
                <p:cNvPr id="340" name="Freeform 92">
                  <a:extLst>
                    <a:ext uri="{FF2B5EF4-FFF2-40B4-BE49-F238E27FC236}">
                      <a16:creationId xmlns:a16="http://schemas.microsoft.com/office/drawing/2014/main" id="{18DCADE3-0103-4E18-9D1A-53E9571BD64B}"/>
                    </a:ext>
                  </a:extLst>
                </p:cNvPr>
                <p:cNvSpPr>
                  <a:spLocks noEditPoints="1"/>
                </p:cNvSpPr>
                <p:nvPr/>
              </p:nvSpPr>
              <p:spPr bwMode="auto">
                <a:xfrm>
                  <a:off x="728663" y="2808288"/>
                  <a:ext cx="533400" cy="352425"/>
                </a:xfrm>
                <a:custGeom>
                  <a:avLst/>
                  <a:gdLst>
                    <a:gd name="T0" fmla="*/ 849 w 1944"/>
                    <a:gd name="T1" fmla="*/ 27 h 1281"/>
                    <a:gd name="T2" fmla="*/ 849 w 1944"/>
                    <a:gd name="T3" fmla="*/ 27 h 1281"/>
                    <a:gd name="T4" fmla="*/ 560 w 1944"/>
                    <a:gd name="T5" fmla="*/ 115 h 1281"/>
                    <a:gd name="T6" fmla="*/ 332 w 1944"/>
                    <a:gd name="T7" fmla="*/ 542 h 1281"/>
                    <a:gd name="T8" fmla="*/ 332 w 1944"/>
                    <a:gd name="T9" fmla="*/ 578 h 1281"/>
                    <a:gd name="T10" fmla="*/ 321 w 1944"/>
                    <a:gd name="T11" fmla="*/ 580 h 1281"/>
                    <a:gd name="T12" fmla="*/ 27 w 1944"/>
                    <a:gd name="T13" fmla="*/ 915 h 1281"/>
                    <a:gd name="T14" fmla="*/ 371 w 1944"/>
                    <a:gd name="T15" fmla="*/ 1254 h 1281"/>
                    <a:gd name="T16" fmla="*/ 1561 w 1944"/>
                    <a:gd name="T17" fmla="*/ 1254 h 1281"/>
                    <a:gd name="T18" fmla="*/ 1918 w 1944"/>
                    <a:gd name="T19" fmla="*/ 856 h 1281"/>
                    <a:gd name="T20" fmla="*/ 1734 w 1944"/>
                    <a:gd name="T21" fmla="*/ 521 h 1281"/>
                    <a:gd name="T22" fmla="*/ 1728 w 1944"/>
                    <a:gd name="T23" fmla="*/ 517 h 1281"/>
                    <a:gd name="T24" fmla="*/ 1728 w 1944"/>
                    <a:gd name="T25" fmla="*/ 510 h 1281"/>
                    <a:gd name="T26" fmla="*/ 1598 w 1944"/>
                    <a:gd name="T27" fmla="*/ 273 h 1281"/>
                    <a:gd name="T28" fmla="*/ 1434 w 1944"/>
                    <a:gd name="T29" fmla="*/ 224 h 1281"/>
                    <a:gd name="T30" fmla="*/ 1296 w 1944"/>
                    <a:gd name="T31" fmla="*/ 261 h 1281"/>
                    <a:gd name="T32" fmla="*/ 1286 w 1944"/>
                    <a:gd name="T33" fmla="*/ 267 h 1281"/>
                    <a:gd name="T34" fmla="*/ 1279 w 1944"/>
                    <a:gd name="T35" fmla="*/ 257 h 1281"/>
                    <a:gd name="T36" fmla="*/ 849 w 1944"/>
                    <a:gd name="T37" fmla="*/ 27 h 1281"/>
                    <a:gd name="T38" fmla="*/ 1516 w 1944"/>
                    <a:gd name="T39" fmla="*/ 1281 h 1281"/>
                    <a:gd name="T40" fmla="*/ 1516 w 1944"/>
                    <a:gd name="T41" fmla="*/ 1281 h 1281"/>
                    <a:gd name="T42" fmla="*/ 371 w 1944"/>
                    <a:gd name="T43" fmla="*/ 1281 h 1281"/>
                    <a:gd name="T44" fmla="*/ 0 w 1944"/>
                    <a:gd name="T45" fmla="*/ 915 h 1281"/>
                    <a:gd name="T46" fmla="*/ 305 w 1944"/>
                    <a:gd name="T47" fmla="*/ 555 h 1281"/>
                    <a:gd name="T48" fmla="*/ 305 w 1944"/>
                    <a:gd name="T49" fmla="*/ 542 h 1281"/>
                    <a:gd name="T50" fmla="*/ 545 w 1944"/>
                    <a:gd name="T51" fmla="*/ 93 h 1281"/>
                    <a:gd name="T52" fmla="*/ 849 w 1944"/>
                    <a:gd name="T53" fmla="*/ 0 h 1281"/>
                    <a:gd name="T54" fmla="*/ 1294 w 1944"/>
                    <a:gd name="T55" fmla="*/ 232 h 1281"/>
                    <a:gd name="T56" fmla="*/ 1434 w 1944"/>
                    <a:gd name="T57" fmla="*/ 197 h 1281"/>
                    <a:gd name="T58" fmla="*/ 1612 w 1944"/>
                    <a:gd name="T59" fmla="*/ 251 h 1281"/>
                    <a:gd name="T60" fmla="*/ 1754 w 1944"/>
                    <a:gd name="T61" fmla="*/ 503 h 1281"/>
                    <a:gd name="T62" fmla="*/ 1944 w 1944"/>
                    <a:gd name="T63" fmla="*/ 856 h 1281"/>
                    <a:gd name="T64" fmla="*/ 1563 w 1944"/>
                    <a:gd name="T65" fmla="*/ 1281 h 1281"/>
                    <a:gd name="T66" fmla="*/ 1516 w 1944"/>
                    <a:gd name="T67" fmla="*/ 1281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44" h="1281">
                      <a:moveTo>
                        <a:pt x="849" y="27"/>
                      </a:moveTo>
                      <a:lnTo>
                        <a:pt x="849" y="27"/>
                      </a:lnTo>
                      <a:cubicBezTo>
                        <a:pt x="745" y="27"/>
                        <a:pt x="645" y="57"/>
                        <a:pt x="560" y="115"/>
                      </a:cubicBezTo>
                      <a:cubicBezTo>
                        <a:pt x="417" y="211"/>
                        <a:pt x="332" y="371"/>
                        <a:pt x="332" y="542"/>
                      </a:cubicBezTo>
                      <a:lnTo>
                        <a:pt x="332" y="578"/>
                      </a:lnTo>
                      <a:lnTo>
                        <a:pt x="321" y="580"/>
                      </a:lnTo>
                      <a:cubicBezTo>
                        <a:pt x="156" y="605"/>
                        <a:pt x="27" y="752"/>
                        <a:pt x="27" y="915"/>
                      </a:cubicBezTo>
                      <a:cubicBezTo>
                        <a:pt x="27" y="1102"/>
                        <a:pt x="181" y="1254"/>
                        <a:pt x="371" y="1254"/>
                      </a:cubicBezTo>
                      <a:lnTo>
                        <a:pt x="1561" y="1254"/>
                      </a:lnTo>
                      <a:cubicBezTo>
                        <a:pt x="1764" y="1235"/>
                        <a:pt x="1918" y="1063"/>
                        <a:pt x="1918" y="856"/>
                      </a:cubicBezTo>
                      <a:cubicBezTo>
                        <a:pt x="1918" y="722"/>
                        <a:pt x="1849" y="597"/>
                        <a:pt x="1734" y="521"/>
                      </a:cubicBezTo>
                      <a:lnTo>
                        <a:pt x="1728" y="517"/>
                      </a:lnTo>
                      <a:lnTo>
                        <a:pt x="1728" y="510"/>
                      </a:lnTo>
                      <a:cubicBezTo>
                        <a:pt x="1726" y="415"/>
                        <a:pt x="1677" y="326"/>
                        <a:pt x="1598" y="273"/>
                      </a:cubicBezTo>
                      <a:cubicBezTo>
                        <a:pt x="1549" y="241"/>
                        <a:pt x="1493" y="224"/>
                        <a:pt x="1434" y="224"/>
                      </a:cubicBezTo>
                      <a:cubicBezTo>
                        <a:pt x="1386" y="224"/>
                        <a:pt x="1338" y="237"/>
                        <a:pt x="1296" y="261"/>
                      </a:cubicBezTo>
                      <a:lnTo>
                        <a:pt x="1286" y="267"/>
                      </a:lnTo>
                      <a:lnTo>
                        <a:pt x="1279" y="257"/>
                      </a:lnTo>
                      <a:cubicBezTo>
                        <a:pt x="1181" y="113"/>
                        <a:pt x="1021" y="27"/>
                        <a:pt x="849" y="27"/>
                      </a:cubicBezTo>
                      <a:close/>
                      <a:moveTo>
                        <a:pt x="1516" y="1281"/>
                      </a:moveTo>
                      <a:lnTo>
                        <a:pt x="1516" y="1281"/>
                      </a:lnTo>
                      <a:lnTo>
                        <a:pt x="371" y="1281"/>
                      </a:lnTo>
                      <a:cubicBezTo>
                        <a:pt x="166" y="1281"/>
                        <a:pt x="0" y="1117"/>
                        <a:pt x="0" y="915"/>
                      </a:cubicBezTo>
                      <a:cubicBezTo>
                        <a:pt x="0" y="743"/>
                        <a:pt x="133" y="587"/>
                        <a:pt x="305" y="555"/>
                      </a:cubicBezTo>
                      <a:lnTo>
                        <a:pt x="305" y="542"/>
                      </a:lnTo>
                      <a:cubicBezTo>
                        <a:pt x="305" y="362"/>
                        <a:pt x="395" y="194"/>
                        <a:pt x="545" y="93"/>
                      </a:cubicBezTo>
                      <a:cubicBezTo>
                        <a:pt x="635" y="32"/>
                        <a:pt x="740" y="0"/>
                        <a:pt x="849" y="0"/>
                      </a:cubicBezTo>
                      <a:cubicBezTo>
                        <a:pt x="1026" y="0"/>
                        <a:pt x="1191" y="87"/>
                        <a:pt x="1294" y="232"/>
                      </a:cubicBezTo>
                      <a:cubicBezTo>
                        <a:pt x="1337" y="209"/>
                        <a:pt x="1385" y="197"/>
                        <a:pt x="1434" y="197"/>
                      </a:cubicBezTo>
                      <a:cubicBezTo>
                        <a:pt x="1498" y="197"/>
                        <a:pt x="1560" y="216"/>
                        <a:pt x="1612" y="251"/>
                      </a:cubicBezTo>
                      <a:cubicBezTo>
                        <a:pt x="1697" y="307"/>
                        <a:pt x="1750" y="401"/>
                        <a:pt x="1754" y="503"/>
                      </a:cubicBezTo>
                      <a:cubicBezTo>
                        <a:pt x="1873" y="584"/>
                        <a:pt x="1944" y="715"/>
                        <a:pt x="1944" y="856"/>
                      </a:cubicBezTo>
                      <a:cubicBezTo>
                        <a:pt x="1944" y="1077"/>
                        <a:pt x="1780" y="1260"/>
                        <a:pt x="1563" y="1281"/>
                      </a:cubicBezTo>
                      <a:lnTo>
                        <a:pt x="1516" y="1281"/>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341" name="Freeform 93">
                  <a:extLst>
                    <a:ext uri="{FF2B5EF4-FFF2-40B4-BE49-F238E27FC236}">
                      <a16:creationId xmlns:a16="http://schemas.microsoft.com/office/drawing/2014/main" id="{CF7346BB-F292-40A4-9F73-67DB68B88BA5}"/>
                    </a:ext>
                  </a:extLst>
                </p:cNvPr>
                <p:cNvSpPr>
                  <a:spLocks/>
                </p:cNvSpPr>
                <p:nvPr/>
              </p:nvSpPr>
              <p:spPr bwMode="auto">
                <a:xfrm>
                  <a:off x="865188" y="2857501"/>
                  <a:ext cx="100013" cy="100013"/>
                </a:xfrm>
                <a:custGeom>
                  <a:avLst/>
                  <a:gdLst>
                    <a:gd name="T0" fmla="*/ 27 w 360"/>
                    <a:gd name="T1" fmla="*/ 362 h 362"/>
                    <a:gd name="T2" fmla="*/ 27 w 360"/>
                    <a:gd name="T3" fmla="*/ 362 h 362"/>
                    <a:gd name="T4" fmla="*/ 0 w 360"/>
                    <a:gd name="T5" fmla="*/ 362 h 362"/>
                    <a:gd name="T6" fmla="*/ 158 w 360"/>
                    <a:gd name="T7" fmla="*/ 61 h 362"/>
                    <a:gd name="T8" fmla="*/ 360 w 360"/>
                    <a:gd name="T9" fmla="*/ 0 h 362"/>
                    <a:gd name="T10" fmla="*/ 360 w 360"/>
                    <a:gd name="T11" fmla="*/ 26 h 362"/>
                    <a:gd name="T12" fmla="*/ 173 w 360"/>
                    <a:gd name="T13" fmla="*/ 83 h 362"/>
                    <a:gd name="T14" fmla="*/ 27 w 360"/>
                    <a:gd name="T15" fmla="*/ 362 h 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0" h="362">
                      <a:moveTo>
                        <a:pt x="27" y="362"/>
                      </a:moveTo>
                      <a:lnTo>
                        <a:pt x="27" y="362"/>
                      </a:lnTo>
                      <a:lnTo>
                        <a:pt x="0" y="362"/>
                      </a:lnTo>
                      <a:cubicBezTo>
                        <a:pt x="0" y="240"/>
                        <a:pt x="59" y="128"/>
                        <a:pt x="158" y="61"/>
                      </a:cubicBezTo>
                      <a:cubicBezTo>
                        <a:pt x="218" y="21"/>
                        <a:pt x="288" y="0"/>
                        <a:pt x="360" y="0"/>
                      </a:cubicBezTo>
                      <a:lnTo>
                        <a:pt x="360" y="26"/>
                      </a:lnTo>
                      <a:cubicBezTo>
                        <a:pt x="293" y="26"/>
                        <a:pt x="229" y="46"/>
                        <a:pt x="173" y="83"/>
                      </a:cubicBezTo>
                      <a:cubicBezTo>
                        <a:pt x="81" y="145"/>
                        <a:pt x="27" y="249"/>
                        <a:pt x="27" y="362"/>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grpSp>
            <p:nvGrpSpPr>
              <p:cNvPr id="328" name="Group 327">
                <a:extLst>
                  <a:ext uri="{FF2B5EF4-FFF2-40B4-BE49-F238E27FC236}">
                    <a16:creationId xmlns:a16="http://schemas.microsoft.com/office/drawing/2014/main" id="{9F7CFBE5-F008-48B1-A1FF-383B282E781D}"/>
                  </a:ext>
                </a:extLst>
              </p:cNvPr>
              <p:cNvGrpSpPr/>
              <p:nvPr/>
            </p:nvGrpSpPr>
            <p:grpSpPr>
              <a:xfrm>
                <a:off x="10211845" y="1346234"/>
                <a:ext cx="496754" cy="328212"/>
                <a:chOff x="728663" y="2808288"/>
                <a:chExt cx="533400" cy="352425"/>
              </a:xfrm>
              <a:solidFill>
                <a:schemeClr val="bg1">
                  <a:lumMod val="75000"/>
                </a:schemeClr>
              </a:solidFill>
            </p:grpSpPr>
            <p:sp>
              <p:nvSpPr>
                <p:cNvPr id="338" name="Freeform 92">
                  <a:extLst>
                    <a:ext uri="{FF2B5EF4-FFF2-40B4-BE49-F238E27FC236}">
                      <a16:creationId xmlns:a16="http://schemas.microsoft.com/office/drawing/2014/main" id="{8ED6FA0A-95D7-4690-B79E-14FCB2ADAC77}"/>
                    </a:ext>
                  </a:extLst>
                </p:cNvPr>
                <p:cNvSpPr>
                  <a:spLocks noEditPoints="1"/>
                </p:cNvSpPr>
                <p:nvPr/>
              </p:nvSpPr>
              <p:spPr bwMode="auto">
                <a:xfrm>
                  <a:off x="728663" y="2808288"/>
                  <a:ext cx="533400" cy="352425"/>
                </a:xfrm>
                <a:custGeom>
                  <a:avLst/>
                  <a:gdLst>
                    <a:gd name="T0" fmla="*/ 849 w 1944"/>
                    <a:gd name="T1" fmla="*/ 27 h 1281"/>
                    <a:gd name="T2" fmla="*/ 849 w 1944"/>
                    <a:gd name="T3" fmla="*/ 27 h 1281"/>
                    <a:gd name="T4" fmla="*/ 560 w 1944"/>
                    <a:gd name="T5" fmla="*/ 115 h 1281"/>
                    <a:gd name="T6" fmla="*/ 332 w 1944"/>
                    <a:gd name="T7" fmla="*/ 542 h 1281"/>
                    <a:gd name="T8" fmla="*/ 332 w 1944"/>
                    <a:gd name="T9" fmla="*/ 578 h 1281"/>
                    <a:gd name="T10" fmla="*/ 321 w 1944"/>
                    <a:gd name="T11" fmla="*/ 580 h 1281"/>
                    <a:gd name="T12" fmla="*/ 27 w 1944"/>
                    <a:gd name="T13" fmla="*/ 915 h 1281"/>
                    <a:gd name="T14" fmla="*/ 371 w 1944"/>
                    <a:gd name="T15" fmla="*/ 1254 h 1281"/>
                    <a:gd name="T16" fmla="*/ 1561 w 1944"/>
                    <a:gd name="T17" fmla="*/ 1254 h 1281"/>
                    <a:gd name="T18" fmla="*/ 1918 w 1944"/>
                    <a:gd name="T19" fmla="*/ 856 h 1281"/>
                    <a:gd name="T20" fmla="*/ 1734 w 1944"/>
                    <a:gd name="T21" fmla="*/ 521 h 1281"/>
                    <a:gd name="T22" fmla="*/ 1728 w 1944"/>
                    <a:gd name="T23" fmla="*/ 517 h 1281"/>
                    <a:gd name="T24" fmla="*/ 1728 w 1944"/>
                    <a:gd name="T25" fmla="*/ 510 h 1281"/>
                    <a:gd name="T26" fmla="*/ 1598 w 1944"/>
                    <a:gd name="T27" fmla="*/ 273 h 1281"/>
                    <a:gd name="T28" fmla="*/ 1434 w 1944"/>
                    <a:gd name="T29" fmla="*/ 224 h 1281"/>
                    <a:gd name="T30" fmla="*/ 1296 w 1944"/>
                    <a:gd name="T31" fmla="*/ 261 h 1281"/>
                    <a:gd name="T32" fmla="*/ 1286 w 1944"/>
                    <a:gd name="T33" fmla="*/ 267 h 1281"/>
                    <a:gd name="T34" fmla="*/ 1279 w 1944"/>
                    <a:gd name="T35" fmla="*/ 257 h 1281"/>
                    <a:gd name="T36" fmla="*/ 849 w 1944"/>
                    <a:gd name="T37" fmla="*/ 27 h 1281"/>
                    <a:gd name="T38" fmla="*/ 1516 w 1944"/>
                    <a:gd name="T39" fmla="*/ 1281 h 1281"/>
                    <a:gd name="T40" fmla="*/ 1516 w 1944"/>
                    <a:gd name="T41" fmla="*/ 1281 h 1281"/>
                    <a:gd name="T42" fmla="*/ 371 w 1944"/>
                    <a:gd name="T43" fmla="*/ 1281 h 1281"/>
                    <a:gd name="T44" fmla="*/ 0 w 1944"/>
                    <a:gd name="T45" fmla="*/ 915 h 1281"/>
                    <a:gd name="T46" fmla="*/ 305 w 1944"/>
                    <a:gd name="T47" fmla="*/ 555 h 1281"/>
                    <a:gd name="T48" fmla="*/ 305 w 1944"/>
                    <a:gd name="T49" fmla="*/ 542 h 1281"/>
                    <a:gd name="T50" fmla="*/ 545 w 1944"/>
                    <a:gd name="T51" fmla="*/ 93 h 1281"/>
                    <a:gd name="T52" fmla="*/ 849 w 1944"/>
                    <a:gd name="T53" fmla="*/ 0 h 1281"/>
                    <a:gd name="T54" fmla="*/ 1294 w 1944"/>
                    <a:gd name="T55" fmla="*/ 232 h 1281"/>
                    <a:gd name="T56" fmla="*/ 1434 w 1944"/>
                    <a:gd name="T57" fmla="*/ 197 h 1281"/>
                    <a:gd name="T58" fmla="*/ 1612 w 1944"/>
                    <a:gd name="T59" fmla="*/ 251 h 1281"/>
                    <a:gd name="T60" fmla="*/ 1754 w 1944"/>
                    <a:gd name="T61" fmla="*/ 503 h 1281"/>
                    <a:gd name="T62" fmla="*/ 1944 w 1944"/>
                    <a:gd name="T63" fmla="*/ 856 h 1281"/>
                    <a:gd name="T64" fmla="*/ 1563 w 1944"/>
                    <a:gd name="T65" fmla="*/ 1281 h 1281"/>
                    <a:gd name="T66" fmla="*/ 1516 w 1944"/>
                    <a:gd name="T67" fmla="*/ 1281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44" h="1281">
                      <a:moveTo>
                        <a:pt x="849" y="27"/>
                      </a:moveTo>
                      <a:lnTo>
                        <a:pt x="849" y="27"/>
                      </a:lnTo>
                      <a:cubicBezTo>
                        <a:pt x="745" y="27"/>
                        <a:pt x="645" y="57"/>
                        <a:pt x="560" y="115"/>
                      </a:cubicBezTo>
                      <a:cubicBezTo>
                        <a:pt x="417" y="211"/>
                        <a:pt x="332" y="371"/>
                        <a:pt x="332" y="542"/>
                      </a:cubicBezTo>
                      <a:lnTo>
                        <a:pt x="332" y="578"/>
                      </a:lnTo>
                      <a:lnTo>
                        <a:pt x="321" y="580"/>
                      </a:lnTo>
                      <a:cubicBezTo>
                        <a:pt x="156" y="605"/>
                        <a:pt x="27" y="752"/>
                        <a:pt x="27" y="915"/>
                      </a:cubicBezTo>
                      <a:cubicBezTo>
                        <a:pt x="27" y="1102"/>
                        <a:pt x="181" y="1254"/>
                        <a:pt x="371" y="1254"/>
                      </a:cubicBezTo>
                      <a:lnTo>
                        <a:pt x="1561" y="1254"/>
                      </a:lnTo>
                      <a:cubicBezTo>
                        <a:pt x="1764" y="1235"/>
                        <a:pt x="1918" y="1063"/>
                        <a:pt x="1918" y="856"/>
                      </a:cubicBezTo>
                      <a:cubicBezTo>
                        <a:pt x="1918" y="722"/>
                        <a:pt x="1849" y="597"/>
                        <a:pt x="1734" y="521"/>
                      </a:cubicBezTo>
                      <a:lnTo>
                        <a:pt x="1728" y="517"/>
                      </a:lnTo>
                      <a:lnTo>
                        <a:pt x="1728" y="510"/>
                      </a:lnTo>
                      <a:cubicBezTo>
                        <a:pt x="1726" y="415"/>
                        <a:pt x="1677" y="326"/>
                        <a:pt x="1598" y="273"/>
                      </a:cubicBezTo>
                      <a:cubicBezTo>
                        <a:pt x="1549" y="241"/>
                        <a:pt x="1493" y="224"/>
                        <a:pt x="1434" y="224"/>
                      </a:cubicBezTo>
                      <a:cubicBezTo>
                        <a:pt x="1386" y="224"/>
                        <a:pt x="1338" y="237"/>
                        <a:pt x="1296" y="261"/>
                      </a:cubicBezTo>
                      <a:lnTo>
                        <a:pt x="1286" y="267"/>
                      </a:lnTo>
                      <a:lnTo>
                        <a:pt x="1279" y="257"/>
                      </a:lnTo>
                      <a:cubicBezTo>
                        <a:pt x="1181" y="113"/>
                        <a:pt x="1021" y="27"/>
                        <a:pt x="849" y="27"/>
                      </a:cubicBezTo>
                      <a:close/>
                      <a:moveTo>
                        <a:pt x="1516" y="1281"/>
                      </a:moveTo>
                      <a:lnTo>
                        <a:pt x="1516" y="1281"/>
                      </a:lnTo>
                      <a:lnTo>
                        <a:pt x="371" y="1281"/>
                      </a:lnTo>
                      <a:cubicBezTo>
                        <a:pt x="166" y="1281"/>
                        <a:pt x="0" y="1117"/>
                        <a:pt x="0" y="915"/>
                      </a:cubicBezTo>
                      <a:cubicBezTo>
                        <a:pt x="0" y="743"/>
                        <a:pt x="133" y="587"/>
                        <a:pt x="305" y="555"/>
                      </a:cubicBezTo>
                      <a:lnTo>
                        <a:pt x="305" y="542"/>
                      </a:lnTo>
                      <a:cubicBezTo>
                        <a:pt x="305" y="362"/>
                        <a:pt x="395" y="194"/>
                        <a:pt x="545" y="93"/>
                      </a:cubicBezTo>
                      <a:cubicBezTo>
                        <a:pt x="635" y="32"/>
                        <a:pt x="740" y="0"/>
                        <a:pt x="849" y="0"/>
                      </a:cubicBezTo>
                      <a:cubicBezTo>
                        <a:pt x="1026" y="0"/>
                        <a:pt x="1191" y="87"/>
                        <a:pt x="1294" y="232"/>
                      </a:cubicBezTo>
                      <a:cubicBezTo>
                        <a:pt x="1337" y="209"/>
                        <a:pt x="1385" y="197"/>
                        <a:pt x="1434" y="197"/>
                      </a:cubicBezTo>
                      <a:cubicBezTo>
                        <a:pt x="1498" y="197"/>
                        <a:pt x="1560" y="216"/>
                        <a:pt x="1612" y="251"/>
                      </a:cubicBezTo>
                      <a:cubicBezTo>
                        <a:pt x="1697" y="307"/>
                        <a:pt x="1750" y="401"/>
                        <a:pt x="1754" y="503"/>
                      </a:cubicBezTo>
                      <a:cubicBezTo>
                        <a:pt x="1873" y="584"/>
                        <a:pt x="1944" y="715"/>
                        <a:pt x="1944" y="856"/>
                      </a:cubicBezTo>
                      <a:cubicBezTo>
                        <a:pt x="1944" y="1077"/>
                        <a:pt x="1780" y="1260"/>
                        <a:pt x="1563" y="1281"/>
                      </a:cubicBezTo>
                      <a:lnTo>
                        <a:pt x="1516" y="1281"/>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339" name="Freeform 93">
                  <a:extLst>
                    <a:ext uri="{FF2B5EF4-FFF2-40B4-BE49-F238E27FC236}">
                      <a16:creationId xmlns:a16="http://schemas.microsoft.com/office/drawing/2014/main" id="{20A8847C-A293-4BAD-935D-73C4C3540630}"/>
                    </a:ext>
                  </a:extLst>
                </p:cNvPr>
                <p:cNvSpPr>
                  <a:spLocks/>
                </p:cNvSpPr>
                <p:nvPr/>
              </p:nvSpPr>
              <p:spPr bwMode="auto">
                <a:xfrm>
                  <a:off x="865188" y="2857501"/>
                  <a:ext cx="100013" cy="100013"/>
                </a:xfrm>
                <a:custGeom>
                  <a:avLst/>
                  <a:gdLst>
                    <a:gd name="T0" fmla="*/ 27 w 360"/>
                    <a:gd name="T1" fmla="*/ 362 h 362"/>
                    <a:gd name="T2" fmla="*/ 27 w 360"/>
                    <a:gd name="T3" fmla="*/ 362 h 362"/>
                    <a:gd name="T4" fmla="*/ 0 w 360"/>
                    <a:gd name="T5" fmla="*/ 362 h 362"/>
                    <a:gd name="T6" fmla="*/ 158 w 360"/>
                    <a:gd name="T7" fmla="*/ 61 h 362"/>
                    <a:gd name="T8" fmla="*/ 360 w 360"/>
                    <a:gd name="T9" fmla="*/ 0 h 362"/>
                    <a:gd name="T10" fmla="*/ 360 w 360"/>
                    <a:gd name="T11" fmla="*/ 26 h 362"/>
                    <a:gd name="T12" fmla="*/ 173 w 360"/>
                    <a:gd name="T13" fmla="*/ 83 h 362"/>
                    <a:gd name="T14" fmla="*/ 27 w 360"/>
                    <a:gd name="T15" fmla="*/ 362 h 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0" h="362">
                      <a:moveTo>
                        <a:pt x="27" y="362"/>
                      </a:moveTo>
                      <a:lnTo>
                        <a:pt x="27" y="362"/>
                      </a:lnTo>
                      <a:lnTo>
                        <a:pt x="0" y="362"/>
                      </a:lnTo>
                      <a:cubicBezTo>
                        <a:pt x="0" y="240"/>
                        <a:pt x="59" y="128"/>
                        <a:pt x="158" y="61"/>
                      </a:cubicBezTo>
                      <a:cubicBezTo>
                        <a:pt x="218" y="21"/>
                        <a:pt x="288" y="0"/>
                        <a:pt x="360" y="0"/>
                      </a:cubicBezTo>
                      <a:lnTo>
                        <a:pt x="360" y="26"/>
                      </a:lnTo>
                      <a:cubicBezTo>
                        <a:pt x="293" y="26"/>
                        <a:pt x="229" y="46"/>
                        <a:pt x="173" y="83"/>
                      </a:cubicBezTo>
                      <a:cubicBezTo>
                        <a:pt x="81" y="145"/>
                        <a:pt x="27" y="249"/>
                        <a:pt x="27" y="362"/>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grpSp>
            <p:nvGrpSpPr>
              <p:cNvPr id="329" name="Group 328">
                <a:extLst>
                  <a:ext uri="{FF2B5EF4-FFF2-40B4-BE49-F238E27FC236}">
                    <a16:creationId xmlns:a16="http://schemas.microsoft.com/office/drawing/2014/main" id="{95E16031-C74C-4EFC-9D27-87EB5F12D560}"/>
                  </a:ext>
                </a:extLst>
              </p:cNvPr>
              <p:cNvGrpSpPr/>
              <p:nvPr/>
            </p:nvGrpSpPr>
            <p:grpSpPr>
              <a:xfrm>
                <a:off x="10123327" y="3036197"/>
                <a:ext cx="341050" cy="225336"/>
                <a:chOff x="728663" y="2808288"/>
                <a:chExt cx="533400" cy="352425"/>
              </a:xfrm>
              <a:solidFill>
                <a:schemeClr val="bg1">
                  <a:lumMod val="75000"/>
                </a:schemeClr>
              </a:solidFill>
            </p:grpSpPr>
            <p:sp>
              <p:nvSpPr>
                <p:cNvPr id="336" name="Freeform 92">
                  <a:extLst>
                    <a:ext uri="{FF2B5EF4-FFF2-40B4-BE49-F238E27FC236}">
                      <a16:creationId xmlns:a16="http://schemas.microsoft.com/office/drawing/2014/main" id="{B3A7FFF2-9CC2-40F6-A120-2AA70CA0C33F}"/>
                    </a:ext>
                  </a:extLst>
                </p:cNvPr>
                <p:cNvSpPr>
                  <a:spLocks noEditPoints="1"/>
                </p:cNvSpPr>
                <p:nvPr/>
              </p:nvSpPr>
              <p:spPr bwMode="auto">
                <a:xfrm>
                  <a:off x="728663" y="2808288"/>
                  <a:ext cx="533400" cy="352425"/>
                </a:xfrm>
                <a:custGeom>
                  <a:avLst/>
                  <a:gdLst>
                    <a:gd name="T0" fmla="*/ 849 w 1944"/>
                    <a:gd name="T1" fmla="*/ 27 h 1281"/>
                    <a:gd name="T2" fmla="*/ 849 w 1944"/>
                    <a:gd name="T3" fmla="*/ 27 h 1281"/>
                    <a:gd name="T4" fmla="*/ 560 w 1944"/>
                    <a:gd name="T5" fmla="*/ 115 h 1281"/>
                    <a:gd name="T6" fmla="*/ 332 w 1944"/>
                    <a:gd name="T7" fmla="*/ 542 h 1281"/>
                    <a:gd name="T8" fmla="*/ 332 w 1944"/>
                    <a:gd name="T9" fmla="*/ 578 h 1281"/>
                    <a:gd name="T10" fmla="*/ 321 w 1944"/>
                    <a:gd name="T11" fmla="*/ 580 h 1281"/>
                    <a:gd name="T12" fmla="*/ 27 w 1944"/>
                    <a:gd name="T13" fmla="*/ 915 h 1281"/>
                    <a:gd name="T14" fmla="*/ 371 w 1944"/>
                    <a:gd name="T15" fmla="*/ 1254 h 1281"/>
                    <a:gd name="T16" fmla="*/ 1561 w 1944"/>
                    <a:gd name="T17" fmla="*/ 1254 h 1281"/>
                    <a:gd name="T18" fmla="*/ 1918 w 1944"/>
                    <a:gd name="T19" fmla="*/ 856 h 1281"/>
                    <a:gd name="T20" fmla="*/ 1734 w 1944"/>
                    <a:gd name="T21" fmla="*/ 521 h 1281"/>
                    <a:gd name="T22" fmla="*/ 1728 w 1944"/>
                    <a:gd name="T23" fmla="*/ 517 h 1281"/>
                    <a:gd name="T24" fmla="*/ 1728 w 1944"/>
                    <a:gd name="T25" fmla="*/ 510 h 1281"/>
                    <a:gd name="T26" fmla="*/ 1598 w 1944"/>
                    <a:gd name="T27" fmla="*/ 273 h 1281"/>
                    <a:gd name="T28" fmla="*/ 1434 w 1944"/>
                    <a:gd name="T29" fmla="*/ 224 h 1281"/>
                    <a:gd name="T30" fmla="*/ 1296 w 1944"/>
                    <a:gd name="T31" fmla="*/ 261 h 1281"/>
                    <a:gd name="T32" fmla="*/ 1286 w 1944"/>
                    <a:gd name="T33" fmla="*/ 267 h 1281"/>
                    <a:gd name="T34" fmla="*/ 1279 w 1944"/>
                    <a:gd name="T35" fmla="*/ 257 h 1281"/>
                    <a:gd name="T36" fmla="*/ 849 w 1944"/>
                    <a:gd name="T37" fmla="*/ 27 h 1281"/>
                    <a:gd name="T38" fmla="*/ 1516 w 1944"/>
                    <a:gd name="T39" fmla="*/ 1281 h 1281"/>
                    <a:gd name="T40" fmla="*/ 1516 w 1944"/>
                    <a:gd name="T41" fmla="*/ 1281 h 1281"/>
                    <a:gd name="T42" fmla="*/ 371 w 1944"/>
                    <a:gd name="T43" fmla="*/ 1281 h 1281"/>
                    <a:gd name="T44" fmla="*/ 0 w 1944"/>
                    <a:gd name="T45" fmla="*/ 915 h 1281"/>
                    <a:gd name="T46" fmla="*/ 305 w 1944"/>
                    <a:gd name="T47" fmla="*/ 555 h 1281"/>
                    <a:gd name="T48" fmla="*/ 305 w 1944"/>
                    <a:gd name="T49" fmla="*/ 542 h 1281"/>
                    <a:gd name="T50" fmla="*/ 545 w 1944"/>
                    <a:gd name="T51" fmla="*/ 93 h 1281"/>
                    <a:gd name="T52" fmla="*/ 849 w 1944"/>
                    <a:gd name="T53" fmla="*/ 0 h 1281"/>
                    <a:gd name="T54" fmla="*/ 1294 w 1944"/>
                    <a:gd name="T55" fmla="*/ 232 h 1281"/>
                    <a:gd name="T56" fmla="*/ 1434 w 1944"/>
                    <a:gd name="T57" fmla="*/ 197 h 1281"/>
                    <a:gd name="T58" fmla="*/ 1612 w 1944"/>
                    <a:gd name="T59" fmla="*/ 251 h 1281"/>
                    <a:gd name="T60" fmla="*/ 1754 w 1944"/>
                    <a:gd name="T61" fmla="*/ 503 h 1281"/>
                    <a:gd name="T62" fmla="*/ 1944 w 1944"/>
                    <a:gd name="T63" fmla="*/ 856 h 1281"/>
                    <a:gd name="T64" fmla="*/ 1563 w 1944"/>
                    <a:gd name="T65" fmla="*/ 1281 h 1281"/>
                    <a:gd name="T66" fmla="*/ 1516 w 1944"/>
                    <a:gd name="T67" fmla="*/ 1281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44" h="1281">
                      <a:moveTo>
                        <a:pt x="849" y="27"/>
                      </a:moveTo>
                      <a:lnTo>
                        <a:pt x="849" y="27"/>
                      </a:lnTo>
                      <a:cubicBezTo>
                        <a:pt x="745" y="27"/>
                        <a:pt x="645" y="57"/>
                        <a:pt x="560" y="115"/>
                      </a:cubicBezTo>
                      <a:cubicBezTo>
                        <a:pt x="417" y="211"/>
                        <a:pt x="332" y="371"/>
                        <a:pt x="332" y="542"/>
                      </a:cubicBezTo>
                      <a:lnTo>
                        <a:pt x="332" y="578"/>
                      </a:lnTo>
                      <a:lnTo>
                        <a:pt x="321" y="580"/>
                      </a:lnTo>
                      <a:cubicBezTo>
                        <a:pt x="156" y="605"/>
                        <a:pt x="27" y="752"/>
                        <a:pt x="27" y="915"/>
                      </a:cubicBezTo>
                      <a:cubicBezTo>
                        <a:pt x="27" y="1102"/>
                        <a:pt x="181" y="1254"/>
                        <a:pt x="371" y="1254"/>
                      </a:cubicBezTo>
                      <a:lnTo>
                        <a:pt x="1561" y="1254"/>
                      </a:lnTo>
                      <a:cubicBezTo>
                        <a:pt x="1764" y="1235"/>
                        <a:pt x="1918" y="1063"/>
                        <a:pt x="1918" y="856"/>
                      </a:cubicBezTo>
                      <a:cubicBezTo>
                        <a:pt x="1918" y="722"/>
                        <a:pt x="1849" y="597"/>
                        <a:pt x="1734" y="521"/>
                      </a:cubicBezTo>
                      <a:lnTo>
                        <a:pt x="1728" y="517"/>
                      </a:lnTo>
                      <a:lnTo>
                        <a:pt x="1728" y="510"/>
                      </a:lnTo>
                      <a:cubicBezTo>
                        <a:pt x="1726" y="415"/>
                        <a:pt x="1677" y="326"/>
                        <a:pt x="1598" y="273"/>
                      </a:cubicBezTo>
                      <a:cubicBezTo>
                        <a:pt x="1549" y="241"/>
                        <a:pt x="1493" y="224"/>
                        <a:pt x="1434" y="224"/>
                      </a:cubicBezTo>
                      <a:cubicBezTo>
                        <a:pt x="1386" y="224"/>
                        <a:pt x="1338" y="237"/>
                        <a:pt x="1296" y="261"/>
                      </a:cubicBezTo>
                      <a:lnTo>
                        <a:pt x="1286" y="267"/>
                      </a:lnTo>
                      <a:lnTo>
                        <a:pt x="1279" y="257"/>
                      </a:lnTo>
                      <a:cubicBezTo>
                        <a:pt x="1181" y="113"/>
                        <a:pt x="1021" y="27"/>
                        <a:pt x="849" y="27"/>
                      </a:cubicBezTo>
                      <a:close/>
                      <a:moveTo>
                        <a:pt x="1516" y="1281"/>
                      </a:moveTo>
                      <a:lnTo>
                        <a:pt x="1516" y="1281"/>
                      </a:lnTo>
                      <a:lnTo>
                        <a:pt x="371" y="1281"/>
                      </a:lnTo>
                      <a:cubicBezTo>
                        <a:pt x="166" y="1281"/>
                        <a:pt x="0" y="1117"/>
                        <a:pt x="0" y="915"/>
                      </a:cubicBezTo>
                      <a:cubicBezTo>
                        <a:pt x="0" y="743"/>
                        <a:pt x="133" y="587"/>
                        <a:pt x="305" y="555"/>
                      </a:cubicBezTo>
                      <a:lnTo>
                        <a:pt x="305" y="542"/>
                      </a:lnTo>
                      <a:cubicBezTo>
                        <a:pt x="305" y="362"/>
                        <a:pt x="395" y="194"/>
                        <a:pt x="545" y="93"/>
                      </a:cubicBezTo>
                      <a:cubicBezTo>
                        <a:pt x="635" y="32"/>
                        <a:pt x="740" y="0"/>
                        <a:pt x="849" y="0"/>
                      </a:cubicBezTo>
                      <a:cubicBezTo>
                        <a:pt x="1026" y="0"/>
                        <a:pt x="1191" y="87"/>
                        <a:pt x="1294" y="232"/>
                      </a:cubicBezTo>
                      <a:cubicBezTo>
                        <a:pt x="1337" y="209"/>
                        <a:pt x="1385" y="197"/>
                        <a:pt x="1434" y="197"/>
                      </a:cubicBezTo>
                      <a:cubicBezTo>
                        <a:pt x="1498" y="197"/>
                        <a:pt x="1560" y="216"/>
                        <a:pt x="1612" y="251"/>
                      </a:cubicBezTo>
                      <a:cubicBezTo>
                        <a:pt x="1697" y="307"/>
                        <a:pt x="1750" y="401"/>
                        <a:pt x="1754" y="503"/>
                      </a:cubicBezTo>
                      <a:cubicBezTo>
                        <a:pt x="1873" y="584"/>
                        <a:pt x="1944" y="715"/>
                        <a:pt x="1944" y="856"/>
                      </a:cubicBezTo>
                      <a:cubicBezTo>
                        <a:pt x="1944" y="1077"/>
                        <a:pt x="1780" y="1260"/>
                        <a:pt x="1563" y="1281"/>
                      </a:cubicBezTo>
                      <a:lnTo>
                        <a:pt x="1516" y="1281"/>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337" name="Freeform 93">
                  <a:extLst>
                    <a:ext uri="{FF2B5EF4-FFF2-40B4-BE49-F238E27FC236}">
                      <a16:creationId xmlns:a16="http://schemas.microsoft.com/office/drawing/2014/main" id="{A27E4D4A-059D-422A-AE7C-F5193FD59B7B}"/>
                    </a:ext>
                  </a:extLst>
                </p:cNvPr>
                <p:cNvSpPr>
                  <a:spLocks/>
                </p:cNvSpPr>
                <p:nvPr/>
              </p:nvSpPr>
              <p:spPr bwMode="auto">
                <a:xfrm>
                  <a:off x="865188" y="2857501"/>
                  <a:ext cx="100013" cy="100013"/>
                </a:xfrm>
                <a:custGeom>
                  <a:avLst/>
                  <a:gdLst>
                    <a:gd name="T0" fmla="*/ 27 w 360"/>
                    <a:gd name="T1" fmla="*/ 362 h 362"/>
                    <a:gd name="T2" fmla="*/ 27 w 360"/>
                    <a:gd name="T3" fmla="*/ 362 h 362"/>
                    <a:gd name="T4" fmla="*/ 0 w 360"/>
                    <a:gd name="T5" fmla="*/ 362 h 362"/>
                    <a:gd name="T6" fmla="*/ 158 w 360"/>
                    <a:gd name="T7" fmla="*/ 61 h 362"/>
                    <a:gd name="T8" fmla="*/ 360 w 360"/>
                    <a:gd name="T9" fmla="*/ 0 h 362"/>
                    <a:gd name="T10" fmla="*/ 360 w 360"/>
                    <a:gd name="T11" fmla="*/ 26 h 362"/>
                    <a:gd name="T12" fmla="*/ 173 w 360"/>
                    <a:gd name="T13" fmla="*/ 83 h 362"/>
                    <a:gd name="T14" fmla="*/ 27 w 360"/>
                    <a:gd name="T15" fmla="*/ 362 h 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0" h="362">
                      <a:moveTo>
                        <a:pt x="27" y="362"/>
                      </a:moveTo>
                      <a:lnTo>
                        <a:pt x="27" y="362"/>
                      </a:lnTo>
                      <a:lnTo>
                        <a:pt x="0" y="362"/>
                      </a:lnTo>
                      <a:cubicBezTo>
                        <a:pt x="0" y="240"/>
                        <a:pt x="59" y="128"/>
                        <a:pt x="158" y="61"/>
                      </a:cubicBezTo>
                      <a:cubicBezTo>
                        <a:pt x="218" y="21"/>
                        <a:pt x="288" y="0"/>
                        <a:pt x="360" y="0"/>
                      </a:cubicBezTo>
                      <a:lnTo>
                        <a:pt x="360" y="26"/>
                      </a:lnTo>
                      <a:cubicBezTo>
                        <a:pt x="293" y="26"/>
                        <a:pt x="229" y="46"/>
                        <a:pt x="173" y="83"/>
                      </a:cubicBezTo>
                      <a:cubicBezTo>
                        <a:pt x="81" y="145"/>
                        <a:pt x="27" y="249"/>
                        <a:pt x="27" y="362"/>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grpSp>
            <p:nvGrpSpPr>
              <p:cNvPr id="330" name="Group 329">
                <a:extLst>
                  <a:ext uri="{FF2B5EF4-FFF2-40B4-BE49-F238E27FC236}">
                    <a16:creationId xmlns:a16="http://schemas.microsoft.com/office/drawing/2014/main" id="{8000242C-E67F-4470-9570-928F599A2ABE}"/>
                  </a:ext>
                </a:extLst>
              </p:cNvPr>
              <p:cNvGrpSpPr/>
              <p:nvPr/>
            </p:nvGrpSpPr>
            <p:grpSpPr>
              <a:xfrm>
                <a:off x="8942227" y="2896497"/>
                <a:ext cx="341050" cy="225336"/>
                <a:chOff x="728663" y="2808288"/>
                <a:chExt cx="533400" cy="352425"/>
              </a:xfrm>
              <a:solidFill>
                <a:schemeClr val="bg1">
                  <a:lumMod val="75000"/>
                </a:schemeClr>
              </a:solidFill>
            </p:grpSpPr>
            <p:sp>
              <p:nvSpPr>
                <p:cNvPr id="334" name="Freeform 92">
                  <a:extLst>
                    <a:ext uri="{FF2B5EF4-FFF2-40B4-BE49-F238E27FC236}">
                      <a16:creationId xmlns:a16="http://schemas.microsoft.com/office/drawing/2014/main" id="{79BEE09A-5757-4FF6-8587-917388B4AE73}"/>
                    </a:ext>
                  </a:extLst>
                </p:cNvPr>
                <p:cNvSpPr>
                  <a:spLocks noEditPoints="1"/>
                </p:cNvSpPr>
                <p:nvPr/>
              </p:nvSpPr>
              <p:spPr bwMode="auto">
                <a:xfrm>
                  <a:off x="728663" y="2808288"/>
                  <a:ext cx="533400" cy="352425"/>
                </a:xfrm>
                <a:custGeom>
                  <a:avLst/>
                  <a:gdLst>
                    <a:gd name="T0" fmla="*/ 849 w 1944"/>
                    <a:gd name="T1" fmla="*/ 27 h 1281"/>
                    <a:gd name="T2" fmla="*/ 849 w 1944"/>
                    <a:gd name="T3" fmla="*/ 27 h 1281"/>
                    <a:gd name="T4" fmla="*/ 560 w 1944"/>
                    <a:gd name="T5" fmla="*/ 115 h 1281"/>
                    <a:gd name="T6" fmla="*/ 332 w 1944"/>
                    <a:gd name="T7" fmla="*/ 542 h 1281"/>
                    <a:gd name="T8" fmla="*/ 332 w 1944"/>
                    <a:gd name="T9" fmla="*/ 578 h 1281"/>
                    <a:gd name="T10" fmla="*/ 321 w 1944"/>
                    <a:gd name="T11" fmla="*/ 580 h 1281"/>
                    <a:gd name="T12" fmla="*/ 27 w 1944"/>
                    <a:gd name="T13" fmla="*/ 915 h 1281"/>
                    <a:gd name="T14" fmla="*/ 371 w 1944"/>
                    <a:gd name="T15" fmla="*/ 1254 h 1281"/>
                    <a:gd name="T16" fmla="*/ 1561 w 1944"/>
                    <a:gd name="T17" fmla="*/ 1254 h 1281"/>
                    <a:gd name="T18" fmla="*/ 1918 w 1944"/>
                    <a:gd name="T19" fmla="*/ 856 h 1281"/>
                    <a:gd name="T20" fmla="*/ 1734 w 1944"/>
                    <a:gd name="T21" fmla="*/ 521 h 1281"/>
                    <a:gd name="T22" fmla="*/ 1728 w 1944"/>
                    <a:gd name="T23" fmla="*/ 517 h 1281"/>
                    <a:gd name="T24" fmla="*/ 1728 w 1944"/>
                    <a:gd name="T25" fmla="*/ 510 h 1281"/>
                    <a:gd name="T26" fmla="*/ 1598 w 1944"/>
                    <a:gd name="T27" fmla="*/ 273 h 1281"/>
                    <a:gd name="T28" fmla="*/ 1434 w 1944"/>
                    <a:gd name="T29" fmla="*/ 224 h 1281"/>
                    <a:gd name="T30" fmla="*/ 1296 w 1944"/>
                    <a:gd name="T31" fmla="*/ 261 h 1281"/>
                    <a:gd name="T32" fmla="*/ 1286 w 1944"/>
                    <a:gd name="T33" fmla="*/ 267 h 1281"/>
                    <a:gd name="T34" fmla="*/ 1279 w 1944"/>
                    <a:gd name="T35" fmla="*/ 257 h 1281"/>
                    <a:gd name="T36" fmla="*/ 849 w 1944"/>
                    <a:gd name="T37" fmla="*/ 27 h 1281"/>
                    <a:gd name="T38" fmla="*/ 1516 w 1944"/>
                    <a:gd name="T39" fmla="*/ 1281 h 1281"/>
                    <a:gd name="T40" fmla="*/ 1516 w 1944"/>
                    <a:gd name="T41" fmla="*/ 1281 h 1281"/>
                    <a:gd name="T42" fmla="*/ 371 w 1944"/>
                    <a:gd name="T43" fmla="*/ 1281 h 1281"/>
                    <a:gd name="T44" fmla="*/ 0 w 1944"/>
                    <a:gd name="T45" fmla="*/ 915 h 1281"/>
                    <a:gd name="T46" fmla="*/ 305 w 1944"/>
                    <a:gd name="T47" fmla="*/ 555 h 1281"/>
                    <a:gd name="T48" fmla="*/ 305 w 1944"/>
                    <a:gd name="T49" fmla="*/ 542 h 1281"/>
                    <a:gd name="T50" fmla="*/ 545 w 1944"/>
                    <a:gd name="T51" fmla="*/ 93 h 1281"/>
                    <a:gd name="T52" fmla="*/ 849 w 1944"/>
                    <a:gd name="T53" fmla="*/ 0 h 1281"/>
                    <a:gd name="T54" fmla="*/ 1294 w 1944"/>
                    <a:gd name="T55" fmla="*/ 232 h 1281"/>
                    <a:gd name="T56" fmla="*/ 1434 w 1944"/>
                    <a:gd name="T57" fmla="*/ 197 h 1281"/>
                    <a:gd name="T58" fmla="*/ 1612 w 1944"/>
                    <a:gd name="T59" fmla="*/ 251 h 1281"/>
                    <a:gd name="T60" fmla="*/ 1754 w 1944"/>
                    <a:gd name="T61" fmla="*/ 503 h 1281"/>
                    <a:gd name="T62" fmla="*/ 1944 w 1944"/>
                    <a:gd name="T63" fmla="*/ 856 h 1281"/>
                    <a:gd name="T64" fmla="*/ 1563 w 1944"/>
                    <a:gd name="T65" fmla="*/ 1281 h 1281"/>
                    <a:gd name="T66" fmla="*/ 1516 w 1944"/>
                    <a:gd name="T67" fmla="*/ 1281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44" h="1281">
                      <a:moveTo>
                        <a:pt x="849" y="27"/>
                      </a:moveTo>
                      <a:lnTo>
                        <a:pt x="849" y="27"/>
                      </a:lnTo>
                      <a:cubicBezTo>
                        <a:pt x="745" y="27"/>
                        <a:pt x="645" y="57"/>
                        <a:pt x="560" y="115"/>
                      </a:cubicBezTo>
                      <a:cubicBezTo>
                        <a:pt x="417" y="211"/>
                        <a:pt x="332" y="371"/>
                        <a:pt x="332" y="542"/>
                      </a:cubicBezTo>
                      <a:lnTo>
                        <a:pt x="332" y="578"/>
                      </a:lnTo>
                      <a:lnTo>
                        <a:pt x="321" y="580"/>
                      </a:lnTo>
                      <a:cubicBezTo>
                        <a:pt x="156" y="605"/>
                        <a:pt x="27" y="752"/>
                        <a:pt x="27" y="915"/>
                      </a:cubicBezTo>
                      <a:cubicBezTo>
                        <a:pt x="27" y="1102"/>
                        <a:pt x="181" y="1254"/>
                        <a:pt x="371" y="1254"/>
                      </a:cubicBezTo>
                      <a:lnTo>
                        <a:pt x="1561" y="1254"/>
                      </a:lnTo>
                      <a:cubicBezTo>
                        <a:pt x="1764" y="1235"/>
                        <a:pt x="1918" y="1063"/>
                        <a:pt x="1918" y="856"/>
                      </a:cubicBezTo>
                      <a:cubicBezTo>
                        <a:pt x="1918" y="722"/>
                        <a:pt x="1849" y="597"/>
                        <a:pt x="1734" y="521"/>
                      </a:cubicBezTo>
                      <a:lnTo>
                        <a:pt x="1728" y="517"/>
                      </a:lnTo>
                      <a:lnTo>
                        <a:pt x="1728" y="510"/>
                      </a:lnTo>
                      <a:cubicBezTo>
                        <a:pt x="1726" y="415"/>
                        <a:pt x="1677" y="326"/>
                        <a:pt x="1598" y="273"/>
                      </a:cubicBezTo>
                      <a:cubicBezTo>
                        <a:pt x="1549" y="241"/>
                        <a:pt x="1493" y="224"/>
                        <a:pt x="1434" y="224"/>
                      </a:cubicBezTo>
                      <a:cubicBezTo>
                        <a:pt x="1386" y="224"/>
                        <a:pt x="1338" y="237"/>
                        <a:pt x="1296" y="261"/>
                      </a:cubicBezTo>
                      <a:lnTo>
                        <a:pt x="1286" y="267"/>
                      </a:lnTo>
                      <a:lnTo>
                        <a:pt x="1279" y="257"/>
                      </a:lnTo>
                      <a:cubicBezTo>
                        <a:pt x="1181" y="113"/>
                        <a:pt x="1021" y="27"/>
                        <a:pt x="849" y="27"/>
                      </a:cubicBezTo>
                      <a:close/>
                      <a:moveTo>
                        <a:pt x="1516" y="1281"/>
                      </a:moveTo>
                      <a:lnTo>
                        <a:pt x="1516" y="1281"/>
                      </a:lnTo>
                      <a:lnTo>
                        <a:pt x="371" y="1281"/>
                      </a:lnTo>
                      <a:cubicBezTo>
                        <a:pt x="166" y="1281"/>
                        <a:pt x="0" y="1117"/>
                        <a:pt x="0" y="915"/>
                      </a:cubicBezTo>
                      <a:cubicBezTo>
                        <a:pt x="0" y="743"/>
                        <a:pt x="133" y="587"/>
                        <a:pt x="305" y="555"/>
                      </a:cubicBezTo>
                      <a:lnTo>
                        <a:pt x="305" y="542"/>
                      </a:lnTo>
                      <a:cubicBezTo>
                        <a:pt x="305" y="362"/>
                        <a:pt x="395" y="194"/>
                        <a:pt x="545" y="93"/>
                      </a:cubicBezTo>
                      <a:cubicBezTo>
                        <a:pt x="635" y="32"/>
                        <a:pt x="740" y="0"/>
                        <a:pt x="849" y="0"/>
                      </a:cubicBezTo>
                      <a:cubicBezTo>
                        <a:pt x="1026" y="0"/>
                        <a:pt x="1191" y="87"/>
                        <a:pt x="1294" y="232"/>
                      </a:cubicBezTo>
                      <a:cubicBezTo>
                        <a:pt x="1337" y="209"/>
                        <a:pt x="1385" y="197"/>
                        <a:pt x="1434" y="197"/>
                      </a:cubicBezTo>
                      <a:cubicBezTo>
                        <a:pt x="1498" y="197"/>
                        <a:pt x="1560" y="216"/>
                        <a:pt x="1612" y="251"/>
                      </a:cubicBezTo>
                      <a:cubicBezTo>
                        <a:pt x="1697" y="307"/>
                        <a:pt x="1750" y="401"/>
                        <a:pt x="1754" y="503"/>
                      </a:cubicBezTo>
                      <a:cubicBezTo>
                        <a:pt x="1873" y="584"/>
                        <a:pt x="1944" y="715"/>
                        <a:pt x="1944" y="856"/>
                      </a:cubicBezTo>
                      <a:cubicBezTo>
                        <a:pt x="1944" y="1077"/>
                        <a:pt x="1780" y="1260"/>
                        <a:pt x="1563" y="1281"/>
                      </a:cubicBezTo>
                      <a:lnTo>
                        <a:pt x="1516" y="1281"/>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335" name="Freeform 93">
                  <a:extLst>
                    <a:ext uri="{FF2B5EF4-FFF2-40B4-BE49-F238E27FC236}">
                      <a16:creationId xmlns:a16="http://schemas.microsoft.com/office/drawing/2014/main" id="{BDE2735D-2F3A-4C24-A455-A789EB33AC6D}"/>
                    </a:ext>
                  </a:extLst>
                </p:cNvPr>
                <p:cNvSpPr>
                  <a:spLocks/>
                </p:cNvSpPr>
                <p:nvPr/>
              </p:nvSpPr>
              <p:spPr bwMode="auto">
                <a:xfrm>
                  <a:off x="865188" y="2857501"/>
                  <a:ext cx="100013" cy="100013"/>
                </a:xfrm>
                <a:custGeom>
                  <a:avLst/>
                  <a:gdLst>
                    <a:gd name="T0" fmla="*/ 27 w 360"/>
                    <a:gd name="T1" fmla="*/ 362 h 362"/>
                    <a:gd name="T2" fmla="*/ 27 w 360"/>
                    <a:gd name="T3" fmla="*/ 362 h 362"/>
                    <a:gd name="T4" fmla="*/ 0 w 360"/>
                    <a:gd name="T5" fmla="*/ 362 h 362"/>
                    <a:gd name="T6" fmla="*/ 158 w 360"/>
                    <a:gd name="T7" fmla="*/ 61 h 362"/>
                    <a:gd name="T8" fmla="*/ 360 w 360"/>
                    <a:gd name="T9" fmla="*/ 0 h 362"/>
                    <a:gd name="T10" fmla="*/ 360 w 360"/>
                    <a:gd name="T11" fmla="*/ 26 h 362"/>
                    <a:gd name="T12" fmla="*/ 173 w 360"/>
                    <a:gd name="T13" fmla="*/ 83 h 362"/>
                    <a:gd name="T14" fmla="*/ 27 w 360"/>
                    <a:gd name="T15" fmla="*/ 362 h 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0" h="362">
                      <a:moveTo>
                        <a:pt x="27" y="362"/>
                      </a:moveTo>
                      <a:lnTo>
                        <a:pt x="27" y="362"/>
                      </a:lnTo>
                      <a:lnTo>
                        <a:pt x="0" y="362"/>
                      </a:lnTo>
                      <a:cubicBezTo>
                        <a:pt x="0" y="240"/>
                        <a:pt x="59" y="128"/>
                        <a:pt x="158" y="61"/>
                      </a:cubicBezTo>
                      <a:cubicBezTo>
                        <a:pt x="218" y="21"/>
                        <a:pt x="288" y="0"/>
                        <a:pt x="360" y="0"/>
                      </a:cubicBezTo>
                      <a:lnTo>
                        <a:pt x="360" y="26"/>
                      </a:lnTo>
                      <a:cubicBezTo>
                        <a:pt x="293" y="26"/>
                        <a:pt x="229" y="46"/>
                        <a:pt x="173" y="83"/>
                      </a:cubicBezTo>
                      <a:cubicBezTo>
                        <a:pt x="81" y="145"/>
                        <a:pt x="27" y="249"/>
                        <a:pt x="27" y="362"/>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grpSp>
            <p:nvGrpSpPr>
              <p:cNvPr id="331" name="Group 330">
                <a:extLst>
                  <a:ext uri="{FF2B5EF4-FFF2-40B4-BE49-F238E27FC236}">
                    <a16:creationId xmlns:a16="http://schemas.microsoft.com/office/drawing/2014/main" id="{408DDEA2-E1B9-42BC-9CCD-389A0D03E90D}"/>
                  </a:ext>
                </a:extLst>
              </p:cNvPr>
              <p:cNvGrpSpPr/>
              <p:nvPr/>
            </p:nvGrpSpPr>
            <p:grpSpPr>
              <a:xfrm>
                <a:off x="9402591" y="1664778"/>
                <a:ext cx="341050" cy="225336"/>
                <a:chOff x="728663" y="2808288"/>
                <a:chExt cx="533400" cy="352425"/>
              </a:xfrm>
              <a:solidFill>
                <a:schemeClr val="bg1">
                  <a:lumMod val="75000"/>
                </a:schemeClr>
              </a:solidFill>
            </p:grpSpPr>
            <p:sp>
              <p:nvSpPr>
                <p:cNvPr id="332" name="Freeform 92">
                  <a:extLst>
                    <a:ext uri="{FF2B5EF4-FFF2-40B4-BE49-F238E27FC236}">
                      <a16:creationId xmlns:a16="http://schemas.microsoft.com/office/drawing/2014/main" id="{DF900605-5491-4A76-B3BD-5F5F0DFEFF9B}"/>
                    </a:ext>
                  </a:extLst>
                </p:cNvPr>
                <p:cNvSpPr>
                  <a:spLocks noEditPoints="1"/>
                </p:cNvSpPr>
                <p:nvPr/>
              </p:nvSpPr>
              <p:spPr bwMode="auto">
                <a:xfrm>
                  <a:off x="728663" y="2808288"/>
                  <a:ext cx="533400" cy="352425"/>
                </a:xfrm>
                <a:custGeom>
                  <a:avLst/>
                  <a:gdLst>
                    <a:gd name="T0" fmla="*/ 849 w 1944"/>
                    <a:gd name="T1" fmla="*/ 27 h 1281"/>
                    <a:gd name="T2" fmla="*/ 849 w 1944"/>
                    <a:gd name="T3" fmla="*/ 27 h 1281"/>
                    <a:gd name="T4" fmla="*/ 560 w 1944"/>
                    <a:gd name="T5" fmla="*/ 115 h 1281"/>
                    <a:gd name="T6" fmla="*/ 332 w 1944"/>
                    <a:gd name="T7" fmla="*/ 542 h 1281"/>
                    <a:gd name="T8" fmla="*/ 332 w 1944"/>
                    <a:gd name="T9" fmla="*/ 578 h 1281"/>
                    <a:gd name="T10" fmla="*/ 321 w 1944"/>
                    <a:gd name="T11" fmla="*/ 580 h 1281"/>
                    <a:gd name="T12" fmla="*/ 27 w 1944"/>
                    <a:gd name="T13" fmla="*/ 915 h 1281"/>
                    <a:gd name="T14" fmla="*/ 371 w 1944"/>
                    <a:gd name="T15" fmla="*/ 1254 h 1281"/>
                    <a:gd name="T16" fmla="*/ 1561 w 1944"/>
                    <a:gd name="T17" fmla="*/ 1254 h 1281"/>
                    <a:gd name="T18" fmla="*/ 1918 w 1944"/>
                    <a:gd name="T19" fmla="*/ 856 h 1281"/>
                    <a:gd name="T20" fmla="*/ 1734 w 1944"/>
                    <a:gd name="T21" fmla="*/ 521 h 1281"/>
                    <a:gd name="T22" fmla="*/ 1728 w 1944"/>
                    <a:gd name="T23" fmla="*/ 517 h 1281"/>
                    <a:gd name="T24" fmla="*/ 1728 w 1944"/>
                    <a:gd name="T25" fmla="*/ 510 h 1281"/>
                    <a:gd name="T26" fmla="*/ 1598 w 1944"/>
                    <a:gd name="T27" fmla="*/ 273 h 1281"/>
                    <a:gd name="T28" fmla="*/ 1434 w 1944"/>
                    <a:gd name="T29" fmla="*/ 224 h 1281"/>
                    <a:gd name="T30" fmla="*/ 1296 w 1944"/>
                    <a:gd name="T31" fmla="*/ 261 h 1281"/>
                    <a:gd name="T32" fmla="*/ 1286 w 1944"/>
                    <a:gd name="T33" fmla="*/ 267 h 1281"/>
                    <a:gd name="T34" fmla="*/ 1279 w 1944"/>
                    <a:gd name="T35" fmla="*/ 257 h 1281"/>
                    <a:gd name="T36" fmla="*/ 849 w 1944"/>
                    <a:gd name="T37" fmla="*/ 27 h 1281"/>
                    <a:gd name="T38" fmla="*/ 1516 w 1944"/>
                    <a:gd name="T39" fmla="*/ 1281 h 1281"/>
                    <a:gd name="T40" fmla="*/ 1516 w 1944"/>
                    <a:gd name="T41" fmla="*/ 1281 h 1281"/>
                    <a:gd name="T42" fmla="*/ 371 w 1944"/>
                    <a:gd name="T43" fmla="*/ 1281 h 1281"/>
                    <a:gd name="T44" fmla="*/ 0 w 1944"/>
                    <a:gd name="T45" fmla="*/ 915 h 1281"/>
                    <a:gd name="T46" fmla="*/ 305 w 1944"/>
                    <a:gd name="T47" fmla="*/ 555 h 1281"/>
                    <a:gd name="T48" fmla="*/ 305 w 1944"/>
                    <a:gd name="T49" fmla="*/ 542 h 1281"/>
                    <a:gd name="T50" fmla="*/ 545 w 1944"/>
                    <a:gd name="T51" fmla="*/ 93 h 1281"/>
                    <a:gd name="T52" fmla="*/ 849 w 1944"/>
                    <a:gd name="T53" fmla="*/ 0 h 1281"/>
                    <a:gd name="T54" fmla="*/ 1294 w 1944"/>
                    <a:gd name="T55" fmla="*/ 232 h 1281"/>
                    <a:gd name="T56" fmla="*/ 1434 w 1944"/>
                    <a:gd name="T57" fmla="*/ 197 h 1281"/>
                    <a:gd name="T58" fmla="*/ 1612 w 1944"/>
                    <a:gd name="T59" fmla="*/ 251 h 1281"/>
                    <a:gd name="T60" fmla="*/ 1754 w 1944"/>
                    <a:gd name="T61" fmla="*/ 503 h 1281"/>
                    <a:gd name="T62" fmla="*/ 1944 w 1944"/>
                    <a:gd name="T63" fmla="*/ 856 h 1281"/>
                    <a:gd name="T64" fmla="*/ 1563 w 1944"/>
                    <a:gd name="T65" fmla="*/ 1281 h 1281"/>
                    <a:gd name="T66" fmla="*/ 1516 w 1944"/>
                    <a:gd name="T67" fmla="*/ 1281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44" h="1281">
                      <a:moveTo>
                        <a:pt x="849" y="27"/>
                      </a:moveTo>
                      <a:lnTo>
                        <a:pt x="849" y="27"/>
                      </a:lnTo>
                      <a:cubicBezTo>
                        <a:pt x="745" y="27"/>
                        <a:pt x="645" y="57"/>
                        <a:pt x="560" y="115"/>
                      </a:cubicBezTo>
                      <a:cubicBezTo>
                        <a:pt x="417" y="211"/>
                        <a:pt x="332" y="371"/>
                        <a:pt x="332" y="542"/>
                      </a:cubicBezTo>
                      <a:lnTo>
                        <a:pt x="332" y="578"/>
                      </a:lnTo>
                      <a:lnTo>
                        <a:pt x="321" y="580"/>
                      </a:lnTo>
                      <a:cubicBezTo>
                        <a:pt x="156" y="605"/>
                        <a:pt x="27" y="752"/>
                        <a:pt x="27" y="915"/>
                      </a:cubicBezTo>
                      <a:cubicBezTo>
                        <a:pt x="27" y="1102"/>
                        <a:pt x="181" y="1254"/>
                        <a:pt x="371" y="1254"/>
                      </a:cubicBezTo>
                      <a:lnTo>
                        <a:pt x="1561" y="1254"/>
                      </a:lnTo>
                      <a:cubicBezTo>
                        <a:pt x="1764" y="1235"/>
                        <a:pt x="1918" y="1063"/>
                        <a:pt x="1918" y="856"/>
                      </a:cubicBezTo>
                      <a:cubicBezTo>
                        <a:pt x="1918" y="722"/>
                        <a:pt x="1849" y="597"/>
                        <a:pt x="1734" y="521"/>
                      </a:cubicBezTo>
                      <a:lnTo>
                        <a:pt x="1728" y="517"/>
                      </a:lnTo>
                      <a:lnTo>
                        <a:pt x="1728" y="510"/>
                      </a:lnTo>
                      <a:cubicBezTo>
                        <a:pt x="1726" y="415"/>
                        <a:pt x="1677" y="326"/>
                        <a:pt x="1598" y="273"/>
                      </a:cubicBezTo>
                      <a:cubicBezTo>
                        <a:pt x="1549" y="241"/>
                        <a:pt x="1493" y="224"/>
                        <a:pt x="1434" y="224"/>
                      </a:cubicBezTo>
                      <a:cubicBezTo>
                        <a:pt x="1386" y="224"/>
                        <a:pt x="1338" y="237"/>
                        <a:pt x="1296" y="261"/>
                      </a:cubicBezTo>
                      <a:lnTo>
                        <a:pt x="1286" y="267"/>
                      </a:lnTo>
                      <a:lnTo>
                        <a:pt x="1279" y="257"/>
                      </a:lnTo>
                      <a:cubicBezTo>
                        <a:pt x="1181" y="113"/>
                        <a:pt x="1021" y="27"/>
                        <a:pt x="849" y="27"/>
                      </a:cubicBezTo>
                      <a:close/>
                      <a:moveTo>
                        <a:pt x="1516" y="1281"/>
                      </a:moveTo>
                      <a:lnTo>
                        <a:pt x="1516" y="1281"/>
                      </a:lnTo>
                      <a:lnTo>
                        <a:pt x="371" y="1281"/>
                      </a:lnTo>
                      <a:cubicBezTo>
                        <a:pt x="166" y="1281"/>
                        <a:pt x="0" y="1117"/>
                        <a:pt x="0" y="915"/>
                      </a:cubicBezTo>
                      <a:cubicBezTo>
                        <a:pt x="0" y="743"/>
                        <a:pt x="133" y="587"/>
                        <a:pt x="305" y="555"/>
                      </a:cubicBezTo>
                      <a:lnTo>
                        <a:pt x="305" y="542"/>
                      </a:lnTo>
                      <a:cubicBezTo>
                        <a:pt x="305" y="362"/>
                        <a:pt x="395" y="194"/>
                        <a:pt x="545" y="93"/>
                      </a:cubicBezTo>
                      <a:cubicBezTo>
                        <a:pt x="635" y="32"/>
                        <a:pt x="740" y="0"/>
                        <a:pt x="849" y="0"/>
                      </a:cubicBezTo>
                      <a:cubicBezTo>
                        <a:pt x="1026" y="0"/>
                        <a:pt x="1191" y="87"/>
                        <a:pt x="1294" y="232"/>
                      </a:cubicBezTo>
                      <a:cubicBezTo>
                        <a:pt x="1337" y="209"/>
                        <a:pt x="1385" y="197"/>
                        <a:pt x="1434" y="197"/>
                      </a:cubicBezTo>
                      <a:cubicBezTo>
                        <a:pt x="1498" y="197"/>
                        <a:pt x="1560" y="216"/>
                        <a:pt x="1612" y="251"/>
                      </a:cubicBezTo>
                      <a:cubicBezTo>
                        <a:pt x="1697" y="307"/>
                        <a:pt x="1750" y="401"/>
                        <a:pt x="1754" y="503"/>
                      </a:cubicBezTo>
                      <a:cubicBezTo>
                        <a:pt x="1873" y="584"/>
                        <a:pt x="1944" y="715"/>
                        <a:pt x="1944" y="856"/>
                      </a:cubicBezTo>
                      <a:cubicBezTo>
                        <a:pt x="1944" y="1077"/>
                        <a:pt x="1780" y="1260"/>
                        <a:pt x="1563" y="1281"/>
                      </a:cubicBezTo>
                      <a:lnTo>
                        <a:pt x="1516" y="1281"/>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333" name="Freeform 93">
                  <a:extLst>
                    <a:ext uri="{FF2B5EF4-FFF2-40B4-BE49-F238E27FC236}">
                      <a16:creationId xmlns:a16="http://schemas.microsoft.com/office/drawing/2014/main" id="{036F865F-5147-4593-8949-B86174717C2E}"/>
                    </a:ext>
                  </a:extLst>
                </p:cNvPr>
                <p:cNvSpPr>
                  <a:spLocks/>
                </p:cNvSpPr>
                <p:nvPr/>
              </p:nvSpPr>
              <p:spPr bwMode="auto">
                <a:xfrm>
                  <a:off x="865188" y="2857501"/>
                  <a:ext cx="100013" cy="100013"/>
                </a:xfrm>
                <a:custGeom>
                  <a:avLst/>
                  <a:gdLst>
                    <a:gd name="T0" fmla="*/ 27 w 360"/>
                    <a:gd name="T1" fmla="*/ 362 h 362"/>
                    <a:gd name="T2" fmla="*/ 27 w 360"/>
                    <a:gd name="T3" fmla="*/ 362 h 362"/>
                    <a:gd name="T4" fmla="*/ 0 w 360"/>
                    <a:gd name="T5" fmla="*/ 362 h 362"/>
                    <a:gd name="T6" fmla="*/ 158 w 360"/>
                    <a:gd name="T7" fmla="*/ 61 h 362"/>
                    <a:gd name="T8" fmla="*/ 360 w 360"/>
                    <a:gd name="T9" fmla="*/ 0 h 362"/>
                    <a:gd name="T10" fmla="*/ 360 w 360"/>
                    <a:gd name="T11" fmla="*/ 26 h 362"/>
                    <a:gd name="T12" fmla="*/ 173 w 360"/>
                    <a:gd name="T13" fmla="*/ 83 h 362"/>
                    <a:gd name="T14" fmla="*/ 27 w 360"/>
                    <a:gd name="T15" fmla="*/ 362 h 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0" h="362">
                      <a:moveTo>
                        <a:pt x="27" y="362"/>
                      </a:moveTo>
                      <a:lnTo>
                        <a:pt x="27" y="362"/>
                      </a:lnTo>
                      <a:lnTo>
                        <a:pt x="0" y="362"/>
                      </a:lnTo>
                      <a:cubicBezTo>
                        <a:pt x="0" y="240"/>
                        <a:pt x="59" y="128"/>
                        <a:pt x="158" y="61"/>
                      </a:cubicBezTo>
                      <a:cubicBezTo>
                        <a:pt x="218" y="21"/>
                        <a:pt x="288" y="0"/>
                        <a:pt x="360" y="0"/>
                      </a:cubicBezTo>
                      <a:lnTo>
                        <a:pt x="360" y="26"/>
                      </a:lnTo>
                      <a:cubicBezTo>
                        <a:pt x="293" y="26"/>
                        <a:pt x="229" y="46"/>
                        <a:pt x="173" y="83"/>
                      </a:cubicBezTo>
                      <a:cubicBezTo>
                        <a:pt x="81" y="145"/>
                        <a:pt x="27" y="249"/>
                        <a:pt x="27" y="362"/>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grpSp>
      </p:grpSp>
      <p:cxnSp>
        <p:nvCxnSpPr>
          <p:cNvPr id="533" name="Straight Connector 532">
            <a:extLst>
              <a:ext uri="{FF2B5EF4-FFF2-40B4-BE49-F238E27FC236}">
                <a16:creationId xmlns:a16="http://schemas.microsoft.com/office/drawing/2014/main" id="{409B3AB8-A69B-474A-8471-2B6EDEB0216F}"/>
              </a:ext>
            </a:extLst>
          </p:cNvPr>
          <p:cNvCxnSpPr>
            <a:cxnSpLocks/>
          </p:cNvCxnSpPr>
          <p:nvPr/>
        </p:nvCxnSpPr>
        <p:spPr>
          <a:xfrm>
            <a:off x="11115021" y="2584450"/>
            <a:ext cx="0" cy="1690688"/>
          </a:xfrm>
          <a:prstGeom prst="line">
            <a:avLst/>
          </a:prstGeom>
          <a:ln w="6350" cap="rnd">
            <a:solidFill>
              <a:schemeClr val="bg1">
                <a:lumMod val="5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34" name="Group 533">
            <a:extLst>
              <a:ext uri="{FF2B5EF4-FFF2-40B4-BE49-F238E27FC236}">
                <a16:creationId xmlns:a16="http://schemas.microsoft.com/office/drawing/2014/main" id="{A986B03C-9CBA-4026-BD26-412DE0300AEC}"/>
              </a:ext>
            </a:extLst>
          </p:cNvPr>
          <p:cNvGrpSpPr/>
          <p:nvPr/>
        </p:nvGrpSpPr>
        <p:grpSpPr>
          <a:xfrm>
            <a:off x="10839746" y="4307907"/>
            <a:ext cx="548640" cy="368241"/>
            <a:chOff x="6992921" y="3744133"/>
            <a:chExt cx="548640" cy="368241"/>
          </a:xfrm>
        </p:grpSpPr>
        <p:sp useBgFill="1">
          <p:nvSpPr>
            <p:cNvPr id="535" name="Rectangle 534">
              <a:extLst>
                <a:ext uri="{FF2B5EF4-FFF2-40B4-BE49-F238E27FC236}">
                  <a16:creationId xmlns:a16="http://schemas.microsoft.com/office/drawing/2014/main" id="{6B477E97-1C53-4A66-8B41-D1D9190634C9}"/>
                </a:ext>
              </a:extLst>
            </p:cNvPr>
            <p:cNvSpPr/>
            <p:nvPr/>
          </p:nvSpPr>
          <p:spPr bwMode="auto">
            <a:xfrm>
              <a:off x="6992921" y="3744133"/>
              <a:ext cx="548640" cy="36824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36" name="Group 535">
              <a:extLst>
                <a:ext uri="{FF2B5EF4-FFF2-40B4-BE49-F238E27FC236}">
                  <a16:creationId xmlns:a16="http://schemas.microsoft.com/office/drawing/2014/main" id="{4D01B03F-589B-45E9-A1E4-90C6C333EA8C}"/>
                </a:ext>
              </a:extLst>
            </p:cNvPr>
            <p:cNvGrpSpPr>
              <a:grpSpLocks noChangeAspect="1"/>
            </p:cNvGrpSpPr>
            <p:nvPr/>
          </p:nvGrpSpPr>
          <p:grpSpPr>
            <a:xfrm>
              <a:off x="7077522" y="3781160"/>
              <a:ext cx="379439" cy="294186"/>
              <a:chOff x="4394200" y="1042988"/>
              <a:chExt cx="501650" cy="388938"/>
            </a:xfrm>
            <a:solidFill>
              <a:schemeClr val="tx1"/>
            </a:solidFill>
          </p:grpSpPr>
          <p:sp>
            <p:nvSpPr>
              <p:cNvPr id="537" name="Freeform 75">
                <a:extLst>
                  <a:ext uri="{FF2B5EF4-FFF2-40B4-BE49-F238E27FC236}">
                    <a16:creationId xmlns:a16="http://schemas.microsoft.com/office/drawing/2014/main" id="{8380E33B-2394-431E-A1CE-903F9869AF2D}"/>
                  </a:ext>
                </a:extLst>
              </p:cNvPr>
              <p:cNvSpPr>
                <a:spLocks noEditPoints="1"/>
              </p:cNvSpPr>
              <p:nvPr/>
            </p:nvSpPr>
            <p:spPr bwMode="auto">
              <a:xfrm>
                <a:off x="4394200" y="1042988"/>
                <a:ext cx="501650" cy="388938"/>
              </a:xfrm>
              <a:custGeom>
                <a:avLst/>
                <a:gdLst>
                  <a:gd name="T0" fmla="*/ 27 w 1829"/>
                  <a:gd name="T1" fmla="*/ 1391 h 1417"/>
                  <a:gd name="T2" fmla="*/ 27 w 1829"/>
                  <a:gd name="T3" fmla="*/ 1391 h 1417"/>
                  <a:gd name="T4" fmla="*/ 1802 w 1829"/>
                  <a:gd name="T5" fmla="*/ 1391 h 1417"/>
                  <a:gd name="T6" fmla="*/ 1802 w 1829"/>
                  <a:gd name="T7" fmla="*/ 27 h 1417"/>
                  <a:gd name="T8" fmla="*/ 27 w 1829"/>
                  <a:gd name="T9" fmla="*/ 27 h 1417"/>
                  <a:gd name="T10" fmla="*/ 27 w 1829"/>
                  <a:gd name="T11" fmla="*/ 1391 h 1417"/>
                  <a:gd name="T12" fmla="*/ 1829 w 1829"/>
                  <a:gd name="T13" fmla="*/ 1417 h 1417"/>
                  <a:gd name="T14" fmla="*/ 1829 w 1829"/>
                  <a:gd name="T15" fmla="*/ 1417 h 1417"/>
                  <a:gd name="T16" fmla="*/ 0 w 1829"/>
                  <a:gd name="T17" fmla="*/ 1417 h 1417"/>
                  <a:gd name="T18" fmla="*/ 0 w 1829"/>
                  <a:gd name="T19" fmla="*/ 0 h 1417"/>
                  <a:gd name="T20" fmla="*/ 1829 w 1829"/>
                  <a:gd name="T21" fmla="*/ 0 h 1417"/>
                  <a:gd name="T22" fmla="*/ 1829 w 1829"/>
                  <a:gd name="T23" fmla="*/ 1417 h 1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9" h="1417">
                    <a:moveTo>
                      <a:pt x="27" y="1391"/>
                    </a:moveTo>
                    <a:lnTo>
                      <a:pt x="27" y="1391"/>
                    </a:lnTo>
                    <a:lnTo>
                      <a:pt x="1802" y="1391"/>
                    </a:lnTo>
                    <a:lnTo>
                      <a:pt x="1802" y="27"/>
                    </a:lnTo>
                    <a:lnTo>
                      <a:pt x="27" y="27"/>
                    </a:lnTo>
                    <a:lnTo>
                      <a:pt x="27" y="1391"/>
                    </a:lnTo>
                    <a:close/>
                    <a:moveTo>
                      <a:pt x="1829" y="1417"/>
                    </a:moveTo>
                    <a:lnTo>
                      <a:pt x="1829" y="1417"/>
                    </a:lnTo>
                    <a:lnTo>
                      <a:pt x="0" y="1417"/>
                    </a:lnTo>
                    <a:lnTo>
                      <a:pt x="0" y="0"/>
                    </a:lnTo>
                    <a:lnTo>
                      <a:pt x="1829" y="0"/>
                    </a:lnTo>
                    <a:lnTo>
                      <a:pt x="1829" y="1417"/>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538" name="Freeform 76">
                <a:extLst>
                  <a:ext uri="{FF2B5EF4-FFF2-40B4-BE49-F238E27FC236}">
                    <a16:creationId xmlns:a16="http://schemas.microsoft.com/office/drawing/2014/main" id="{0BFA82A1-4C00-47E1-97CE-316FB27E1ADE}"/>
                  </a:ext>
                </a:extLst>
              </p:cNvPr>
              <p:cNvSpPr>
                <a:spLocks/>
              </p:cNvSpPr>
              <p:nvPr/>
            </p:nvSpPr>
            <p:spPr bwMode="auto">
              <a:xfrm>
                <a:off x="4441825" y="1184276"/>
                <a:ext cx="415925" cy="155575"/>
              </a:xfrm>
              <a:custGeom>
                <a:avLst/>
                <a:gdLst>
                  <a:gd name="T0" fmla="*/ 19 w 1515"/>
                  <a:gd name="T1" fmla="*/ 569 h 569"/>
                  <a:gd name="T2" fmla="*/ 19 w 1515"/>
                  <a:gd name="T3" fmla="*/ 569 h 569"/>
                  <a:gd name="T4" fmla="*/ 0 w 1515"/>
                  <a:gd name="T5" fmla="*/ 550 h 569"/>
                  <a:gd name="T6" fmla="*/ 287 w 1515"/>
                  <a:gd name="T7" fmla="*/ 263 h 569"/>
                  <a:gd name="T8" fmla="*/ 505 w 1515"/>
                  <a:gd name="T9" fmla="*/ 481 h 569"/>
                  <a:gd name="T10" fmla="*/ 986 w 1515"/>
                  <a:gd name="T11" fmla="*/ 0 h 569"/>
                  <a:gd name="T12" fmla="*/ 1515 w 1515"/>
                  <a:gd name="T13" fmla="*/ 530 h 569"/>
                  <a:gd name="T14" fmla="*/ 1496 w 1515"/>
                  <a:gd name="T15" fmla="*/ 548 h 569"/>
                  <a:gd name="T16" fmla="*/ 986 w 1515"/>
                  <a:gd name="T17" fmla="*/ 38 h 569"/>
                  <a:gd name="T18" fmla="*/ 505 w 1515"/>
                  <a:gd name="T19" fmla="*/ 518 h 569"/>
                  <a:gd name="T20" fmla="*/ 287 w 1515"/>
                  <a:gd name="T21" fmla="*/ 301 h 569"/>
                  <a:gd name="T22" fmla="*/ 19 w 1515"/>
                  <a:gd name="T23" fmla="*/ 569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5" h="569">
                    <a:moveTo>
                      <a:pt x="19" y="569"/>
                    </a:moveTo>
                    <a:lnTo>
                      <a:pt x="19" y="569"/>
                    </a:lnTo>
                    <a:lnTo>
                      <a:pt x="0" y="550"/>
                    </a:lnTo>
                    <a:lnTo>
                      <a:pt x="287" y="263"/>
                    </a:lnTo>
                    <a:lnTo>
                      <a:pt x="505" y="481"/>
                    </a:lnTo>
                    <a:lnTo>
                      <a:pt x="986" y="0"/>
                    </a:lnTo>
                    <a:lnTo>
                      <a:pt x="1515" y="530"/>
                    </a:lnTo>
                    <a:lnTo>
                      <a:pt x="1496" y="548"/>
                    </a:lnTo>
                    <a:lnTo>
                      <a:pt x="986" y="38"/>
                    </a:lnTo>
                    <a:lnTo>
                      <a:pt x="505" y="518"/>
                    </a:lnTo>
                    <a:lnTo>
                      <a:pt x="287" y="301"/>
                    </a:lnTo>
                    <a:lnTo>
                      <a:pt x="19" y="569"/>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539" name="Freeform 77">
                <a:extLst>
                  <a:ext uri="{FF2B5EF4-FFF2-40B4-BE49-F238E27FC236}">
                    <a16:creationId xmlns:a16="http://schemas.microsoft.com/office/drawing/2014/main" id="{94A8D9CA-D649-4AE2-8A9B-503BC199943F}"/>
                  </a:ext>
                </a:extLst>
              </p:cNvPr>
              <p:cNvSpPr>
                <a:spLocks noEditPoints="1"/>
              </p:cNvSpPr>
              <p:nvPr/>
            </p:nvSpPr>
            <p:spPr bwMode="auto">
              <a:xfrm>
                <a:off x="4476750" y="1103313"/>
                <a:ext cx="103188" cy="101600"/>
              </a:xfrm>
              <a:custGeom>
                <a:avLst/>
                <a:gdLst>
                  <a:gd name="T0" fmla="*/ 187 w 375"/>
                  <a:gd name="T1" fmla="*/ 27 h 375"/>
                  <a:gd name="T2" fmla="*/ 187 w 375"/>
                  <a:gd name="T3" fmla="*/ 27 h 375"/>
                  <a:gd name="T4" fmla="*/ 26 w 375"/>
                  <a:gd name="T5" fmla="*/ 188 h 375"/>
                  <a:gd name="T6" fmla="*/ 187 w 375"/>
                  <a:gd name="T7" fmla="*/ 349 h 375"/>
                  <a:gd name="T8" fmla="*/ 348 w 375"/>
                  <a:gd name="T9" fmla="*/ 188 h 375"/>
                  <a:gd name="T10" fmla="*/ 187 w 375"/>
                  <a:gd name="T11" fmla="*/ 27 h 375"/>
                  <a:gd name="T12" fmla="*/ 187 w 375"/>
                  <a:gd name="T13" fmla="*/ 375 h 375"/>
                  <a:gd name="T14" fmla="*/ 187 w 375"/>
                  <a:gd name="T15" fmla="*/ 375 h 375"/>
                  <a:gd name="T16" fmla="*/ 0 w 375"/>
                  <a:gd name="T17" fmla="*/ 188 h 375"/>
                  <a:gd name="T18" fmla="*/ 187 w 375"/>
                  <a:gd name="T19" fmla="*/ 0 h 375"/>
                  <a:gd name="T20" fmla="*/ 375 w 375"/>
                  <a:gd name="T21" fmla="*/ 188 h 375"/>
                  <a:gd name="T22" fmla="*/ 187 w 375"/>
                  <a:gd name="T23" fmla="*/ 375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5" h="375">
                    <a:moveTo>
                      <a:pt x="187" y="27"/>
                    </a:moveTo>
                    <a:lnTo>
                      <a:pt x="187" y="27"/>
                    </a:lnTo>
                    <a:cubicBezTo>
                      <a:pt x="98" y="27"/>
                      <a:pt x="26" y="99"/>
                      <a:pt x="26" y="188"/>
                    </a:cubicBezTo>
                    <a:cubicBezTo>
                      <a:pt x="26" y="276"/>
                      <a:pt x="98" y="349"/>
                      <a:pt x="187" y="349"/>
                    </a:cubicBezTo>
                    <a:cubicBezTo>
                      <a:pt x="276" y="349"/>
                      <a:pt x="348" y="276"/>
                      <a:pt x="348" y="188"/>
                    </a:cubicBezTo>
                    <a:cubicBezTo>
                      <a:pt x="348" y="99"/>
                      <a:pt x="276" y="27"/>
                      <a:pt x="187" y="27"/>
                    </a:cubicBezTo>
                    <a:close/>
                    <a:moveTo>
                      <a:pt x="187" y="375"/>
                    </a:moveTo>
                    <a:lnTo>
                      <a:pt x="187" y="375"/>
                    </a:lnTo>
                    <a:cubicBezTo>
                      <a:pt x="84" y="375"/>
                      <a:pt x="0" y="291"/>
                      <a:pt x="0" y="188"/>
                    </a:cubicBezTo>
                    <a:cubicBezTo>
                      <a:pt x="0" y="84"/>
                      <a:pt x="84" y="0"/>
                      <a:pt x="187" y="0"/>
                    </a:cubicBezTo>
                    <a:cubicBezTo>
                      <a:pt x="290" y="0"/>
                      <a:pt x="375" y="84"/>
                      <a:pt x="375" y="188"/>
                    </a:cubicBezTo>
                    <a:cubicBezTo>
                      <a:pt x="375" y="291"/>
                      <a:pt x="290" y="375"/>
                      <a:pt x="187" y="375"/>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grpSp>
      </p:grpSp>
      <p:cxnSp>
        <p:nvCxnSpPr>
          <p:cNvPr id="540" name="Straight Connector 539">
            <a:extLst>
              <a:ext uri="{FF2B5EF4-FFF2-40B4-BE49-F238E27FC236}">
                <a16:creationId xmlns:a16="http://schemas.microsoft.com/office/drawing/2014/main" id="{DEAE7BCA-F89A-4F48-87B1-39D3A16E2EC1}"/>
              </a:ext>
            </a:extLst>
          </p:cNvPr>
          <p:cNvCxnSpPr>
            <a:cxnSpLocks/>
          </p:cNvCxnSpPr>
          <p:nvPr/>
        </p:nvCxnSpPr>
        <p:spPr>
          <a:xfrm>
            <a:off x="8373266" y="2901950"/>
            <a:ext cx="0" cy="1720219"/>
          </a:xfrm>
          <a:prstGeom prst="line">
            <a:avLst/>
          </a:prstGeom>
          <a:ln w="6350" cap="rnd">
            <a:solidFill>
              <a:schemeClr val="bg1">
                <a:lumMod val="5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41" name="Group 540">
            <a:extLst>
              <a:ext uri="{FF2B5EF4-FFF2-40B4-BE49-F238E27FC236}">
                <a16:creationId xmlns:a16="http://schemas.microsoft.com/office/drawing/2014/main" id="{2403790C-0738-45EB-8FB1-14F53E2C022A}"/>
              </a:ext>
            </a:extLst>
          </p:cNvPr>
          <p:cNvGrpSpPr/>
          <p:nvPr/>
        </p:nvGrpSpPr>
        <p:grpSpPr>
          <a:xfrm>
            <a:off x="8107244" y="4773827"/>
            <a:ext cx="548640" cy="368241"/>
            <a:chOff x="6992921" y="3744133"/>
            <a:chExt cx="548640" cy="368241"/>
          </a:xfrm>
        </p:grpSpPr>
        <p:sp useBgFill="1">
          <p:nvSpPr>
            <p:cNvPr id="542" name="Rectangle 541">
              <a:extLst>
                <a:ext uri="{FF2B5EF4-FFF2-40B4-BE49-F238E27FC236}">
                  <a16:creationId xmlns:a16="http://schemas.microsoft.com/office/drawing/2014/main" id="{BDB49C23-6978-4B98-92B1-1E6466E97EB4}"/>
                </a:ext>
              </a:extLst>
            </p:cNvPr>
            <p:cNvSpPr/>
            <p:nvPr/>
          </p:nvSpPr>
          <p:spPr bwMode="auto">
            <a:xfrm>
              <a:off x="6992921" y="3744133"/>
              <a:ext cx="548640" cy="36824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43" name="Group 542">
              <a:extLst>
                <a:ext uri="{FF2B5EF4-FFF2-40B4-BE49-F238E27FC236}">
                  <a16:creationId xmlns:a16="http://schemas.microsoft.com/office/drawing/2014/main" id="{294FA2B8-0712-4757-8801-213838B92AD7}"/>
                </a:ext>
              </a:extLst>
            </p:cNvPr>
            <p:cNvGrpSpPr>
              <a:grpSpLocks noChangeAspect="1"/>
            </p:cNvGrpSpPr>
            <p:nvPr/>
          </p:nvGrpSpPr>
          <p:grpSpPr>
            <a:xfrm>
              <a:off x="7077522" y="3781160"/>
              <a:ext cx="379439" cy="294186"/>
              <a:chOff x="4394200" y="1042988"/>
              <a:chExt cx="501650" cy="388938"/>
            </a:xfrm>
            <a:solidFill>
              <a:schemeClr val="tx1"/>
            </a:solidFill>
          </p:grpSpPr>
          <p:sp>
            <p:nvSpPr>
              <p:cNvPr id="544" name="Freeform 75">
                <a:extLst>
                  <a:ext uri="{FF2B5EF4-FFF2-40B4-BE49-F238E27FC236}">
                    <a16:creationId xmlns:a16="http://schemas.microsoft.com/office/drawing/2014/main" id="{2187E865-D7E3-4930-813D-4C997B5B6201}"/>
                  </a:ext>
                </a:extLst>
              </p:cNvPr>
              <p:cNvSpPr>
                <a:spLocks noEditPoints="1"/>
              </p:cNvSpPr>
              <p:nvPr/>
            </p:nvSpPr>
            <p:spPr bwMode="auto">
              <a:xfrm>
                <a:off x="4394200" y="1042988"/>
                <a:ext cx="501650" cy="388938"/>
              </a:xfrm>
              <a:custGeom>
                <a:avLst/>
                <a:gdLst>
                  <a:gd name="T0" fmla="*/ 27 w 1829"/>
                  <a:gd name="T1" fmla="*/ 1391 h 1417"/>
                  <a:gd name="T2" fmla="*/ 27 w 1829"/>
                  <a:gd name="T3" fmla="*/ 1391 h 1417"/>
                  <a:gd name="T4" fmla="*/ 1802 w 1829"/>
                  <a:gd name="T5" fmla="*/ 1391 h 1417"/>
                  <a:gd name="T6" fmla="*/ 1802 w 1829"/>
                  <a:gd name="T7" fmla="*/ 27 h 1417"/>
                  <a:gd name="T8" fmla="*/ 27 w 1829"/>
                  <a:gd name="T9" fmla="*/ 27 h 1417"/>
                  <a:gd name="T10" fmla="*/ 27 w 1829"/>
                  <a:gd name="T11" fmla="*/ 1391 h 1417"/>
                  <a:gd name="T12" fmla="*/ 1829 w 1829"/>
                  <a:gd name="T13" fmla="*/ 1417 h 1417"/>
                  <a:gd name="T14" fmla="*/ 1829 w 1829"/>
                  <a:gd name="T15" fmla="*/ 1417 h 1417"/>
                  <a:gd name="T16" fmla="*/ 0 w 1829"/>
                  <a:gd name="T17" fmla="*/ 1417 h 1417"/>
                  <a:gd name="T18" fmla="*/ 0 w 1829"/>
                  <a:gd name="T19" fmla="*/ 0 h 1417"/>
                  <a:gd name="T20" fmla="*/ 1829 w 1829"/>
                  <a:gd name="T21" fmla="*/ 0 h 1417"/>
                  <a:gd name="T22" fmla="*/ 1829 w 1829"/>
                  <a:gd name="T23" fmla="*/ 1417 h 1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9" h="1417">
                    <a:moveTo>
                      <a:pt x="27" y="1391"/>
                    </a:moveTo>
                    <a:lnTo>
                      <a:pt x="27" y="1391"/>
                    </a:lnTo>
                    <a:lnTo>
                      <a:pt x="1802" y="1391"/>
                    </a:lnTo>
                    <a:lnTo>
                      <a:pt x="1802" y="27"/>
                    </a:lnTo>
                    <a:lnTo>
                      <a:pt x="27" y="27"/>
                    </a:lnTo>
                    <a:lnTo>
                      <a:pt x="27" y="1391"/>
                    </a:lnTo>
                    <a:close/>
                    <a:moveTo>
                      <a:pt x="1829" y="1417"/>
                    </a:moveTo>
                    <a:lnTo>
                      <a:pt x="1829" y="1417"/>
                    </a:lnTo>
                    <a:lnTo>
                      <a:pt x="0" y="1417"/>
                    </a:lnTo>
                    <a:lnTo>
                      <a:pt x="0" y="0"/>
                    </a:lnTo>
                    <a:lnTo>
                      <a:pt x="1829" y="0"/>
                    </a:lnTo>
                    <a:lnTo>
                      <a:pt x="1829" y="1417"/>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545" name="Freeform 76">
                <a:extLst>
                  <a:ext uri="{FF2B5EF4-FFF2-40B4-BE49-F238E27FC236}">
                    <a16:creationId xmlns:a16="http://schemas.microsoft.com/office/drawing/2014/main" id="{26AC5D44-960D-4D0F-8354-FEFD7076554F}"/>
                  </a:ext>
                </a:extLst>
              </p:cNvPr>
              <p:cNvSpPr>
                <a:spLocks/>
              </p:cNvSpPr>
              <p:nvPr/>
            </p:nvSpPr>
            <p:spPr bwMode="auto">
              <a:xfrm>
                <a:off x="4441825" y="1184276"/>
                <a:ext cx="415925" cy="155575"/>
              </a:xfrm>
              <a:custGeom>
                <a:avLst/>
                <a:gdLst>
                  <a:gd name="T0" fmla="*/ 19 w 1515"/>
                  <a:gd name="T1" fmla="*/ 569 h 569"/>
                  <a:gd name="T2" fmla="*/ 19 w 1515"/>
                  <a:gd name="T3" fmla="*/ 569 h 569"/>
                  <a:gd name="T4" fmla="*/ 0 w 1515"/>
                  <a:gd name="T5" fmla="*/ 550 h 569"/>
                  <a:gd name="T6" fmla="*/ 287 w 1515"/>
                  <a:gd name="T7" fmla="*/ 263 h 569"/>
                  <a:gd name="T8" fmla="*/ 505 w 1515"/>
                  <a:gd name="T9" fmla="*/ 481 h 569"/>
                  <a:gd name="T10" fmla="*/ 986 w 1515"/>
                  <a:gd name="T11" fmla="*/ 0 h 569"/>
                  <a:gd name="T12" fmla="*/ 1515 w 1515"/>
                  <a:gd name="T13" fmla="*/ 530 h 569"/>
                  <a:gd name="T14" fmla="*/ 1496 w 1515"/>
                  <a:gd name="T15" fmla="*/ 548 h 569"/>
                  <a:gd name="T16" fmla="*/ 986 w 1515"/>
                  <a:gd name="T17" fmla="*/ 38 h 569"/>
                  <a:gd name="T18" fmla="*/ 505 w 1515"/>
                  <a:gd name="T19" fmla="*/ 518 h 569"/>
                  <a:gd name="T20" fmla="*/ 287 w 1515"/>
                  <a:gd name="T21" fmla="*/ 301 h 569"/>
                  <a:gd name="T22" fmla="*/ 19 w 1515"/>
                  <a:gd name="T23" fmla="*/ 569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5" h="569">
                    <a:moveTo>
                      <a:pt x="19" y="569"/>
                    </a:moveTo>
                    <a:lnTo>
                      <a:pt x="19" y="569"/>
                    </a:lnTo>
                    <a:lnTo>
                      <a:pt x="0" y="550"/>
                    </a:lnTo>
                    <a:lnTo>
                      <a:pt x="287" y="263"/>
                    </a:lnTo>
                    <a:lnTo>
                      <a:pt x="505" y="481"/>
                    </a:lnTo>
                    <a:lnTo>
                      <a:pt x="986" y="0"/>
                    </a:lnTo>
                    <a:lnTo>
                      <a:pt x="1515" y="530"/>
                    </a:lnTo>
                    <a:lnTo>
                      <a:pt x="1496" y="548"/>
                    </a:lnTo>
                    <a:lnTo>
                      <a:pt x="986" y="38"/>
                    </a:lnTo>
                    <a:lnTo>
                      <a:pt x="505" y="518"/>
                    </a:lnTo>
                    <a:lnTo>
                      <a:pt x="287" y="301"/>
                    </a:lnTo>
                    <a:lnTo>
                      <a:pt x="19" y="569"/>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546" name="Freeform 77">
                <a:extLst>
                  <a:ext uri="{FF2B5EF4-FFF2-40B4-BE49-F238E27FC236}">
                    <a16:creationId xmlns:a16="http://schemas.microsoft.com/office/drawing/2014/main" id="{14FF4F4E-09A1-4DFE-BEAD-45D2AFB9711B}"/>
                  </a:ext>
                </a:extLst>
              </p:cNvPr>
              <p:cNvSpPr>
                <a:spLocks noEditPoints="1"/>
              </p:cNvSpPr>
              <p:nvPr/>
            </p:nvSpPr>
            <p:spPr bwMode="auto">
              <a:xfrm>
                <a:off x="4476750" y="1103313"/>
                <a:ext cx="103188" cy="101600"/>
              </a:xfrm>
              <a:custGeom>
                <a:avLst/>
                <a:gdLst>
                  <a:gd name="T0" fmla="*/ 187 w 375"/>
                  <a:gd name="T1" fmla="*/ 27 h 375"/>
                  <a:gd name="T2" fmla="*/ 187 w 375"/>
                  <a:gd name="T3" fmla="*/ 27 h 375"/>
                  <a:gd name="T4" fmla="*/ 26 w 375"/>
                  <a:gd name="T5" fmla="*/ 188 h 375"/>
                  <a:gd name="T6" fmla="*/ 187 w 375"/>
                  <a:gd name="T7" fmla="*/ 349 h 375"/>
                  <a:gd name="T8" fmla="*/ 348 w 375"/>
                  <a:gd name="T9" fmla="*/ 188 h 375"/>
                  <a:gd name="T10" fmla="*/ 187 w 375"/>
                  <a:gd name="T11" fmla="*/ 27 h 375"/>
                  <a:gd name="T12" fmla="*/ 187 w 375"/>
                  <a:gd name="T13" fmla="*/ 375 h 375"/>
                  <a:gd name="T14" fmla="*/ 187 w 375"/>
                  <a:gd name="T15" fmla="*/ 375 h 375"/>
                  <a:gd name="T16" fmla="*/ 0 w 375"/>
                  <a:gd name="T17" fmla="*/ 188 h 375"/>
                  <a:gd name="T18" fmla="*/ 187 w 375"/>
                  <a:gd name="T19" fmla="*/ 0 h 375"/>
                  <a:gd name="T20" fmla="*/ 375 w 375"/>
                  <a:gd name="T21" fmla="*/ 188 h 375"/>
                  <a:gd name="T22" fmla="*/ 187 w 375"/>
                  <a:gd name="T23" fmla="*/ 375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5" h="375">
                    <a:moveTo>
                      <a:pt x="187" y="27"/>
                    </a:moveTo>
                    <a:lnTo>
                      <a:pt x="187" y="27"/>
                    </a:lnTo>
                    <a:cubicBezTo>
                      <a:pt x="98" y="27"/>
                      <a:pt x="26" y="99"/>
                      <a:pt x="26" y="188"/>
                    </a:cubicBezTo>
                    <a:cubicBezTo>
                      <a:pt x="26" y="276"/>
                      <a:pt x="98" y="349"/>
                      <a:pt x="187" y="349"/>
                    </a:cubicBezTo>
                    <a:cubicBezTo>
                      <a:pt x="276" y="349"/>
                      <a:pt x="348" y="276"/>
                      <a:pt x="348" y="188"/>
                    </a:cubicBezTo>
                    <a:cubicBezTo>
                      <a:pt x="348" y="99"/>
                      <a:pt x="276" y="27"/>
                      <a:pt x="187" y="27"/>
                    </a:cubicBezTo>
                    <a:close/>
                    <a:moveTo>
                      <a:pt x="187" y="375"/>
                    </a:moveTo>
                    <a:lnTo>
                      <a:pt x="187" y="375"/>
                    </a:lnTo>
                    <a:cubicBezTo>
                      <a:pt x="84" y="375"/>
                      <a:pt x="0" y="291"/>
                      <a:pt x="0" y="188"/>
                    </a:cubicBezTo>
                    <a:cubicBezTo>
                      <a:pt x="0" y="84"/>
                      <a:pt x="84" y="0"/>
                      <a:pt x="187" y="0"/>
                    </a:cubicBezTo>
                    <a:cubicBezTo>
                      <a:pt x="290" y="0"/>
                      <a:pt x="375" y="84"/>
                      <a:pt x="375" y="188"/>
                    </a:cubicBezTo>
                    <a:cubicBezTo>
                      <a:pt x="375" y="291"/>
                      <a:pt x="290" y="375"/>
                      <a:pt x="187" y="375"/>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grpSp>
      </p:grpSp>
      <p:cxnSp>
        <p:nvCxnSpPr>
          <p:cNvPr id="547" name="Straight Connector 546">
            <a:extLst>
              <a:ext uri="{FF2B5EF4-FFF2-40B4-BE49-F238E27FC236}">
                <a16:creationId xmlns:a16="http://schemas.microsoft.com/office/drawing/2014/main" id="{8C57A380-C1B6-4A97-8C08-F3CC8A574418}"/>
              </a:ext>
            </a:extLst>
          </p:cNvPr>
          <p:cNvCxnSpPr>
            <a:cxnSpLocks/>
          </p:cNvCxnSpPr>
          <p:nvPr/>
        </p:nvCxnSpPr>
        <p:spPr>
          <a:xfrm>
            <a:off x="7070672" y="2834168"/>
            <a:ext cx="0" cy="1501200"/>
          </a:xfrm>
          <a:prstGeom prst="line">
            <a:avLst/>
          </a:prstGeom>
          <a:ln w="6350" cap="rnd">
            <a:solidFill>
              <a:schemeClr val="bg1">
                <a:lumMod val="5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48" name="Straight Connector 547">
            <a:extLst>
              <a:ext uri="{FF2B5EF4-FFF2-40B4-BE49-F238E27FC236}">
                <a16:creationId xmlns:a16="http://schemas.microsoft.com/office/drawing/2014/main" id="{23797AC6-DF1F-419C-81B0-F491AC6843CA}"/>
              </a:ext>
            </a:extLst>
          </p:cNvPr>
          <p:cNvCxnSpPr>
            <a:cxnSpLocks/>
          </p:cNvCxnSpPr>
          <p:nvPr/>
        </p:nvCxnSpPr>
        <p:spPr>
          <a:xfrm>
            <a:off x="9837189" y="2780550"/>
            <a:ext cx="0" cy="1725411"/>
          </a:xfrm>
          <a:prstGeom prst="line">
            <a:avLst/>
          </a:prstGeom>
          <a:ln w="6350" cap="rnd">
            <a:solidFill>
              <a:schemeClr val="bg1">
                <a:lumMod val="5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49" name="Group 548">
            <a:extLst>
              <a:ext uri="{FF2B5EF4-FFF2-40B4-BE49-F238E27FC236}">
                <a16:creationId xmlns:a16="http://schemas.microsoft.com/office/drawing/2014/main" id="{DC59978F-6582-4A71-AC7B-ED0FDEF68471}"/>
              </a:ext>
            </a:extLst>
          </p:cNvPr>
          <p:cNvGrpSpPr/>
          <p:nvPr/>
        </p:nvGrpSpPr>
        <p:grpSpPr>
          <a:xfrm>
            <a:off x="10839746" y="3102289"/>
            <a:ext cx="548640" cy="548640"/>
            <a:chOff x="10061800" y="3314655"/>
            <a:chExt cx="548640" cy="548640"/>
          </a:xfrm>
        </p:grpSpPr>
        <p:sp useBgFill="1">
          <p:nvSpPr>
            <p:cNvPr id="550" name="Rectangle 549">
              <a:extLst>
                <a:ext uri="{FF2B5EF4-FFF2-40B4-BE49-F238E27FC236}">
                  <a16:creationId xmlns:a16="http://schemas.microsoft.com/office/drawing/2014/main" id="{F26B3AB4-ADD5-4BDD-8036-A682A238A31C}"/>
                </a:ext>
              </a:extLst>
            </p:cNvPr>
            <p:cNvSpPr/>
            <p:nvPr/>
          </p:nvSpPr>
          <p:spPr bwMode="auto">
            <a:xfrm>
              <a:off x="10061800" y="3314655"/>
              <a:ext cx="548640" cy="54864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err="1"/>
            </a:p>
          </p:txBody>
        </p:sp>
        <p:grpSp>
          <p:nvGrpSpPr>
            <p:cNvPr id="551" name="Group 550">
              <a:extLst>
                <a:ext uri="{FF2B5EF4-FFF2-40B4-BE49-F238E27FC236}">
                  <a16:creationId xmlns:a16="http://schemas.microsoft.com/office/drawing/2014/main" id="{C4784577-79B9-4619-A317-1152BD98FFF6}"/>
                </a:ext>
              </a:extLst>
            </p:cNvPr>
            <p:cNvGrpSpPr>
              <a:grpSpLocks noChangeAspect="1"/>
            </p:cNvGrpSpPr>
            <p:nvPr/>
          </p:nvGrpSpPr>
          <p:grpSpPr>
            <a:xfrm>
              <a:off x="10098725" y="3384399"/>
              <a:ext cx="476700" cy="411860"/>
              <a:chOff x="731838" y="965201"/>
              <a:chExt cx="630238" cy="544513"/>
            </a:xfrm>
            <a:solidFill>
              <a:schemeClr val="tx1"/>
            </a:solidFill>
          </p:grpSpPr>
          <p:sp>
            <p:nvSpPr>
              <p:cNvPr id="552" name="Freeform 80">
                <a:extLst>
                  <a:ext uri="{FF2B5EF4-FFF2-40B4-BE49-F238E27FC236}">
                    <a16:creationId xmlns:a16="http://schemas.microsoft.com/office/drawing/2014/main" id="{967E7395-5F2B-43B6-8F14-9A2760F11CFB}"/>
                  </a:ext>
                </a:extLst>
              </p:cNvPr>
              <p:cNvSpPr>
                <a:spLocks/>
              </p:cNvSpPr>
              <p:nvPr/>
            </p:nvSpPr>
            <p:spPr bwMode="auto">
              <a:xfrm>
                <a:off x="887413" y="1104901"/>
                <a:ext cx="158750" cy="7938"/>
              </a:xfrm>
              <a:custGeom>
                <a:avLst/>
                <a:gdLst>
                  <a:gd name="T0" fmla="*/ 581 w 581"/>
                  <a:gd name="T1" fmla="*/ 26 h 26"/>
                  <a:gd name="T2" fmla="*/ 581 w 581"/>
                  <a:gd name="T3" fmla="*/ 26 h 26"/>
                  <a:gd name="T4" fmla="*/ 0 w 581"/>
                  <a:gd name="T5" fmla="*/ 26 h 26"/>
                  <a:gd name="T6" fmla="*/ 0 w 581"/>
                  <a:gd name="T7" fmla="*/ 0 h 26"/>
                  <a:gd name="T8" fmla="*/ 581 w 581"/>
                  <a:gd name="T9" fmla="*/ 0 h 26"/>
                  <a:gd name="T10" fmla="*/ 581 w 581"/>
                  <a:gd name="T11" fmla="*/ 26 h 26"/>
                </a:gdLst>
                <a:ahLst/>
                <a:cxnLst>
                  <a:cxn ang="0">
                    <a:pos x="T0" y="T1"/>
                  </a:cxn>
                  <a:cxn ang="0">
                    <a:pos x="T2" y="T3"/>
                  </a:cxn>
                  <a:cxn ang="0">
                    <a:pos x="T4" y="T5"/>
                  </a:cxn>
                  <a:cxn ang="0">
                    <a:pos x="T6" y="T7"/>
                  </a:cxn>
                  <a:cxn ang="0">
                    <a:pos x="T8" y="T9"/>
                  </a:cxn>
                  <a:cxn ang="0">
                    <a:pos x="T10" y="T11"/>
                  </a:cxn>
                </a:cxnLst>
                <a:rect l="0" t="0" r="r" b="b"/>
                <a:pathLst>
                  <a:path w="581" h="26">
                    <a:moveTo>
                      <a:pt x="581" y="26"/>
                    </a:moveTo>
                    <a:lnTo>
                      <a:pt x="581" y="26"/>
                    </a:lnTo>
                    <a:lnTo>
                      <a:pt x="0" y="26"/>
                    </a:lnTo>
                    <a:lnTo>
                      <a:pt x="0" y="0"/>
                    </a:lnTo>
                    <a:lnTo>
                      <a:pt x="581" y="0"/>
                    </a:lnTo>
                    <a:lnTo>
                      <a:pt x="581" y="2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a:p>
            </p:txBody>
          </p:sp>
          <p:sp>
            <p:nvSpPr>
              <p:cNvPr id="553" name="Freeform 81">
                <a:extLst>
                  <a:ext uri="{FF2B5EF4-FFF2-40B4-BE49-F238E27FC236}">
                    <a16:creationId xmlns:a16="http://schemas.microsoft.com/office/drawing/2014/main" id="{FE21EBBA-1F51-408F-8F74-7090B75DC944}"/>
                  </a:ext>
                </a:extLst>
              </p:cNvPr>
              <p:cNvSpPr>
                <a:spLocks/>
              </p:cNvSpPr>
              <p:nvPr/>
            </p:nvSpPr>
            <p:spPr bwMode="auto">
              <a:xfrm>
                <a:off x="887413" y="1030288"/>
                <a:ext cx="158750" cy="6350"/>
              </a:xfrm>
              <a:custGeom>
                <a:avLst/>
                <a:gdLst>
                  <a:gd name="T0" fmla="*/ 581 w 581"/>
                  <a:gd name="T1" fmla="*/ 26 h 26"/>
                  <a:gd name="T2" fmla="*/ 581 w 581"/>
                  <a:gd name="T3" fmla="*/ 26 h 26"/>
                  <a:gd name="T4" fmla="*/ 0 w 581"/>
                  <a:gd name="T5" fmla="*/ 26 h 26"/>
                  <a:gd name="T6" fmla="*/ 0 w 581"/>
                  <a:gd name="T7" fmla="*/ 0 h 26"/>
                  <a:gd name="T8" fmla="*/ 581 w 581"/>
                  <a:gd name="T9" fmla="*/ 0 h 26"/>
                  <a:gd name="T10" fmla="*/ 581 w 581"/>
                  <a:gd name="T11" fmla="*/ 26 h 26"/>
                </a:gdLst>
                <a:ahLst/>
                <a:cxnLst>
                  <a:cxn ang="0">
                    <a:pos x="T0" y="T1"/>
                  </a:cxn>
                  <a:cxn ang="0">
                    <a:pos x="T2" y="T3"/>
                  </a:cxn>
                  <a:cxn ang="0">
                    <a:pos x="T4" y="T5"/>
                  </a:cxn>
                  <a:cxn ang="0">
                    <a:pos x="T6" y="T7"/>
                  </a:cxn>
                  <a:cxn ang="0">
                    <a:pos x="T8" y="T9"/>
                  </a:cxn>
                  <a:cxn ang="0">
                    <a:pos x="T10" y="T11"/>
                  </a:cxn>
                </a:cxnLst>
                <a:rect l="0" t="0" r="r" b="b"/>
                <a:pathLst>
                  <a:path w="581" h="26">
                    <a:moveTo>
                      <a:pt x="581" y="26"/>
                    </a:moveTo>
                    <a:lnTo>
                      <a:pt x="581" y="26"/>
                    </a:lnTo>
                    <a:lnTo>
                      <a:pt x="0" y="26"/>
                    </a:lnTo>
                    <a:lnTo>
                      <a:pt x="0" y="0"/>
                    </a:lnTo>
                    <a:lnTo>
                      <a:pt x="581" y="0"/>
                    </a:lnTo>
                    <a:lnTo>
                      <a:pt x="581" y="2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a:p>
            </p:txBody>
          </p:sp>
          <p:sp>
            <p:nvSpPr>
              <p:cNvPr id="554" name="Freeform 82">
                <a:extLst>
                  <a:ext uri="{FF2B5EF4-FFF2-40B4-BE49-F238E27FC236}">
                    <a16:creationId xmlns:a16="http://schemas.microsoft.com/office/drawing/2014/main" id="{BFE31FBE-6C8A-4C21-A939-C2424D08D116}"/>
                  </a:ext>
                </a:extLst>
              </p:cNvPr>
              <p:cNvSpPr>
                <a:spLocks/>
              </p:cNvSpPr>
              <p:nvPr/>
            </p:nvSpPr>
            <p:spPr bwMode="auto">
              <a:xfrm>
                <a:off x="887413" y="1181101"/>
                <a:ext cx="319088" cy="6350"/>
              </a:xfrm>
              <a:custGeom>
                <a:avLst/>
                <a:gdLst>
                  <a:gd name="T0" fmla="*/ 1162 w 1162"/>
                  <a:gd name="T1" fmla="*/ 26 h 26"/>
                  <a:gd name="T2" fmla="*/ 1162 w 1162"/>
                  <a:gd name="T3" fmla="*/ 26 h 26"/>
                  <a:gd name="T4" fmla="*/ 0 w 1162"/>
                  <a:gd name="T5" fmla="*/ 26 h 26"/>
                  <a:gd name="T6" fmla="*/ 0 w 1162"/>
                  <a:gd name="T7" fmla="*/ 0 h 26"/>
                  <a:gd name="T8" fmla="*/ 1162 w 1162"/>
                  <a:gd name="T9" fmla="*/ 0 h 26"/>
                  <a:gd name="T10" fmla="*/ 1162 w 1162"/>
                  <a:gd name="T11" fmla="*/ 26 h 26"/>
                </a:gdLst>
                <a:ahLst/>
                <a:cxnLst>
                  <a:cxn ang="0">
                    <a:pos x="T0" y="T1"/>
                  </a:cxn>
                  <a:cxn ang="0">
                    <a:pos x="T2" y="T3"/>
                  </a:cxn>
                  <a:cxn ang="0">
                    <a:pos x="T4" y="T5"/>
                  </a:cxn>
                  <a:cxn ang="0">
                    <a:pos x="T6" y="T7"/>
                  </a:cxn>
                  <a:cxn ang="0">
                    <a:pos x="T8" y="T9"/>
                  </a:cxn>
                  <a:cxn ang="0">
                    <a:pos x="T10" y="T11"/>
                  </a:cxn>
                </a:cxnLst>
                <a:rect l="0" t="0" r="r" b="b"/>
                <a:pathLst>
                  <a:path w="1162" h="26">
                    <a:moveTo>
                      <a:pt x="1162" y="26"/>
                    </a:moveTo>
                    <a:lnTo>
                      <a:pt x="1162" y="26"/>
                    </a:lnTo>
                    <a:lnTo>
                      <a:pt x="0" y="26"/>
                    </a:lnTo>
                    <a:lnTo>
                      <a:pt x="0" y="0"/>
                    </a:lnTo>
                    <a:lnTo>
                      <a:pt x="1162" y="0"/>
                    </a:lnTo>
                    <a:lnTo>
                      <a:pt x="1162" y="2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a:p>
            </p:txBody>
          </p:sp>
          <p:sp>
            <p:nvSpPr>
              <p:cNvPr id="555" name="Freeform 83">
                <a:extLst>
                  <a:ext uri="{FF2B5EF4-FFF2-40B4-BE49-F238E27FC236}">
                    <a16:creationId xmlns:a16="http://schemas.microsoft.com/office/drawing/2014/main" id="{547C4F7C-4AB8-41D6-808A-91E66AD01F28}"/>
                  </a:ext>
                </a:extLst>
              </p:cNvPr>
              <p:cNvSpPr>
                <a:spLocks/>
              </p:cNvSpPr>
              <p:nvPr/>
            </p:nvSpPr>
            <p:spPr bwMode="auto">
              <a:xfrm>
                <a:off x="887413" y="1257301"/>
                <a:ext cx="319088" cy="6350"/>
              </a:xfrm>
              <a:custGeom>
                <a:avLst/>
                <a:gdLst>
                  <a:gd name="T0" fmla="*/ 1162 w 1162"/>
                  <a:gd name="T1" fmla="*/ 26 h 26"/>
                  <a:gd name="T2" fmla="*/ 1162 w 1162"/>
                  <a:gd name="T3" fmla="*/ 26 h 26"/>
                  <a:gd name="T4" fmla="*/ 0 w 1162"/>
                  <a:gd name="T5" fmla="*/ 26 h 26"/>
                  <a:gd name="T6" fmla="*/ 0 w 1162"/>
                  <a:gd name="T7" fmla="*/ 0 h 26"/>
                  <a:gd name="T8" fmla="*/ 1162 w 1162"/>
                  <a:gd name="T9" fmla="*/ 0 h 26"/>
                  <a:gd name="T10" fmla="*/ 1162 w 1162"/>
                  <a:gd name="T11" fmla="*/ 26 h 26"/>
                </a:gdLst>
                <a:ahLst/>
                <a:cxnLst>
                  <a:cxn ang="0">
                    <a:pos x="T0" y="T1"/>
                  </a:cxn>
                  <a:cxn ang="0">
                    <a:pos x="T2" y="T3"/>
                  </a:cxn>
                  <a:cxn ang="0">
                    <a:pos x="T4" y="T5"/>
                  </a:cxn>
                  <a:cxn ang="0">
                    <a:pos x="T6" y="T7"/>
                  </a:cxn>
                  <a:cxn ang="0">
                    <a:pos x="T8" y="T9"/>
                  </a:cxn>
                  <a:cxn ang="0">
                    <a:pos x="T10" y="T11"/>
                  </a:cxn>
                </a:cxnLst>
                <a:rect l="0" t="0" r="r" b="b"/>
                <a:pathLst>
                  <a:path w="1162" h="26">
                    <a:moveTo>
                      <a:pt x="1162" y="26"/>
                    </a:moveTo>
                    <a:lnTo>
                      <a:pt x="1162" y="26"/>
                    </a:lnTo>
                    <a:lnTo>
                      <a:pt x="0" y="26"/>
                    </a:lnTo>
                    <a:lnTo>
                      <a:pt x="0" y="0"/>
                    </a:lnTo>
                    <a:lnTo>
                      <a:pt x="1162" y="0"/>
                    </a:lnTo>
                    <a:lnTo>
                      <a:pt x="1162" y="2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a:p>
            </p:txBody>
          </p:sp>
          <p:sp>
            <p:nvSpPr>
              <p:cNvPr id="556" name="Freeform 84">
                <a:extLst>
                  <a:ext uri="{FF2B5EF4-FFF2-40B4-BE49-F238E27FC236}">
                    <a16:creationId xmlns:a16="http://schemas.microsoft.com/office/drawing/2014/main" id="{2047C11A-0253-4C5E-9809-B6A7D4192C5D}"/>
                  </a:ext>
                </a:extLst>
              </p:cNvPr>
              <p:cNvSpPr>
                <a:spLocks/>
              </p:cNvSpPr>
              <p:nvPr/>
            </p:nvSpPr>
            <p:spPr bwMode="auto">
              <a:xfrm>
                <a:off x="1016000" y="1331913"/>
                <a:ext cx="190500" cy="7938"/>
              </a:xfrm>
              <a:custGeom>
                <a:avLst/>
                <a:gdLst>
                  <a:gd name="T0" fmla="*/ 694 w 694"/>
                  <a:gd name="T1" fmla="*/ 26 h 26"/>
                  <a:gd name="T2" fmla="*/ 694 w 694"/>
                  <a:gd name="T3" fmla="*/ 26 h 26"/>
                  <a:gd name="T4" fmla="*/ 0 w 694"/>
                  <a:gd name="T5" fmla="*/ 26 h 26"/>
                  <a:gd name="T6" fmla="*/ 0 w 694"/>
                  <a:gd name="T7" fmla="*/ 0 h 26"/>
                  <a:gd name="T8" fmla="*/ 694 w 694"/>
                  <a:gd name="T9" fmla="*/ 0 h 26"/>
                  <a:gd name="T10" fmla="*/ 694 w 694"/>
                  <a:gd name="T11" fmla="*/ 26 h 26"/>
                </a:gdLst>
                <a:ahLst/>
                <a:cxnLst>
                  <a:cxn ang="0">
                    <a:pos x="T0" y="T1"/>
                  </a:cxn>
                  <a:cxn ang="0">
                    <a:pos x="T2" y="T3"/>
                  </a:cxn>
                  <a:cxn ang="0">
                    <a:pos x="T4" y="T5"/>
                  </a:cxn>
                  <a:cxn ang="0">
                    <a:pos x="T6" y="T7"/>
                  </a:cxn>
                  <a:cxn ang="0">
                    <a:pos x="T8" y="T9"/>
                  </a:cxn>
                  <a:cxn ang="0">
                    <a:pos x="T10" y="T11"/>
                  </a:cxn>
                </a:cxnLst>
                <a:rect l="0" t="0" r="r" b="b"/>
                <a:pathLst>
                  <a:path w="694" h="26">
                    <a:moveTo>
                      <a:pt x="694" y="26"/>
                    </a:moveTo>
                    <a:lnTo>
                      <a:pt x="694" y="26"/>
                    </a:lnTo>
                    <a:lnTo>
                      <a:pt x="0" y="26"/>
                    </a:lnTo>
                    <a:lnTo>
                      <a:pt x="0" y="0"/>
                    </a:lnTo>
                    <a:lnTo>
                      <a:pt x="694" y="0"/>
                    </a:lnTo>
                    <a:lnTo>
                      <a:pt x="694" y="2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a:p>
            </p:txBody>
          </p:sp>
          <p:sp>
            <p:nvSpPr>
              <p:cNvPr id="557" name="Freeform 140">
                <a:extLst>
                  <a:ext uri="{FF2B5EF4-FFF2-40B4-BE49-F238E27FC236}">
                    <a16:creationId xmlns:a16="http://schemas.microsoft.com/office/drawing/2014/main" id="{D72647D8-A81A-4FF5-9BCA-E8675F15CFA1}"/>
                  </a:ext>
                </a:extLst>
              </p:cNvPr>
              <p:cNvSpPr>
                <a:spLocks noEditPoints="1"/>
              </p:cNvSpPr>
              <p:nvPr/>
            </p:nvSpPr>
            <p:spPr bwMode="auto">
              <a:xfrm>
                <a:off x="833438" y="965201"/>
                <a:ext cx="425450" cy="423863"/>
              </a:xfrm>
              <a:custGeom>
                <a:avLst/>
                <a:gdLst>
                  <a:gd name="T0" fmla="*/ 1084 w 1553"/>
                  <a:gd name="T1" fmla="*/ 45 h 1548"/>
                  <a:gd name="T2" fmla="*/ 1084 w 1553"/>
                  <a:gd name="T3" fmla="*/ 45 h 1548"/>
                  <a:gd name="T4" fmla="*/ 1296 w 1553"/>
                  <a:gd name="T5" fmla="*/ 257 h 1548"/>
                  <a:gd name="T6" fmla="*/ 1508 w 1553"/>
                  <a:gd name="T7" fmla="*/ 469 h 1548"/>
                  <a:gd name="T8" fmla="*/ 1084 w 1553"/>
                  <a:gd name="T9" fmla="*/ 469 h 1548"/>
                  <a:gd name="T10" fmla="*/ 1084 w 1553"/>
                  <a:gd name="T11" fmla="*/ 45 h 1548"/>
                  <a:gd name="T12" fmla="*/ 27 w 1553"/>
                  <a:gd name="T13" fmla="*/ 27 h 1548"/>
                  <a:gd name="T14" fmla="*/ 27 w 1553"/>
                  <a:gd name="T15" fmla="*/ 27 h 1548"/>
                  <a:gd name="T16" fmla="*/ 1057 w 1553"/>
                  <a:gd name="T17" fmla="*/ 27 h 1548"/>
                  <a:gd name="T18" fmla="*/ 1057 w 1553"/>
                  <a:gd name="T19" fmla="*/ 496 h 1548"/>
                  <a:gd name="T20" fmla="*/ 1526 w 1553"/>
                  <a:gd name="T21" fmla="*/ 496 h 1548"/>
                  <a:gd name="T22" fmla="*/ 1526 w 1553"/>
                  <a:gd name="T23" fmla="*/ 1548 h 1548"/>
                  <a:gd name="T24" fmla="*/ 1553 w 1553"/>
                  <a:gd name="T25" fmla="*/ 1548 h 1548"/>
                  <a:gd name="T26" fmla="*/ 1553 w 1553"/>
                  <a:gd name="T27" fmla="*/ 496 h 1548"/>
                  <a:gd name="T28" fmla="*/ 1553 w 1553"/>
                  <a:gd name="T29" fmla="*/ 477 h 1548"/>
                  <a:gd name="T30" fmla="*/ 1315 w 1553"/>
                  <a:gd name="T31" fmla="*/ 238 h 1548"/>
                  <a:gd name="T32" fmla="*/ 1076 w 1553"/>
                  <a:gd name="T33" fmla="*/ 0 h 1548"/>
                  <a:gd name="T34" fmla="*/ 1057 w 1553"/>
                  <a:gd name="T35" fmla="*/ 0 h 1548"/>
                  <a:gd name="T36" fmla="*/ 0 w 1553"/>
                  <a:gd name="T37" fmla="*/ 0 h 1548"/>
                  <a:gd name="T38" fmla="*/ 0 w 1553"/>
                  <a:gd name="T39" fmla="*/ 1548 h 1548"/>
                  <a:gd name="T40" fmla="*/ 27 w 1553"/>
                  <a:gd name="T41" fmla="*/ 1548 h 1548"/>
                  <a:gd name="T42" fmla="*/ 27 w 1553"/>
                  <a:gd name="T43" fmla="*/ 27 h 1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53" h="1548">
                    <a:moveTo>
                      <a:pt x="1084" y="45"/>
                    </a:moveTo>
                    <a:lnTo>
                      <a:pt x="1084" y="45"/>
                    </a:lnTo>
                    <a:lnTo>
                      <a:pt x="1296" y="257"/>
                    </a:lnTo>
                    <a:lnTo>
                      <a:pt x="1508" y="469"/>
                    </a:lnTo>
                    <a:lnTo>
                      <a:pt x="1084" y="469"/>
                    </a:lnTo>
                    <a:lnTo>
                      <a:pt x="1084" y="45"/>
                    </a:lnTo>
                    <a:close/>
                    <a:moveTo>
                      <a:pt x="27" y="27"/>
                    </a:moveTo>
                    <a:lnTo>
                      <a:pt x="27" y="27"/>
                    </a:lnTo>
                    <a:lnTo>
                      <a:pt x="1057" y="27"/>
                    </a:lnTo>
                    <a:lnTo>
                      <a:pt x="1057" y="496"/>
                    </a:lnTo>
                    <a:lnTo>
                      <a:pt x="1526" y="496"/>
                    </a:lnTo>
                    <a:lnTo>
                      <a:pt x="1526" y="1548"/>
                    </a:lnTo>
                    <a:lnTo>
                      <a:pt x="1553" y="1548"/>
                    </a:lnTo>
                    <a:lnTo>
                      <a:pt x="1553" y="496"/>
                    </a:lnTo>
                    <a:lnTo>
                      <a:pt x="1553" y="477"/>
                    </a:lnTo>
                    <a:lnTo>
                      <a:pt x="1315" y="238"/>
                    </a:lnTo>
                    <a:lnTo>
                      <a:pt x="1076" y="0"/>
                    </a:lnTo>
                    <a:lnTo>
                      <a:pt x="1057" y="0"/>
                    </a:lnTo>
                    <a:lnTo>
                      <a:pt x="0" y="0"/>
                    </a:lnTo>
                    <a:lnTo>
                      <a:pt x="0" y="1548"/>
                    </a:lnTo>
                    <a:lnTo>
                      <a:pt x="27" y="1548"/>
                    </a:lnTo>
                    <a:lnTo>
                      <a:pt x="27" y="27"/>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a:p>
            </p:txBody>
          </p:sp>
          <p:sp>
            <p:nvSpPr>
              <p:cNvPr id="558" name="Freeform 141">
                <a:extLst>
                  <a:ext uri="{FF2B5EF4-FFF2-40B4-BE49-F238E27FC236}">
                    <a16:creationId xmlns:a16="http://schemas.microsoft.com/office/drawing/2014/main" id="{7C2EA66F-EDDE-4DBB-A85B-05238191DF77}"/>
                  </a:ext>
                </a:extLst>
              </p:cNvPr>
              <p:cNvSpPr>
                <a:spLocks/>
              </p:cNvSpPr>
              <p:nvPr/>
            </p:nvSpPr>
            <p:spPr bwMode="auto">
              <a:xfrm>
                <a:off x="833438" y="1447801"/>
                <a:ext cx="425450" cy="61913"/>
              </a:xfrm>
              <a:custGeom>
                <a:avLst/>
                <a:gdLst>
                  <a:gd name="T0" fmla="*/ 1526 w 1553"/>
                  <a:gd name="T1" fmla="*/ 199 h 226"/>
                  <a:gd name="T2" fmla="*/ 1526 w 1553"/>
                  <a:gd name="T3" fmla="*/ 199 h 226"/>
                  <a:gd name="T4" fmla="*/ 27 w 1553"/>
                  <a:gd name="T5" fmla="*/ 199 h 226"/>
                  <a:gd name="T6" fmla="*/ 27 w 1553"/>
                  <a:gd name="T7" fmla="*/ 0 h 226"/>
                  <a:gd name="T8" fmla="*/ 0 w 1553"/>
                  <a:gd name="T9" fmla="*/ 0 h 226"/>
                  <a:gd name="T10" fmla="*/ 0 w 1553"/>
                  <a:gd name="T11" fmla="*/ 226 h 226"/>
                  <a:gd name="T12" fmla="*/ 1553 w 1553"/>
                  <a:gd name="T13" fmla="*/ 226 h 226"/>
                  <a:gd name="T14" fmla="*/ 1553 w 1553"/>
                  <a:gd name="T15" fmla="*/ 0 h 226"/>
                  <a:gd name="T16" fmla="*/ 1526 w 1553"/>
                  <a:gd name="T17" fmla="*/ 0 h 226"/>
                  <a:gd name="T18" fmla="*/ 1526 w 1553"/>
                  <a:gd name="T19" fmla="*/ 199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53" h="226">
                    <a:moveTo>
                      <a:pt x="1526" y="199"/>
                    </a:moveTo>
                    <a:lnTo>
                      <a:pt x="1526" y="199"/>
                    </a:lnTo>
                    <a:lnTo>
                      <a:pt x="27" y="199"/>
                    </a:lnTo>
                    <a:lnTo>
                      <a:pt x="27" y="0"/>
                    </a:lnTo>
                    <a:lnTo>
                      <a:pt x="0" y="0"/>
                    </a:lnTo>
                    <a:lnTo>
                      <a:pt x="0" y="226"/>
                    </a:lnTo>
                    <a:lnTo>
                      <a:pt x="1553" y="226"/>
                    </a:lnTo>
                    <a:lnTo>
                      <a:pt x="1553" y="0"/>
                    </a:lnTo>
                    <a:lnTo>
                      <a:pt x="1526" y="0"/>
                    </a:lnTo>
                    <a:lnTo>
                      <a:pt x="1526" y="199"/>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a:p>
            </p:txBody>
          </p:sp>
          <p:sp>
            <p:nvSpPr>
              <p:cNvPr id="559" name="Freeform 142">
                <a:extLst>
                  <a:ext uri="{FF2B5EF4-FFF2-40B4-BE49-F238E27FC236}">
                    <a16:creationId xmlns:a16="http://schemas.microsoft.com/office/drawing/2014/main" id="{F4A95E61-3F59-4F74-BD61-A49F71924476}"/>
                  </a:ext>
                </a:extLst>
              </p:cNvPr>
              <p:cNvSpPr>
                <a:spLocks noEditPoints="1"/>
              </p:cNvSpPr>
              <p:nvPr/>
            </p:nvSpPr>
            <p:spPr bwMode="auto">
              <a:xfrm>
                <a:off x="731838" y="1389063"/>
                <a:ext cx="630238" cy="58738"/>
              </a:xfrm>
              <a:custGeom>
                <a:avLst/>
                <a:gdLst>
                  <a:gd name="T0" fmla="*/ 2096 w 2297"/>
                  <a:gd name="T1" fmla="*/ 35 h 212"/>
                  <a:gd name="T2" fmla="*/ 2096 w 2297"/>
                  <a:gd name="T3" fmla="*/ 35 h 212"/>
                  <a:gd name="T4" fmla="*/ 2238 w 2297"/>
                  <a:gd name="T5" fmla="*/ 106 h 212"/>
                  <a:gd name="T6" fmla="*/ 2096 w 2297"/>
                  <a:gd name="T7" fmla="*/ 177 h 212"/>
                  <a:gd name="T8" fmla="*/ 2096 w 2297"/>
                  <a:gd name="T9" fmla="*/ 35 h 212"/>
                  <a:gd name="T10" fmla="*/ 2069 w 2297"/>
                  <a:gd name="T11" fmla="*/ 185 h 212"/>
                  <a:gd name="T12" fmla="*/ 2069 w 2297"/>
                  <a:gd name="T13" fmla="*/ 185 h 212"/>
                  <a:gd name="T14" fmla="*/ 396 w 2297"/>
                  <a:gd name="T15" fmla="*/ 185 h 212"/>
                  <a:gd name="T16" fmla="*/ 369 w 2297"/>
                  <a:gd name="T17" fmla="*/ 185 h 212"/>
                  <a:gd name="T18" fmla="*/ 211 w 2297"/>
                  <a:gd name="T19" fmla="*/ 185 h 212"/>
                  <a:gd name="T20" fmla="*/ 211 w 2297"/>
                  <a:gd name="T21" fmla="*/ 27 h 212"/>
                  <a:gd name="T22" fmla="*/ 369 w 2297"/>
                  <a:gd name="T23" fmla="*/ 27 h 212"/>
                  <a:gd name="T24" fmla="*/ 396 w 2297"/>
                  <a:gd name="T25" fmla="*/ 27 h 212"/>
                  <a:gd name="T26" fmla="*/ 2069 w 2297"/>
                  <a:gd name="T27" fmla="*/ 27 h 212"/>
                  <a:gd name="T28" fmla="*/ 2069 w 2297"/>
                  <a:gd name="T29" fmla="*/ 185 h 212"/>
                  <a:gd name="T30" fmla="*/ 185 w 2297"/>
                  <a:gd name="T31" fmla="*/ 185 h 212"/>
                  <a:gd name="T32" fmla="*/ 185 w 2297"/>
                  <a:gd name="T33" fmla="*/ 185 h 212"/>
                  <a:gd name="T34" fmla="*/ 44 w 2297"/>
                  <a:gd name="T35" fmla="*/ 185 h 212"/>
                  <a:gd name="T36" fmla="*/ 27 w 2297"/>
                  <a:gd name="T37" fmla="*/ 168 h 212"/>
                  <a:gd name="T38" fmla="*/ 27 w 2297"/>
                  <a:gd name="T39" fmla="*/ 44 h 212"/>
                  <a:gd name="T40" fmla="*/ 44 w 2297"/>
                  <a:gd name="T41" fmla="*/ 27 h 212"/>
                  <a:gd name="T42" fmla="*/ 185 w 2297"/>
                  <a:gd name="T43" fmla="*/ 27 h 212"/>
                  <a:gd name="T44" fmla="*/ 185 w 2297"/>
                  <a:gd name="T45" fmla="*/ 185 h 212"/>
                  <a:gd name="T46" fmla="*/ 2096 w 2297"/>
                  <a:gd name="T47" fmla="*/ 5 h 212"/>
                  <a:gd name="T48" fmla="*/ 2096 w 2297"/>
                  <a:gd name="T49" fmla="*/ 5 h 212"/>
                  <a:gd name="T50" fmla="*/ 2086 w 2297"/>
                  <a:gd name="T51" fmla="*/ 0 h 212"/>
                  <a:gd name="T52" fmla="*/ 2069 w 2297"/>
                  <a:gd name="T53" fmla="*/ 0 h 212"/>
                  <a:gd name="T54" fmla="*/ 1922 w 2297"/>
                  <a:gd name="T55" fmla="*/ 0 h 212"/>
                  <a:gd name="T56" fmla="*/ 1895 w 2297"/>
                  <a:gd name="T57" fmla="*/ 0 h 212"/>
                  <a:gd name="T58" fmla="*/ 396 w 2297"/>
                  <a:gd name="T59" fmla="*/ 0 h 212"/>
                  <a:gd name="T60" fmla="*/ 369 w 2297"/>
                  <a:gd name="T61" fmla="*/ 0 h 212"/>
                  <a:gd name="T62" fmla="*/ 211 w 2297"/>
                  <a:gd name="T63" fmla="*/ 0 h 212"/>
                  <a:gd name="T64" fmla="*/ 185 w 2297"/>
                  <a:gd name="T65" fmla="*/ 0 h 212"/>
                  <a:gd name="T66" fmla="*/ 44 w 2297"/>
                  <a:gd name="T67" fmla="*/ 0 h 212"/>
                  <a:gd name="T68" fmla="*/ 0 w 2297"/>
                  <a:gd name="T69" fmla="*/ 44 h 212"/>
                  <a:gd name="T70" fmla="*/ 0 w 2297"/>
                  <a:gd name="T71" fmla="*/ 168 h 212"/>
                  <a:gd name="T72" fmla="*/ 44 w 2297"/>
                  <a:gd name="T73" fmla="*/ 212 h 212"/>
                  <a:gd name="T74" fmla="*/ 185 w 2297"/>
                  <a:gd name="T75" fmla="*/ 212 h 212"/>
                  <a:gd name="T76" fmla="*/ 211 w 2297"/>
                  <a:gd name="T77" fmla="*/ 212 h 212"/>
                  <a:gd name="T78" fmla="*/ 369 w 2297"/>
                  <a:gd name="T79" fmla="*/ 212 h 212"/>
                  <a:gd name="T80" fmla="*/ 396 w 2297"/>
                  <a:gd name="T81" fmla="*/ 212 h 212"/>
                  <a:gd name="T82" fmla="*/ 1895 w 2297"/>
                  <a:gd name="T83" fmla="*/ 212 h 212"/>
                  <a:gd name="T84" fmla="*/ 1922 w 2297"/>
                  <a:gd name="T85" fmla="*/ 212 h 212"/>
                  <a:gd name="T86" fmla="*/ 2069 w 2297"/>
                  <a:gd name="T87" fmla="*/ 212 h 212"/>
                  <a:gd name="T88" fmla="*/ 2086 w 2297"/>
                  <a:gd name="T89" fmla="*/ 212 h 212"/>
                  <a:gd name="T90" fmla="*/ 2096 w 2297"/>
                  <a:gd name="T91" fmla="*/ 207 h 212"/>
                  <a:gd name="T92" fmla="*/ 2297 w 2297"/>
                  <a:gd name="T93" fmla="*/ 106 h 212"/>
                  <a:gd name="T94" fmla="*/ 2096 w 2297"/>
                  <a:gd name="T95" fmla="*/ 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7" h="212">
                    <a:moveTo>
                      <a:pt x="2096" y="35"/>
                    </a:moveTo>
                    <a:lnTo>
                      <a:pt x="2096" y="35"/>
                    </a:lnTo>
                    <a:lnTo>
                      <a:pt x="2238" y="106"/>
                    </a:lnTo>
                    <a:lnTo>
                      <a:pt x="2096" y="177"/>
                    </a:lnTo>
                    <a:lnTo>
                      <a:pt x="2096" y="35"/>
                    </a:lnTo>
                    <a:close/>
                    <a:moveTo>
                      <a:pt x="2069" y="185"/>
                    </a:moveTo>
                    <a:lnTo>
                      <a:pt x="2069" y="185"/>
                    </a:lnTo>
                    <a:lnTo>
                      <a:pt x="396" y="185"/>
                    </a:lnTo>
                    <a:lnTo>
                      <a:pt x="369" y="185"/>
                    </a:lnTo>
                    <a:lnTo>
                      <a:pt x="211" y="185"/>
                    </a:lnTo>
                    <a:lnTo>
                      <a:pt x="211" y="27"/>
                    </a:lnTo>
                    <a:lnTo>
                      <a:pt x="369" y="27"/>
                    </a:lnTo>
                    <a:lnTo>
                      <a:pt x="396" y="27"/>
                    </a:lnTo>
                    <a:lnTo>
                      <a:pt x="2069" y="27"/>
                    </a:lnTo>
                    <a:lnTo>
                      <a:pt x="2069" y="185"/>
                    </a:lnTo>
                    <a:close/>
                    <a:moveTo>
                      <a:pt x="185" y="185"/>
                    </a:moveTo>
                    <a:lnTo>
                      <a:pt x="185" y="185"/>
                    </a:lnTo>
                    <a:lnTo>
                      <a:pt x="44" y="185"/>
                    </a:lnTo>
                    <a:cubicBezTo>
                      <a:pt x="34" y="185"/>
                      <a:pt x="27" y="177"/>
                      <a:pt x="27" y="168"/>
                    </a:cubicBezTo>
                    <a:lnTo>
                      <a:pt x="27" y="44"/>
                    </a:lnTo>
                    <a:cubicBezTo>
                      <a:pt x="27" y="35"/>
                      <a:pt x="34" y="27"/>
                      <a:pt x="44" y="27"/>
                    </a:cubicBezTo>
                    <a:lnTo>
                      <a:pt x="185" y="27"/>
                    </a:lnTo>
                    <a:lnTo>
                      <a:pt x="185" y="185"/>
                    </a:lnTo>
                    <a:close/>
                    <a:moveTo>
                      <a:pt x="2096" y="5"/>
                    </a:moveTo>
                    <a:lnTo>
                      <a:pt x="2096" y="5"/>
                    </a:lnTo>
                    <a:lnTo>
                      <a:pt x="2086" y="0"/>
                    </a:lnTo>
                    <a:lnTo>
                      <a:pt x="2069" y="0"/>
                    </a:lnTo>
                    <a:lnTo>
                      <a:pt x="1922" y="0"/>
                    </a:lnTo>
                    <a:lnTo>
                      <a:pt x="1895" y="0"/>
                    </a:lnTo>
                    <a:lnTo>
                      <a:pt x="396" y="0"/>
                    </a:lnTo>
                    <a:lnTo>
                      <a:pt x="369" y="0"/>
                    </a:lnTo>
                    <a:lnTo>
                      <a:pt x="211" y="0"/>
                    </a:lnTo>
                    <a:lnTo>
                      <a:pt x="185" y="0"/>
                    </a:lnTo>
                    <a:lnTo>
                      <a:pt x="44" y="0"/>
                    </a:lnTo>
                    <a:cubicBezTo>
                      <a:pt x="20" y="0"/>
                      <a:pt x="0" y="20"/>
                      <a:pt x="0" y="44"/>
                    </a:cubicBezTo>
                    <a:lnTo>
                      <a:pt x="0" y="168"/>
                    </a:lnTo>
                    <a:cubicBezTo>
                      <a:pt x="0" y="192"/>
                      <a:pt x="20" y="212"/>
                      <a:pt x="44" y="212"/>
                    </a:cubicBezTo>
                    <a:lnTo>
                      <a:pt x="185" y="212"/>
                    </a:lnTo>
                    <a:lnTo>
                      <a:pt x="211" y="212"/>
                    </a:lnTo>
                    <a:lnTo>
                      <a:pt x="369" y="212"/>
                    </a:lnTo>
                    <a:lnTo>
                      <a:pt x="396" y="212"/>
                    </a:lnTo>
                    <a:lnTo>
                      <a:pt x="1895" y="212"/>
                    </a:lnTo>
                    <a:lnTo>
                      <a:pt x="1922" y="212"/>
                    </a:lnTo>
                    <a:lnTo>
                      <a:pt x="2069" y="212"/>
                    </a:lnTo>
                    <a:lnTo>
                      <a:pt x="2086" y="212"/>
                    </a:lnTo>
                    <a:lnTo>
                      <a:pt x="2096" y="207"/>
                    </a:lnTo>
                    <a:lnTo>
                      <a:pt x="2297" y="106"/>
                    </a:lnTo>
                    <a:lnTo>
                      <a:pt x="2096" y="5"/>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a:p>
            </p:txBody>
          </p:sp>
        </p:grpSp>
      </p:grpSp>
      <p:grpSp>
        <p:nvGrpSpPr>
          <p:cNvPr id="560" name="Group 559">
            <a:extLst>
              <a:ext uri="{FF2B5EF4-FFF2-40B4-BE49-F238E27FC236}">
                <a16:creationId xmlns:a16="http://schemas.microsoft.com/office/drawing/2014/main" id="{00491936-1F76-42D3-846A-BBFC6D60ABF5}"/>
              </a:ext>
            </a:extLst>
          </p:cNvPr>
          <p:cNvGrpSpPr/>
          <p:nvPr/>
        </p:nvGrpSpPr>
        <p:grpSpPr>
          <a:xfrm>
            <a:off x="9560559" y="2342132"/>
            <a:ext cx="548640" cy="368241"/>
            <a:chOff x="8631644" y="3615062"/>
            <a:chExt cx="548640" cy="368241"/>
          </a:xfrm>
        </p:grpSpPr>
        <p:sp useBgFill="1">
          <p:nvSpPr>
            <p:cNvPr id="561" name="Rectangle 560">
              <a:extLst>
                <a:ext uri="{FF2B5EF4-FFF2-40B4-BE49-F238E27FC236}">
                  <a16:creationId xmlns:a16="http://schemas.microsoft.com/office/drawing/2014/main" id="{E0FC0017-3970-4CF9-89BB-CBAB2A79A3EA}"/>
                </a:ext>
              </a:extLst>
            </p:cNvPr>
            <p:cNvSpPr/>
            <p:nvPr/>
          </p:nvSpPr>
          <p:spPr bwMode="auto">
            <a:xfrm>
              <a:off x="8631644" y="3615062"/>
              <a:ext cx="548640" cy="36824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62" name="Freeform 74">
              <a:extLst>
                <a:ext uri="{FF2B5EF4-FFF2-40B4-BE49-F238E27FC236}">
                  <a16:creationId xmlns:a16="http://schemas.microsoft.com/office/drawing/2014/main" id="{CF51400D-DA94-4F53-808A-4159E8F55890}"/>
                </a:ext>
              </a:extLst>
            </p:cNvPr>
            <p:cNvSpPr>
              <a:spLocks noChangeAspect="1" noEditPoints="1"/>
            </p:cNvSpPr>
            <p:nvPr/>
          </p:nvSpPr>
          <p:spPr bwMode="auto">
            <a:xfrm>
              <a:off x="8718046" y="3668900"/>
              <a:ext cx="375837" cy="260564"/>
            </a:xfrm>
            <a:custGeom>
              <a:avLst/>
              <a:gdLst>
                <a:gd name="T0" fmla="*/ 1178 w 1811"/>
                <a:gd name="T1" fmla="*/ 629 h 1257"/>
                <a:gd name="T2" fmla="*/ 1178 w 1811"/>
                <a:gd name="T3" fmla="*/ 629 h 1257"/>
                <a:gd name="T4" fmla="*/ 1785 w 1811"/>
                <a:gd name="T5" fmla="*/ 63 h 1257"/>
                <a:gd name="T6" fmla="*/ 1785 w 1811"/>
                <a:gd name="T7" fmla="*/ 1195 h 1257"/>
                <a:gd name="T8" fmla="*/ 1178 w 1811"/>
                <a:gd name="T9" fmla="*/ 629 h 1257"/>
                <a:gd name="T10" fmla="*/ 28 w 1811"/>
                <a:gd name="T11" fmla="*/ 1231 h 1257"/>
                <a:gd name="T12" fmla="*/ 28 w 1811"/>
                <a:gd name="T13" fmla="*/ 1231 h 1257"/>
                <a:gd name="T14" fmla="*/ 654 w 1811"/>
                <a:gd name="T15" fmla="*/ 647 h 1257"/>
                <a:gd name="T16" fmla="*/ 906 w 1811"/>
                <a:gd name="T17" fmla="*/ 883 h 1257"/>
                <a:gd name="T18" fmla="*/ 1158 w 1811"/>
                <a:gd name="T19" fmla="*/ 647 h 1257"/>
                <a:gd name="T20" fmla="*/ 1784 w 1811"/>
                <a:gd name="T21" fmla="*/ 1231 h 1257"/>
                <a:gd name="T22" fmla="*/ 28 w 1811"/>
                <a:gd name="T23" fmla="*/ 1231 h 1257"/>
                <a:gd name="T24" fmla="*/ 27 w 1811"/>
                <a:gd name="T25" fmla="*/ 63 h 1257"/>
                <a:gd name="T26" fmla="*/ 27 w 1811"/>
                <a:gd name="T27" fmla="*/ 63 h 1257"/>
                <a:gd name="T28" fmla="*/ 634 w 1811"/>
                <a:gd name="T29" fmla="*/ 629 h 1257"/>
                <a:gd name="T30" fmla="*/ 27 w 1811"/>
                <a:gd name="T31" fmla="*/ 1195 h 1257"/>
                <a:gd name="T32" fmla="*/ 27 w 1811"/>
                <a:gd name="T33" fmla="*/ 63 h 1257"/>
                <a:gd name="T34" fmla="*/ 1784 w 1811"/>
                <a:gd name="T35" fmla="*/ 27 h 1257"/>
                <a:gd name="T36" fmla="*/ 1784 w 1811"/>
                <a:gd name="T37" fmla="*/ 27 h 1257"/>
                <a:gd name="T38" fmla="*/ 906 w 1811"/>
                <a:gd name="T39" fmla="*/ 846 h 1257"/>
                <a:gd name="T40" fmla="*/ 28 w 1811"/>
                <a:gd name="T41" fmla="*/ 27 h 1257"/>
                <a:gd name="T42" fmla="*/ 1784 w 1811"/>
                <a:gd name="T43" fmla="*/ 27 h 1257"/>
                <a:gd name="T44" fmla="*/ 0 w 1811"/>
                <a:gd name="T45" fmla="*/ 0 h 1257"/>
                <a:gd name="T46" fmla="*/ 0 w 1811"/>
                <a:gd name="T47" fmla="*/ 0 h 1257"/>
                <a:gd name="T48" fmla="*/ 0 w 1811"/>
                <a:gd name="T49" fmla="*/ 38 h 1257"/>
                <a:gd name="T50" fmla="*/ 0 w 1811"/>
                <a:gd name="T51" fmla="*/ 1220 h 1257"/>
                <a:gd name="T52" fmla="*/ 0 w 1811"/>
                <a:gd name="T53" fmla="*/ 1257 h 1257"/>
                <a:gd name="T54" fmla="*/ 1811 w 1811"/>
                <a:gd name="T55" fmla="*/ 1257 h 1257"/>
                <a:gd name="T56" fmla="*/ 1811 w 1811"/>
                <a:gd name="T57" fmla="*/ 1220 h 1257"/>
                <a:gd name="T58" fmla="*/ 1811 w 1811"/>
                <a:gd name="T59" fmla="*/ 38 h 1257"/>
                <a:gd name="T60" fmla="*/ 1811 w 1811"/>
                <a:gd name="T61" fmla="*/ 0 h 1257"/>
                <a:gd name="T62" fmla="*/ 0 w 1811"/>
                <a:gd name="T63" fmla="*/ 0 h 1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11" h="1257">
                  <a:moveTo>
                    <a:pt x="1178" y="629"/>
                  </a:moveTo>
                  <a:lnTo>
                    <a:pt x="1178" y="629"/>
                  </a:lnTo>
                  <a:lnTo>
                    <a:pt x="1785" y="63"/>
                  </a:lnTo>
                  <a:lnTo>
                    <a:pt x="1785" y="1195"/>
                  </a:lnTo>
                  <a:lnTo>
                    <a:pt x="1178" y="629"/>
                  </a:lnTo>
                  <a:close/>
                  <a:moveTo>
                    <a:pt x="28" y="1231"/>
                  </a:moveTo>
                  <a:lnTo>
                    <a:pt x="28" y="1231"/>
                  </a:lnTo>
                  <a:lnTo>
                    <a:pt x="654" y="647"/>
                  </a:lnTo>
                  <a:lnTo>
                    <a:pt x="906" y="883"/>
                  </a:lnTo>
                  <a:lnTo>
                    <a:pt x="1158" y="647"/>
                  </a:lnTo>
                  <a:lnTo>
                    <a:pt x="1784" y="1231"/>
                  </a:lnTo>
                  <a:lnTo>
                    <a:pt x="28" y="1231"/>
                  </a:lnTo>
                  <a:close/>
                  <a:moveTo>
                    <a:pt x="27" y="63"/>
                  </a:moveTo>
                  <a:lnTo>
                    <a:pt x="27" y="63"/>
                  </a:lnTo>
                  <a:lnTo>
                    <a:pt x="634" y="629"/>
                  </a:lnTo>
                  <a:lnTo>
                    <a:pt x="27" y="1195"/>
                  </a:lnTo>
                  <a:lnTo>
                    <a:pt x="27" y="63"/>
                  </a:lnTo>
                  <a:close/>
                  <a:moveTo>
                    <a:pt x="1784" y="27"/>
                  </a:moveTo>
                  <a:lnTo>
                    <a:pt x="1784" y="27"/>
                  </a:lnTo>
                  <a:lnTo>
                    <a:pt x="906" y="846"/>
                  </a:lnTo>
                  <a:lnTo>
                    <a:pt x="28" y="27"/>
                  </a:lnTo>
                  <a:lnTo>
                    <a:pt x="1784" y="27"/>
                  </a:lnTo>
                  <a:close/>
                  <a:moveTo>
                    <a:pt x="0" y="0"/>
                  </a:moveTo>
                  <a:lnTo>
                    <a:pt x="0" y="0"/>
                  </a:lnTo>
                  <a:lnTo>
                    <a:pt x="0" y="38"/>
                  </a:lnTo>
                  <a:lnTo>
                    <a:pt x="0" y="1220"/>
                  </a:lnTo>
                  <a:lnTo>
                    <a:pt x="0" y="1257"/>
                  </a:lnTo>
                  <a:lnTo>
                    <a:pt x="1811" y="1257"/>
                  </a:lnTo>
                  <a:lnTo>
                    <a:pt x="1811" y="1220"/>
                  </a:lnTo>
                  <a:lnTo>
                    <a:pt x="1811" y="38"/>
                  </a:lnTo>
                  <a:lnTo>
                    <a:pt x="1811" y="0"/>
                  </a:lnTo>
                  <a:lnTo>
                    <a:pt x="0" y="0"/>
                  </a:lnTo>
                  <a:close/>
                </a:path>
              </a:pathLst>
            </a:custGeom>
            <a:solidFill>
              <a:schemeClr val="tx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grpSp>
      <p:grpSp>
        <p:nvGrpSpPr>
          <p:cNvPr id="563" name="Group 562">
            <a:extLst>
              <a:ext uri="{FF2B5EF4-FFF2-40B4-BE49-F238E27FC236}">
                <a16:creationId xmlns:a16="http://schemas.microsoft.com/office/drawing/2014/main" id="{30B3D87B-F2DE-4903-9BF4-8B6100BF9E18}"/>
              </a:ext>
            </a:extLst>
          </p:cNvPr>
          <p:cNvGrpSpPr/>
          <p:nvPr/>
        </p:nvGrpSpPr>
        <p:grpSpPr>
          <a:xfrm>
            <a:off x="6797038" y="2343373"/>
            <a:ext cx="548640" cy="365760"/>
            <a:chOff x="5693987" y="3557084"/>
            <a:chExt cx="548640" cy="365760"/>
          </a:xfrm>
        </p:grpSpPr>
        <p:sp useBgFill="1">
          <p:nvSpPr>
            <p:cNvPr id="564" name="Rectangle 563">
              <a:extLst>
                <a:ext uri="{FF2B5EF4-FFF2-40B4-BE49-F238E27FC236}">
                  <a16:creationId xmlns:a16="http://schemas.microsoft.com/office/drawing/2014/main" id="{5960F62A-8DB0-48C2-90CE-F0E8CE9E469C}"/>
                </a:ext>
              </a:extLst>
            </p:cNvPr>
            <p:cNvSpPr/>
            <p:nvPr/>
          </p:nvSpPr>
          <p:spPr bwMode="auto">
            <a:xfrm>
              <a:off x="5693987" y="3557084"/>
              <a:ext cx="548640" cy="36576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65" name="Freeform 74">
              <a:extLst>
                <a:ext uri="{FF2B5EF4-FFF2-40B4-BE49-F238E27FC236}">
                  <a16:creationId xmlns:a16="http://schemas.microsoft.com/office/drawing/2014/main" id="{D5DD1A90-19C0-4750-8408-754FD603E769}"/>
                </a:ext>
              </a:extLst>
            </p:cNvPr>
            <p:cNvSpPr>
              <a:spLocks noChangeAspect="1" noEditPoints="1"/>
            </p:cNvSpPr>
            <p:nvPr/>
          </p:nvSpPr>
          <p:spPr bwMode="auto">
            <a:xfrm>
              <a:off x="5778579" y="3609682"/>
              <a:ext cx="375837" cy="260564"/>
            </a:xfrm>
            <a:custGeom>
              <a:avLst/>
              <a:gdLst>
                <a:gd name="T0" fmla="*/ 1178 w 1811"/>
                <a:gd name="T1" fmla="*/ 629 h 1257"/>
                <a:gd name="T2" fmla="*/ 1178 w 1811"/>
                <a:gd name="T3" fmla="*/ 629 h 1257"/>
                <a:gd name="T4" fmla="*/ 1785 w 1811"/>
                <a:gd name="T5" fmla="*/ 63 h 1257"/>
                <a:gd name="T6" fmla="*/ 1785 w 1811"/>
                <a:gd name="T7" fmla="*/ 1195 h 1257"/>
                <a:gd name="T8" fmla="*/ 1178 w 1811"/>
                <a:gd name="T9" fmla="*/ 629 h 1257"/>
                <a:gd name="T10" fmla="*/ 28 w 1811"/>
                <a:gd name="T11" fmla="*/ 1231 h 1257"/>
                <a:gd name="T12" fmla="*/ 28 w 1811"/>
                <a:gd name="T13" fmla="*/ 1231 h 1257"/>
                <a:gd name="T14" fmla="*/ 654 w 1811"/>
                <a:gd name="T15" fmla="*/ 647 h 1257"/>
                <a:gd name="T16" fmla="*/ 906 w 1811"/>
                <a:gd name="T17" fmla="*/ 883 h 1257"/>
                <a:gd name="T18" fmla="*/ 1158 w 1811"/>
                <a:gd name="T19" fmla="*/ 647 h 1257"/>
                <a:gd name="T20" fmla="*/ 1784 w 1811"/>
                <a:gd name="T21" fmla="*/ 1231 h 1257"/>
                <a:gd name="T22" fmla="*/ 28 w 1811"/>
                <a:gd name="T23" fmla="*/ 1231 h 1257"/>
                <a:gd name="T24" fmla="*/ 27 w 1811"/>
                <a:gd name="T25" fmla="*/ 63 h 1257"/>
                <a:gd name="T26" fmla="*/ 27 w 1811"/>
                <a:gd name="T27" fmla="*/ 63 h 1257"/>
                <a:gd name="T28" fmla="*/ 634 w 1811"/>
                <a:gd name="T29" fmla="*/ 629 h 1257"/>
                <a:gd name="T30" fmla="*/ 27 w 1811"/>
                <a:gd name="T31" fmla="*/ 1195 h 1257"/>
                <a:gd name="T32" fmla="*/ 27 w 1811"/>
                <a:gd name="T33" fmla="*/ 63 h 1257"/>
                <a:gd name="T34" fmla="*/ 1784 w 1811"/>
                <a:gd name="T35" fmla="*/ 27 h 1257"/>
                <a:gd name="T36" fmla="*/ 1784 w 1811"/>
                <a:gd name="T37" fmla="*/ 27 h 1257"/>
                <a:gd name="T38" fmla="*/ 906 w 1811"/>
                <a:gd name="T39" fmla="*/ 846 h 1257"/>
                <a:gd name="T40" fmla="*/ 28 w 1811"/>
                <a:gd name="T41" fmla="*/ 27 h 1257"/>
                <a:gd name="T42" fmla="*/ 1784 w 1811"/>
                <a:gd name="T43" fmla="*/ 27 h 1257"/>
                <a:gd name="T44" fmla="*/ 0 w 1811"/>
                <a:gd name="T45" fmla="*/ 0 h 1257"/>
                <a:gd name="T46" fmla="*/ 0 w 1811"/>
                <a:gd name="T47" fmla="*/ 0 h 1257"/>
                <a:gd name="T48" fmla="*/ 0 w 1811"/>
                <a:gd name="T49" fmla="*/ 38 h 1257"/>
                <a:gd name="T50" fmla="*/ 0 w 1811"/>
                <a:gd name="T51" fmla="*/ 1220 h 1257"/>
                <a:gd name="T52" fmla="*/ 0 w 1811"/>
                <a:gd name="T53" fmla="*/ 1257 h 1257"/>
                <a:gd name="T54" fmla="*/ 1811 w 1811"/>
                <a:gd name="T55" fmla="*/ 1257 h 1257"/>
                <a:gd name="T56" fmla="*/ 1811 w 1811"/>
                <a:gd name="T57" fmla="*/ 1220 h 1257"/>
                <a:gd name="T58" fmla="*/ 1811 w 1811"/>
                <a:gd name="T59" fmla="*/ 38 h 1257"/>
                <a:gd name="T60" fmla="*/ 1811 w 1811"/>
                <a:gd name="T61" fmla="*/ 0 h 1257"/>
                <a:gd name="T62" fmla="*/ 0 w 1811"/>
                <a:gd name="T63" fmla="*/ 0 h 1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11" h="1257">
                  <a:moveTo>
                    <a:pt x="1178" y="629"/>
                  </a:moveTo>
                  <a:lnTo>
                    <a:pt x="1178" y="629"/>
                  </a:lnTo>
                  <a:lnTo>
                    <a:pt x="1785" y="63"/>
                  </a:lnTo>
                  <a:lnTo>
                    <a:pt x="1785" y="1195"/>
                  </a:lnTo>
                  <a:lnTo>
                    <a:pt x="1178" y="629"/>
                  </a:lnTo>
                  <a:close/>
                  <a:moveTo>
                    <a:pt x="28" y="1231"/>
                  </a:moveTo>
                  <a:lnTo>
                    <a:pt x="28" y="1231"/>
                  </a:lnTo>
                  <a:lnTo>
                    <a:pt x="654" y="647"/>
                  </a:lnTo>
                  <a:lnTo>
                    <a:pt x="906" y="883"/>
                  </a:lnTo>
                  <a:lnTo>
                    <a:pt x="1158" y="647"/>
                  </a:lnTo>
                  <a:lnTo>
                    <a:pt x="1784" y="1231"/>
                  </a:lnTo>
                  <a:lnTo>
                    <a:pt x="28" y="1231"/>
                  </a:lnTo>
                  <a:close/>
                  <a:moveTo>
                    <a:pt x="27" y="63"/>
                  </a:moveTo>
                  <a:lnTo>
                    <a:pt x="27" y="63"/>
                  </a:lnTo>
                  <a:lnTo>
                    <a:pt x="634" y="629"/>
                  </a:lnTo>
                  <a:lnTo>
                    <a:pt x="27" y="1195"/>
                  </a:lnTo>
                  <a:lnTo>
                    <a:pt x="27" y="63"/>
                  </a:lnTo>
                  <a:close/>
                  <a:moveTo>
                    <a:pt x="1784" y="27"/>
                  </a:moveTo>
                  <a:lnTo>
                    <a:pt x="1784" y="27"/>
                  </a:lnTo>
                  <a:lnTo>
                    <a:pt x="906" y="846"/>
                  </a:lnTo>
                  <a:lnTo>
                    <a:pt x="28" y="27"/>
                  </a:lnTo>
                  <a:lnTo>
                    <a:pt x="1784" y="27"/>
                  </a:lnTo>
                  <a:close/>
                  <a:moveTo>
                    <a:pt x="0" y="0"/>
                  </a:moveTo>
                  <a:lnTo>
                    <a:pt x="0" y="0"/>
                  </a:lnTo>
                  <a:lnTo>
                    <a:pt x="0" y="38"/>
                  </a:lnTo>
                  <a:lnTo>
                    <a:pt x="0" y="1220"/>
                  </a:lnTo>
                  <a:lnTo>
                    <a:pt x="0" y="1257"/>
                  </a:lnTo>
                  <a:lnTo>
                    <a:pt x="1811" y="1257"/>
                  </a:lnTo>
                  <a:lnTo>
                    <a:pt x="1811" y="1220"/>
                  </a:lnTo>
                  <a:lnTo>
                    <a:pt x="1811" y="38"/>
                  </a:lnTo>
                  <a:lnTo>
                    <a:pt x="1811" y="0"/>
                  </a:lnTo>
                  <a:lnTo>
                    <a:pt x="0" y="0"/>
                  </a:lnTo>
                  <a:close/>
                </a:path>
              </a:pathLst>
            </a:custGeom>
            <a:solidFill>
              <a:schemeClr val="tx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grpSp>
      <p:sp useBgFill="1">
        <p:nvSpPr>
          <p:cNvPr id="566" name="Rectangle 565">
            <a:extLst>
              <a:ext uri="{FF2B5EF4-FFF2-40B4-BE49-F238E27FC236}">
                <a16:creationId xmlns:a16="http://schemas.microsoft.com/office/drawing/2014/main" id="{3D7EE664-7005-4F1D-92BD-4E0D50E0F759}"/>
              </a:ext>
            </a:extLst>
          </p:cNvPr>
          <p:cNvSpPr/>
          <p:nvPr/>
        </p:nvSpPr>
        <p:spPr bwMode="auto">
          <a:xfrm>
            <a:off x="7962408" y="2133325"/>
            <a:ext cx="909233" cy="72831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a:p>
        </p:txBody>
      </p:sp>
      <p:sp useBgFill="1">
        <p:nvSpPr>
          <p:cNvPr id="567" name="Rectangle 566">
            <a:extLst>
              <a:ext uri="{FF2B5EF4-FFF2-40B4-BE49-F238E27FC236}">
                <a16:creationId xmlns:a16="http://schemas.microsoft.com/office/drawing/2014/main" id="{EC1B41AE-F27C-4A70-9BAA-9BF80031F9FA}"/>
              </a:ext>
            </a:extLst>
          </p:cNvPr>
          <p:cNvSpPr/>
          <p:nvPr/>
        </p:nvSpPr>
        <p:spPr bwMode="auto">
          <a:xfrm>
            <a:off x="7926947" y="4670301"/>
            <a:ext cx="909233" cy="72831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a:p>
        </p:txBody>
      </p:sp>
      <p:sp useBgFill="1">
        <p:nvSpPr>
          <p:cNvPr id="568" name="Rectangle 567">
            <a:extLst>
              <a:ext uri="{FF2B5EF4-FFF2-40B4-BE49-F238E27FC236}">
                <a16:creationId xmlns:a16="http://schemas.microsoft.com/office/drawing/2014/main" id="{A695FB10-4F32-437E-BA4D-ADE5751A2582}"/>
              </a:ext>
            </a:extLst>
          </p:cNvPr>
          <p:cNvSpPr/>
          <p:nvPr/>
        </p:nvSpPr>
        <p:spPr bwMode="auto">
          <a:xfrm>
            <a:off x="6644521" y="2037828"/>
            <a:ext cx="909233" cy="72831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a:p>
        </p:txBody>
      </p:sp>
      <p:sp useBgFill="1">
        <p:nvSpPr>
          <p:cNvPr id="569" name="Rectangle 568">
            <a:extLst>
              <a:ext uri="{FF2B5EF4-FFF2-40B4-BE49-F238E27FC236}">
                <a16:creationId xmlns:a16="http://schemas.microsoft.com/office/drawing/2014/main" id="{F6AEB251-F6CE-4809-B3F8-47E454E2120F}"/>
              </a:ext>
            </a:extLst>
          </p:cNvPr>
          <p:cNvSpPr/>
          <p:nvPr/>
        </p:nvSpPr>
        <p:spPr bwMode="auto">
          <a:xfrm>
            <a:off x="6609060" y="4402153"/>
            <a:ext cx="909233" cy="72831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a:p>
        </p:txBody>
      </p:sp>
      <p:sp useBgFill="1">
        <p:nvSpPr>
          <p:cNvPr id="570" name="Rectangle 569">
            <a:extLst>
              <a:ext uri="{FF2B5EF4-FFF2-40B4-BE49-F238E27FC236}">
                <a16:creationId xmlns:a16="http://schemas.microsoft.com/office/drawing/2014/main" id="{063E598D-96E6-4A2C-9213-5BA4FA116AFC}"/>
              </a:ext>
            </a:extLst>
          </p:cNvPr>
          <p:cNvSpPr/>
          <p:nvPr/>
        </p:nvSpPr>
        <p:spPr bwMode="auto">
          <a:xfrm>
            <a:off x="9417922" y="2009964"/>
            <a:ext cx="909233" cy="72831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a:p>
        </p:txBody>
      </p:sp>
      <p:sp useBgFill="1">
        <p:nvSpPr>
          <p:cNvPr id="571" name="Rectangle 570">
            <a:extLst>
              <a:ext uri="{FF2B5EF4-FFF2-40B4-BE49-F238E27FC236}">
                <a16:creationId xmlns:a16="http://schemas.microsoft.com/office/drawing/2014/main" id="{7C3C8281-C5AF-41DD-813E-9E8150A04A03}"/>
              </a:ext>
            </a:extLst>
          </p:cNvPr>
          <p:cNvSpPr/>
          <p:nvPr/>
        </p:nvSpPr>
        <p:spPr bwMode="auto">
          <a:xfrm>
            <a:off x="9382461" y="4546940"/>
            <a:ext cx="909233" cy="72831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a:p>
        </p:txBody>
      </p:sp>
      <p:sp useBgFill="1">
        <p:nvSpPr>
          <p:cNvPr id="572" name="Rectangle 571">
            <a:extLst>
              <a:ext uri="{FF2B5EF4-FFF2-40B4-BE49-F238E27FC236}">
                <a16:creationId xmlns:a16="http://schemas.microsoft.com/office/drawing/2014/main" id="{276D3BC4-43D1-49F2-8CDA-FEE91D28CA0D}"/>
              </a:ext>
            </a:extLst>
          </p:cNvPr>
          <p:cNvSpPr/>
          <p:nvPr/>
        </p:nvSpPr>
        <p:spPr bwMode="auto">
          <a:xfrm>
            <a:off x="10723128" y="1797937"/>
            <a:ext cx="909233" cy="72831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a:p>
        </p:txBody>
      </p:sp>
      <p:sp useBgFill="1">
        <p:nvSpPr>
          <p:cNvPr id="573" name="Rectangle 572">
            <a:extLst>
              <a:ext uri="{FF2B5EF4-FFF2-40B4-BE49-F238E27FC236}">
                <a16:creationId xmlns:a16="http://schemas.microsoft.com/office/drawing/2014/main" id="{86206D9D-4F1E-4F1A-AE87-88B73124AB85}"/>
              </a:ext>
            </a:extLst>
          </p:cNvPr>
          <p:cNvSpPr/>
          <p:nvPr/>
        </p:nvSpPr>
        <p:spPr bwMode="auto">
          <a:xfrm>
            <a:off x="10687667" y="4321966"/>
            <a:ext cx="909233" cy="72831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a:p>
        </p:txBody>
      </p:sp>
      <p:grpSp>
        <p:nvGrpSpPr>
          <p:cNvPr id="574" name="Group 573">
            <a:extLst>
              <a:ext uri="{FF2B5EF4-FFF2-40B4-BE49-F238E27FC236}">
                <a16:creationId xmlns:a16="http://schemas.microsoft.com/office/drawing/2014/main" id="{0D82F365-7C83-4E1D-A357-ED17D531DC81}"/>
              </a:ext>
            </a:extLst>
          </p:cNvPr>
          <p:cNvGrpSpPr/>
          <p:nvPr/>
        </p:nvGrpSpPr>
        <p:grpSpPr>
          <a:xfrm>
            <a:off x="7967708" y="2324582"/>
            <a:ext cx="845738" cy="606561"/>
            <a:chOff x="6864657" y="2536948"/>
            <a:chExt cx="845738" cy="606561"/>
          </a:xfrm>
        </p:grpSpPr>
        <p:grpSp>
          <p:nvGrpSpPr>
            <p:cNvPr id="575" name="Group 574">
              <a:extLst>
                <a:ext uri="{FF2B5EF4-FFF2-40B4-BE49-F238E27FC236}">
                  <a16:creationId xmlns:a16="http://schemas.microsoft.com/office/drawing/2014/main" id="{C3457C26-0BAE-4CCD-990D-FDED0E552603}"/>
                </a:ext>
              </a:extLst>
            </p:cNvPr>
            <p:cNvGrpSpPr/>
            <p:nvPr/>
          </p:nvGrpSpPr>
          <p:grpSpPr>
            <a:xfrm>
              <a:off x="6864657" y="2536948"/>
              <a:ext cx="812846" cy="537058"/>
              <a:chOff x="728663" y="2808288"/>
              <a:chExt cx="533400" cy="352425"/>
            </a:xfrm>
            <a:solidFill>
              <a:schemeClr val="tx1"/>
            </a:solidFill>
          </p:grpSpPr>
          <p:sp>
            <p:nvSpPr>
              <p:cNvPr id="579" name="Freeform 92">
                <a:extLst>
                  <a:ext uri="{FF2B5EF4-FFF2-40B4-BE49-F238E27FC236}">
                    <a16:creationId xmlns:a16="http://schemas.microsoft.com/office/drawing/2014/main" id="{A136E010-C03F-435B-ADF3-CFDEBAF0102E}"/>
                  </a:ext>
                </a:extLst>
              </p:cNvPr>
              <p:cNvSpPr>
                <a:spLocks noEditPoints="1"/>
              </p:cNvSpPr>
              <p:nvPr/>
            </p:nvSpPr>
            <p:spPr bwMode="auto">
              <a:xfrm>
                <a:off x="728663" y="2808288"/>
                <a:ext cx="533400" cy="352425"/>
              </a:xfrm>
              <a:custGeom>
                <a:avLst/>
                <a:gdLst>
                  <a:gd name="T0" fmla="*/ 849 w 1944"/>
                  <a:gd name="T1" fmla="*/ 27 h 1281"/>
                  <a:gd name="T2" fmla="*/ 849 w 1944"/>
                  <a:gd name="T3" fmla="*/ 27 h 1281"/>
                  <a:gd name="T4" fmla="*/ 560 w 1944"/>
                  <a:gd name="T5" fmla="*/ 115 h 1281"/>
                  <a:gd name="T6" fmla="*/ 332 w 1944"/>
                  <a:gd name="T7" fmla="*/ 542 h 1281"/>
                  <a:gd name="T8" fmla="*/ 332 w 1944"/>
                  <a:gd name="T9" fmla="*/ 578 h 1281"/>
                  <a:gd name="T10" fmla="*/ 321 w 1944"/>
                  <a:gd name="T11" fmla="*/ 580 h 1281"/>
                  <a:gd name="T12" fmla="*/ 27 w 1944"/>
                  <a:gd name="T13" fmla="*/ 915 h 1281"/>
                  <a:gd name="T14" fmla="*/ 371 w 1944"/>
                  <a:gd name="T15" fmla="*/ 1254 h 1281"/>
                  <a:gd name="T16" fmla="*/ 1561 w 1944"/>
                  <a:gd name="T17" fmla="*/ 1254 h 1281"/>
                  <a:gd name="T18" fmla="*/ 1918 w 1944"/>
                  <a:gd name="T19" fmla="*/ 856 h 1281"/>
                  <a:gd name="T20" fmla="*/ 1734 w 1944"/>
                  <a:gd name="T21" fmla="*/ 521 h 1281"/>
                  <a:gd name="T22" fmla="*/ 1728 w 1944"/>
                  <a:gd name="T23" fmla="*/ 517 h 1281"/>
                  <a:gd name="T24" fmla="*/ 1728 w 1944"/>
                  <a:gd name="T25" fmla="*/ 510 h 1281"/>
                  <a:gd name="T26" fmla="*/ 1598 w 1944"/>
                  <a:gd name="T27" fmla="*/ 273 h 1281"/>
                  <a:gd name="T28" fmla="*/ 1434 w 1944"/>
                  <a:gd name="T29" fmla="*/ 224 h 1281"/>
                  <a:gd name="T30" fmla="*/ 1296 w 1944"/>
                  <a:gd name="T31" fmla="*/ 261 h 1281"/>
                  <a:gd name="T32" fmla="*/ 1286 w 1944"/>
                  <a:gd name="T33" fmla="*/ 267 h 1281"/>
                  <a:gd name="T34" fmla="*/ 1279 w 1944"/>
                  <a:gd name="T35" fmla="*/ 257 h 1281"/>
                  <a:gd name="T36" fmla="*/ 849 w 1944"/>
                  <a:gd name="T37" fmla="*/ 27 h 1281"/>
                  <a:gd name="T38" fmla="*/ 1516 w 1944"/>
                  <a:gd name="T39" fmla="*/ 1281 h 1281"/>
                  <a:gd name="T40" fmla="*/ 1516 w 1944"/>
                  <a:gd name="T41" fmla="*/ 1281 h 1281"/>
                  <a:gd name="T42" fmla="*/ 371 w 1944"/>
                  <a:gd name="T43" fmla="*/ 1281 h 1281"/>
                  <a:gd name="T44" fmla="*/ 0 w 1944"/>
                  <a:gd name="T45" fmla="*/ 915 h 1281"/>
                  <a:gd name="T46" fmla="*/ 305 w 1944"/>
                  <a:gd name="T47" fmla="*/ 555 h 1281"/>
                  <a:gd name="T48" fmla="*/ 305 w 1944"/>
                  <a:gd name="T49" fmla="*/ 542 h 1281"/>
                  <a:gd name="T50" fmla="*/ 545 w 1944"/>
                  <a:gd name="T51" fmla="*/ 93 h 1281"/>
                  <a:gd name="T52" fmla="*/ 849 w 1944"/>
                  <a:gd name="T53" fmla="*/ 0 h 1281"/>
                  <a:gd name="T54" fmla="*/ 1294 w 1944"/>
                  <a:gd name="T55" fmla="*/ 232 h 1281"/>
                  <a:gd name="T56" fmla="*/ 1434 w 1944"/>
                  <a:gd name="T57" fmla="*/ 197 h 1281"/>
                  <a:gd name="T58" fmla="*/ 1612 w 1944"/>
                  <a:gd name="T59" fmla="*/ 251 h 1281"/>
                  <a:gd name="T60" fmla="*/ 1754 w 1944"/>
                  <a:gd name="T61" fmla="*/ 503 h 1281"/>
                  <a:gd name="T62" fmla="*/ 1944 w 1944"/>
                  <a:gd name="T63" fmla="*/ 856 h 1281"/>
                  <a:gd name="T64" fmla="*/ 1563 w 1944"/>
                  <a:gd name="T65" fmla="*/ 1281 h 1281"/>
                  <a:gd name="T66" fmla="*/ 1516 w 1944"/>
                  <a:gd name="T67" fmla="*/ 1281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44" h="1281">
                    <a:moveTo>
                      <a:pt x="849" y="27"/>
                    </a:moveTo>
                    <a:lnTo>
                      <a:pt x="849" y="27"/>
                    </a:lnTo>
                    <a:cubicBezTo>
                      <a:pt x="745" y="27"/>
                      <a:pt x="645" y="57"/>
                      <a:pt x="560" y="115"/>
                    </a:cubicBezTo>
                    <a:cubicBezTo>
                      <a:pt x="417" y="211"/>
                      <a:pt x="332" y="371"/>
                      <a:pt x="332" y="542"/>
                    </a:cubicBezTo>
                    <a:lnTo>
                      <a:pt x="332" y="578"/>
                    </a:lnTo>
                    <a:lnTo>
                      <a:pt x="321" y="580"/>
                    </a:lnTo>
                    <a:cubicBezTo>
                      <a:pt x="156" y="605"/>
                      <a:pt x="27" y="752"/>
                      <a:pt x="27" y="915"/>
                    </a:cubicBezTo>
                    <a:cubicBezTo>
                      <a:pt x="27" y="1102"/>
                      <a:pt x="181" y="1254"/>
                      <a:pt x="371" y="1254"/>
                    </a:cubicBezTo>
                    <a:lnTo>
                      <a:pt x="1561" y="1254"/>
                    </a:lnTo>
                    <a:cubicBezTo>
                      <a:pt x="1764" y="1235"/>
                      <a:pt x="1918" y="1063"/>
                      <a:pt x="1918" y="856"/>
                    </a:cubicBezTo>
                    <a:cubicBezTo>
                      <a:pt x="1918" y="722"/>
                      <a:pt x="1849" y="597"/>
                      <a:pt x="1734" y="521"/>
                    </a:cubicBezTo>
                    <a:lnTo>
                      <a:pt x="1728" y="517"/>
                    </a:lnTo>
                    <a:lnTo>
                      <a:pt x="1728" y="510"/>
                    </a:lnTo>
                    <a:cubicBezTo>
                      <a:pt x="1726" y="415"/>
                      <a:pt x="1677" y="326"/>
                      <a:pt x="1598" y="273"/>
                    </a:cubicBezTo>
                    <a:cubicBezTo>
                      <a:pt x="1549" y="241"/>
                      <a:pt x="1493" y="224"/>
                      <a:pt x="1434" y="224"/>
                    </a:cubicBezTo>
                    <a:cubicBezTo>
                      <a:pt x="1386" y="224"/>
                      <a:pt x="1338" y="237"/>
                      <a:pt x="1296" y="261"/>
                    </a:cubicBezTo>
                    <a:lnTo>
                      <a:pt x="1286" y="267"/>
                    </a:lnTo>
                    <a:lnTo>
                      <a:pt x="1279" y="257"/>
                    </a:lnTo>
                    <a:cubicBezTo>
                      <a:pt x="1181" y="113"/>
                      <a:pt x="1021" y="27"/>
                      <a:pt x="849" y="27"/>
                    </a:cubicBezTo>
                    <a:close/>
                    <a:moveTo>
                      <a:pt x="1516" y="1281"/>
                    </a:moveTo>
                    <a:lnTo>
                      <a:pt x="1516" y="1281"/>
                    </a:lnTo>
                    <a:lnTo>
                      <a:pt x="371" y="1281"/>
                    </a:lnTo>
                    <a:cubicBezTo>
                      <a:pt x="166" y="1281"/>
                      <a:pt x="0" y="1117"/>
                      <a:pt x="0" y="915"/>
                    </a:cubicBezTo>
                    <a:cubicBezTo>
                      <a:pt x="0" y="743"/>
                      <a:pt x="133" y="587"/>
                      <a:pt x="305" y="555"/>
                    </a:cubicBezTo>
                    <a:lnTo>
                      <a:pt x="305" y="542"/>
                    </a:lnTo>
                    <a:cubicBezTo>
                      <a:pt x="305" y="362"/>
                      <a:pt x="395" y="194"/>
                      <a:pt x="545" y="93"/>
                    </a:cubicBezTo>
                    <a:cubicBezTo>
                      <a:pt x="635" y="32"/>
                      <a:pt x="740" y="0"/>
                      <a:pt x="849" y="0"/>
                    </a:cubicBezTo>
                    <a:cubicBezTo>
                      <a:pt x="1026" y="0"/>
                      <a:pt x="1191" y="87"/>
                      <a:pt x="1294" y="232"/>
                    </a:cubicBezTo>
                    <a:cubicBezTo>
                      <a:pt x="1337" y="209"/>
                      <a:pt x="1385" y="197"/>
                      <a:pt x="1434" y="197"/>
                    </a:cubicBezTo>
                    <a:cubicBezTo>
                      <a:pt x="1498" y="197"/>
                      <a:pt x="1560" y="216"/>
                      <a:pt x="1612" y="251"/>
                    </a:cubicBezTo>
                    <a:cubicBezTo>
                      <a:pt x="1697" y="307"/>
                      <a:pt x="1750" y="401"/>
                      <a:pt x="1754" y="503"/>
                    </a:cubicBezTo>
                    <a:cubicBezTo>
                      <a:pt x="1873" y="584"/>
                      <a:pt x="1944" y="715"/>
                      <a:pt x="1944" y="856"/>
                    </a:cubicBezTo>
                    <a:cubicBezTo>
                      <a:pt x="1944" y="1077"/>
                      <a:pt x="1780" y="1260"/>
                      <a:pt x="1563" y="1281"/>
                    </a:cubicBezTo>
                    <a:lnTo>
                      <a:pt x="1516" y="1281"/>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80" name="Freeform 93">
                <a:extLst>
                  <a:ext uri="{FF2B5EF4-FFF2-40B4-BE49-F238E27FC236}">
                    <a16:creationId xmlns:a16="http://schemas.microsoft.com/office/drawing/2014/main" id="{94386390-953A-45F6-ACDF-BB0284D2A4A8}"/>
                  </a:ext>
                </a:extLst>
              </p:cNvPr>
              <p:cNvSpPr>
                <a:spLocks/>
              </p:cNvSpPr>
              <p:nvPr/>
            </p:nvSpPr>
            <p:spPr bwMode="auto">
              <a:xfrm>
                <a:off x="865188" y="2857501"/>
                <a:ext cx="100013" cy="100013"/>
              </a:xfrm>
              <a:custGeom>
                <a:avLst/>
                <a:gdLst>
                  <a:gd name="T0" fmla="*/ 27 w 360"/>
                  <a:gd name="T1" fmla="*/ 362 h 362"/>
                  <a:gd name="T2" fmla="*/ 27 w 360"/>
                  <a:gd name="T3" fmla="*/ 362 h 362"/>
                  <a:gd name="T4" fmla="*/ 0 w 360"/>
                  <a:gd name="T5" fmla="*/ 362 h 362"/>
                  <a:gd name="T6" fmla="*/ 158 w 360"/>
                  <a:gd name="T7" fmla="*/ 61 h 362"/>
                  <a:gd name="T8" fmla="*/ 360 w 360"/>
                  <a:gd name="T9" fmla="*/ 0 h 362"/>
                  <a:gd name="T10" fmla="*/ 360 w 360"/>
                  <a:gd name="T11" fmla="*/ 26 h 362"/>
                  <a:gd name="T12" fmla="*/ 173 w 360"/>
                  <a:gd name="T13" fmla="*/ 83 h 362"/>
                  <a:gd name="T14" fmla="*/ 27 w 360"/>
                  <a:gd name="T15" fmla="*/ 362 h 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0" h="362">
                    <a:moveTo>
                      <a:pt x="27" y="362"/>
                    </a:moveTo>
                    <a:lnTo>
                      <a:pt x="27" y="362"/>
                    </a:lnTo>
                    <a:lnTo>
                      <a:pt x="0" y="362"/>
                    </a:lnTo>
                    <a:cubicBezTo>
                      <a:pt x="0" y="240"/>
                      <a:pt x="59" y="128"/>
                      <a:pt x="158" y="61"/>
                    </a:cubicBezTo>
                    <a:cubicBezTo>
                      <a:pt x="218" y="21"/>
                      <a:pt x="288" y="0"/>
                      <a:pt x="360" y="0"/>
                    </a:cubicBezTo>
                    <a:lnTo>
                      <a:pt x="360" y="26"/>
                    </a:lnTo>
                    <a:cubicBezTo>
                      <a:pt x="293" y="26"/>
                      <a:pt x="229" y="46"/>
                      <a:pt x="173" y="83"/>
                    </a:cubicBezTo>
                    <a:cubicBezTo>
                      <a:pt x="81" y="145"/>
                      <a:pt x="27" y="249"/>
                      <a:pt x="27" y="362"/>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grpSp>
          <p:nvGrpSpPr>
            <p:cNvPr id="576" name="Group 575">
              <a:extLst>
                <a:ext uri="{FF2B5EF4-FFF2-40B4-BE49-F238E27FC236}">
                  <a16:creationId xmlns:a16="http://schemas.microsoft.com/office/drawing/2014/main" id="{B994D1FA-BB95-4CA3-BA15-BB468087E0C4}"/>
                </a:ext>
              </a:extLst>
            </p:cNvPr>
            <p:cNvGrpSpPr/>
            <p:nvPr/>
          </p:nvGrpSpPr>
          <p:grpSpPr>
            <a:xfrm>
              <a:off x="7449945" y="2833241"/>
              <a:ext cx="260450" cy="310268"/>
              <a:chOff x="7449945" y="2833241"/>
              <a:chExt cx="260450" cy="310268"/>
            </a:xfrm>
          </p:grpSpPr>
          <p:sp useBgFill="1">
            <p:nvSpPr>
              <p:cNvPr id="577" name="Rectangle 576">
                <a:extLst>
                  <a:ext uri="{FF2B5EF4-FFF2-40B4-BE49-F238E27FC236}">
                    <a16:creationId xmlns:a16="http://schemas.microsoft.com/office/drawing/2014/main" id="{84BF3047-C820-4D35-A89C-B64C720B2B9F}"/>
                  </a:ext>
                </a:extLst>
              </p:cNvPr>
              <p:cNvSpPr/>
              <p:nvPr/>
            </p:nvSpPr>
            <p:spPr bwMode="auto">
              <a:xfrm>
                <a:off x="7449945" y="2833241"/>
                <a:ext cx="260450" cy="2599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78" name="Database_EFC7">
                <a:extLst>
                  <a:ext uri="{FF2B5EF4-FFF2-40B4-BE49-F238E27FC236}">
                    <a16:creationId xmlns:a16="http://schemas.microsoft.com/office/drawing/2014/main" id="{D6427386-8D25-47EA-88E4-575454EB1C06}"/>
                  </a:ext>
                </a:extLst>
              </p:cNvPr>
              <p:cNvSpPr>
                <a:spLocks noChangeAspect="1" noEditPoints="1"/>
              </p:cNvSpPr>
              <p:nvPr/>
            </p:nvSpPr>
            <p:spPr bwMode="auto">
              <a:xfrm>
                <a:off x="7494792" y="2869189"/>
                <a:ext cx="211041" cy="27432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81" name="Group 580">
            <a:extLst>
              <a:ext uri="{FF2B5EF4-FFF2-40B4-BE49-F238E27FC236}">
                <a16:creationId xmlns:a16="http://schemas.microsoft.com/office/drawing/2014/main" id="{E10CFF09-0B7F-4581-BE21-6D80B43B6830}"/>
              </a:ext>
            </a:extLst>
          </p:cNvPr>
          <p:cNvGrpSpPr/>
          <p:nvPr/>
        </p:nvGrpSpPr>
        <p:grpSpPr>
          <a:xfrm>
            <a:off x="6654751" y="2213750"/>
            <a:ext cx="903137" cy="552394"/>
            <a:chOff x="5551700" y="2426116"/>
            <a:chExt cx="903137" cy="552394"/>
          </a:xfrm>
        </p:grpSpPr>
        <p:grpSp>
          <p:nvGrpSpPr>
            <p:cNvPr id="582" name="Group 581">
              <a:extLst>
                <a:ext uri="{FF2B5EF4-FFF2-40B4-BE49-F238E27FC236}">
                  <a16:creationId xmlns:a16="http://schemas.microsoft.com/office/drawing/2014/main" id="{994E6C39-745F-49CE-9E4C-188B7C544166}"/>
                </a:ext>
              </a:extLst>
            </p:cNvPr>
            <p:cNvGrpSpPr/>
            <p:nvPr/>
          </p:nvGrpSpPr>
          <p:grpSpPr>
            <a:xfrm>
              <a:off x="5551700" y="2426116"/>
              <a:ext cx="812846" cy="537058"/>
              <a:chOff x="728663" y="2808288"/>
              <a:chExt cx="533400" cy="352425"/>
            </a:xfrm>
            <a:solidFill>
              <a:schemeClr val="tx1"/>
            </a:solidFill>
          </p:grpSpPr>
          <p:sp>
            <p:nvSpPr>
              <p:cNvPr id="586" name="Freeform 92">
                <a:extLst>
                  <a:ext uri="{FF2B5EF4-FFF2-40B4-BE49-F238E27FC236}">
                    <a16:creationId xmlns:a16="http://schemas.microsoft.com/office/drawing/2014/main" id="{31019586-B690-4E6D-B3E7-7C6D6869E83F}"/>
                  </a:ext>
                </a:extLst>
              </p:cNvPr>
              <p:cNvSpPr>
                <a:spLocks noEditPoints="1"/>
              </p:cNvSpPr>
              <p:nvPr/>
            </p:nvSpPr>
            <p:spPr bwMode="auto">
              <a:xfrm>
                <a:off x="728663" y="2808288"/>
                <a:ext cx="533400" cy="352425"/>
              </a:xfrm>
              <a:custGeom>
                <a:avLst/>
                <a:gdLst>
                  <a:gd name="T0" fmla="*/ 849 w 1944"/>
                  <a:gd name="T1" fmla="*/ 27 h 1281"/>
                  <a:gd name="T2" fmla="*/ 849 w 1944"/>
                  <a:gd name="T3" fmla="*/ 27 h 1281"/>
                  <a:gd name="T4" fmla="*/ 560 w 1944"/>
                  <a:gd name="T5" fmla="*/ 115 h 1281"/>
                  <a:gd name="T6" fmla="*/ 332 w 1944"/>
                  <a:gd name="T7" fmla="*/ 542 h 1281"/>
                  <a:gd name="T8" fmla="*/ 332 w 1944"/>
                  <a:gd name="T9" fmla="*/ 578 h 1281"/>
                  <a:gd name="T10" fmla="*/ 321 w 1944"/>
                  <a:gd name="T11" fmla="*/ 580 h 1281"/>
                  <a:gd name="T12" fmla="*/ 27 w 1944"/>
                  <a:gd name="T13" fmla="*/ 915 h 1281"/>
                  <a:gd name="T14" fmla="*/ 371 w 1944"/>
                  <a:gd name="T15" fmla="*/ 1254 h 1281"/>
                  <a:gd name="T16" fmla="*/ 1561 w 1944"/>
                  <a:gd name="T17" fmla="*/ 1254 h 1281"/>
                  <a:gd name="T18" fmla="*/ 1918 w 1944"/>
                  <a:gd name="T19" fmla="*/ 856 h 1281"/>
                  <a:gd name="T20" fmla="*/ 1734 w 1944"/>
                  <a:gd name="T21" fmla="*/ 521 h 1281"/>
                  <a:gd name="T22" fmla="*/ 1728 w 1944"/>
                  <a:gd name="T23" fmla="*/ 517 h 1281"/>
                  <a:gd name="T24" fmla="*/ 1728 w 1944"/>
                  <a:gd name="T25" fmla="*/ 510 h 1281"/>
                  <a:gd name="T26" fmla="*/ 1598 w 1944"/>
                  <a:gd name="T27" fmla="*/ 273 h 1281"/>
                  <a:gd name="T28" fmla="*/ 1434 w 1944"/>
                  <a:gd name="T29" fmla="*/ 224 h 1281"/>
                  <a:gd name="T30" fmla="*/ 1296 w 1944"/>
                  <a:gd name="T31" fmla="*/ 261 h 1281"/>
                  <a:gd name="T32" fmla="*/ 1286 w 1944"/>
                  <a:gd name="T33" fmla="*/ 267 h 1281"/>
                  <a:gd name="T34" fmla="*/ 1279 w 1944"/>
                  <a:gd name="T35" fmla="*/ 257 h 1281"/>
                  <a:gd name="T36" fmla="*/ 849 w 1944"/>
                  <a:gd name="T37" fmla="*/ 27 h 1281"/>
                  <a:gd name="T38" fmla="*/ 1516 w 1944"/>
                  <a:gd name="T39" fmla="*/ 1281 h 1281"/>
                  <a:gd name="T40" fmla="*/ 1516 w 1944"/>
                  <a:gd name="T41" fmla="*/ 1281 h 1281"/>
                  <a:gd name="T42" fmla="*/ 371 w 1944"/>
                  <a:gd name="T43" fmla="*/ 1281 h 1281"/>
                  <a:gd name="T44" fmla="*/ 0 w 1944"/>
                  <a:gd name="T45" fmla="*/ 915 h 1281"/>
                  <a:gd name="T46" fmla="*/ 305 w 1944"/>
                  <a:gd name="T47" fmla="*/ 555 h 1281"/>
                  <a:gd name="T48" fmla="*/ 305 w 1944"/>
                  <a:gd name="T49" fmla="*/ 542 h 1281"/>
                  <a:gd name="T50" fmla="*/ 545 w 1944"/>
                  <a:gd name="T51" fmla="*/ 93 h 1281"/>
                  <a:gd name="T52" fmla="*/ 849 w 1944"/>
                  <a:gd name="T53" fmla="*/ 0 h 1281"/>
                  <a:gd name="T54" fmla="*/ 1294 w 1944"/>
                  <a:gd name="T55" fmla="*/ 232 h 1281"/>
                  <a:gd name="T56" fmla="*/ 1434 w 1944"/>
                  <a:gd name="T57" fmla="*/ 197 h 1281"/>
                  <a:gd name="T58" fmla="*/ 1612 w 1944"/>
                  <a:gd name="T59" fmla="*/ 251 h 1281"/>
                  <a:gd name="T60" fmla="*/ 1754 w 1944"/>
                  <a:gd name="T61" fmla="*/ 503 h 1281"/>
                  <a:gd name="T62" fmla="*/ 1944 w 1944"/>
                  <a:gd name="T63" fmla="*/ 856 h 1281"/>
                  <a:gd name="T64" fmla="*/ 1563 w 1944"/>
                  <a:gd name="T65" fmla="*/ 1281 h 1281"/>
                  <a:gd name="T66" fmla="*/ 1516 w 1944"/>
                  <a:gd name="T67" fmla="*/ 1281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44" h="1281">
                    <a:moveTo>
                      <a:pt x="849" y="27"/>
                    </a:moveTo>
                    <a:lnTo>
                      <a:pt x="849" y="27"/>
                    </a:lnTo>
                    <a:cubicBezTo>
                      <a:pt x="745" y="27"/>
                      <a:pt x="645" y="57"/>
                      <a:pt x="560" y="115"/>
                    </a:cubicBezTo>
                    <a:cubicBezTo>
                      <a:pt x="417" y="211"/>
                      <a:pt x="332" y="371"/>
                      <a:pt x="332" y="542"/>
                    </a:cubicBezTo>
                    <a:lnTo>
                      <a:pt x="332" y="578"/>
                    </a:lnTo>
                    <a:lnTo>
                      <a:pt x="321" y="580"/>
                    </a:lnTo>
                    <a:cubicBezTo>
                      <a:pt x="156" y="605"/>
                      <a:pt x="27" y="752"/>
                      <a:pt x="27" y="915"/>
                    </a:cubicBezTo>
                    <a:cubicBezTo>
                      <a:pt x="27" y="1102"/>
                      <a:pt x="181" y="1254"/>
                      <a:pt x="371" y="1254"/>
                    </a:cubicBezTo>
                    <a:lnTo>
                      <a:pt x="1561" y="1254"/>
                    </a:lnTo>
                    <a:cubicBezTo>
                      <a:pt x="1764" y="1235"/>
                      <a:pt x="1918" y="1063"/>
                      <a:pt x="1918" y="856"/>
                    </a:cubicBezTo>
                    <a:cubicBezTo>
                      <a:pt x="1918" y="722"/>
                      <a:pt x="1849" y="597"/>
                      <a:pt x="1734" y="521"/>
                    </a:cubicBezTo>
                    <a:lnTo>
                      <a:pt x="1728" y="517"/>
                    </a:lnTo>
                    <a:lnTo>
                      <a:pt x="1728" y="510"/>
                    </a:lnTo>
                    <a:cubicBezTo>
                      <a:pt x="1726" y="415"/>
                      <a:pt x="1677" y="326"/>
                      <a:pt x="1598" y="273"/>
                    </a:cubicBezTo>
                    <a:cubicBezTo>
                      <a:pt x="1549" y="241"/>
                      <a:pt x="1493" y="224"/>
                      <a:pt x="1434" y="224"/>
                    </a:cubicBezTo>
                    <a:cubicBezTo>
                      <a:pt x="1386" y="224"/>
                      <a:pt x="1338" y="237"/>
                      <a:pt x="1296" y="261"/>
                    </a:cubicBezTo>
                    <a:lnTo>
                      <a:pt x="1286" y="267"/>
                    </a:lnTo>
                    <a:lnTo>
                      <a:pt x="1279" y="257"/>
                    </a:lnTo>
                    <a:cubicBezTo>
                      <a:pt x="1181" y="113"/>
                      <a:pt x="1021" y="27"/>
                      <a:pt x="849" y="27"/>
                    </a:cubicBezTo>
                    <a:close/>
                    <a:moveTo>
                      <a:pt x="1516" y="1281"/>
                    </a:moveTo>
                    <a:lnTo>
                      <a:pt x="1516" y="1281"/>
                    </a:lnTo>
                    <a:lnTo>
                      <a:pt x="371" y="1281"/>
                    </a:lnTo>
                    <a:cubicBezTo>
                      <a:pt x="166" y="1281"/>
                      <a:pt x="0" y="1117"/>
                      <a:pt x="0" y="915"/>
                    </a:cubicBezTo>
                    <a:cubicBezTo>
                      <a:pt x="0" y="743"/>
                      <a:pt x="133" y="587"/>
                      <a:pt x="305" y="555"/>
                    </a:cubicBezTo>
                    <a:lnTo>
                      <a:pt x="305" y="542"/>
                    </a:lnTo>
                    <a:cubicBezTo>
                      <a:pt x="305" y="362"/>
                      <a:pt x="395" y="194"/>
                      <a:pt x="545" y="93"/>
                    </a:cubicBezTo>
                    <a:cubicBezTo>
                      <a:pt x="635" y="32"/>
                      <a:pt x="740" y="0"/>
                      <a:pt x="849" y="0"/>
                    </a:cubicBezTo>
                    <a:cubicBezTo>
                      <a:pt x="1026" y="0"/>
                      <a:pt x="1191" y="87"/>
                      <a:pt x="1294" y="232"/>
                    </a:cubicBezTo>
                    <a:cubicBezTo>
                      <a:pt x="1337" y="209"/>
                      <a:pt x="1385" y="197"/>
                      <a:pt x="1434" y="197"/>
                    </a:cubicBezTo>
                    <a:cubicBezTo>
                      <a:pt x="1498" y="197"/>
                      <a:pt x="1560" y="216"/>
                      <a:pt x="1612" y="251"/>
                    </a:cubicBezTo>
                    <a:cubicBezTo>
                      <a:pt x="1697" y="307"/>
                      <a:pt x="1750" y="401"/>
                      <a:pt x="1754" y="503"/>
                    </a:cubicBezTo>
                    <a:cubicBezTo>
                      <a:pt x="1873" y="584"/>
                      <a:pt x="1944" y="715"/>
                      <a:pt x="1944" y="856"/>
                    </a:cubicBezTo>
                    <a:cubicBezTo>
                      <a:pt x="1944" y="1077"/>
                      <a:pt x="1780" y="1260"/>
                      <a:pt x="1563" y="1281"/>
                    </a:cubicBezTo>
                    <a:lnTo>
                      <a:pt x="1516" y="1281"/>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87" name="Freeform 93">
                <a:extLst>
                  <a:ext uri="{FF2B5EF4-FFF2-40B4-BE49-F238E27FC236}">
                    <a16:creationId xmlns:a16="http://schemas.microsoft.com/office/drawing/2014/main" id="{8E04ECC0-1169-4A5E-8A86-FE4A62FAB71D}"/>
                  </a:ext>
                </a:extLst>
              </p:cNvPr>
              <p:cNvSpPr>
                <a:spLocks/>
              </p:cNvSpPr>
              <p:nvPr/>
            </p:nvSpPr>
            <p:spPr bwMode="auto">
              <a:xfrm>
                <a:off x="865188" y="2857501"/>
                <a:ext cx="100013" cy="100013"/>
              </a:xfrm>
              <a:custGeom>
                <a:avLst/>
                <a:gdLst>
                  <a:gd name="T0" fmla="*/ 27 w 360"/>
                  <a:gd name="T1" fmla="*/ 362 h 362"/>
                  <a:gd name="T2" fmla="*/ 27 w 360"/>
                  <a:gd name="T3" fmla="*/ 362 h 362"/>
                  <a:gd name="T4" fmla="*/ 0 w 360"/>
                  <a:gd name="T5" fmla="*/ 362 h 362"/>
                  <a:gd name="T6" fmla="*/ 158 w 360"/>
                  <a:gd name="T7" fmla="*/ 61 h 362"/>
                  <a:gd name="T8" fmla="*/ 360 w 360"/>
                  <a:gd name="T9" fmla="*/ 0 h 362"/>
                  <a:gd name="T10" fmla="*/ 360 w 360"/>
                  <a:gd name="T11" fmla="*/ 26 h 362"/>
                  <a:gd name="T12" fmla="*/ 173 w 360"/>
                  <a:gd name="T13" fmla="*/ 83 h 362"/>
                  <a:gd name="T14" fmla="*/ 27 w 360"/>
                  <a:gd name="T15" fmla="*/ 362 h 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0" h="362">
                    <a:moveTo>
                      <a:pt x="27" y="362"/>
                    </a:moveTo>
                    <a:lnTo>
                      <a:pt x="27" y="362"/>
                    </a:lnTo>
                    <a:lnTo>
                      <a:pt x="0" y="362"/>
                    </a:lnTo>
                    <a:cubicBezTo>
                      <a:pt x="0" y="240"/>
                      <a:pt x="59" y="128"/>
                      <a:pt x="158" y="61"/>
                    </a:cubicBezTo>
                    <a:cubicBezTo>
                      <a:pt x="218" y="21"/>
                      <a:pt x="288" y="0"/>
                      <a:pt x="360" y="0"/>
                    </a:cubicBezTo>
                    <a:lnTo>
                      <a:pt x="360" y="26"/>
                    </a:lnTo>
                    <a:cubicBezTo>
                      <a:pt x="293" y="26"/>
                      <a:pt x="229" y="46"/>
                      <a:pt x="173" y="83"/>
                    </a:cubicBezTo>
                    <a:cubicBezTo>
                      <a:pt x="81" y="145"/>
                      <a:pt x="27" y="249"/>
                      <a:pt x="27" y="362"/>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grpSp>
          <p:nvGrpSpPr>
            <p:cNvPr id="583" name="Group 582">
              <a:extLst>
                <a:ext uri="{FF2B5EF4-FFF2-40B4-BE49-F238E27FC236}">
                  <a16:creationId xmlns:a16="http://schemas.microsoft.com/office/drawing/2014/main" id="{273854D7-1E48-4452-B32D-51765FCFC2E1}"/>
                </a:ext>
              </a:extLst>
            </p:cNvPr>
            <p:cNvGrpSpPr/>
            <p:nvPr/>
          </p:nvGrpSpPr>
          <p:grpSpPr>
            <a:xfrm>
              <a:off x="6139779" y="2718520"/>
              <a:ext cx="315058" cy="259990"/>
              <a:chOff x="6139779" y="2718520"/>
              <a:chExt cx="315058" cy="259990"/>
            </a:xfrm>
          </p:grpSpPr>
          <p:sp useBgFill="1">
            <p:nvSpPr>
              <p:cNvPr id="584" name="Rectangle 583">
                <a:extLst>
                  <a:ext uri="{FF2B5EF4-FFF2-40B4-BE49-F238E27FC236}">
                    <a16:creationId xmlns:a16="http://schemas.microsoft.com/office/drawing/2014/main" id="{80E98C31-8E24-4A63-8A99-C84FEDC4F60C}"/>
                  </a:ext>
                </a:extLst>
              </p:cNvPr>
              <p:cNvSpPr/>
              <p:nvPr/>
            </p:nvSpPr>
            <p:spPr bwMode="auto">
              <a:xfrm>
                <a:off x="6139779" y="2718520"/>
                <a:ext cx="260450" cy="2599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85" name="mail">
                <a:extLst>
                  <a:ext uri="{FF2B5EF4-FFF2-40B4-BE49-F238E27FC236}">
                    <a16:creationId xmlns:a16="http://schemas.microsoft.com/office/drawing/2014/main" id="{3CE21233-4ADF-412F-9AF0-ED2ED57F575A}"/>
                  </a:ext>
                </a:extLst>
              </p:cNvPr>
              <p:cNvSpPr>
                <a:spLocks noChangeAspect="1" noEditPoints="1"/>
              </p:cNvSpPr>
              <p:nvPr/>
            </p:nvSpPr>
            <p:spPr bwMode="auto">
              <a:xfrm>
                <a:off x="6176808" y="2768668"/>
                <a:ext cx="278029" cy="166817"/>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588" name="Group 587">
            <a:extLst>
              <a:ext uri="{FF2B5EF4-FFF2-40B4-BE49-F238E27FC236}">
                <a16:creationId xmlns:a16="http://schemas.microsoft.com/office/drawing/2014/main" id="{E5D6664C-8E66-4B3A-8CBD-5F19627E1063}"/>
              </a:ext>
            </a:extLst>
          </p:cNvPr>
          <p:cNvGrpSpPr/>
          <p:nvPr/>
        </p:nvGrpSpPr>
        <p:grpSpPr>
          <a:xfrm>
            <a:off x="9430767" y="2189769"/>
            <a:ext cx="943166" cy="590781"/>
            <a:chOff x="8501852" y="2402135"/>
            <a:chExt cx="943166" cy="590781"/>
          </a:xfrm>
        </p:grpSpPr>
        <p:grpSp>
          <p:nvGrpSpPr>
            <p:cNvPr id="589" name="Group 588">
              <a:extLst>
                <a:ext uri="{FF2B5EF4-FFF2-40B4-BE49-F238E27FC236}">
                  <a16:creationId xmlns:a16="http://schemas.microsoft.com/office/drawing/2014/main" id="{FB1DF3AB-4311-49B0-A66A-3497D07A2A09}"/>
                </a:ext>
              </a:extLst>
            </p:cNvPr>
            <p:cNvGrpSpPr/>
            <p:nvPr/>
          </p:nvGrpSpPr>
          <p:grpSpPr>
            <a:xfrm>
              <a:off x="8501852" y="2402135"/>
              <a:ext cx="812846" cy="537058"/>
              <a:chOff x="728663" y="2808288"/>
              <a:chExt cx="533400" cy="352425"/>
            </a:xfrm>
            <a:solidFill>
              <a:schemeClr val="tx1"/>
            </a:solidFill>
          </p:grpSpPr>
          <p:sp>
            <p:nvSpPr>
              <p:cNvPr id="593" name="Freeform 92">
                <a:extLst>
                  <a:ext uri="{FF2B5EF4-FFF2-40B4-BE49-F238E27FC236}">
                    <a16:creationId xmlns:a16="http://schemas.microsoft.com/office/drawing/2014/main" id="{66BF790A-4232-4B07-B203-FA8C0AD44837}"/>
                  </a:ext>
                </a:extLst>
              </p:cNvPr>
              <p:cNvSpPr>
                <a:spLocks noEditPoints="1"/>
              </p:cNvSpPr>
              <p:nvPr/>
            </p:nvSpPr>
            <p:spPr bwMode="auto">
              <a:xfrm>
                <a:off x="728663" y="2808288"/>
                <a:ext cx="533400" cy="352425"/>
              </a:xfrm>
              <a:custGeom>
                <a:avLst/>
                <a:gdLst>
                  <a:gd name="T0" fmla="*/ 849 w 1944"/>
                  <a:gd name="T1" fmla="*/ 27 h 1281"/>
                  <a:gd name="T2" fmla="*/ 849 w 1944"/>
                  <a:gd name="T3" fmla="*/ 27 h 1281"/>
                  <a:gd name="T4" fmla="*/ 560 w 1944"/>
                  <a:gd name="T5" fmla="*/ 115 h 1281"/>
                  <a:gd name="T6" fmla="*/ 332 w 1944"/>
                  <a:gd name="T7" fmla="*/ 542 h 1281"/>
                  <a:gd name="T8" fmla="*/ 332 w 1944"/>
                  <a:gd name="T9" fmla="*/ 578 h 1281"/>
                  <a:gd name="T10" fmla="*/ 321 w 1944"/>
                  <a:gd name="T11" fmla="*/ 580 h 1281"/>
                  <a:gd name="T12" fmla="*/ 27 w 1944"/>
                  <a:gd name="T13" fmla="*/ 915 h 1281"/>
                  <a:gd name="T14" fmla="*/ 371 w 1944"/>
                  <a:gd name="T15" fmla="*/ 1254 h 1281"/>
                  <a:gd name="T16" fmla="*/ 1561 w 1944"/>
                  <a:gd name="T17" fmla="*/ 1254 h 1281"/>
                  <a:gd name="T18" fmla="*/ 1918 w 1944"/>
                  <a:gd name="T19" fmla="*/ 856 h 1281"/>
                  <a:gd name="T20" fmla="*/ 1734 w 1944"/>
                  <a:gd name="T21" fmla="*/ 521 h 1281"/>
                  <a:gd name="T22" fmla="*/ 1728 w 1944"/>
                  <a:gd name="T23" fmla="*/ 517 h 1281"/>
                  <a:gd name="T24" fmla="*/ 1728 w 1944"/>
                  <a:gd name="T25" fmla="*/ 510 h 1281"/>
                  <a:gd name="T26" fmla="*/ 1598 w 1944"/>
                  <a:gd name="T27" fmla="*/ 273 h 1281"/>
                  <a:gd name="T28" fmla="*/ 1434 w 1944"/>
                  <a:gd name="T29" fmla="*/ 224 h 1281"/>
                  <a:gd name="T30" fmla="*/ 1296 w 1944"/>
                  <a:gd name="T31" fmla="*/ 261 h 1281"/>
                  <a:gd name="T32" fmla="*/ 1286 w 1944"/>
                  <a:gd name="T33" fmla="*/ 267 h 1281"/>
                  <a:gd name="T34" fmla="*/ 1279 w 1944"/>
                  <a:gd name="T35" fmla="*/ 257 h 1281"/>
                  <a:gd name="T36" fmla="*/ 849 w 1944"/>
                  <a:gd name="T37" fmla="*/ 27 h 1281"/>
                  <a:gd name="T38" fmla="*/ 1516 w 1944"/>
                  <a:gd name="T39" fmla="*/ 1281 h 1281"/>
                  <a:gd name="T40" fmla="*/ 1516 w 1944"/>
                  <a:gd name="T41" fmla="*/ 1281 h 1281"/>
                  <a:gd name="T42" fmla="*/ 371 w 1944"/>
                  <a:gd name="T43" fmla="*/ 1281 h 1281"/>
                  <a:gd name="T44" fmla="*/ 0 w 1944"/>
                  <a:gd name="T45" fmla="*/ 915 h 1281"/>
                  <a:gd name="T46" fmla="*/ 305 w 1944"/>
                  <a:gd name="T47" fmla="*/ 555 h 1281"/>
                  <a:gd name="T48" fmla="*/ 305 w 1944"/>
                  <a:gd name="T49" fmla="*/ 542 h 1281"/>
                  <a:gd name="T50" fmla="*/ 545 w 1944"/>
                  <a:gd name="T51" fmla="*/ 93 h 1281"/>
                  <a:gd name="T52" fmla="*/ 849 w 1944"/>
                  <a:gd name="T53" fmla="*/ 0 h 1281"/>
                  <a:gd name="T54" fmla="*/ 1294 w 1944"/>
                  <a:gd name="T55" fmla="*/ 232 h 1281"/>
                  <a:gd name="T56" fmla="*/ 1434 w 1944"/>
                  <a:gd name="T57" fmla="*/ 197 h 1281"/>
                  <a:gd name="T58" fmla="*/ 1612 w 1944"/>
                  <a:gd name="T59" fmla="*/ 251 h 1281"/>
                  <a:gd name="T60" fmla="*/ 1754 w 1944"/>
                  <a:gd name="T61" fmla="*/ 503 h 1281"/>
                  <a:gd name="T62" fmla="*/ 1944 w 1944"/>
                  <a:gd name="T63" fmla="*/ 856 h 1281"/>
                  <a:gd name="T64" fmla="*/ 1563 w 1944"/>
                  <a:gd name="T65" fmla="*/ 1281 h 1281"/>
                  <a:gd name="T66" fmla="*/ 1516 w 1944"/>
                  <a:gd name="T67" fmla="*/ 1281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44" h="1281">
                    <a:moveTo>
                      <a:pt x="849" y="27"/>
                    </a:moveTo>
                    <a:lnTo>
                      <a:pt x="849" y="27"/>
                    </a:lnTo>
                    <a:cubicBezTo>
                      <a:pt x="745" y="27"/>
                      <a:pt x="645" y="57"/>
                      <a:pt x="560" y="115"/>
                    </a:cubicBezTo>
                    <a:cubicBezTo>
                      <a:pt x="417" y="211"/>
                      <a:pt x="332" y="371"/>
                      <a:pt x="332" y="542"/>
                    </a:cubicBezTo>
                    <a:lnTo>
                      <a:pt x="332" y="578"/>
                    </a:lnTo>
                    <a:lnTo>
                      <a:pt x="321" y="580"/>
                    </a:lnTo>
                    <a:cubicBezTo>
                      <a:pt x="156" y="605"/>
                      <a:pt x="27" y="752"/>
                      <a:pt x="27" y="915"/>
                    </a:cubicBezTo>
                    <a:cubicBezTo>
                      <a:pt x="27" y="1102"/>
                      <a:pt x="181" y="1254"/>
                      <a:pt x="371" y="1254"/>
                    </a:cubicBezTo>
                    <a:lnTo>
                      <a:pt x="1561" y="1254"/>
                    </a:lnTo>
                    <a:cubicBezTo>
                      <a:pt x="1764" y="1235"/>
                      <a:pt x="1918" y="1063"/>
                      <a:pt x="1918" y="856"/>
                    </a:cubicBezTo>
                    <a:cubicBezTo>
                      <a:pt x="1918" y="722"/>
                      <a:pt x="1849" y="597"/>
                      <a:pt x="1734" y="521"/>
                    </a:cubicBezTo>
                    <a:lnTo>
                      <a:pt x="1728" y="517"/>
                    </a:lnTo>
                    <a:lnTo>
                      <a:pt x="1728" y="510"/>
                    </a:lnTo>
                    <a:cubicBezTo>
                      <a:pt x="1726" y="415"/>
                      <a:pt x="1677" y="326"/>
                      <a:pt x="1598" y="273"/>
                    </a:cubicBezTo>
                    <a:cubicBezTo>
                      <a:pt x="1549" y="241"/>
                      <a:pt x="1493" y="224"/>
                      <a:pt x="1434" y="224"/>
                    </a:cubicBezTo>
                    <a:cubicBezTo>
                      <a:pt x="1386" y="224"/>
                      <a:pt x="1338" y="237"/>
                      <a:pt x="1296" y="261"/>
                    </a:cubicBezTo>
                    <a:lnTo>
                      <a:pt x="1286" y="267"/>
                    </a:lnTo>
                    <a:lnTo>
                      <a:pt x="1279" y="257"/>
                    </a:lnTo>
                    <a:cubicBezTo>
                      <a:pt x="1181" y="113"/>
                      <a:pt x="1021" y="27"/>
                      <a:pt x="849" y="27"/>
                    </a:cubicBezTo>
                    <a:close/>
                    <a:moveTo>
                      <a:pt x="1516" y="1281"/>
                    </a:moveTo>
                    <a:lnTo>
                      <a:pt x="1516" y="1281"/>
                    </a:lnTo>
                    <a:lnTo>
                      <a:pt x="371" y="1281"/>
                    </a:lnTo>
                    <a:cubicBezTo>
                      <a:pt x="166" y="1281"/>
                      <a:pt x="0" y="1117"/>
                      <a:pt x="0" y="915"/>
                    </a:cubicBezTo>
                    <a:cubicBezTo>
                      <a:pt x="0" y="743"/>
                      <a:pt x="133" y="587"/>
                      <a:pt x="305" y="555"/>
                    </a:cubicBezTo>
                    <a:lnTo>
                      <a:pt x="305" y="542"/>
                    </a:lnTo>
                    <a:cubicBezTo>
                      <a:pt x="305" y="362"/>
                      <a:pt x="395" y="194"/>
                      <a:pt x="545" y="93"/>
                    </a:cubicBezTo>
                    <a:cubicBezTo>
                      <a:pt x="635" y="32"/>
                      <a:pt x="740" y="0"/>
                      <a:pt x="849" y="0"/>
                    </a:cubicBezTo>
                    <a:cubicBezTo>
                      <a:pt x="1026" y="0"/>
                      <a:pt x="1191" y="87"/>
                      <a:pt x="1294" y="232"/>
                    </a:cubicBezTo>
                    <a:cubicBezTo>
                      <a:pt x="1337" y="209"/>
                      <a:pt x="1385" y="197"/>
                      <a:pt x="1434" y="197"/>
                    </a:cubicBezTo>
                    <a:cubicBezTo>
                      <a:pt x="1498" y="197"/>
                      <a:pt x="1560" y="216"/>
                      <a:pt x="1612" y="251"/>
                    </a:cubicBezTo>
                    <a:cubicBezTo>
                      <a:pt x="1697" y="307"/>
                      <a:pt x="1750" y="401"/>
                      <a:pt x="1754" y="503"/>
                    </a:cubicBezTo>
                    <a:cubicBezTo>
                      <a:pt x="1873" y="584"/>
                      <a:pt x="1944" y="715"/>
                      <a:pt x="1944" y="856"/>
                    </a:cubicBezTo>
                    <a:cubicBezTo>
                      <a:pt x="1944" y="1077"/>
                      <a:pt x="1780" y="1260"/>
                      <a:pt x="1563" y="1281"/>
                    </a:cubicBezTo>
                    <a:lnTo>
                      <a:pt x="1516" y="1281"/>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94" name="Freeform 93">
                <a:extLst>
                  <a:ext uri="{FF2B5EF4-FFF2-40B4-BE49-F238E27FC236}">
                    <a16:creationId xmlns:a16="http://schemas.microsoft.com/office/drawing/2014/main" id="{F15DCE5E-1145-4357-A8F5-AB854BEC85E4}"/>
                  </a:ext>
                </a:extLst>
              </p:cNvPr>
              <p:cNvSpPr>
                <a:spLocks/>
              </p:cNvSpPr>
              <p:nvPr/>
            </p:nvSpPr>
            <p:spPr bwMode="auto">
              <a:xfrm>
                <a:off x="865188" y="2857501"/>
                <a:ext cx="100013" cy="100013"/>
              </a:xfrm>
              <a:custGeom>
                <a:avLst/>
                <a:gdLst>
                  <a:gd name="T0" fmla="*/ 27 w 360"/>
                  <a:gd name="T1" fmla="*/ 362 h 362"/>
                  <a:gd name="T2" fmla="*/ 27 w 360"/>
                  <a:gd name="T3" fmla="*/ 362 h 362"/>
                  <a:gd name="T4" fmla="*/ 0 w 360"/>
                  <a:gd name="T5" fmla="*/ 362 h 362"/>
                  <a:gd name="T6" fmla="*/ 158 w 360"/>
                  <a:gd name="T7" fmla="*/ 61 h 362"/>
                  <a:gd name="T8" fmla="*/ 360 w 360"/>
                  <a:gd name="T9" fmla="*/ 0 h 362"/>
                  <a:gd name="T10" fmla="*/ 360 w 360"/>
                  <a:gd name="T11" fmla="*/ 26 h 362"/>
                  <a:gd name="T12" fmla="*/ 173 w 360"/>
                  <a:gd name="T13" fmla="*/ 83 h 362"/>
                  <a:gd name="T14" fmla="*/ 27 w 360"/>
                  <a:gd name="T15" fmla="*/ 362 h 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0" h="362">
                    <a:moveTo>
                      <a:pt x="27" y="362"/>
                    </a:moveTo>
                    <a:lnTo>
                      <a:pt x="27" y="362"/>
                    </a:lnTo>
                    <a:lnTo>
                      <a:pt x="0" y="362"/>
                    </a:lnTo>
                    <a:cubicBezTo>
                      <a:pt x="0" y="240"/>
                      <a:pt x="59" y="128"/>
                      <a:pt x="158" y="61"/>
                    </a:cubicBezTo>
                    <a:cubicBezTo>
                      <a:pt x="218" y="21"/>
                      <a:pt x="288" y="0"/>
                      <a:pt x="360" y="0"/>
                    </a:cubicBezTo>
                    <a:lnTo>
                      <a:pt x="360" y="26"/>
                    </a:lnTo>
                    <a:cubicBezTo>
                      <a:pt x="293" y="26"/>
                      <a:pt x="229" y="46"/>
                      <a:pt x="173" y="83"/>
                    </a:cubicBezTo>
                    <a:cubicBezTo>
                      <a:pt x="81" y="145"/>
                      <a:pt x="27" y="249"/>
                      <a:pt x="27" y="362"/>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grpSp>
          <p:nvGrpSpPr>
            <p:cNvPr id="590" name="Group 589">
              <a:extLst>
                <a:ext uri="{FF2B5EF4-FFF2-40B4-BE49-F238E27FC236}">
                  <a16:creationId xmlns:a16="http://schemas.microsoft.com/office/drawing/2014/main" id="{637AF272-5F84-4874-82E5-76ADCC473893}"/>
                </a:ext>
              </a:extLst>
            </p:cNvPr>
            <p:cNvGrpSpPr/>
            <p:nvPr/>
          </p:nvGrpSpPr>
          <p:grpSpPr>
            <a:xfrm>
              <a:off x="9091808" y="2718520"/>
              <a:ext cx="353210" cy="274396"/>
              <a:chOff x="9091808" y="2718520"/>
              <a:chExt cx="353210" cy="274396"/>
            </a:xfrm>
          </p:grpSpPr>
          <p:sp useBgFill="1">
            <p:nvSpPr>
              <p:cNvPr id="591" name="Rectangle 590">
                <a:extLst>
                  <a:ext uri="{FF2B5EF4-FFF2-40B4-BE49-F238E27FC236}">
                    <a16:creationId xmlns:a16="http://schemas.microsoft.com/office/drawing/2014/main" id="{FA40C58E-C56F-4BC2-8147-C1468A91CDB4}"/>
                  </a:ext>
                </a:extLst>
              </p:cNvPr>
              <p:cNvSpPr/>
              <p:nvPr/>
            </p:nvSpPr>
            <p:spPr bwMode="auto">
              <a:xfrm>
                <a:off x="9091808" y="2718520"/>
                <a:ext cx="260450" cy="2599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92" name="Browser_4">
                <a:extLst>
                  <a:ext uri="{FF2B5EF4-FFF2-40B4-BE49-F238E27FC236}">
                    <a16:creationId xmlns:a16="http://schemas.microsoft.com/office/drawing/2014/main" id="{D53378B5-03EC-4CCD-9D8D-8D0FCC517BCA}"/>
                  </a:ext>
                </a:extLst>
              </p:cNvPr>
              <p:cNvSpPr>
                <a:spLocks noChangeAspect="1" noEditPoints="1"/>
              </p:cNvSpPr>
              <p:nvPr/>
            </p:nvSpPr>
            <p:spPr bwMode="auto">
              <a:xfrm>
                <a:off x="9126290" y="2757036"/>
                <a:ext cx="318728" cy="235880"/>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95" name="Group 594">
            <a:extLst>
              <a:ext uri="{FF2B5EF4-FFF2-40B4-BE49-F238E27FC236}">
                <a16:creationId xmlns:a16="http://schemas.microsoft.com/office/drawing/2014/main" id="{A7B35906-0C53-49D4-9E09-1C52F17BAC25}"/>
              </a:ext>
            </a:extLst>
          </p:cNvPr>
          <p:cNvGrpSpPr/>
          <p:nvPr/>
        </p:nvGrpSpPr>
        <p:grpSpPr>
          <a:xfrm>
            <a:off x="10708599" y="1991150"/>
            <a:ext cx="873184" cy="624464"/>
            <a:chOff x="9930653" y="2203516"/>
            <a:chExt cx="873184" cy="624464"/>
          </a:xfrm>
        </p:grpSpPr>
        <p:grpSp>
          <p:nvGrpSpPr>
            <p:cNvPr id="596" name="Group 595">
              <a:extLst>
                <a:ext uri="{FF2B5EF4-FFF2-40B4-BE49-F238E27FC236}">
                  <a16:creationId xmlns:a16="http://schemas.microsoft.com/office/drawing/2014/main" id="{73F07844-408E-49B5-8AAE-5A3EDF130412}"/>
                </a:ext>
              </a:extLst>
            </p:cNvPr>
            <p:cNvGrpSpPr/>
            <p:nvPr/>
          </p:nvGrpSpPr>
          <p:grpSpPr>
            <a:xfrm>
              <a:off x="9930653" y="2203516"/>
              <a:ext cx="812846" cy="537058"/>
              <a:chOff x="728663" y="2808288"/>
              <a:chExt cx="533400" cy="352425"/>
            </a:xfrm>
            <a:solidFill>
              <a:schemeClr val="tx1"/>
            </a:solidFill>
          </p:grpSpPr>
          <p:sp>
            <p:nvSpPr>
              <p:cNvPr id="600" name="Freeform 92">
                <a:extLst>
                  <a:ext uri="{FF2B5EF4-FFF2-40B4-BE49-F238E27FC236}">
                    <a16:creationId xmlns:a16="http://schemas.microsoft.com/office/drawing/2014/main" id="{C3E9CF23-0B4C-4BEC-9662-147F3012EE6E}"/>
                  </a:ext>
                </a:extLst>
              </p:cNvPr>
              <p:cNvSpPr>
                <a:spLocks noEditPoints="1"/>
              </p:cNvSpPr>
              <p:nvPr/>
            </p:nvSpPr>
            <p:spPr bwMode="auto">
              <a:xfrm>
                <a:off x="728663" y="2808288"/>
                <a:ext cx="533400" cy="352425"/>
              </a:xfrm>
              <a:custGeom>
                <a:avLst/>
                <a:gdLst>
                  <a:gd name="T0" fmla="*/ 849 w 1944"/>
                  <a:gd name="T1" fmla="*/ 27 h 1281"/>
                  <a:gd name="T2" fmla="*/ 849 w 1944"/>
                  <a:gd name="T3" fmla="*/ 27 h 1281"/>
                  <a:gd name="T4" fmla="*/ 560 w 1944"/>
                  <a:gd name="T5" fmla="*/ 115 h 1281"/>
                  <a:gd name="T6" fmla="*/ 332 w 1944"/>
                  <a:gd name="T7" fmla="*/ 542 h 1281"/>
                  <a:gd name="T8" fmla="*/ 332 w 1944"/>
                  <a:gd name="T9" fmla="*/ 578 h 1281"/>
                  <a:gd name="T10" fmla="*/ 321 w 1944"/>
                  <a:gd name="T11" fmla="*/ 580 h 1281"/>
                  <a:gd name="T12" fmla="*/ 27 w 1944"/>
                  <a:gd name="T13" fmla="*/ 915 h 1281"/>
                  <a:gd name="T14" fmla="*/ 371 w 1944"/>
                  <a:gd name="T15" fmla="*/ 1254 h 1281"/>
                  <a:gd name="T16" fmla="*/ 1561 w 1944"/>
                  <a:gd name="T17" fmla="*/ 1254 h 1281"/>
                  <a:gd name="T18" fmla="*/ 1918 w 1944"/>
                  <a:gd name="T19" fmla="*/ 856 h 1281"/>
                  <a:gd name="T20" fmla="*/ 1734 w 1944"/>
                  <a:gd name="T21" fmla="*/ 521 h 1281"/>
                  <a:gd name="T22" fmla="*/ 1728 w 1944"/>
                  <a:gd name="T23" fmla="*/ 517 h 1281"/>
                  <a:gd name="T24" fmla="*/ 1728 w 1944"/>
                  <a:gd name="T25" fmla="*/ 510 h 1281"/>
                  <a:gd name="T26" fmla="*/ 1598 w 1944"/>
                  <a:gd name="T27" fmla="*/ 273 h 1281"/>
                  <a:gd name="T28" fmla="*/ 1434 w 1944"/>
                  <a:gd name="T29" fmla="*/ 224 h 1281"/>
                  <a:gd name="T30" fmla="*/ 1296 w 1944"/>
                  <a:gd name="T31" fmla="*/ 261 h 1281"/>
                  <a:gd name="T32" fmla="*/ 1286 w 1944"/>
                  <a:gd name="T33" fmla="*/ 267 h 1281"/>
                  <a:gd name="T34" fmla="*/ 1279 w 1944"/>
                  <a:gd name="T35" fmla="*/ 257 h 1281"/>
                  <a:gd name="T36" fmla="*/ 849 w 1944"/>
                  <a:gd name="T37" fmla="*/ 27 h 1281"/>
                  <a:gd name="T38" fmla="*/ 1516 w 1944"/>
                  <a:gd name="T39" fmla="*/ 1281 h 1281"/>
                  <a:gd name="T40" fmla="*/ 1516 w 1944"/>
                  <a:gd name="T41" fmla="*/ 1281 h 1281"/>
                  <a:gd name="T42" fmla="*/ 371 w 1944"/>
                  <a:gd name="T43" fmla="*/ 1281 h 1281"/>
                  <a:gd name="T44" fmla="*/ 0 w 1944"/>
                  <a:gd name="T45" fmla="*/ 915 h 1281"/>
                  <a:gd name="T46" fmla="*/ 305 w 1944"/>
                  <a:gd name="T47" fmla="*/ 555 h 1281"/>
                  <a:gd name="T48" fmla="*/ 305 w 1944"/>
                  <a:gd name="T49" fmla="*/ 542 h 1281"/>
                  <a:gd name="T50" fmla="*/ 545 w 1944"/>
                  <a:gd name="T51" fmla="*/ 93 h 1281"/>
                  <a:gd name="T52" fmla="*/ 849 w 1944"/>
                  <a:gd name="T53" fmla="*/ 0 h 1281"/>
                  <a:gd name="T54" fmla="*/ 1294 w 1944"/>
                  <a:gd name="T55" fmla="*/ 232 h 1281"/>
                  <a:gd name="T56" fmla="*/ 1434 w 1944"/>
                  <a:gd name="T57" fmla="*/ 197 h 1281"/>
                  <a:gd name="T58" fmla="*/ 1612 w 1944"/>
                  <a:gd name="T59" fmla="*/ 251 h 1281"/>
                  <a:gd name="T60" fmla="*/ 1754 w 1944"/>
                  <a:gd name="T61" fmla="*/ 503 h 1281"/>
                  <a:gd name="T62" fmla="*/ 1944 w 1944"/>
                  <a:gd name="T63" fmla="*/ 856 h 1281"/>
                  <a:gd name="T64" fmla="*/ 1563 w 1944"/>
                  <a:gd name="T65" fmla="*/ 1281 h 1281"/>
                  <a:gd name="T66" fmla="*/ 1516 w 1944"/>
                  <a:gd name="T67" fmla="*/ 1281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44" h="1281">
                    <a:moveTo>
                      <a:pt x="849" y="27"/>
                    </a:moveTo>
                    <a:lnTo>
                      <a:pt x="849" y="27"/>
                    </a:lnTo>
                    <a:cubicBezTo>
                      <a:pt x="745" y="27"/>
                      <a:pt x="645" y="57"/>
                      <a:pt x="560" y="115"/>
                    </a:cubicBezTo>
                    <a:cubicBezTo>
                      <a:pt x="417" y="211"/>
                      <a:pt x="332" y="371"/>
                      <a:pt x="332" y="542"/>
                    </a:cubicBezTo>
                    <a:lnTo>
                      <a:pt x="332" y="578"/>
                    </a:lnTo>
                    <a:lnTo>
                      <a:pt x="321" y="580"/>
                    </a:lnTo>
                    <a:cubicBezTo>
                      <a:pt x="156" y="605"/>
                      <a:pt x="27" y="752"/>
                      <a:pt x="27" y="915"/>
                    </a:cubicBezTo>
                    <a:cubicBezTo>
                      <a:pt x="27" y="1102"/>
                      <a:pt x="181" y="1254"/>
                      <a:pt x="371" y="1254"/>
                    </a:cubicBezTo>
                    <a:lnTo>
                      <a:pt x="1561" y="1254"/>
                    </a:lnTo>
                    <a:cubicBezTo>
                      <a:pt x="1764" y="1235"/>
                      <a:pt x="1918" y="1063"/>
                      <a:pt x="1918" y="856"/>
                    </a:cubicBezTo>
                    <a:cubicBezTo>
                      <a:pt x="1918" y="722"/>
                      <a:pt x="1849" y="597"/>
                      <a:pt x="1734" y="521"/>
                    </a:cubicBezTo>
                    <a:lnTo>
                      <a:pt x="1728" y="517"/>
                    </a:lnTo>
                    <a:lnTo>
                      <a:pt x="1728" y="510"/>
                    </a:lnTo>
                    <a:cubicBezTo>
                      <a:pt x="1726" y="415"/>
                      <a:pt x="1677" y="326"/>
                      <a:pt x="1598" y="273"/>
                    </a:cubicBezTo>
                    <a:cubicBezTo>
                      <a:pt x="1549" y="241"/>
                      <a:pt x="1493" y="224"/>
                      <a:pt x="1434" y="224"/>
                    </a:cubicBezTo>
                    <a:cubicBezTo>
                      <a:pt x="1386" y="224"/>
                      <a:pt x="1338" y="237"/>
                      <a:pt x="1296" y="261"/>
                    </a:cubicBezTo>
                    <a:lnTo>
                      <a:pt x="1286" y="267"/>
                    </a:lnTo>
                    <a:lnTo>
                      <a:pt x="1279" y="257"/>
                    </a:lnTo>
                    <a:cubicBezTo>
                      <a:pt x="1181" y="113"/>
                      <a:pt x="1021" y="27"/>
                      <a:pt x="849" y="27"/>
                    </a:cubicBezTo>
                    <a:close/>
                    <a:moveTo>
                      <a:pt x="1516" y="1281"/>
                    </a:moveTo>
                    <a:lnTo>
                      <a:pt x="1516" y="1281"/>
                    </a:lnTo>
                    <a:lnTo>
                      <a:pt x="371" y="1281"/>
                    </a:lnTo>
                    <a:cubicBezTo>
                      <a:pt x="166" y="1281"/>
                      <a:pt x="0" y="1117"/>
                      <a:pt x="0" y="915"/>
                    </a:cubicBezTo>
                    <a:cubicBezTo>
                      <a:pt x="0" y="743"/>
                      <a:pt x="133" y="587"/>
                      <a:pt x="305" y="555"/>
                    </a:cubicBezTo>
                    <a:lnTo>
                      <a:pt x="305" y="542"/>
                    </a:lnTo>
                    <a:cubicBezTo>
                      <a:pt x="305" y="362"/>
                      <a:pt x="395" y="194"/>
                      <a:pt x="545" y="93"/>
                    </a:cubicBezTo>
                    <a:cubicBezTo>
                      <a:pt x="635" y="32"/>
                      <a:pt x="740" y="0"/>
                      <a:pt x="849" y="0"/>
                    </a:cubicBezTo>
                    <a:cubicBezTo>
                      <a:pt x="1026" y="0"/>
                      <a:pt x="1191" y="87"/>
                      <a:pt x="1294" y="232"/>
                    </a:cubicBezTo>
                    <a:cubicBezTo>
                      <a:pt x="1337" y="209"/>
                      <a:pt x="1385" y="197"/>
                      <a:pt x="1434" y="197"/>
                    </a:cubicBezTo>
                    <a:cubicBezTo>
                      <a:pt x="1498" y="197"/>
                      <a:pt x="1560" y="216"/>
                      <a:pt x="1612" y="251"/>
                    </a:cubicBezTo>
                    <a:cubicBezTo>
                      <a:pt x="1697" y="307"/>
                      <a:pt x="1750" y="401"/>
                      <a:pt x="1754" y="503"/>
                    </a:cubicBezTo>
                    <a:cubicBezTo>
                      <a:pt x="1873" y="584"/>
                      <a:pt x="1944" y="715"/>
                      <a:pt x="1944" y="856"/>
                    </a:cubicBezTo>
                    <a:cubicBezTo>
                      <a:pt x="1944" y="1077"/>
                      <a:pt x="1780" y="1260"/>
                      <a:pt x="1563" y="1281"/>
                    </a:cubicBezTo>
                    <a:lnTo>
                      <a:pt x="1516" y="1281"/>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601" name="Freeform 93">
                <a:extLst>
                  <a:ext uri="{FF2B5EF4-FFF2-40B4-BE49-F238E27FC236}">
                    <a16:creationId xmlns:a16="http://schemas.microsoft.com/office/drawing/2014/main" id="{C270F8D1-3ABC-4BDE-B6D9-2727D59CEA77}"/>
                  </a:ext>
                </a:extLst>
              </p:cNvPr>
              <p:cNvSpPr>
                <a:spLocks/>
              </p:cNvSpPr>
              <p:nvPr/>
            </p:nvSpPr>
            <p:spPr bwMode="auto">
              <a:xfrm>
                <a:off x="865188" y="2857501"/>
                <a:ext cx="100013" cy="100013"/>
              </a:xfrm>
              <a:custGeom>
                <a:avLst/>
                <a:gdLst>
                  <a:gd name="T0" fmla="*/ 27 w 360"/>
                  <a:gd name="T1" fmla="*/ 362 h 362"/>
                  <a:gd name="T2" fmla="*/ 27 w 360"/>
                  <a:gd name="T3" fmla="*/ 362 h 362"/>
                  <a:gd name="T4" fmla="*/ 0 w 360"/>
                  <a:gd name="T5" fmla="*/ 362 h 362"/>
                  <a:gd name="T6" fmla="*/ 158 w 360"/>
                  <a:gd name="T7" fmla="*/ 61 h 362"/>
                  <a:gd name="T8" fmla="*/ 360 w 360"/>
                  <a:gd name="T9" fmla="*/ 0 h 362"/>
                  <a:gd name="T10" fmla="*/ 360 w 360"/>
                  <a:gd name="T11" fmla="*/ 26 h 362"/>
                  <a:gd name="T12" fmla="*/ 173 w 360"/>
                  <a:gd name="T13" fmla="*/ 83 h 362"/>
                  <a:gd name="T14" fmla="*/ 27 w 360"/>
                  <a:gd name="T15" fmla="*/ 362 h 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0" h="362">
                    <a:moveTo>
                      <a:pt x="27" y="362"/>
                    </a:moveTo>
                    <a:lnTo>
                      <a:pt x="27" y="362"/>
                    </a:lnTo>
                    <a:lnTo>
                      <a:pt x="0" y="362"/>
                    </a:lnTo>
                    <a:cubicBezTo>
                      <a:pt x="0" y="240"/>
                      <a:pt x="59" y="128"/>
                      <a:pt x="158" y="61"/>
                    </a:cubicBezTo>
                    <a:cubicBezTo>
                      <a:pt x="218" y="21"/>
                      <a:pt x="288" y="0"/>
                      <a:pt x="360" y="0"/>
                    </a:cubicBezTo>
                    <a:lnTo>
                      <a:pt x="360" y="26"/>
                    </a:lnTo>
                    <a:cubicBezTo>
                      <a:pt x="293" y="26"/>
                      <a:pt x="229" y="46"/>
                      <a:pt x="173" y="83"/>
                    </a:cubicBezTo>
                    <a:cubicBezTo>
                      <a:pt x="81" y="145"/>
                      <a:pt x="27" y="249"/>
                      <a:pt x="27" y="362"/>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grpSp>
          <p:nvGrpSpPr>
            <p:cNvPr id="597" name="Group 596">
              <a:extLst>
                <a:ext uri="{FF2B5EF4-FFF2-40B4-BE49-F238E27FC236}">
                  <a16:creationId xmlns:a16="http://schemas.microsoft.com/office/drawing/2014/main" id="{76BCA9B7-5D1A-4B5C-846D-2C34E3613749}"/>
                </a:ext>
              </a:extLst>
            </p:cNvPr>
            <p:cNvGrpSpPr/>
            <p:nvPr/>
          </p:nvGrpSpPr>
          <p:grpSpPr>
            <a:xfrm>
              <a:off x="10543387" y="2510506"/>
              <a:ext cx="260450" cy="317474"/>
              <a:chOff x="10543387" y="2510506"/>
              <a:chExt cx="260450" cy="317474"/>
            </a:xfrm>
          </p:grpSpPr>
          <p:sp useBgFill="1">
            <p:nvSpPr>
              <p:cNvPr id="598" name="Rectangle 597">
                <a:extLst>
                  <a:ext uri="{FF2B5EF4-FFF2-40B4-BE49-F238E27FC236}">
                    <a16:creationId xmlns:a16="http://schemas.microsoft.com/office/drawing/2014/main" id="{5E75837A-68E6-4D03-A0C9-229344EA22FE}"/>
                  </a:ext>
                </a:extLst>
              </p:cNvPr>
              <p:cNvSpPr/>
              <p:nvPr/>
            </p:nvSpPr>
            <p:spPr bwMode="auto">
              <a:xfrm>
                <a:off x="10543387" y="2510506"/>
                <a:ext cx="260450" cy="2599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99" name="Database_EFC7">
                <a:extLst>
                  <a:ext uri="{FF2B5EF4-FFF2-40B4-BE49-F238E27FC236}">
                    <a16:creationId xmlns:a16="http://schemas.microsoft.com/office/drawing/2014/main" id="{CAA4C647-A2BD-47FA-BDBE-4B228CA8F267}"/>
                  </a:ext>
                </a:extLst>
              </p:cNvPr>
              <p:cNvSpPr>
                <a:spLocks noChangeAspect="1" noEditPoints="1"/>
              </p:cNvSpPr>
              <p:nvPr/>
            </p:nvSpPr>
            <p:spPr bwMode="auto">
              <a:xfrm>
                <a:off x="10584400" y="2553660"/>
                <a:ext cx="211041" cy="27432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02" name="Group 601">
            <a:extLst>
              <a:ext uri="{FF2B5EF4-FFF2-40B4-BE49-F238E27FC236}">
                <a16:creationId xmlns:a16="http://schemas.microsoft.com/office/drawing/2014/main" id="{CB29325C-8799-4F3C-AF46-302CAFE677A2}"/>
              </a:ext>
            </a:extLst>
          </p:cNvPr>
          <p:cNvGrpSpPr/>
          <p:nvPr/>
        </p:nvGrpSpPr>
        <p:grpSpPr>
          <a:xfrm>
            <a:off x="10941777" y="4316527"/>
            <a:ext cx="346488" cy="552115"/>
            <a:chOff x="2513013" y="2711451"/>
            <a:chExt cx="339725" cy="541338"/>
          </a:xfrm>
          <a:solidFill>
            <a:schemeClr val="tx1"/>
          </a:solidFill>
        </p:grpSpPr>
        <p:sp>
          <p:nvSpPr>
            <p:cNvPr id="603" name="Freeform 143">
              <a:extLst>
                <a:ext uri="{FF2B5EF4-FFF2-40B4-BE49-F238E27FC236}">
                  <a16:creationId xmlns:a16="http://schemas.microsoft.com/office/drawing/2014/main" id="{C8BAAAD9-0544-4266-A71E-1F0091CC1A51}"/>
                </a:ext>
              </a:extLst>
            </p:cNvPr>
            <p:cNvSpPr>
              <a:spLocks noEditPoints="1"/>
            </p:cNvSpPr>
            <p:nvPr/>
          </p:nvSpPr>
          <p:spPr bwMode="auto">
            <a:xfrm>
              <a:off x="2754313" y="2760663"/>
              <a:ext cx="98425" cy="265113"/>
            </a:xfrm>
            <a:custGeom>
              <a:avLst/>
              <a:gdLst>
                <a:gd name="T0" fmla="*/ 326 w 362"/>
                <a:gd name="T1" fmla="*/ 834 h 966"/>
                <a:gd name="T2" fmla="*/ 156 w 362"/>
                <a:gd name="T3" fmla="*/ 933 h 966"/>
                <a:gd name="T4" fmla="*/ 37 w 362"/>
                <a:gd name="T5" fmla="*/ 817 h 966"/>
                <a:gd name="T6" fmla="*/ 207 w 362"/>
                <a:gd name="T7" fmla="*/ 719 h 966"/>
                <a:gd name="T8" fmla="*/ 325 w 362"/>
                <a:gd name="T9" fmla="*/ 767 h 966"/>
                <a:gd name="T10" fmla="*/ 37 w 362"/>
                <a:gd name="T11" fmla="*/ 662 h 966"/>
                <a:gd name="T12" fmla="*/ 37 w 362"/>
                <a:gd name="T13" fmla="*/ 594 h 966"/>
                <a:gd name="T14" fmla="*/ 207 w 362"/>
                <a:gd name="T15" fmla="*/ 496 h 966"/>
                <a:gd name="T16" fmla="*/ 325 w 362"/>
                <a:gd name="T17" fmla="*/ 544 h 966"/>
                <a:gd name="T18" fmla="*/ 278 w 362"/>
                <a:gd name="T19" fmla="*/ 659 h 966"/>
                <a:gd name="T20" fmla="*/ 37 w 362"/>
                <a:gd name="T21" fmla="*/ 662 h 966"/>
                <a:gd name="T22" fmla="*/ 37 w 362"/>
                <a:gd name="T23" fmla="*/ 438 h 966"/>
                <a:gd name="T24" fmla="*/ 84 w 362"/>
                <a:gd name="T25" fmla="*/ 323 h 966"/>
                <a:gd name="T26" fmla="*/ 241 w 362"/>
                <a:gd name="T27" fmla="*/ 266 h 966"/>
                <a:gd name="T28" fmla="*/ 326 w 362"/>
                <a:gd name="T29" fmla="*/ 388 h 966"/>
                <a:gd name="T30" fmla="*/ 156 w 362"/>
                <a:gd name="T31" fmla="*/ 486 h 966"/>
                <a:gd name="T32" fmla="*/ 37 w 362"/>
                <a:gd name="T33" fmla="*/ 215 h 966"/>
                <a:gd name="T34" fmla="*/ 37 w 362"/>
                <a:gd name="T35" fmla="*/ 148 h 966"/>
                <a:gd name="T36" fmla="*/ 207 w 362"/>
                <a:gd name="T37" fmla="*/ 49 h 966"/>
                <a:gd name="T38" fmla="*/ 325 w 362"/>
                <a:gd name="T39" fmla="*/ 97 h 966"/>
                <a:gd name="T40" fmla="*/ 278 w 362"/>
                <a:gd name="T41" fmla="*/ 213 h 966"/>
                <a:gd name="T42" fmla="*/ 37 w 362"/>
                <a:gd name="T43" fmla="*/ 215 h 966"/>
                <a:gd name="T44" fmla="*/ 273 w 362"/>
                <a:gd name="T45" fmla="*/ 690 h 966"/>
                <a:gd name="T46" fmla="*/ 350 w 362"/>
                <a:gd name="T47" fmla="*/ 621 h 966"/>
                <a:gd name="T48" fmla="*/ 273 w 362"/>
                <a:gd name="T49" fmla="*/ 467 h 966"/>
                <a:gd name="T50" fmla="*/ 350 w 362"/>
                <a:gd name="T51" fmla="*/ 398 h 966"/>
                <a:gd name="T52" fmla="*/ 273 w 362"/>
                <a:gd name="T53" fmla="*/ 244 h 966"/>
                <a:gd name="T54" fmla="*/ 350 w 362"/>
                <a:gd name="T55" fmla="*/ 175 h 966"/>
                <a:gd name="T56" fmla="*/ 196 w 362"/>
                <a:gd name="T57" fmla="*/ 24 h 966"/>
                <a:gd name="T58" fmla="*/ 86 w 362"/>
                <a:gd name="T59" fmla="*/ 70 h 966"/>
                <a:gd name="T60" fmla="*/ 12 w 362"/>
                <a:gd name="T61" fmla="*/ 138 h 966"/>
                <a:gd name="T62" fmla="*/ 89 w 362"/>
                <a:gd name="T63" fmla="*/ 292 h 966"/>
                <a:gd name="T64" fmla="*/ 12 w 362"/>
                <a:gd name="T65" fmla="*/ 361 h 966"/>
                <a:gd name="T66" fmla="*/ 89 w 362"/>
                <a:gd name="T67" fmla="*/ 515 h 966"/>
                <a:gd name="T68" fmla="*/ 12 w 362"/>
                <a:gd name="T69" fmla="*/ 584 h 966"/>
                <a:gd name="T70" fmla="*/ 89 w 362"/>
                <a:gd name="T71" fmla="*/ 738 h 966"/>
                <a:gd name="T72" fmla="*/ 12 w 362"/>
                <a:gd name="T73" fmla="*/ 807 h 966"/>
                <a:gd name="T74" fmla="*/ 13 w 362"/>
                <a:gd name="T75" fmla="*/ 895 h 966"/>
                <a:gd name="T76" fmla="*/ 86 w 362"/>
                <a:gd name="T77" fmla="*/ 961 h 966"/>
                <a:gd name="T78" fmla="*/ 121 w 362"/>
                <a:gd name="T79" fmla="*/ 966 h 966"/>
                <a:gd name="T80" fmla="*/ 288 w 362"/>
                <a:gd name="T81" fmla="*/ 907 h 966"/>
                <a:gd name="T82" fmla="*/ 349 w 362"/>
                <a:gd name="T83" fmla="*/ 756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62" h="966">
                  <a:moveTo>
                    <a:pt x="326" y="834"/>
                  </a:moveTo>
                  <a:lnTo>
                    <a:pt x="326" y="834"/>
                  </a:lnTo>
                  <a:cubicBezTo>
                    <a:pt x="317" y="856"/>
                    <a:pt x="300" y="873"/>
                    <a:pt x="278" y="882"/>
                  </a:cubicBezTo>
                  <a:lnTo>
                    <a:pt x="156" y="933"/>
                  </a:lnTo>
                  <a:cubicBezTo>
                    <a:pt x="110" y="952"/>
                    <a:pt x="57" y="930"/>
                    <a:pt x="37" y="885"/>
                  </a:cubicBezTo>
                  <a:cubicBezTo>
                    <a:pt x="28" y="863"/>
                    <a:pt x="28" y="839"/>
                    <a:pt x="37" y="817"/>
                  </a:cubicBezTo>
                  <a:cubicBezTo>
                    <a:pt x="46" y="795"/>
                    <a:pt x="63" y="778"/>
                    <a:pt x="84" y="769"/>
                  </a:cubicBezTo>
                  <a:lnTo>
                    <a:pt x="207" y="719"/>
                  </a:lnTo>
                  <a:cubicBezTo>
                    <a:pt x="218" y="714"/>
                    <a:pt x="230" y="712"/>
                    <a:pt x="241" y="712"/>
                  </a:cubicBezTo>
                  <a:cubicBezTo>
                    <a:pt x="276" y="712"/>
                    <a:pt x="310" y="733"/>
                    <a:pt x="325" y="767"/>
                  </a:cubicBezTo>
                  <a:cubicBezTo>
                    <a:pt x="334" y="788"/>
                    <a:pt x="335" y="812"/>
                    <a:pt x="326" y="834"/>
                  </a:cubicBezTo>
                  <a:close/>
                  <a:moveTo>
                    <a:pt x="37" y="662"/>
                  </a:moveTo>
                  <a:lnTo>
                    <a:pt x="37" y="662"/>
                  </a:lnTo>
                  <a:cubicBezTo>
                    <a:pt x="28" y="640"/>
                    <a:pt x="28" y="616"/>
                    <a:pt x="37" y="594"/>
                  </a:cubicBezTo>
                  <a:cubicBezTo>
                    <a:pt x="46" y="572"/>
                    <a:pt x="63" y="555"/>
                    <a:pt x="84" y="546"/>
                  </a:cubicBezTo>
                  <a:lnTo>
                    <a:pt x="207" y="496"/>
                  </a:lnTo>
                  <a:cubicBezTo>
                    <a:pt x="218" y="491"/>
                    <a:pt x="230" y="489"/>
                    <a:pt x="241" y="489"/>
                  </a:cubicBezTo>
                  <a:cubicBezTo>
                    <a:pt x="276" y="489"/>
                    <a:pt x="310" y="509"/>
                    <a:pt x="325" y="544"/>
                  </a:cubicBezTo>
                  <a:cubicBezTo>
                    <a:pt x="334" y="565"/>
                    <a:pt x="335" y="589"/>
                    <a:pt x="326" y="611"/>
                  </a:cubicBezTo>
                  <a:cubicBezTo>
                    <a:pt x="317" y="633"/>
                    <a:pt x="300" y="650"/>
                    <a:pt x="278" y="659"/>
                  </a:cubicBezTo>
                  <a:lnTo>
                    <a:pt x="156" y="710"/>
                  </a:lnTo>
                  <a:cubicBezTo>
                    <a:pt x="110" y="728"/>
                    <a:pt x="57" y="707"/>
                    <a:pt x="37" y="662"/>
                  </a:cubicBezTo>
                  <a:close/>
                  <a:moveTo>
                    <a:pt x="37" y="438"/>
                  </a:moveTo>
                  <a:lnTo>
                    <a:pt x="37" y="438"/>
                  </a:lnTo>
                  <a:cubicBezTo>
                    <a:pt x="28" y="417"/>
                    <a:pt x="28" y="393"/>
                    <a:pt x="37" y="371"/>
                  </a:cubicBezTo>
                  <a:cubicBezTo>
                    <a:pt x="46" y="349"/>
                    <a:pt x="63" y="332"/>
                    <a:pt x="84" y="323"/>
                  </a:cubicBezTo>
                  <a:lnTo>
                    <a:pt x="207" y="272"/>
                  </a:lnTo>
                  <a:cubicBezTo>
                    <a:pt x="218" y="268"/>
                    <a:pt x="229" y="266"/>
                    <a:pt x="241" y="266"/>
                  </a:cubicBezTo>
                  <a:cubicBezTo>
                    <a:pt x="276" y="266"/>
                    <a:pt x="310" y="286"/>
                    <a:pt x="325" y="320"/>
                  </a:cubicBezTo>
                  <a:cubicBezTo>
                    <a:pt x="334" y="342"/>
                    <a:pt x="335" y="366"/>
                    <a:pt x="326" y="388"/>
                  </a:cubicBezTo>
                  <a:cubicBezTo>
                    <a:pt x="317" y="410"/>
                    <a:pt x="300" y="427"/>
                    <a:pt x="278" y="436"/>
                  </a:cubicBezTo>
                  <a:lnTo>
                    <a:pt x="156" y="486"/>
                  </a:lnTo>
                  <a:cubicBezTo>
                    <a:pt x="110" y="505"/>
                    <a:pt x="57" y="484"/>
                    <a:pt x="37" y="438"/>
                  </a:cubicBezTo>
                  <a:close/>
                  <a:moveTo>
                    <a:pt x="37" y="215"/>
                  </a:moveTo>
                  <a:lnTo>
                    <a:pt x="37" y="215"/>
                  </a:lnTo>
                  <a:cubicBezTo>
                    <a:pt x="28" y="194"/>
                    <a:pt x="28" y="170"/>
                    <a:pt x="37" y="148"/>
                  </a:cubicBezTo>
                  <a:cubicBezTo>
                    <a:pt x="46" y="126"/>
                    <a:pt x="63" y="109"/>
                    <a:pt x="84" y="100"/>
                  </a:cubicBezTo>
                  <a:lnTo>
                    <a:pt x="207" y="49"/>
                  </a:lnTo>
                  <a:cubicBezTo>
                    <a:pt x="218" y="44"/>
                    <a:pt x="229" y="42"/>
                    <a:pt x="241" y="42"/>
                  </a:cubicBezTo>
                  <a:cubicBezTo>
                    <a:pt x="276" y="42"/>
                    <a:pt x="310" y="63"/>
                    <a:pt x="325" y="97"/>
                  </a:cubicBezTo>
                  <a:cubicBezTo>
                    <a:pt x="334" y="119"/>
                    <a:pt x="335" y="143"/>
                    <a:pt x="326" y="165"/>
                  </a:cubicBezTo>
                  <a:cubicBezTo>
                    <a:pt x="317" y="187"/>
                    <a:pt x="300" y="204"/>
                    <a:pt x="278" y="213"/>
                  </a:cubicBezTo>
                  <a:lnTo>
                    <a:pt x="156" y="263"/>
                  </a:lnTo>
                  <a:cubicBezTo>
                    <a:pt x="110" y="282"/>
                    <a:pt x="57" y="260"/>
                    <a:pt x="37" y="215"/>
                  </a:cubicBezTo>
                  <a:close/>
                  <a:moveTo>
                    <a:pt x="273" y="690"/>
                  </a:moveTo>
                  <a:lnTo>
                    <a:pt x="273" y="690"/>
                  </a:lnTo>
                  <a:lnTo>
                    <a:pt x="288" y="684"/>
                  </a:lnTo>
                  <a:cubicBezTo>
                    <a:pt x="317" y="672"/>
                    <a:pt x="339" y="650"/>
                    <a:pt x="350" y="621"/>
                  </a:cubicBezTo>
                  <a:cubicBezTo>
                    <a:pt x="362" y="593"/>
                    <a:pt x="362" y="561"/>
                    <a:pt x="349" y="533"/>
                  </a:cubicBezTo>
                  <a:cubicBezTo>
                    <a:pt x="335" y="499"/>
                    <a:pt x="306" y="476"/>
                    <a:pt x="273" y="467"/>
                  </a:cubicBezTo>
                  <a:lnTo>
                    <a:pt x="288" y="461"/>
                  </a:lnTo>
                  <a:cubicBezTo>
                    <a:pt x="317" y="449"/>
                    <a:pt x="339" y="427"/>
                    <a:pt x="350" y="398"/>
                  </a:cubicBezTo>
                  <a:cubicBezTo>
                    <a:pt x="362" y="369"/>
                    <a:pt x="362" y="338"/>
                    <a:pt x="349" y="310"/>
                  </a:cubicBezTo>
                  <a:cubicBezTo>
                    <a:pt x="335" y="276"/>
                    <a:pt x="306" y="253"/>
                    <a:pt x="273" y="244"/>
                  </a:cubicBezTo>
                  <a:lnTo>
                    <a:pt x="288" y="237"/>
                  </a:lnTo>
                  <a:cubicBezTo>
                    <a:pt x="317" y="226"/>
                    <a:pt x="339" y="203"/>
                    <a:pt x="350" y="175"/>
                  </a:cubicBezTo>
                  <a:cubicBezTo>
                    <a:pt x="362" y="146"/>
                    <a:pt x="362" y="115"/>
                    <a:pt x="349" y="87"/>
                  </a:cubicBezTo>
                  <a:cubicBezTo>
                    <a:pt x="324" y="28"/>
                    <a:pt x="255" y="0"/>
                    <a:pt x="196" y="24"/>
                  </a:cubicBezTo>
                  <a:lnTo>
                    <a:pt x="113" y="59"/>
                  </a:lnTo>
                  <a:lnTo>
                    <a:pt x="86" y="70"/>
                  </a:lnTo>
                  <a:lnTo>
                    <a:pt x="74" y="75"/>
                  </a:lnTo>
                  <a:cubicBezTo>
                    <a:pt x="46" y="87"/>
                    <a:pt x="24" y="109"/>
                    <a:pt x="12" y="138"/>
                  </a:cubicBezTo>
                  <a:cubicBezTo>
                    <a:pt x="0" y="166"/>
                    <a:pt x="1" y="198"/>
                    <a:pt x="13" y="226"/>
                  </a:cubicBezTo>
                  <a:cubicBezTo>
                    <a:pt x="27" y="259"/>
                    <a:pt x="56" y="283"/>
                    <a:pt x="89" y="292"/>
                  </a:cubicBezTo>
                  <a:lnTo>
                    <a:pt x="74" y="298"/>
                  </a:lnTo>
                  <a:cubicBezTo>
                    <a:pt x="46" y="310"/>
                    <a:pt x="24" y="332"/>
                    <a:pt x="12" y="361"/>
                  </a:cubicBezTo>
                  <a:cubicBezTo>
                    <a:pt x="0" y="389"/>
                    <a:pt x="1" y="421"/>
                    <a:pt x="13" y="449"/>
                  </a:cubicBezTo>
                  <a:cubicBezTo>
                    <a:pt x="27" y="482"/>
                    <a:pt x="56" y="506"/>
                    <a:pt x="89" y="515"/>
                  </a:cubicBezTo>
                  <a:lnTo>
                    <a:pt x="74" y="521"/>
                  </a:lnTo>
                  <a:cubicBezTo>
                    <a:pt x="46" y="533"/>
                    <a:pt x="24" y="555"/>
                    <a:pt x="12" y="584"/>
                  </a:cubicBezTo>
                  <a:cubicBezTo>
                    <a:pt x="0" y="613"/>
                    <a:pt x="1" y="644"/>
                    <a:pt x="13" y="672"/>
                  </a:cubicBezTo>
                  <a:cubicBezTo>
                    <a:pt x="27" y="706"/>
                    <a:pt x="56" y="729"/>
                    <a:pt x="89" y="738"/>
                  </a:cubicBezTo>
                  <a:lnTo>
                    <a:pt x="74" y="745"/>
                  </a:lnTo>
                  <a:cubicBezTo>
                    <a:pt x="46" y="756"/>
                    <a:pt x="24" y="779"/>
                    <a:pt x="12" y="807"/>
                  </a:cubicBezTo>
                  <a:cubicBezTo>
                    <a:pt x="3" y="829"/>
                    <a:pt x="1" y="851"/>
                    <a:pt x="6" y="873"/>
                  </a:cubicBezTo>
                  <a:cubicBezTo>
                    <a:pt x="8" y="881"/>
                    <a:pt x="10" y="888"/>
                    <a:pt x="13" y="895"/>
                  </a:cubicBezTo>
                  <a:cubicBezTo>
                    <a:pt x="14" y="897"/>
                    <a:pt x="15" y="899"/>
                    <a:pt x="15" y="900"/>
                  </a:cubicBezTo>
                  <a:cubicBezTo>
                    <a:pt x="30" y="930"/>
                    <a:pt x="56" y="951"/>
                    <a:pt x="86" y="961"/>
                  </a:cubicBezTo>
                  <a:cubicBezTo>
                    <a:pt x="95" y="963"/>
                    <a:pt x="104" y="965"/>
                    <a:pt x="113" y="966"/>
                  </a:cubicBezTo>
                  <a:cubicBezTo>
                    <a:pt x="116" y="966"/>
                    <a:pt x="119" y="966"/>
                    <a:pt x="121" y="966"/>
                  </a:cubicBezTo>
                  <a:cubicBezTo>
                    <a:pt x="136" y="966"/>
                    <a:pt x="151" y="964"/>
                    <a:pt x="166" y="958"/>
                  </a:cubicBezTo>
                  <a:lnTo>
                    <a:pt x="288" y="907"/>
                  </a:lnTo>
                  <a:cubicBezTo>
                    <a:pt x="317" y="895"/>
                    <a:pt x="339" y="873"/>
                    <a:pt x="350" y="844"/>
                  </a:cubicBezTo>
                  <a:cubicBezTo>
                    <a:pt x="362" y="816"/>
                    <a:pt x="362" y="784"/>
                    <a:pt x="349" y="756"/>
                  </a:cubicBezTo>
                  <a:cubicBezTo>
                    <a:pt x="335" y="723"/>
                    <a:pt x="306" y="699"/>
                    <a:pt x="273" y="69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604" name="Freeform 144">
              <a:extLst>
                <a:ext uri="{FF2B5EF4-FFF2-40B4-BE49-F238E27FC236}">
                  <a16:creationId xmlns:a16="http://schemas.microsoft.com/office/drawing/2014/main" id="{4D2267DE-91DE-440D-B2C0-5C2355DC3FFC}"/>
                </a:ext>
              </a:extLst>
            </p:cNvPr>
            <p:cNvSpPr>
              <a:spLocks noEditPoints="1"/>
            </p:cNvSpPr>
            <p:nvPr/>
          </p:nvSpPr>
          <p:spPr bwMode="auto">
            <a:xfrm>
              <a:off x="2651125" y="3021013"/>
              <a:ext cx="46038" cy="46038"/>
            </a:xfrm>
            <a:custGeom>
              <a:avLst/>
              <a:gdLst>
                <a:gd name="T0" fmla="*/ 84 w 167"/>
                <a:gd name="T1" fmla="*/ 26 h 166"/>
                <a:gd name="T2" fmla="*/ 84 w 167"/>
                <a:gd name="T3" fmla="*/ 26 h 166"/>
                <a:gd name="T4" fmla="*/ 27 w 167"/>
                <a:gd name="T5" fmla="*/ 83 h 166"/>
                <a:gd name="T6" fmla="*/ 84 w 167"/>
                <a:gd name="T7" fmla="*/ 140 h 166"/>
                <a:gd name="T8" fmla="*/ 140 w 167"/>
                <a:gd name="T9" fmla="*/ 83 h 166"/>
                <a:gd name="T10" fmla="*/ 84 w 167"/>
                <a:gd name="T11" fmla="*/ 26 h 166"/>
                <a:gd name="T12" fmla="*/ 84 w 167"/>
                <a:gd name="T13" fmla="*/ 166 h 166"/>
                <a:gd name="T14" fmla="*/ 84 w 167"/>
                <a:gd name="T15" fmla="*/ 166 h 166"/>
                <a:gd name="T16" fmla="*/ 0 w 167"/>
                <a:gd name="T17" fmla="*/ 83 h 166"/>
                <a:gd name="T18" fmla="*/ 84 w 167"/>
                <a:gd name="T19" fmla="*/ 0 h 166"/>
                <a:gd name="T20" fmla="*/ 167 w 167"/>
                <a:gd name="T21" fmla="*/ 83 h 166"/>
                <a:gd name="T22" fmla="*/ 84 w 167"/>
                <a:gd name="T23"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7" h="166">
                  <a:moveTo>
                    <a:pt x="84" y="26"/>
                  </a:moveTo>
                  <a:lnTo>
                    <a:pt x="84" y="26"/>
                  </a:lnTo>
                  <a:cubicBezTo>
                    <a:pt x="52" y="26"/>
                    <a:pt x="27" y="52"/>
                    <a:pt x="27" y="83"/>
                  </a:cubicBezTo>
                  <a:cubicBezTo>
                    <a:pt x="27" y="114"/>
                    <a:pt x="52" y="140"/>
                    <a:pt x="84" y="140"/>
                  </a:cubicBezTo>
                  <a:cubicBezTo>
                    <a:pt x="115" y="140"/>
                    <a:pt x="140" y="114"/>
                    <a:pt x="140" y="83"/>
                  </a:cubicBezTo>
                  <a:cubicBezTo>
                    <a:pt x="140" y="52"/>
                    <a:pt x="115" y="26"/>
                    <a:pt x="84" y="26"/>
                  </a:cubicBezTo>
                  <a:close/>
                  <a:moveTo>
                    <a:pt x="84" y="166"/>
                  </a:moveTo>
                  <a:lnTo>
                    <a:pt x="84" y="166"/>
                  </a:lnTo>
                  <a:cubicBezTo>
                    <a:pt x="38" y="166"/>
                    <a:pt x="0" y="129"/>
                    <a:pt x="0" y="83"/>
                  </a:cubicBezTo>
                  <a:cubicBezTo>
                    <a:pt x="0" y="37"/>
                    <a:pt x="38" y="0"/>
                    <a:pt x="84" y="0"/>
                  </a:cubicBezTo>
                  <a:cubicBezTo>
                    <a:pt x="130" y="0"/>
                    <a:pt x="167" y="37"/>
                    <a:pt x="167" y="83"/>
                  </a:cubicBezTo>
                  <a:cubicBezTo>
                    <a:pt x="167" y="129"/>
                    <a:pt x="130" y="166"/>
                    <a:pt x="84" y="16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605" name="Freeform 145">
              <a:extLst>
                <a:ext uri="{FF2B5EF4-FFF2-40B4-BE49-F238E27FC236}">
                  <a16:creationId xmlns:a16="http://schemas.microsoft.com/office/drawing/2014/main" id="{40CCB845-ADB2-400A-880B-245F4DF7B50F}"/>
                </a:ext>
              </a:extLst>
            </p:cNvPr>
            <p:cNvSpPr>
              <a:spLocks/>
            </p:cNvSpPr>
            <p:nvPr/>
          </p:nvSpPr>
          <p:spPr bwMode="auto">
            <a:xfrm>
              <a:off x="2601913" y="2797176"/>
              <a:ext cx="136525" cy="6350"/>
            </a:xfrm>
            <a:custGeom>
              <a:avLst/>
              <a:gdLst>
                <a:gd name="T0" fmla="*/ 498 w 498"/>
                <a:gd name="T1" fmla="*/ 26 h 26"/>
                <a:gd name="T2" fmla="*/ 498 w 498"/>
                <a:gd name="T3" fmla="*/ 26 h 26"/>
                <a:gd name="T4" fmla="*/ 0 w 498"/>
                <a:gd name="T5" fmla="*/ 26 h 26"/>
                <a:gd name="T6" fmla="*/ 0 w 498"/>
                <a:gd name="T7" fmla="*/ 0 h 26"/>
                <a:gd name="T8" fmla="*/ 498 w 498"/>
                <a:gd name="T9" fmla="*/ 0 h 26"/>
                <a:gd name="T10" fmla="*/ 498 w 498"/>
                <a:gd name="T11" fmla="*/ 26 h 26"/>
              </a:gdLst>
              <a:ahLst/>
              <a:cxnLst>
                <a:cxn ang="0">
                  <a:pos x="T0" y="T1"/>
                </a:cxn>
                <a:cxn ang="0">
                  <a:pos x="T2" y="T3"/>
                </a:cxn>
                <a:cxn ang="0">
                  <a:pos x="T4" y="T5"/>
                </a:cxn>
                <a:cxn ang="0">
                  <a:pos x="T6" y="T7"/>
                </a:cxn>
                <a:cxn ang="0">
                  <a:pos x="T8" y="T9"/>
                </a:cxn>
                <a:cxn ang="0">
                  <a:pos x="T10" y="T11"/>
                </a:cxn>
              </a:cxnLst>
              <a:rect l="0" t="0" r="r" b="b"/>
              <a:pathLst>
                <a:path w="498" h="26">
                  <a:moveTo>
                    <a:pt x="498" y="26"/>
                  </a:moveTo>
                  <a:lnTo>
                    <a:pt x="498" y="26"/>
                  </a:lnTo>
                  <a:lnTo>
                    <a:pt x="0" y="26"/>
                  </a:lnTo>
                  <a:lnTo>
                    <a:pt x="0" y="0"/>
                  </a:lnTo>
                  <a:lnTo>
                    <a:pt x="498" y="0"/>
                  </a:lnTo>
                  <a:lnTo>
                    <a:pt x="498" y="2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606" name="Freeform 146">
              <a:extLst>
                <a:ext uri="{FF2B5EF4-FFF2-40B4-BE49-F238E27FC236}">
                  <a16:creationId xmlns:a16="http://schemas.microsoft.com/office/drawing/2014/main" id="{5906D0C6-A2B6-45D1-8923-490A8274BFB7}"/>
                </a:ext>
              </a:extLst>
            </p:cNvPr>
            <p:cNvSpPr>
              <a:spLocks/>
            </p:cNvSpPr>
            <p:nvPr/>
          </p:nvSpPr>
          <p:spPr bwMode="auto">
            <a:xfrm>
              <a:off x="2601913" y="2843213"/>
              <a:ext cx="111125" cy="7938"/>
            </a:xfrm>
            <a:custGeom>
              <a:avLst/>
              <a:gdLst>
                <a:gd name="T0" fmla="*/ 406 w 406"/>
                <a:gd name="T1" fmla="*/ 27 h 27"/>
                <a:gd name="T2" fmla="*/ 406 w 406"/>
                <a:gd name="T3" fmla="*/ 27 h 27"/>
                <a:gd name="T4" fmla="*/ 0 w 406"/>
                <a:gd name="T5" fmla="*/ 27 h 27"/>
                <a:gd name="T6" fmla="*/ 0 w 406"/>
                <a:gd name="T7" fmla="*/ 0 h 27"/>
                <a:gd name="T8" fmla="*/ 406 w 406"/>
                <a:gd name="T9" fmla="*/ 0 h 27"/>
                <a:gd name="T10" fmla="*/ 406 w 406"/>
                <a:gd name="T11" fmla="*/ 27 h 27"/>
              </a:gdLst>
              <a:ahLst/>
              <a:cxnLst>
                <a:cxn ang="0">
                  <a:pos x="T0" y="T1"/>
                </a:cxn>
                <a:cxn ang="0">
                  <a:pos x="T2" y="T3"/>
                </a:cxn>
                <a:cxn ang="0">
                  <a:pos x="T4" y="T5"/>
                </a:cxn>
                <a:cxn ang="0">
                  <a:pos x="T6" y="T7"/>
                </a:cxn>
                <a:cxn ang="0">
                  <a:pos x="T8" y="T9"/>
                </a:cxn>
                <a:cxn ang="0">
                  <a:pos x="T10" y="T11"/>
                </a:cxn>
              </a:cxnLst>
              <a:rect l="0" t="0" r="r" b="b"/>
              <a:pathLst>
                <a:path w="406" h="27">
                  <a:moveTo>
                    <a:pt x="406" y="27"/>
                  </a:moveTo>
                  <a:lnTo>
                    <a:pt x="406" y="27"/>
                  </a:lnTo>
                  <a:lnTo>
                    <a:pt x="0" y="27"/>
                  </a:lnTo>
                  <a:lnTo>
                    <a:pt x="0" y="0"/>
                  </a:lnTo>
                  <a:lnTo>
                    <a:pt x="406" y="0"/>
                  </a:lnTo>
                  <a:lnTo>
                    <a:pt x="406" y="27"/>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607" name="Freeform 147">
              <a:extLst>
                <a:ext uri="{FF2B5EF4-FFF2-40B4-BE49-F238E27FC236}">
                  <a16:creationId xmlns:a16="http://schemas.microsoft.com/office/drawing/2014/main" id="{EFA0046E-75A4-45FA-ABEE-8AEC68AE6641}"/>
                </a:ext>
              </a:extLst>
            </p:cNvPr>
            <p:cNvSpPr>
              <a:spLocks/>
            </p:cNvSpPr>
            <p:nvPr/>
          </p:nvSpPr>
          <p:spPr bwMode="auto">
            <a:xfrm>
              <a:off x="2601913" y="2749551"/>
              <a:ext cx="136525" cy="7938"/>
            </a:xfrm>
            <a:custGeom>
              <a:avLst/>
              <a:gdLst>
                <a:gd name="T0" fmla="*/ 498 w 498"/>
                <a:gd name="T1" fmla="*/ 27 h 27"/>
                <a:gd name="T2" fmla="*/ 498 w 498"/>
                <a:gd name="T3" fmla="*/ 27 h 27"/>
                <a:gd name="T4" fmla="*/ 0 w 498"/>
                <a:gd name="T5" fmla="*/ 27 h 27"/>
                <a:gd name="T6" fmla="*/ 0 w 498"/>
                <a:gd name="T7" fmla="*/ 0 h 27"/>
                <a:gd name="T8" fmla="*/ 498 w 498"/>
                <a:gd name="T9" fmla="*/ 0 h 27"/>
                <a:gd name="T10" fmla="*/ 498 w 498"/>
                <a:gd name="T11" fmla="*/ 27 h 27"/>
              </a:gdLst>
              <a:ahLst/>
              <a:cxnLst>
                <a:cxn ang="0">
                  <a:pos x="T0" y="T1"/>
                </a:cxn>
                <a:cxn ang="0">
                  <a:pos x="T2" y="T3"/>
                </a:cxn>
                <a:cxn ang="0">
                  <a:pos x="T4" y="T5"/>
                </a:cxn>
                <a:cxn ang="0">
                  <a:pos x="T6" y="T7"/>
                </a:cxn>
                <a:cxn ang="0">
                  <a:pos x="T8" y="T9"/>
                </a:cxn>
                <a:cxn ang="0">
                  <a:pos x="T10" y="T11"/>
                </a:cxn>
              </a:cxnLst>
              <a:rect l="0" t="0" r="r" b="b"/>
              <a:pathLst>
                <a:path w="498" h="27">
                  <a:moveTo>
                    <a:pt x="498" y="27"/>
                  </a:moveTo>
                  <a:lnTo>
                    <a:pt x="498" y="27"/>
                  </a:lnTo>
                  <a:lnTo>
                    <a:pt x="0" y="27"/>
                  </a:lnTo>
                  <a:lnTo>
                    <a:pt x="0" y="0"/>
                  </a:lnTo>
                  <a:lnTo>
                    <a:pt x="498" y="0"/>
                  </a:lnTo>
                  <a:lnTo>
                    <a:pt x="498" y="27"/>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608" name="Freeform 148">
              <a:extLst>
                <a:ext uri="{FF2B5EF4-FFF2-40B4-BE49-F238E27FC236}">
                  <a16:creationId xmlns:a16="http://schemas.microsoft.com/office/drawing/2014/main" id="{D5772DDD-2E48-4B57-907E-1097DEECF2F2}"/>
                </a:ext>
              </a:extLst>
            </p:cNvPr>
            <p:cNvSpPr>
              <a:spLocks/>
            </p:cNvSpPr>
            <p:nvPr/>
          </p:nvSpPr>
          <p:spPr bwMode="auto">
            <a:xfrm>
              <a:off x="2601913" y="2890838"/>
              <a:ext cx="14288" cy="6350"/>
            </a:xfrm>
            <a:custGeom>
              <a:avLst/>
              <a:gdLst>
                <a:gd name="T0" fmla="*/ 0 w 53"/>
                <a:gd name="T1" fmla="*/ 0 h 27"/>
                <a:gd name="T2" fmla="*/ 0 w 53"/>
                <a:gd name="T3" fmla="*/ 0 h 27"/>
                <a:gd name="T4" fmla="*/ 0 w 53"/>
                <a:gd name="T5" fmla="*/ 27 h 27"/>
                <a:gd name="T6" fmla="*/ 44 w 53"/>
                <a:gd name="T7" fmla="*/ 27 h 27"/>
                <a:gd name="T8" fmla="*/ 53 w 53"/>
                <a:gd name="T9" fmla="*/ 0 h 27"/>
                <a:gd name="T10" fmla="*/ 0 w 53"/>
                <a:gd name="T11" fmla="*/ 0 h 27"/>
              </a:gdLst>
              <a:ahLst/>
              <a:cxnLst>
                <a:cxn ang="0">
                  <a:pos x="T0" y="T1"/>
                </a:cxn>
                <a:cxn ang="0">
                  <a:pos x="T2" y="T3"/>
                </a:cxn>
                <a:cxn ang="0">
                  <a:pos x="T4" y="T5"/>
                </a:cxn>
                <a:cxn ang="0">
                  <a:pos x="T6" y="T7"/>
                </a:cxn>
                <a:cxn ang="0">
                  <a:pos x="T8" y="T9"/>
                </a:cxn>
                <a:cxn ang="0">
                  <a:pos x="T10" y="T11"/>
                </a:cxn>
              </a:cxnLst>
              <a:rect l="0" t="0" r="r" b="b"/>
              <a:pathLst>
                <a:path w="53" h="27">
                  <a:moveTo>
                    <a:pt x="0" y="0"/>
                  </a:moveTo>
                  <a:lnTo>
                    <a:pt x="0" y="0"/>
                  </a:lnTo>
                  <a:lnTo>
                    <a:pt x="0" y="27"/>
                  </a:lnTo>
                  <a:lnTo>
                    <a:pt x="44" y="27"/>
                  </a:lnTo>
                  <a:lnTo>
                    <a:pt x="53" y="0"/>
                  </a:lnTo>
                  <a:lnTo>
                    <a:pt x="0"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609" name="Freeform 149">
              <a:extLst>
                <a:ext uri="{FF2B5EF4-FFF2-40B4-BE49-F238E27FC236}">
                  <a16:creationId xmlns:a16="http://schemas.microsoft.com/office/drawing/2014/main" id="{D9E59904-19D0-4678-B2A0-D484598D80D2}"/>
                </a:ext>
              </a:extLst>
            </p:cNvPr>
            <p:cNvSpPr>
              <a:spLocks noEditPoints="1"/>
            </p:cNvSpPr>
            <p:nvPr/>
          </p:nvSpPr>
          <p:spPr bwMode="auto">
            <a:xfrm>
              <a:off x="2597150" y="2825751"/>
              <a:ext cx="146050" cy="127000"/>
            </a:xfrm>
            <a:custGeom>
              <a:avLst/>
              <a:gdLst>
                <a:gd name="T0" fmla="*/ 502 w 529"/>
                <a:gd name="T1" fmla="*/ 439 h 466"/>
                <a:gd name="T2" fmla="*/ 502 w 529"/>
                <a:gd name="T3" fmla="*/ 439 h 466"/>
                <a:gd name="T4" fmla="*/ 37 w 529"/>
                <a:gd name="T5" fmla="*/ 439 h 466"/>
                <a:gd name="T6" fmla="*/ 89 w 529"/>
                <a:gd name="T7" fmla="*/ 267 h 466"/>
                <a:gd name="T8" fmla="*/ 150 w 529"/>
                <a:gd name="T9" fmla="*/ 286 h 466"/>
                <a:gd name="T10" fmla="*/ 209 w 529"/>
                <a:gd name="T11" fmla="*/ 169 h 466"/>
                <a:gd name="T12" fmla="*/ 268 w 529"/>
                <a:gd name="T13" fmla="*/ 225 h 466"/>
                <a:gd name="T14" fmla="*/ 333 w 529"/>
                <a:gd name="T15" fmla="*/ 145 h 466"/>
                <a:gd name="T16" fmla="*/ 395 w 529"/>
                <a:gd name="T17" fmla="*/ 178 h 466"/>
                <a:gd name="T18" fmla="*/ 463 w 529"/>
                <a:gd name="T19" fmla="*/ 90 h 466"/>
                <a:gd name="T20" fmla="*/ 502 w 529"/>
                <a:gd name="T21" fmla="*/ 57 h 466"/>
                <a:gd name="T22" fmla="*/ 502 w 529"/>
                <a:gd name="T23" fmla="*/ 439 h 466"/>
                <a:gd name="T24" fmla="*/ 445 w 529"/>
                <a:gd name="T25" fmla="*/ 70 h 466"/>
                <a:gd name="T26" fmla="*/ 445 w 529"/>
                <a:gd name="T27" fmla="*/ 70 h 466"/>
                <a:gd name="T28" fmla="*/ 388 w 529"/>
                <a:gd name="T29" fmla="*/ 144 h 466"/>
                <a:gd name="T30" fmla="*/ 326 w 529"/>
                <a:gd name="T31" fmla="*/ 111 h 466"/>
                <a:gd name="T32" fmla="*/ 266 w 529"/>
                <a:gd name="T33" fmla="*/ 186 h 466"/>
                <a:gd name="T34" fmla="*/ 201 w 529"/>
                <a:gd name="T35" fmla="*/ 125 h 466"/>
                <a:gd name="T36" fmla="*/ 136 w 529"/>
                <a:gd name="T37" fmla="*/ 254 h 466"/>
                <a:gd name="T38" fmla="*/ 72 w 529"/>
                <a:gd name="T39" fmla="*/ 233 h 466"/>
                <a:gd name="T40" fmla="*/ 71 w 529"/>
                <a:gd name="T41" fmla="*/ 237 h 466"/>
                <a:gd name="T42" fmla="*/ 62 w 529"/>
                <a:gd name="T43" fmla="*/ 264 h 466"/>
                <a:gd name="T44" fmla="*/ 0 w 529"/>
                <a:gd name="T45" fmla="*/ 466 h 466"/>
                <a:gd name="T46" fmla="*/ 529 w 529"/>
                <a:gd name="T47" fmla="*/ 466 h 466"/>
                <a:gd name="T48" fmla="*/ 529 w 529"/>
                <a:gd name="T49" fmla="*/ 0 h 466"/>
                <a:gd name="T50" fmla="*/ 445 w 529"/>
                <a:gd name="T51" fmla="*/ 7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9" h="466">
                  <a:moveTo>
                    <a:pt x="502" y="439"/>
                  </a:moveTo>
                  <a:lnTo>
                    <a:pt x="502" y="439"/>
                  </a:lnTo>
                  <a:lnTo>
                    <a:pt x="37" y="439"/>
                  </a:lnTo>
                  <a:lnTo>
                    <a:pt x="89" y="267"/>
                  </a:lnTo>
                  <a:lnTo>
                    <a:pt x="150" y="286"/>
                  </a:lnTo>
                  <a:lnTo>
                    <a:pt x="209" y="169"/>
                  </a:lnTo>
                  <a:lnTo>
                    <a:pt x="268" y="225"/>
                  </a:lnTo>
                  <a:lnTo>
                    <a:pt x="333" y="145"/>
                  </a:lnTo>
                  <a:lnTo>
                    <a:pt x="395" y="178"/>
                  </a:lnTo>
                  <a:lnTo>
                    <a:pt x="463" y="90"/>
                  </a:lnTo>
                  <a:lnTo>
                    <a:pt x="502" y="57"/>
                  </a:lnTo>
                  <a:lnTo>
                    <a:pt x="502" y="439"/>
                  </a:lnTo>
                  <a:close/>
                  <a:moveTo>
                    <a:pt x="445" y="70"/>
                  </a:moveTo>
                  <a:lnTo>
                    <a:pt x="445" y="70"/>
                  </a:lnTo>
                  <a:lnTo>
                    <a:pt x="388" y="144"/>
                  </a:lnTo>
                  <a:lnTo>
                    <a:pt x="326" y="111"/>
                  </a:lnTo>
                  <a:lnTo>
                    <a:pt x="266" y="186"/>
                  </a:lnTo>
                  <a:lnTo>
                    <a:pt x="201" y="125"/>
                  </a:lnTo>
                  <a:lnTo>
                    <a:pt x="136" y="254"/>
                  </a:lnTo>
                  <a:lnTo>
                    <a:pt x="72" y="233"/>
                  </a:lnTo>
                  <a:lnTo>
                    <a:pt x="71" y="237"/>
                  </a:lnTo>
                  <a:lnTo>
                    <a:pt x="62" y="264"/>
                  </a:lnTo>
                  <a:lnTo>
                    <a:pt x="0" y="466"/>
                  </a:lnTo>
                  <a:lnTo>
                    <a:pt x="529" y="466"/>
                  </a:lnTo>
                  <a:lnTo>
                    <a:pt x="529" y="0"/>
                  </a:lnTo>
                  <a:lnTo>
                    <a:pt x="445" y="7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610" name="Freeform 150">
              <a:extLst>
                <a:ext uri="{FF2B5EF4-FFF2-40B4-BE49-F238E27FC236}">
                  <a16:creationId xmlns:a16="http://schemas.microsoft.com/office/drawing/2014/main" id="{E46F2D7E-2718-4E94-BE21-4A8AAD0632B3}"/>
                </a:ext>
              </a:extLst>
            </p:cNvPr>
            <p:cNvSpPr>
              <a:spLocks/>
            </p:cNvSpPr>
            <p:nvPr/>
          </p:nvSpPr>
          <p:spPr bwMode="auto">
            <a:xfrm>
              <a:off x="2668588" y="3092451"/>
              <a:ext cx="92075" cy="160338"/>
            </a:xfrm>
            <a:custGeom>
              <a:avLst/>
              <a:gdLst>
                <a:gd name="T0" fmla="*/ 14 w 334"/>
                <a:gd name="T1" fmla="*/ 283 h 588"/>
                <a:gd name="T2" fmla="*/ 14 w 334"/>
                <a:gd name="T3" fmla="*/ 283 h 588"/>
                <a:gd name="T4" fmla="*/ 0 w 334"/>
                <a:gd name="T5" fmla="*/ 283 h 588"/>
                <a:gd name="T6" fmla="*/ 0 w 334"/>
                <a:gd name="T7" fmla="*/ 588 h 588"/>
                <a:gd name="T8" fmla="*/ 27 w 334"/>
                <a:gd name="T9" fmla="*/ 588 h 588"/>
                <a:gd name="T10" fmla="*/ 27 w 334"/>
                <a:gd name="T11" fmla="*/ 309 h 588"/>
                <a:gd name="T12" fmla="*/ 334 w 334"/>
                <a:gd name="T13" fmla="*/ 0 h 588"/>
                <a:gd name="T14" fmla="*/ 308 w 334"/>
                <a:gd name="T15" fmla="*/ 0 h 588"/>
                <a:gd name="T16" fmla="*/ 14 w 334"/>
                <a:gd name="T17" fmla="*/ 28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588">
                  <a:moveTo>
                    <a:pt x="14" y="283"/>
                  </a:moveTo>
                  <a:lnTo>
                    <a:pt x="14" y="283"/>
                  </a:lnTo>
                  <a:lnTo>
                    <a:pt x="0" y="283"/>
                  </a:lnTo>
                  <a:lnTo>
                    <a:pt x="0" y="588"/>
                  </a:lnTo>
                  <a:lnTo>
                    <a:pt x="27" y="588"/>
                  </a:lnTo>
                  <a:lnTo>
                    <a:pt x="27" y="309"/>
                  </a:lnTo>
                  <a:cubicBezTo>
                    <a:pt x="193" y="302"/>
                    <a:pt x="326" y="168"/>
                    <a:pt x="334" y="0"/>
                  </a:cubicBezTo>
                  <a:lnTo>
                    <a:pt x="308" y="0"/>
                  </a:lnTo>
                  <a:cubicBezTo>
                    <a:pt x="299" y="157"/>
                    <a:pt x="171" y="283"/>
                    <a:pt x="14" y="283"/>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611" name="Freeform 151">
              <a:extLst>
                <a:ext uri="{FF2B5EF4-FFF2-40B4-BE49-F238E27FC236}">
                  <a16:creationId xmlns:a16="http://schemas.microsoft.com/office/drawing/2014/main" id="{7A41F30F-B4B5-4064-A89A-68A737124F8C}"/>
                </a:ext>
              </a:extLst>
            </p:cNvPr>
            <p:cNvSpPr>
              <a:spLocks/>
            </p:cNvSpPr>
            <p:nvPr/>
          </p:nvSpPr>
          <p:spPr bwMode="auto">
            <a:xfrm>
              <a:off x="2593975" y="3024188"/>
              <a:ext cx="190500" cy="68263"/>
            </a:xfrm>
            <a:custGeom>
              <a:avLst/>
              <a:gdLst>
                <a:gd name="T0" fmla="*/ 580 w 694"/>
                <a:gd name="T1" fmla="*/ 246 h 246"/>
                <a:gd name="T2" fmla="*/ 580 w 694"/>
                <a:gd name="T3" fmla="*/ 246 h 246"/>
                <a:gd name="T4" fmla="*/ 606 w 694"/>
                <a:gd name="T5" fmla="*/ 246 h 246"/>
                <a:gd name="T6" fmla="*/ 651 w 694"/>
                <a:gd name="T7" fmla="*/ 246 h 246"/>
                <a:gd name="T8" fmla="*/ 694 w 694"/>
                <a:gd name="T9" fmla="*/ 206 h 246"/>
                <a:gd name="T10" fmla="*/ 694 w 694"/>
                <a:gd name="T11" fmla="*/ 5 h 246"/>
                <a:gd name="T12" fmla="*/ 667 w 694"/>
                <a:gd name="T13" fmla="*/ 0 h 246"/>
                <a:gd name="T14" fmla="*/ 667 w 694"/>
                <a:gd name="T15" fmla="*/ 206 h 246"/>
                <a:gd name="T16" fmla="*/ 651 w 694"/>
                <a:gd name="T17" fmla="*/ 219 h 246"/>
                <a:gd name="T18" fmla="*/ 18 w 694"/>
                <a:gd name="T19" fmla="*/ 219 h 246"/>
                <a:gd name="T20" fmla="*/ 0 w 694"/>
                <a:gd name="T21" fmla="*/ 246 h 246"/>
                <a:gd name="T22" fmla="*/ 580 w 694"/>
                <a:gd name="T23"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246">
                  <a:moveTo>
                    <a:pt x="580" y="246"/>
                  </a:moveTo>
                  <a:lnTo>
                    <a:pt x="580" y="246"/>
                  </a:lnTo>
                  <a:lnTo>
                    <a:pt x="606" y="246"/>
                  </a:lnTo>
                  <a:lnTo>
                    <a:pt x="651" y="246"/>
                  </a:lnTo>
                  <a:cubicBezTo>
                    <a:pt x="669" y="246"/>
                    <a:pt x="694" y="226"/>
                    <a:pt x="694" y="206"/>
                  </a:cubicBezTo>
                  <a:lnTo>
                    <a:pt x="694" y="5"/>
                  </a:lnTo>
                  <a:cubicBezTo>
                    <a:pt x="685" y="4"/>
                    <a:pt x="676" y="2"/>
                    <a:pt x="667" y="0"/>
                  </a:cubicBezTo>
                  <a:lnTo>
                    <a:pt x="667" y="206"/>
                  </a:lnTo>
                  <a:cubicBezTo>
                    <a:pt x="667" y="210"/>
                    <a:pt x="656" y="219"/>
                    <a:pt x="651" y="219"/>
                  </a:cubicBezTo>
                  <a:lnTo>
                    <a:pt x="18" y="219"/>
                  </a:lnTo>
                  <a:cubicBezTo>
                    <a:pt x="13" y="228"/>
                    <a:pt x="7" y="237"/>
                    <a:pt x="0" y="246"/>
                  </a:cubicBezTo>
                  <a:lnTo>
                    <a:pt x="580" y="24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612" name="Freeform 152">
              <a:extLst>
                <a:ext uri="{FF2B5EF4-FFF2-40B4-BE49-F238E27FC236}">
                  <a16:creationId xmlns:a16="http://schemas.microsoft.com/office/drawing/2014/main" id="{658891E0-DABB-4498-9F8B-80A7CC058122}"/>
                </a:ext>
              </a:extLst>
            </p:cNvPr>
            <p:cNvSpPr>
              <a:spLocks/>
            </p:cNvSpPr>
            <p:nvPr/>
          </p:nvSpPr>
          <p:spPr bwMode="auto">
            <a:xfrm>
              <a:off x="2557463" y="2711451"/>
              <a:ext cx="227013" cy="107950"/>
            </a:xfrm>
            <a:custGeom>
              <a:avLst/>
              <a:gdLst>
                <a:gd name="T0" fmla="*/ 827 w 827"/>
                <a:gd name="T1" fmla="*/ 239 h 394"/>
                <a:gd name="T2" fmla="*/ 827 w 827"/>
                <a:gd name="T3" fmla="*/ 239 h 394"/>
                <a:gd name="T4" fmla="*/ 827 w 827"/>
                <a:gd name="T5" fmla="*/ 26 h 394"/>
                <a:gd name="T6" fmla="*/ 784 w 827"/>
                <a:gd name="T7" fmla="*/ 0 h 394"/>
                <a:gd name="T8" fmla="*/ 36 w 827"/>
                <a:gd name="T9" fmla="*/ 0 h 394"/>
                <a:gd name="T10" fmla="*/ 0 w 827"/>
                <a:gd name="T11" fmla="*/ 26 h 394"/>
                <a:gd name="T12" fmla="*/ 0 w 827"/>
                <a:gd name="T13" fmla="*/ 372 h 394"/>
                <a:gd name="T14" fmla="*/ 27 w 827"/>
                <a:gd name="T15" fmla="*/ 394 h 394"/>
                <a:gd name="T16" fmla="*/ 27 w 827"/>
                <a:gd name="T17" fmla="*/ 27 h 394"/>
                <a:gd name="T18" fmla="*/ 36 w 827"/>
                <a:gd name="T19" fmla="*/ 27 h 394"/>
                <a:gd name="T20" fmla="*/ 784 w 827"/>
                <a:gd name="T21" fmla="*/ 27 h 394"/>
                <a:gd name="T22" fmla="*/ 800 w 827"/>
                <a:gd name="T23" fmla="*/ 28 h 394"/>
                <a:gd name="T24" fmla="*/ 800 w 827"/>
                <a:gd name="T25" fmla="*/ 250 h 394"/>
                <a:gd name="T26" fmla="*/ 827 w 827"/>
                <a:gd name="T27" fmla="*/ 239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7" h="394">
                  <a:moveTo>
                    <a:pt x="827" y="239"/>
                  </a:moveTo>
                  <a:lnTo>
                    <a:pt x="827" y="239"/>
                  </a:lnTo>
                  <a:lnTo>
                    <a:pt x="827" y="26"/>
                  </a:lnTo>
                  <a:cubicBezTo>
                    <a:pt x="827" y="9"/>
                    <a:pt x="812" y="0"/>
                    <a:pt x="784" y="0"/>
                  </a:cubicBezTo>
                  <a:lnTo>
                    <a:pt x="36" y="0"/>
                  </a:lnTo>
                  <a:cubicBezTo>
                    <a:pt x="27" y="0"/>
                    <a:pt x="0" y="0"/>
                    <a:pt x="0" y="26"/>
                  </a:cubicBezTo>
                  <a:lnTo>
                    <a:pt x="0" y="372"/>
                  </a:lnTo>
                  <a:cubicBezTo>
                    <a:pt x="9" y="379"/>
                    <a:pt x="18" y="386"/>
                    <a:pt x="27" y="394"/>
                  </a:cubicBezTo>
                  <a:lnTo>
                    <a:pt x="27" y="27"/>
                  </a:lnTo>
                  <a:cubicBezTo>
                    <a:pt x="28" y="27"/>
                    <a:pt x="31" y="27"/>
                    <a:pt x="36" y="27"/>
                  </a:cubicBezTo>
                  <a:lnTo>
                    <a:pt x="784" y="27"/>
                  </a:lnTo>
                  <a:cubicBezTo>
                    <a:pt x="794" y="27"/>
                    <a:pt x="798" y="28"/>
                    <a:pt x="800" y="28"/>
                  </a:cubicBezTo>
                  <a:lnTo>
                    <a:pt x="800" y="250"/>
                  </a:lnTo>
                  <a:lnTo>
                    <a:pt x="827" y="239"/>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613" name="Freeform 153">
              <a:extLst>
                <a:ext uri="{FF2B5EF4-FFF2-40B4-BE49-F238E27FC236}">
                  <a16:creationId xmlns:a16="http://schemas.microsoft.com/office/drawing/2014/main" id="{F4AC1AFA-FA27-4CA2-83F0-AFAC66B6195C}"/>
                </a:ext>
              </a:extLst>
            </p:cNvPr>
            <p:cNvSpPr>
              <a:spLocks/>
            </p:cNvSpPr>
            <p:nvPr/>
          </p:nvSpPr>
          <p:spPr bwMode="auto">
            <a:xfrm>
              <a:off x="2609850" y="3000376"/>
              <a:ext cx="147638" cy="7938"/>
            </a:xfrm>
            <a:custGeom>
              <a:avLst/>
              <a:gdLst>
                <a:gd name="T0" fmla="*/ 540 w 540"/>
                <a:gd name="T1" fmla="*/ 27 h 27"/>
                <a:gd name="T2" fmla="*/ 540 w 540"/>
                <a:gd name="T3" fmla="*/ 27 h 27"/>
                <a:gd name="T4" fmla="*/ 538 w 540"/>
                <a:gd name="T5" fmla="*/ 22 h 27"/>
                <a:gd name="T6" fmla="*/ 531 w 540"/>
                <a:gd name="T7" fmla="*/ 0 h 27"/>
                <a:gd name="T8" fmla="*/ 0 w 540"/>
                <a:gd name="T9" fmla="*/ 0 h 27"/>
                <a:gd name="T10" fmla="*/ 8 w 540"/>
                <a:gd name="T11" fmla="*/ 27 h 27"/>
                <a:gd name="T12" fmla="*/ 540 w 540"/>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540" h="27">
                  <a:moveTo>
                    <a:pt x="540" y="27"/>
                  </a:moveTo>
                  <a:lnTo>
                    <a:pt x="540" y="27"/>
                  </a:lnTo>
                  <a:cubicBezTo>
                    <a:pt x="540" y="26"/>
                    <a:pt x="539" y="24"/>
                    <a:pt x="538" y="22"/>
                  </a:cubicBezTo>
                  <a:cubicBezTo>
                    <a:pt x="535" y="15"/>
                    <a:pt x="533" y="8"/>
                    <a:pt x="531" y="0"/>
                  </a:cubicBezTo>
                  <a:lnTo>
                    <a:pt x="0" y="0"/>
                  </a:lnTo>
                  <a:cubicBezTo>
                    <a:pt x="3" y="9"/>
                    <a:pt x="6" y="18"/>
                    <a:pt x="8" y="27"/>
                  </a:cubicBezTo>
                  <a:lnTo>
                    <a:pt x="540" y="27"/>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614" name="Freeform 154">
              <a:extLst>
                <a:ext uri="{FF2B5EF4-FFF2-40B4-BE49-F238E27FC236}">
                  <a16:creationId xmlns:a16="http://schemas.microsoft.com/office/drawing/2014/main" id="{C14C5F48-4F1C-4318-8D7C-791D96BF82C1}"/>
                </a:ext>
              </a:extLst>
            </p:cNvPr>
            <p:cNvSpPr>
              <a:spLocks/>
            </p:cNvSpPr>
            <p:nvPr/>
          </p:nvSpPr>
          <p:spPr bwMode="auto">
            <a:xfrm>
              <a:off x="2513013" y="2800351"/>
              <a:ext cx="104775" cy="415925"/>
            </a:xfrm>
            <a:custGeom>
              <a:avLst/>
              <a:gdLst>
                <a:gd name="T0" fmla="*/ 14 w 384"/>
                <a:gd name="T1" fmla="*/ 0 h 1517"/>
                <a:gd name="T2" fmla="*/ 14 w 384"/>
                <a:gd name="T3" fmla="*/ 0 h 1517"/>
                <a:gd name="T4" fmla="*/ 0 w 384"/>
                <a:gd name="T5" fmla="*/ 0 h 1517"/>
                <a:gd name="T6" fmla="*/ 0 w 384"/>
                <a:gd name="T7" fmla="*/ 1517 h 1517"/>
                <a:gd name="T8" fmla="*/ 27 w 384"/>
                <a:gd name="T9" fmla="*/ 1517 h 1517"/>
                <a:gd name="T10" fmla="*/ 27 w 384"/>
                <a:gd name="T11" fmla="*/ 27 h 1517"/>
                <a:gd name="T12" fmla="*/ 174 w 384"/>
                <a:gd name="T13" fmla="*/ 93 h 1517"/>
                <a:gd name="T14" fmla="*/ 241 w 384"/>
                <a:gd name="T15" fmla="*/ 254 h 1517"/>
                <a:gd name="T16" fmla="*/ 240 w 384"/>
                <a:gd name="T17" fmla="*/ 597 h 1517"/>
                <a:gd name="T18" fmla="*/ 244 w 384"/>
                <a:gd name="T19" fmla="*/ 601 h 1517"/>
                <a:gd name="T20" fmla="*/ 244 w 384"/>
                <a:gd name="T21" fmla="*/ 1088 h 1517"/>
                <a:gd name="T22" fmla="*/ 190 w 384"/>
                <a:gd name="T23" fmla="*/ 1132 h 1517"/>
                <a:gd name="T24" fmla="*/ 205 w 384"/>
                <a:gd name="T25" fmla="*/ 1154 h 1517"/>
                <a:gd name="T26" fmla="*/ 263 w 384"/>
                <a:gd name="T27" fmla="*/ 1107 h 1517"/>
                <a:gd name="T28" fmla="*/ 298 w 384"/>
                <a:gd name="T29" fmla="*/ 1066 h 1517"/>
                <a:gd name="T30" fmla="*/ 316 w 384"/>
                <a:gd name="T31" fmla="*/ 1039 h 1517"/>
                <a:gd name="T32" fmla="*/ 362 w 384"/>
                <a:gd name="T33" fmla="*/ 759 h 1517"/>
                <a:gd name="T34" fmla="*/ 354 w 384"/>
                <a:gd name="T35" fmla="*/ 732 h 1517"/>
                <a:gd name="T36" fmla="*/ 267 w 384"/>
                <a:gd name="T37" fmla="*/ 586 h 1517"/>
                <a:gd name="T38" fmla="*/ 268 w 384"/>
                <a:gd name="T39" fmla="*/ 254 h 1517"/>
                <a:gd name="T40" fmla="*/ 193 w 384"/>
                <a:gd name="T41" fmla="*/ 75 h 1517"/>
                <a:gd name="T42" fmla="*/ 192 w 384"/>
                <a:gd name="T43" fmla="*/ 73 h 1517"/>
                <a:gd name="T44" fmla="*/ 165 w 384"/>
                <a:gd name="T45" fmla="*/ 51 h 1517"/>
                <a:gd name="T46" fmla="*/ 14 w 384"/>
                <a:gd name="T47" fmla="*/ 0 h 1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84" h="1517">
                  <a:moveTo>
                    <a:pt x="14" y="0"/>
                  </a:moveTo>
                  <a:lnTo>
                    <a:pt x="14" y="0"/>
                  </a:lnTo>
                  <a:lnTo>
                    <a:pt x="0" y="0"/>
                  </a:lnTo>
                  <a:lnTo>
                    <a:pt x="0" y="1517"/>
                  </a:lnTo>
                  <a:lnTo>
                    <a:pt x="27" y="1517"/>
                  </a:lnTo>
                  <a:lnTo>
                    <a:pt x="27" y="27"/>
                  </a:lnTo>
                  <a:cubicBezTo>
                    <a:pt x="83" y="31"/>
                    <a:pt x="135" y="54"/>
                    <a:pt x="174" y="93"/>
                  </a:cubicBezTo>
                  <a:cubicBezTo>
                    <a:pt x="217" y="136"/>
                    <a:pt x="241" y="193"/>
                    <a:pt x="241" y="254"/>
                  </a:cubicBezTo>
                  <a:lnTo>
                    <a:pt x="240" y="597"/>
                  </a:lnTo>
                  <a:lnTo>
                    <a:pt x="244" y="601"/>
                  </a:lnTo>
                  <a:cubicBezTo>
                    <a:pt x="379" y="735"/>
                    <a:pt x="379" y="954"/>
                    <a:pt x="244" y="1088"/>
                  </a:cubicBezTo>
                  <a:cubicBezTo>
                    <a:pt x="228" y="1104"/>
                    <a:pt x="210" y="1119"/>
                    <a:pt x="190" y="1132"/>
                  </a:cubicBezTo>
                  <a:lnTo>
                    <a:pt x="205" y="1154"/>
                  </a:lnTo>
                  <a:cubicBezTo>
                    <a:pt x="226" y="1141"/>
                    <a:pt x="245" y="1125"/>
                    <a:pt x="263" y="1107"/>
                  </a:cubicBezTo>
                  <a:cubicBezTo>
                    <a:pt x="276" y="1094"/>
                    <a:pt x="288" y="1080"/>
                    <a:pt x="298" y="1066"/>
                  </a:cubicBezTo>
                  <a:cubicBezTo>
                    <a:pt x="305" y="1057"/>
                    <a:pt x="311" y="1048"/>
                    <a:pt x="316" y="1039"/>
                  </a:cubicBezTo>
                  <a:cubicBezTo>
                    <a:pt x="369" y="955"/>
                    <a:pt x="384" y="853"/>
                    <a:pt x="362" y="759"/>
                  </a:cubicBezTo>
                  <a:cubicBezTo>
                    <a:pt x="360" y="750"/>
                    <a:pt x="357" y="741"/>
                    <a:pt x="354" y="732"/>
                  </a:cubicBezTo>
                  <a:cubicBezTo>
                    <a:pt x="338" y="679"/>
                    <a:pt x="309" y="629"/>
                    <a:pt x="267" y="586"/>
                  </a:cubicBezTo>
                  <a:lnTo>
                    <a:pt x="268" y="254"/>
                  </a:lnTo>
                  <a:cubicBezTo>
                    <a:pt x="268" y="186"/>
                    <a:pt x="241" y="123"/>
                    <a:pt x="193" y="75"/>
                  </a:cubicBezTo>
                  <a:cubicBezTo>
                    <a:pt x="193" y="74"/>
                    <a:pt x="192" y="74"/>
                    <a:pt x="192" y="73"/>
                  </a:cubicBezTo>
                  <a:cubicBezTo>
                    <a:pt x="183" y="65"/>
                    <a:pt x="174" y="58"/>
                    <a:pt x="165" y="51"/>
                  </a:cubicBezTo>
                  <a:cubicBezTo>
                    <a:pt x="122" y="18"/>
                    <a:pt x="69" y="0"/>
                    <a:pt x="14"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grpSp>
      <p:grpSp>
        <p:nvGrpSpPr>
          <p:cNvPr id="615" name="Group 614">
            <a:extLst>
              <a:ext uri="{FF2B5EF4-FFF2-40B4-BE49-F238E27FC236}">
                <a16:creationId xmlns:a16="http://schemas.microsoft.com/office/drawing/2014/main" id="{244ACD12-8D12-499A-B33A-3BE744857CD3}"/>
              </a:ext>
            </a:extLst>
          </p:cNvPr>
          <p:cNvGrpSpPr/>
          <p:nvPr/>
        </p:nvGrpSpPr>
        <p:grpSpPr>
          <a:xfrm>
            <a:off x="9413283" y="4536664"/>
            <a:ext cx="847812" cy="544361"/>
            <a:chOff x="703263" y="3656014"/>
            <a:chExt cx="581025" cy="373063"/>
          </a:xfrm>
          <a:solidFill>
            <a:schemeClr val="tx1"/>
          </a:solidFill>
        </p:grpSpPr>
        <p:sp>
          <p:nvSpPr>
            <p:cNvPr id="616" name="Freeform 158">
              <a:extLst>
                <a:ext uri="{FF2B5EF4-FFF2-40B4-BE49-F238E27FC236}">
                  <a16:creationId xmlns:a16="http://schemas.microsoft.com/office/drawing/2014/main" id="{37799E35-C2F4-4AAB-8746-315C44F825D1}"/>
                </a:ext>
              </a:extLst>
            </p:cNvPr>
            <p:cNvSpPr>
              <a:spLocks noEditPoints="1"/>
            </p:cNvSpPr>
            <p:nvPr/>
          </p:nvSpPr>
          <p:spPr bwMode="auto">
            <a:xfrm>
              <a:off x="703263" y="3779839"/>
              <a:ext cx="153988" cy="249238"/>
            </a:xfrm>
            <a:custGeom>
              <a:avLst/>
              <a:gdLst>
                <a:gd name="T0" fmla="*/ 533 w 560"/>
                <a:gd name="T1" fmla="*/ 667 h 907"/>
                <a:gd name="T2" fmla="*/ 533 w 560"/>
                <a:gd name="T3" fmla="*/ 667 h 907"/>
                <a:gd name="T4" fmla="*/ 467 w 560"/>
                <a:gd name="T5" fmla="*/ 667 h 907"/>
                <a:gd name="T6" fmla="*/ 27 w 560"/>
                <a:gd name="T7" fmla="*/ 667 h 907"/>
                <a:gd name="T8" fmla="*/ 27 w 560"/>
                <a:gd name="T9" fmla="*/ 54 h 907"/>
                <a:gd name="T10" fmla="*/ 53 w 560"/>
                <a:gd name="T11" fmla="*/ 27 h 907"/>
                <a:gd name="T12" fmla="*/ 507 w 560"/>
                <a:gd name="T13" fmla="*/ 27 h 907"/>
                <a:gd name="T14" fmla="*/ 533 w 560"/>
                <a:gd name="T15" fmla="*/ 54 h 907"/>
                <a:gd name="T16" fmla="*/ 533 w 560"/>
                <a:gd name="T17" fmla="*/ 667 h 907"/>
                <a:gd name="T18" fmla="*/ 533 w 560"/>
                <a:gd name="T19" fmla="*/ 854 h 907"/>
                <a:gd name="T20" fmla="*/ 533 w 560"/>
                <a:gd name="T21" fmla="*/ 854 h 907"/>
                <a:gd name="T22" fmla="*/ 507 w 560"/>
                <a:gd name="T23" fmla="*/ 880 h 907"/>
                <a:gd name="T24" fmla="*/ 53 w 560"/>
                <a:gd name="T25" fmla="*/ 880 h 907"/>
                <a:gd name="T26" fmla="*/ 27 w 560"/>
                <a:gd name="T27" fmla="*/ 854 h 907"/>
                <a:gd name="T28" fmla="*/ 27 w 560"/>
                <a:gd name="T29" fmla="*/ 694 h 907"/>
                <a:gd name="T30" fmla="*/ 467 w 560"/>
                <a:gd name="T31" fmla="*/ 694 h 907"/>
                <a:gd name="T32" fmla="*/ 533 w 560"/>
                <a:gd name="T33" fmla="*/ 694 h 907"/>
                <a:gd name="T34" fmla="*/ 533 w 560"/>
                <a:gd name="T35" fmla="*/ 854 h 907"/>
                <a:gd name="T36" fmla="*/ 507 w 560"/>
                <a:gd name="T37" fmla="*/ 0 h 907"/>
                <a:gd name="T38" fmla="*/ 507 w 560"/>
                <a:gd name="T39" fmla="*/ 0 h 907"/>
                <a:gd name="T40" fmla="*/ 427 w 560"/>
                <a:gd name="T41" fmla="*/ 0 h 907"/>
                <a:gd name="T42" fmla="*/ 400 w 560"/>
                <a:gd name="T43" fmla="*/ 0 h 907"/>
                <a:gd name="T44" fmla="*/ 53 w 560"/>
                <a:gd name="T45" fmla="*/ 0 h 907"/>
                <a:gd name="T46" fmla="*/ 0 w 560"/>
                <a:gd name="T47" fmla="*/ 54 h 907"/>
                <a:gd name="T48" fmla="*/ 0 w 560"/>
                <a:gd name="T49" fmla="*/ 854 h 907"/>
                <a:gd name="T50" fmla="*/ 53 w 560"/>
                <a:gd name="T51" fmla="*/ 907 h 907"/>
                <a:gd name="T52" fmla="*/ 507 w 560"/>
                <a:gd name="T53" fmla="*/ 907 h 907"/>
                <a:gd name="T54" fmla="*/ 560 w 560"/>
                <a:gd name="T55" fmla="*/ 854 h 907"/>
                <a:gd name="T56" fmla="*/ 560 w 560"/>
                <a:gd name="T57" fmla="*/ 694 h 907"/>
                <a:gd name="T58" fmla="*/ 560 w 560"/>
                <a:gd name="T59" fmla="*/ 667 h 907"/>
                <a:gd name="T60" fmla="*/ 560 w 560"/>
                <a:gd name="T61" fmla="*/ 494 h 907"/>
                <a:gd name="T62" fmla="*/ 560 w 560"/>
                <a:gd name="T63" fmla="*/ 467 h 907"/>
                <a:gd name="T64" fmla="*/ 560 w 560"/>
                <a:gd name="T65" fmla="*/ 54 h 907"/>
                <a:gd name="T66" fmla="*/ 507 w 560"/>
                <a:gd name="T67"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0" h="907">
                  <a:moveTo>
                    <a:pt x="533" y="667"/>
                  </a:moveTo>
                  <a:lnTo>
                    <a:pt x="533" y="667"/>
                  </a:lnTo>
                  <a:lnTo>
                    <a:pt x="467" y="667"/>
                  </a:lnTo>
                  <a:lnTo>
                    <a:pt x="27" y="667"/>
                  </a:lnTo>
                  <a:lnTo>
                    <a:pt x="27" y="54"/>
                  </a:lnTo>
                  <a:cubicBezTo>
                    <a:pt x="27" y="39"/>
                    <a:pt x="39" y="27"/>
                    <a:pt x="53" y="27"/>
                  </a:cubicBezTo>
                  <a:lnTo>
                    <a:pt x="507" y="27"/>
                  </a:lnTo>
                  <a:cubicBezTo>
                    <a:pt x="521" y="27"/>
                    <a:pt x="533" y="39"/>
                    <a:pt x="533" y="54"/>
                  </a:cubicBezTo>
                  <a:lnTo>
                    <a:pt x="533" y="667"/>
                  </a:lnTo>
                  <a:close/>
                  <a:moveTo>
                    <a:pt x="533" y="854"/>
                  </a:moveTo>
                  <a:lnTo>
                    <a:pt x="533" y="854"/>
                  </a:lnTo>
                  <a:cubicBezTo>
                    <a:pt x="533" y="869"/>
                    <a:pt x="521" y="880"/>
                    <a:pt x="507" y="880"/>
                  </a:cubicBezTo>
                  <a:lnTo>
                    <a:pt x="53" y="880"/>
                  </a:lnTo>
                  <a:cubicBezTo>
                    <a:pt x="39" y="880"/>
                    <a:pt x="27" y="869"/>
                    <a:pt x="27" y="854"/>
                  </a:cubicBezTo>
                  <a:lnTo>
                    <a:pt x="27" y="694"/>
                  </a:lnTo>
                  <a:lnTo>
                    <a:pt x="467" y="694"/>
                  </a:lnTo>
                  <a:lnTo>
                    <a:pt x="533" y="694"/>
                  </a:lnTo>
                  <a:lnTo>
                    <a:pt x="533" y="854"/>
                  </a:lnTo>
                  <a:close/>
                  <a:moveTo>
                    <a:pt x="507" y="0"/>
                  </a:moveTo>
                  <a:lnTo>
                    <a:pt x="507" y="0"/>
                  </a:lnTo>
                  <a:lnTo>
                    <a:pt x="427" y="0"/>
                  </a:lnTo>
                  <a:lnTo>
                    <a:pt x="400" y="0"/>
                  </a:lnTo>
                  <a:lnTo>
                    <a:pt x="53" y="0"/>
                  </a:lnTo>
                  <a:cubicBezTo>
                    <a:pt x="24" y="0"/>
                    <a:pt x="0" y="24"/>
                    <a:pt x="0" y="54"/>
                  </a:cubicBezTo>
                  <a:lnTo>
                    <a:pt x="0" y="854"/>
                  </a:lnTo>
                  <a:cubicBezTo>
                    <a:pt x="0" y="883"/>
                    <a:pt x="24" y="907"/>
                    <a:pt x="53" y="907"/>
                  </a:cubicBezTo>
                  <a:lnTo>
                    <a:pt x="507" y="907"/>
                  </a:lnTo>
                  <a:cubicBezTo>
                    <a:pt x="536" y="907"/>
                    <a:pt x="560" y="883"/>
                    <a:pt x="560" y="854"/>
                  </a:cubicBezTo>
                  <a:lnTo>
                    <a:pt x="560" y="694"/>
                  </a:lnTo>
                  <a:lnTo>
                    <a:pt x="560" y="667"/>
                  </a:lnTo>
                  <a:lnTo>
                    <a:pt x="560" y="494"/>
                  </a:lnTo>
                  <a:lnTo>
                    <a:pt x="560" y="467"/>
                  </a:lnTo>
                  <a:lnTo>
                    <a:pt x="560" y="54"/>
                  </a:lnTo>
                  <a:cubicBezTo>
                    <a:pt x="560" y="24"/>
                    <a:pt x="536" y="0"/>
                    <a:pt x="507"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617" name="Freeform 159">
              <a:extLst>
                <a:ext uri="{FF2B5EF4-FFF2-40B4-BE49-F238E27FC236}">
                  <a16:creationId xmlns:a16="http://schemas.microsoft.com/office/drawing/2014/main" id="{5AC36FAE-809C-4662-99A3-7CE25959D513}"/>
                </a:ext>
              </a:extLst>
            </p:cNvPr>
            <p:cNvSpPr>
              <a:spLocks noEditPoints="1"/>
            </p:cNvSpPr>
            <p:nvPr/>
          </p:nvSpPr>
          <p:spPr bwMode="auto">
            <a:xfrm>
              <a:off x="812800" y="3656014"/>
              <a:ext cx="471488" cy="361950"/>
            </a:xfrm>
            <a:custGeom>
              <a:avLst/>
              <a:gdLst>
                <a:gd name="T0" fmla="*/ 1147 w 1720"/>
                <a:gd name="T1" fmla="*/ 1240 h 1320"/>
                <a:gd name="T2" fmla="*/ 1147 w 1720"/>
                <a:gd name="T3" fmla="*/ 1240 h 1320"/>
                <a:gd name="T4" fmla="*/ 1147 w 1720"/>
                <a:gd name="T5" fmla="*/ 1293 h 1320"/>
                <a:gd name="T6" fmla="*/ 547 w 1720"/>
                <a:gd name="T7" fmla="*/ 1293 h 1320"/>
                <a:gd name="T8" fmla="*/ 547 w 1720"/>
                <a:gd name="T9" fmla="*/ 1240 h 1320"/>
                <a:gd name="T10" fmla="*/ 667 w 1720"/>
                <a:gd name="T11" fmla="*/ 1240 h 1320"/>
                <a:gd name="T12" fmla="*/ 1040 w 1720"/>
                <a:gd name="T13" fmla="*/ 1240 h 1320"/>
                <a:gd name="T14" fmla="*/ 1147 w 1720"/>
                <a:gd name="T15" fmla="*/ 1240 h 1320"/>
                <a:gd name="T16" fmla="*/ 693 w 1720"/>
                <a:gd name="T17" fmla="*/ 1147 h 1320"/>
                <a:gd name="T18" fmla="*/ 693 w 1720"/>
                <a:gd name="T19" fmla="*/ 1147 h 1320"/>
                <a:gd name="T20" fmla="*/ 1013 w 1720"/>
                <a:gd name="T21" fmla="*/ 1147 h 1320"/>
                <a:gd name="T22" fmla="*/ 1013 w 1720"/>
                <a:gd name="T23" fmla="*/ 1213 h 1320"/>
                <a:gd name="T24" fmla="*/ 693 w 1720"/>
                <a:gd name="T25" fmla="*/ 1213 h 1320"/>
                <a:gd name="T26" fmla="*/ 693 w 1720"/>
                <a:gd name="T27" fmla="*/ 1147 h 1320"/>
                <a:gd name="T28" fmla="*/ 1635 w 1720"/>
                <a:gd name="T29" fmla="*/ 0 h 1320"/>
                <a:gd name="T30" fmla="*/ 1635 w 1720"/>
                <a:gd name="T31" fmla="*/ 0 h 1320"/>
                <a:gd name="T32" fmla="*/ 1517 w 1720"/>
                <a:gd name="T33" fmla="*/ 0 h 1320"/>
                <a:gd name="T34" fmla="*/ 203 w 1720"/>
                <a:gd name="T35" fmla="*/ 0 h 1320"/>
                <a:gd name="T36" fmla="*/ 86 w 1720"/>
                <a:gd name="T37" fmla="*/ 0 h 1320"/>
                <a:gd name="T38" fmla="*/ 0 w 1720"/>
                <a:gd name="T39" fmla="*/ 70 h 1320"/>
                <a:gd name="T40" fmla="*/ 0 w 1720"/>
                <a:gd name="T41" fmla="*/ 453 h 1320"/>
                <a:gd name="T42" fmla="*/ 27 w 1720"/>
                <a:gd name="T43" fmla="*/ 453 h 1320"/>
                <a:gd name="T44" fmla="*/ 27 w 1720"/>
                <a:gd name="T45" fmla="*/ 70 h 1320"/>
                <a:gd name="T46" fmla="*/ 86 w 1720"/>
                <a:gd name="T47" fmla="*/ 27 h 1320"/>
                <a:gd name="T48" fmla="*/ 203 w 1720"/>
                <a:gd name="T49" fmla="*/ 27 h 1320"/>
                <a:gd name="T50" fmla="*/ 1517 w 1720"/>
                <a:gd name="T51" fmla="*/ 27 h 1320"/>
                <a:gd name="T52" fmla="*/ 1635 w 1720"/>
                <a:gd name="T53" fmla="*/ 27 h 1320"/>
                <a:gd name="T54" fmla="*/ 1693 w 1720"/>
                <a:gd name="T55" fmla="*/ 70 h 1320"/>
                <a:gd name="T56" fmla="*/ 1693 w 1720"/>
                <a:gd name="T57" fmla="*/ 87 h 1320"/>
                <a:gd name="T58" fmla="*/ 1693 w 1720"/>
                <a:gd name="T59" fmla="*/ 453 h 1320"/>
                <a:gd name="T60" fmla="*/ 1693 w 1720"/>
                <a:gd name="T61" fmla="*/ 920 h 1320"/>
                <a:gd name="T62" fmla="*/ 160 w 1720"/>
                <a:gd name="T63" fmla="*/ 920 h 1320"/>
                <a:gd name="T64" fmla="*/ 160 w 1720"/>
                <a:gd name="T65" fmla="*/ 947 h 1320"/>
                <a:gd name="T66" fmla="*/ 1693 w 1720"/>
                <a:gd name="T67" fmla="*/ 947 h 1320"/>
                <a:gd name="T68" fmla="*/ 1693 w 1720"/>
                <a:gd name="T69" fmla="*/ 1063 h 1320"/>
                <a:gd name="T70" fmla="*/ 1665 w 1720"/>
                <a:gd name="T71" fmla="*/ 1120 h 1320"/>
                <a:gd name="T72" fmla="*/ 1040 w 1720"/>
                <a:gd name="T73" fmla="*/ 1120 h 1320"/>
                <a:gd name="T74" fmla="*/ 667 w 1720"/>
                <a:gd name="T75" fmla="*/ 1120 h 1320"/>
                <a:gd name="T76" fmla="*/ 160 w 1720"/>
                <a:gd name="T77" fmla="*/ 1120 h 1320"/>
                <a:gd name="T78" fmla="*/ 160 w 1720"/>
                <a:gd name="T79" fmla="*/ 1147 h 1320"/>
                <a:gd name="T80" fmla="*/ 667 w 1720"/>
                <a:gd name="T81" fmla="*/ 1147 h 1320"/>
                <a:gd name="T82" fmla="*/ 667 w 1720"/>
                <a:gd name="T83" fmla="*/ 1213 h 1320"/>
                <a:gd name="T84" fmla="*/ 520 w 1720"/>
                <a:gd name="T85" fmla="*/ 1213 h 1320"/>
                <a:gd name="T86" fmla="*/ 520 w 1720"/>
                <a:gd name="T87" fmla="*/ 1320 h 1320"/>
                <a:gd name="T88" fmla="*/ 1173 w 1720"/>
                <a:gd name="T89" fmla="*/ 1320 h 1320"/>
                <a:gd name="T90" fmla="*/ 1173 w 1720"/>
                <a:gd name="T91" fmla="*/ 1213 h 1320"/>
                <a:gd name="T92" fmla="*/ 1040 w 1720"/>
                <a:gd name="T93" fmla="*/ 1213 h 1320"/>
                <a:gd name="T94" fmla="*/ 1040 w 1720"/>
                <a:gd name="T95" fmla="*/ 1147 h 1320"/>
                <a:gd name="T96" fmla="*/ 1665 w 1720"/>
                <a:gd name="T97" fmla="*/ 1147 h 1320"/>
                <a:gd name="T98" fmla="*/ 1720 w 1720"/>
                <a:gd name="T99" fmla="*/ 1063 h 1320"/>
                <a:gd name="T100" fmla="*/ 1720 w 1720"/>
                <a:gd name="T101" fmla="*/ 453 h 1320"/>
                <a:gd name="T102" fmla="*/ 1720 w 1720"/>
                <a:gd name="T103" fmla="*/ 87 h 1320"/>
                <a:gd name="T104" fmla="*/ 1720 w 1720"/>
                <a:gd name="T105" fmla="*/ 70 h 1320"/>
                <a:gd name="T106" fmla="*/ 1635 w 1720"/>
                <a:gd name="T107" fmla="*/ 0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20" h="1320">
                  <a:moveTo>
                    <a:pt x="1147" y="1240"/>
                  </a:moveTo>
                  <a:lnTo>
                    <a:pt x="1147" y="1240"/>
                  </a:lnTo>
                  <a:lnTo>
                    <a:pt x="1147" y="1293"/>
                  </a:lnTo>
                  <a:lnTo>
                    <a:pt x="547" y="1293"/>
                  </a:lnTo>
                  <a:lnTo>
                    <a:pt x="547" y="1240"/>
                  </a:lnTo>
                  <a:lnTo>
                    <a:pt x="667" y="1240"/>
                  </a:lnTo>
                  <a:lnTo>
                    <a:pt x="1040" y="1240"/>
                  </a:lnTo>
                  <a:lnTo>
                    <a:pt x="1147" y="1240"/>
                  </a:lnTo>
                  <a:close/>
                  <a:moveTo>
                    <a:pt x="693" y="1147"/>
                  </a:moveTo>
                  <a:lnTo>
                    <a:pt x="693" y="1147"/>
                  </a:lnTo>
                  <a:lnTo>
                    <a:pt x="1013" y="1147"/>
                  </a:lnTo>
                  <a:lnTo>
                    <a:pt x="1013" y="1213"/>
                  </a:lnTo>
                  <a:lnTo>
                    <a:pt x="693" y="1213"/>
                  </a:lnTo>
                  <a:lnTo>
                    <a:pt x="693" y="1147"/>
                  </a:lnTo>
                  <a:close/>
                  <a:moveTo>
                    <a:pt x="1635" y="0"/>
                  </a:moveTo>
                  <a:lnTo>
                    <a:pt x="1635" y="0"/>
                  </a:lnTo>
                  <a:lnTo>
                    <a:pt x="1517" y="0"/>
                  </a:lnTo>
                  <a:lnTo>
                    <a:pt x="203" y="0"/>
                  </a:lnTo>
                  <a:lnTo>
                    <a:pt x="86" y="0"/>
                  </a:lnTo>
                  <a:cubicBezTo>
                    <a:pt x="35" y="0"/>
                    <a:pt x="0" y="29"/>
                    <a:pt x="0" y="70"/>
                  </a:cubicBezTo>
                  <a:lnTo>
                    <a:pt x="0" y="453"/>
                  </a:lnTo>
                  <a:lnTo>
                    <a:pt x="27" y="453"/>
                  </a:lnTo>
                  <a:lnTo>
                    <a:pt x="27" y="70"/>
                  </a:lnTo>
                  <a:cubicBezTo>
                    <a:pt x="27" y="40"/>
                    <a:pt x="56" y="27"/>
                    <a:pt x="86" y="27"/>
                  </a:cubicBezTo>
                  <a:lnTo>
                    <a:pt x="203" y="27"/>
                  </a:lnTo>
                  <a:lnTo>
                    <a:pt x="1517" y="27"/>
                  </a:lnTo>
                  <a:lnTo>
                    <a:pt x="1635" y="27"/>
                  </a:lnTo>
                  <a:cubicBezTo>
                    <a:pt x="1664" y="27"/>
                    <a:pt x="1693" y="40"/>
                    <a:pt x="1693" y="70"/>
                  </a:cubicBezTo>
                  <a:lnTo>
                    <a:pt x="1693" y="87"/>
                  </a:lnTo>
                  <a:lnTo>
                    <a:pt x="1693" y="453"/>
                  </a:lnTo>
                  <a:lnTo>
                    <a:pt x="1693" y="920"/>
                  </a:lnTo>
                  <a:lnTo>
                    <a:pt x="160" y="920"/>
                  </a:lnTo>
                  <a:lnTo>
                    <a:pt x="160" y="947"/>
                  </a:lnTo>
                  <a:lnTo>
                    <a:pt x="1693" y="947"/>
                  </a:lnTo>
                  <a:lnTo>
                    <a:pt x="1693" y="1063"/>
                  </a:lnTo>
                  <a:cubicBezTo>
                    <a:pt x="1693" y="1112"/>
                    <a:pt x="1684" y="1120"/>
                    <a:pt x="1665" y="1120"/>
                  </a:cubicBezTo>
                  <a:lnTo>
                    <a:pt x="1040" y="1120"/>
                  </a:lnTo>
                  <a:lnTo>
                    <a:pt x="667" y="1120"/>
                  </a:lnTo>
                  <a:lnTo>
                    <a:pt x="160" y="1120"/>
                  </a:lnTo>
                  <a:lnTo>
                    <a:pt x="160" y="1147"/>
                  </a:lnTo>
                  <a:lnTo>
                    <a:pt x="667" y="1147"/>
                  </a:lnTo>
                  <a:lnTo>
                    <a:pt x="667" y="1213"/>
                  </a:lnTo>
                  <a:lnTo>
                    <a:pt x="520" y="1213"/>
                  </a:lnTo>
                  <a:lnTo>
                    <a:pt x="520" y="1320"/>
                  </a:lnTo>
                  <a:lnTo>
                    <a:pt x="1173" y="1320"/>
                  </a:lnTo>
                  <a:lnTo>
                    <a:pt x="1173" y="1213"/>
                  </a:lnTo>
                  <a:lnTo>
                    <a:pt x="1040" y="1213"/>
                  </a:lnTo>
                  <a:lnTo>
                    <a:pt x="1040" y="1147"/>
                  </a:lnTo>
                  <a:lnTo>
                    <a:pt x="1665" y="1147"/>
                  </a:lnTo>
                  <a:cubicBezTo>
                    <a:pt x="1720" y="1147"/>
                    <a:pt x="1720" y="1090"/>
                    <a:pt x="1720" y="1063"/>
                  </a:cubicBezTo>
                  <a:lnTo>
                    <a:pt x="1720" y="453"/>
                  </a:lnTo>
                  <a:lnTo>
                    <a:pt x="1720" y="87"/>
                  </a:lnTo>
                  <a:lnTo>
                    <a:pt x="1720" y="70"/>
                  </a:lnTo>
                  <a:cubicBezTo>
                    <a:pt x="1720" y="29"/>
                    <a:pt x="1685" y="0"/>
                    <a:pt x="1635"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grpSp>
        <p:nvGrpSpPr>
          <p:cNvPr id="618" name="Group 617">
            <a:extLst>
              <a:ext uri="{FF2B5EF4-FFF2-40B4-BE49-F238E27FC236}">
                <a16:creationId xmlns:a16="http://schemas.microsoft.com/office/drawing/2014/main" id="{5F28E853-FD9D-41DB-8777-25DC7A2CA7D2}"/>
              </a:ext>
            </a:extLst>
          </p:cNvPr>
          <p:cNvGrpSpPr/>
          <p:nvPr/>
        </p:nvGrpSpPr>
        <p:grpSpPr>
          <a:xfrm>
            <a:off x="7962408" y="4683963"/>
            <a:ext cx="823444" cy="543785"/>
            <a:chOff x="8797924" y="1073151"/>
            <a:chExt cx="757237" cy="500063"/>
          </a:xfrm>
          <a:solidFill>
            <a:schemeClr val="tx1"/>
          </a:solidFill>
        </p:grpSpPr>
        <p:sp>
          <p:nvSpPr>
            <p:cNvPr id="619" name="Freeform 182">
              <a:extLst>
                <a:ext uri="{FF2B5EF4-FFF2-40B4-BE49-F238E27FC236}">
                  <a16:creationId xmlns:a16="http://schemas.microsoft.com/office/drawing/2014/main" id="{4CE9D07D-E4D3-4E91-8B4E-C8BED2C61CE9}"/>
                </a:ext>
              </a:extLst>
            </p:cNvPr>
            <p:cNvSpPr>
              <a:spLocks noEditPoints="1"/>
            </p:cNvSpPr>
            <p:nvPr/>
          </p:nvSpPr>
          <p:spPr bwMode="auto">
            <a:xfrm>
              <a:off x="8797924" y="1073151"/>
              <a:ext cx="757237" cy="500063"/>
            </a:xfrm>
            <a:custGeom>
              <a:avLst/>
              <a:gdLst>
                <a:gd name="T0" fmla="*/ 2726 w 2756"/>
                <a:gd name="T1" fmla="*/ 1683 h 1819"/>
                <a:gd name="T2" fmla="*/ 2726 w 2756"/>
                <a:gd name="T3" fmla="*/ 1683 h 1819"/>
                <a:gd name="T4" fmla="*/ 2718 w 2756"/>
                <a:gd name="T5" fmla="*/ 1692 h 1819"/>
                <a:gd name="T6" fmla="*/ 2496 w 2756"/>
                <a:gd name="T7" fmla="*/ 1792 h 1819"/>
                <a:gd name="T8" fmla="*/ 260 w 2756"/>
                <a:gd name="T9" fmla="*/ 1792 h 1819"/>
                <a:gd name="T10" fmla="*/ 38 w 2756"/>
                <a:gd name="T11" fmla="*/ 1692 h 1819"/>
                <a:gd name="T12" fmla="*/ 32 w 2756"/>
                <a:gd name="T13" fmla="*/ 1686 h 1819"/>
                <a:gd name="T14" fmla="*/ 26 w 2756"/>
                <a:gd name="T15" fmla="*/ 1668 h 1819"/>
                <a:gd name="T16" fmla="*/ 43 w 2756"/>
                <a:gd name="T17" fmla="*/ 1641 h 1819"/>
                <a:gd name="T18" fmla="*/ 51 w 2756"/>
                <a:gd name="T19" fmla="*/ 1640 h 1819"/>
                <a:gd name="T20" fmla="*/ 208 w 2756"/>
                <a:gd name="T21" fmla="*/ 1640 h 1819"/>
                <a:gd name="T22" fmla="*/ 222 w 2756"/>
                <a:gd name="T23" fmla="*/ 1640 h 1819"/>
                <a:gd name="T24" fmla="*/ 2534 w 2756"/>
                <a:gd name="T25" fmla="*/ 1640 h 1819"/>
                <a:gd name="T26" fmla="*/ 2712 w 2756"/>
                <a:gd name="T27" fmla="*/ 1640 h 1819"/>
                <a:gd name="T28" fmla="*/ 2729 w 2756"/>
                <a:gd name="T29" fmla="*/ 1668 h 1819"/>
                <a:gd name="T30" fmla="*/ 2726 w 2756"/>
                <a:gd name="T31" fmla="*/ 1683 h 1819"/>
                <a:gd name="T32" fmla="*/ 2534 w 2756"/>
                <a:gd name="T33" fmla="*/ 1613 h 1819"/>
                <a:gd name="T34" fmla="*/ 2534 w 2756"/>
                <a:gd name="T35" fmla="*/ 1613 h 1819"/>
                <a:gd name="T36" fmla="*/ 222 w 2756"/>
                <a:gd name="T37" fmla="*/ 1613 h 1819"/>
                <a:gd name="T38" fmla="*/ 222 w 2756"/>
                <a:gd name="T39" fmla="*/ 27 h 1819"/>
                <a:gd name="T40" fmla="*/ 2534 w 2756"/>
                <a:gd name="T41" fmla="*/ 27 h 1819"/>
                <a:gd name="T42" fmla="*/ 2534 w 2756"/>
                <a:gd name="T43" fmla="*/ 1613 h 1819"/>
                <a:gd name="T44" fmla="*/ 2720 w 2756"/>
                <a:gd name="T45" fmla="*/ 1615 h 1819"/>
                <a:gd name="T46" fmla="*/ 2720 w 2756"/>
                <a:gd name="T47" fmla="*/ 1615 h 1819"/>
                <a:gd name="T48" fmla="*/ 2715 w 2756"/>
                <a:gd name="T49" fmla="*/ 1613 h 1819"/>
                <a:gd name="T50" fmla="*/ 2595 w 2756"/>
                <a:gd name="T51" fmla="*/ 1613 h 1819"/>
                <a:gd name="T52" fmla="*/ 2561 w 2756"/>
                <a:gd name="T53" fmla="*/ 1613 h 1819"/>
                <a:gd name="T54" fmla="*/ 2561 w 2756"/>
                <a:gd name="T55" fmla="*/ 0 h 1819"/>
                <a:gd name="T56" fmla="*/ 195 w 2756"/>
                <a:gd name="T57" fmla="*/ 0 h 1819"/>
                <a:gd name="T58" fmla="*/ 195 w 2756"/>
                <a:gd name="T59" fmla="*/ 1613 h 1819"/>
                <a:gd name="T60" fmla="*/ 51 w 2756"/>
                <a:gd name="T61" fmla="*/ 1613 h 1819"/>
                <a:gd name="T62" fmla="*/ 37 w 2756"/>
                <a:gd name="T63" fmla="*/ 1615 h 1819"/>
                <a:gd name="T64" fmla="*/ 35 w 2756"/>
                <a:gd name="T65" fmla="*/ 1615 h 1819"/>
                <a:gd name="T66" fmla="*/ 0 w 2756"/>
                <a:gd name="T67" fmla="*/ 1668 h 1819"/>
                <a:gd name="T68" fmla="*/ 11 w 2756"/>
                <a:gd name="T69" fmla="*/ 1701 h 1819"/>
                <a:gd name="T70" fmla="*/ 19 w 2756"/>
                <a:gd name="T71" fmla="*/ 1711 h 1819"/>
                <a:gd name="T72" fmla="*/ 260 w 2756"/>
                <a:gd name="T73" fmla="*/ 1819 h 1819"/>
                <a:gd name="T74" fmla="*/ 2496 w 2756"/>
                <a:gd name="T75" fmla="*/ 1819 h 1819"/>
                <a:gd name="T76" fmla="*/ 2738 w 2756"/>
                <a:gd name="T77" fmla="*/ 1710 h 1819"/>
                <a:gd name="T78" fmla="*/ 2744 w 2756"/>
                <a:gd name="T79" fmla="*/ 1703 h 1819"/>
                <a:gd name="T80" fmla="*/ 2749 w 2756"/>
                <a:gd name="T81" fmla="*/ 1697 h 1819"/>
                <a:gd name="T82" fmla="*/ 2756 w 2756"/>
                <a:gd name="T83" fmla="*/ 1668 h 1819"/>
                <a:gd name="T84" fmla="*/ 2720 w 2756"/>
                <a:gd name="T85" fmla="*/ 1615 h 1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56" h="1819">
                  <a:moveTo>
                    <a:pt x="2726" y="1683"/>
                  </a:moveTo>
                  <a:lnTo>
                    <a:pt x="2726" y="1683"/>
                  </a:lnTo>
                  <a:lnTo>
                    <a:pt x="2718" y="1692"/>
                  </a:lnTo>
                  <a:cubicBezTo>
                    <a:pt x="2656" y="1757"/>
                    <a:pt x="2577" y="1792"/>
                    <a:pt x="2496" y="1792"/>
                  </a:cubicBezTo>
                  <a:lnTo>
                    <a:pt x="260" y="1792"/>
                  </a:lnTo>
                  <a:cubicBezTo>
                    <a:pt x="180" y="1792"/>
                    <a:pt x="101" y="1757"/>
                    <a:pt x="38" y="1692"/>
                  </a:cubicBezTo>
                  <a:lnTo>
                    <a:pt x="32" y="1686"/>
                  </a:lnTo>
                  <a:cubicBezTo>
                    <a:pt x="27" y="1677"/>
                    <a:pt x="26" y="1672"/>
                    <a:pt x="26" y="1668"/>
                  </a:cubicBezTo>
                  <a:cubicBezTo>
                    <a:pt x="26" y="1655"/>
                    <a:pt x="33" y="1645"/>
                    <a:pt x="43" y="1641"/>
                  </a:cubicBezTo>
                  <a:cubicBezTo>
                    <a:pt x="46" y="1640"/>
                    <a:pt x="49" y="1640"/>
                    <a:pt x="51" y="1640"/>
                  </a:cubicBezTo>
                  <a:lnTo>
                    <a:pt x="208" y="1640"/>
                  </a:lnTo>
                  <a:lnTo>
                    <a:pt x="222" y="1640"/>
                  </a:lnTo>
                  <a:lnTo>
                    <a:pt x="2534" y="1640"/>
                  </a:lnTo>
                  <a:lnTo>
                    <a:pt x="2712" y="1640"/>
                  </a:lnTo>
                  <a:cubicBezTo>
                    <a:pt x="2722" y="1643"/>
                    <a:pt x="2730" y="1655"/>
                    <a:pt x="2729" y="1668"/>
                  </a:cubicBezTo>
                  <a:cubicBezTo>
                    <a:pt x="2729" y="1673"/>
                    <a:pt x="2728" y="1678"/>
                    <a:pt x="2726" y="1683"/>
                  </a:cubicBezTo>
                  <a:close/>
                  <a:moveTo>
                    <a:pt x="2534" y="1613"/>
                  </a:moveTo>
                  <a:lnTo>
                    <a:pt x="2534" y="1613"/>
                  </a:lnTo>
                  <a:lnTo>
                    <a:pt x="222" y="1613"/>
                  </a:lnTo>
                  <a:lnTo>
                    <a:pt x="222" y="27"/>
                  </a:lnTo>
                  <a:lnTo>
                    <a:pt x="2534" y="27"/>
                  </a:lnTo>
                  <a:lnTo>
                    <a:pt x="2534" y="1613"/>
                  </a:lnTo>
                  <a:close/>
                  <a:moveTo>
                    <a:pt x="2720" y="1615"/>
                  </a:moveTo>
                  <a:lnTo>
                    <a:pt x="2720" y="1615"/>
                  </a:lnTo>
                  <a:lnTo>
                    <a:pt x="2715" y="1613"/>
                  </a:lnTo>
                  <a:lnTo>
                    <a:pt x="2595" y="1613"/>
                  </a:lnTo>
                  <a:lnTo>
                    <a:pt x="2561" y="1613"/>
                  </a:lnTo>
                  <a:lnTo>
                    <a:pt x="2561" y="0"/>
                  </a:lnTo>
                  <a:lnTo>
                    <a:pt x="195" y="0"/>
                  </a:lnTo>
                  <a:lnTo>
                    <a:pt x="195" y="1613"/>
                  </a:lnTo>
                  <a:lnTo>
                    <a:pt x="51" y="1613"/>
                  </a:lnTo>
                  <a:cubicBezTo>
                    <a:pt x="49" y="1613"/>
                    <a:pt x="45" y="1613"/>
                    <a:pt x="37" y="1615"/>
                  </a:cubicBezTo>
                  <a:lnTo>
                    <a:pt x="35" y="1615"/>
                  </a:lnTo>
                  <a:cubicBezTo>
                    <a:pt x="14" y="1623"/>
                    <a:pt x="0" y="1644"/>
                    <a:pt x="0" y="1668"/>
                  </a:cubicBezTo>
                  <a:cubicBezTo>
                    <a:pt x="0" y="1679"/>
                    <a:pt x="3" y="1690"/>
                    <a:pt x="11" y="1701"/>
                  </a:cubicBezTo>
                  <a:lnTo>
                    <a:pt x="19" y="1711"/>
                  </a:lnTo>
                  <a:cubicBezTo>
                    <a:pt x="87" y="1781"/>
                    <a:pt x="173" y="1819"/>
                    <a:pt x="260" y="1819"/>
                  </a:cubicBezTo>
                  <a:lnTo>
                    <a:pt x="2496" y="1819"/>
                  </a:lnTo>
                  <a:cubicBezTo>
                    <a:pt x="2585" y="1819"/>
                    <a:pt x="2670" y="1780"/>
                    <a:pt x="2738" y="1710"/>
                  </a:cubicBezTo>
                  <a:lnTo>
                    <a:pt x="2744" y="1703"/>
                  </a:lnTo>
                  <a:lnTo>
                    <a:pt x="2749" y="1697"/>
                  </a:lnTo>
                  <a:cubicBezTo>
                    <a:pt x="2754" y="1688"/>
                    <a:pt x="2756" y="1678"/>
                    <a:pt x="2756" y="1668"/>
                  </a:cubicBezTo>
                  <a:cubicBezTo>
                    <a:pt x="2756" y="1643"/>
                    <a:pt x="2742" y="1622"/>
                    <a:pt x="2720" y="1615"/>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620" name="Freeform 183">
              <a:extLst>
                <a:ext uri="{FF2B5EF4-FFF2-40B4-BE49-F238E27FC236}">
                  <a16:creationId xmlns:a16="http://schemas.microsoft.com/office/drawing/2014/main" id="{98F8A858-4922-432E-837B-5F40EA1BA217}"/>
                </a:ext>
              </a:extLst>
            </p:cNvPr>
            <p:cNvSpPr>
              <a:spLocks noEditPoints="1"/>
            </p:cNvSpPr>
            <p:nvPr/>
          </p:nvSpPr>
          <p:spPr bwMode="auto">
            <a:xfrm>
              <a:off x="8885236" y="1111251"/>
              <a:ext cx="581025" cy="385763"/>
            </a:xfrm>
            <a:custGeom>
              <a:avLst/>
              <a:gdLst>
                <a:gd name="T0" fmla="*/ 2089 w 2116"/>
                <a:gd name="T1" fmla="*/ 1380 h 1407"/>
                <a:gd name="T2" fmla="*/ 2089 w 2116"/>
                <a:gd name="T3" fmla="*/ 1380 h 1407"/>
                <a:gd name="T4" fmla="*/ 27 w 2116"/>
                <a:gd name="T5" fmla="*/ 1380 h 1407"/>
                <a:gd name="T6" fmla="*/ 27 w 2116"/>
                <a:gd name="T7" fmla="*/ 26 h 1407"/>
                <a:gd name="T8" fmla="*/ 2089 w 2116"/>
                <a:gd name="T9" fmla="*/ 26 h 1407"/>
                <a:gd name="T10" fmla="*/ 2089 w 2116"/>
                <a:gd name="T11" fmla="*/ 1380 h 1407"/>
                <a:gd name="T12" fmla="*/ 2116 w 2116"/>
                <a:gd name="T13" fmla="*/ 0 h 1407"/>
                <a:gd name="T14" fmla="*/ 2116 w 2116"/>
                <a:gd name="T15" fmla="*/ 0 h 1407"/>
                <a:gd name="T16" fmla="*/ 0 w 2116"/>
                <a:gd name="T17" fmla="*/ 0 h 1407"/>
                <a:gd name="T18" fmla="*/ 0 w 2116"/>
                <a:gd name="T19" fmla="*/ 1407 h 1407"/>
                <a:gd name="T20" fmla="*/ 2116 w 2116"/>
                <a:gd name="T21" fmla="*/ 1407 h 1407"/>
                <a:gd name="T22" fmla="*/ 2116 w 2116"/>
                <a:gd name="T23" fmla="*/ 0 h 1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16" h="1407">
                  <a:moveTo>
                    <a:pt x="2089" y="1380"/>
                  </a:moveTo>
                  <a:lnTo>
                    <a:pt x="2089" y="1380"/>
                  </a:lnTo>
                  <a:lnTo>
                    <a:pt x="27" y="1380"/>
                  </a:lnTo>
                  <a:lnTo>
                    <a:pt x="27" y="26"/>
                  </a:lnTo>
                  <a:lnTo>
                    <a:pt x="2089" y="26"/>
                  </a:lnTo>
                  <a:lnTo>
                    <a:pt x="2089" y="1380"/>
                  </a:lnTo>
                  <a:close/>
                  <a:moveTo>
                    <a:pt x="2116" y="0"/>
                  </a:moveTo>
                  <a:lnTo>
                    <a:pt x="2116" y="0"/>
                  </a:lnTo>
                  <a:lnTo>
                    <a:pt x="0" y="0"/>
                  </a:lnTo>
                  <a:lnTo>
                    <a:pt x="0" y="1407"/>
                  </a:lnTo>
                  <a:lnTo>
                    <a:pt x="2116" y="1407"/>
                  </a:lnTo>
                  <a:lnTo>
                    <a:pt x="2116"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621" name="Freeform 184">
              <a:extLst>
                <a:ext uri="{FF2B5EF4-FFF2-40B4-BE49-F238E27FC236}">
                  <a16:creationId xmlns:a16="http://schemas.microsoft.com/office/drawing/2014/main" id="{4A4846C1-6E0B-49BB-9731-8F0A962916EF}"/>
                </a:ext>
              </a:extLst>
            </p:cNvPr>
            <p:cNvSpPr>
              <a:spLocks noEditPoints="1"/>
            </p:cNvSpPr>
            <p:nvPr/>
          </p:nvSpPr>
          <p:spPr bwMode="auto">
            <a:xfrm>
              <a:off x="9104311" y="1536701"/>
              <a:ext cx="144462" cy="17463"/>
            </a:xfrm>
            <a:custGeom>
              <a:avLst/>
              <a:gdLst>
                <a:gd name="T0" fmla="*/ 493 w 526"/>
                <a:gd name="T1" fmla="*/ 39 h 66"/>
                <a:gd name="T2" fmla="*/ 493 w 526"/>
                <a:gd name="T3" fmla="*/ 39 h 66"/>
                <a:gd name="T4" fmla="*/ 33 w 526"/>
                <a:gd name="T5" fmla="*/ 39 h 66"/>
                <a:gd name="T6" fmla="*/ 27 w 526"/>
                <a:gd name="T7" fmla="*/ 33 h 66"/>
                <a:gd name="T8" fmla="*/ 33 w 526"/>
                <a:gd name="T9" fmla="*/ 27 h 66"/>
                <a:gd name="T10" fmla="*/ 493 w 526"/>
                <a:gd name="T11" fmla="*/ 27 h 66"/>
                <a:gd name="T12" fmla="*/ 499 w 526"/>
                <a:gd name="T13" fmla="*/ 33 h 66"/>
                <a:gd name="T14" fmla="*/ 493 w 526"/>
                <a:gd name="T15" fmla="*/ 39 h 66"/>
                <a:gd name="T16" fmla="*/ 493 w 526"/>
                <a:gd name="T17" fmla="*/ 0 h 66"/>
                <a:gd name="T18" fmla="*/ 493 w 526"/>
                <a:gd name="T19" fmla="*/ 0 h 66"/>
                <a:gd name="T20" fmla="*/ 33 w 526"/>
                <a:gd name="T21" fmla="*/ 0 h 66"/>
                <a:gd name="T22" fmla="*/ 0 w 526"/>
                <a:gd name="T23" fmla="*/ 33 h 66"/>
                <a:gd name="T24" fmla="*/ 33 w 526"/>
                <a:gd name="T25" fmla="*/ 66 h 66"/>
                <a:gd name="T26" fmla="*/ 493 w 526"/>
                <a:gd name="T27" fmla="*/ 66 h 66"/>
                <a:gd name="T28" fmla="*/ 526 w 526"/>
                <a:gd name="T29" fmla="*/ 33 h 66"/>
                <a:gd name="T30" fmla="*/ 493 w 526"/>
                <a:gd name="T3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6" h="66">
                  <a:moveTo>
                    <a:pt x="493" y="39"/>
                  </a:moveTo>
                  <a:lnTo>
                    <a:pt x="493" y="39"/>
                  </a:lnTo>
                  <a:lnTo>
                    <a:pt x="33" y="39"/>
                  </a:lnTo>
                  <a:cubicBezTo>
                    <a:pt x="29" y="39"/>
                    <a:pt x="27" y="36"/>
                    <a:pt x="27" y="33"/>
                  </a:cubicBezTo>
                  <a:cubicBezTo>
                    <a:pt x="27" y="30"/>
                    <a:pt x="29" y="27"/>
                    <a:pt x="33" y="27"/>
                  </a:cubicBezTo>
                  <a:lnTo>
                    <a:pt x="493" y="27"/>
                  </a:lnTo>
                  <a:cubicBezTo>
                    <a:pt x="496" y="27"/>
                    <a:pt x="499" y="30"/>
                    <a:pt x="499" y="33"/>
                  </a:cubicBezTo>
                  <a:cubicBezTo>
                    <a:pt x="499" y="36"/>
                    <a:pt x="496" y="39"/>
                    <a:pt x="493" y="39"/>
                  </a:cubicBezTo>
                  <a:close/>
                  <a:moveTo>
                    <a:pt x="493" y="0"/>
                  </a:moveTo>
                  <a:lnTo>
                    <a:pt x="493" y="0"/>
                  </a:lnTo>
                  <a:lnTo>
                    <a:pt x="33" y="0"/>
                  </a:lnTo>
                  <a:cubicBezTo>
                    <a:pt x="15" y="0"/>
                    <a:pt x="0" y="15"/>
                    <a:pt x="0" y="33"/>
                  </a:cubicBezTo>
                  <a:cubicBezTo>
                    <a:pt x="0" y="51"/>
                    <a:pt x="15" y="66"/>
                    <a:pt x="33" y="66"/>
                  </a:cubicBezTo>
                  <a:lnTo>
                    <a:pt x="493" y="66"/>
                  </a:lnTo>
                  <a:cubicBezTo>
                    <a:pt x="511" y="66"/>
                    <a:pt x="526" y="51"/>
                    <a:pt x="526" y="33"/>
                  </a:cubicBezTo>
                  <a:cubicBezTo>
                    <a:pt x="526" y="15"/>
                    <a:pt x="511" y="0"/>
                    <a:pt x="493"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grpSp>
      <p:grpSp>
        <p:nvGrpSpPr>
          <p:cNvPr id="622" name="Group 621">
            <a:extLst>
              <a:ext uri="{FF2B5EF4-FFF2-40B4-BE49-F238E27FC236}">
                <a16:creationId xmlns:a16="http://schemas.microsoft.com/office/drawing/2014/main" id="{A501C5BA-44DF-40D2-B899-F759177D3F60}"/>
              </a:ext>
            </a:extLst>
          </p:cNvPr>
          <p:cNvGrpSpPr>
            <a:grpSpLocks noChangeAspect="1"/>
          </p:cNvGrpSpPr>
          <p:nvPr/>
        </p:nvGrpSpPr>
        <p:grpSpPr>
          <a:xfrm>
            <a:off x="6878293" y="4403958"/>
            <a:ext cx="365760" cy="624668"/>
            <a:chOff x="11114086" y="1979613"/>
            <a:chExt cx="282575" cy="482600"/>
          </a:xfrm>
          <a:solidFill>
            <a:schemeClr val="tx1"/>
          </a:solidFill>
        </p:grpSpPr>
        <p:sp>
          <p:nvSpPr>
            <p:cNvPr id="623" name="Freeform 243">
              <a:extLst>
                <a:ext uri="{FF2B5EF4-FFF2-40B4-BE49-F238E27FC236}">
                  <a16:creationId xmlns:a16="http://schemas.microsoft.com/office/drawing/2014/main" id="{0E4B4A2B-813E-4225-B64C-63E4CB712CB1}"/>
                </a:ext>
              </a:extLst>
            </p:cNvPr>
            <p:cNvSpPr>
              <a:spLocks/>
            </p:cNvSpPr>
            <p:nvPr/>
          </p:nvSpPr>
          <p:spPr bwMode="auto">
            <a:xfrm>
              <a:off x="11190286" y="2011363"/>
              <a:ext cx="60325" cy="7938"/>
            </a:xfrm>
            <a:custGeom>
              <a:avLst/>
              <a:gdLst>
                <a:gd name="T0" fmla="*/ 211 w 224"/>
                <a:gd name="T1" fmla="*/ 26 h 26"/>
                <a:gd name="T2" fmla="*/ 211 w 224"/>
                <a:gd name="T3" fmla="*/ 26 h 26"/>
                <a:gd name="T4" fmla="*/ 14 w 224"/>
                <a:gd name="T5" fmla="*/ 26 h 26"/>
                <a:gd name="T6" fmla="*/ 0 w 224"/>
                <a:gd name="T7" fmla="*/ 13 h 26"/>
                <a:gd name="T8" fmla="*/ 14 w 224"/>
                <a:gd name="T9" fmla="*/ 0 h 26"/>
                <a:gd name="T10" fmla="*/ 211 w 224"/>
                <a:gd name="T11" fmla="*/ 0 h 26"/>
                <a:gd name="T12" fmla="*/ 224 w 224"/>
                <a:gd name="T13" fmla="*/ 13 h 26"/>
                <a:gd name="T14" fmla="*/ 211 w 224"/>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26">
                  <a:moveTo>
                    <a:pt x="211" y="26"/>
                  </a:moveTo>
                  <a:lnTo>
                    <a:pt x="211" y="26"/>
                  </a:lnTo>
                  <a:lnTo>
                    <a:pt x="14" y="26"/>
                  </a:lnTo>
                  <a:cubicBezTo>
                    <a:pt x="6" y="26"/>
                    <a:pt x="0" y="20"/>
                    <a:pt x="0" y="13"/>
                  </a:cubicBezTo>
                  <a:cubicBezTo>
                    <a:pt x="0" y="6"/>
                    <a:pt x="6" y="0"/>
                    <a:pt x="14" y="0"/>
                  </a:cubicBezTo>
                  <a:lnTo>
                    <a:pt x="211" y="0"/>
                  </a:lnTo>
                  <a:cubicBezTo>
                    <a:pt x="218" y="0"/>
                    <a:pt x="224" y="6"/>
                    <a:pt x="224" y="13"/>
                  </a:cubicBezTo>
                  <a:cubicBezTo>
                    <a:pt x="224" y="20"/>
                    <a:pt x="218" y="26"/>
                    <a:pt x="211" y="2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624" name="Freeform 244">
              <a:extLst>
                <a:ext uri="{FF2B5EF4-FFF2-40B4-BE49-F238E27FC236}">
                  <a16:creationId xmlns:a16="http://schemas.microsoft.com/office/drawing/2014/main" id="{09CA139C-2374-4AA0-B753-1FE292674EED}"/>
                </a:ext>
              </a:extLst>
            </p:cNvPr>
            <p:cNvSpPr>
              <a:spLocks/>
            </p:cNvSpPr>
            <p:nvPr/>
          </p:nvSpPr>
          <p:spPr bwMode="auto">
            <a:xfrm>
              <a:off x="11190286" y="2024063"/>
              <a:ext cx="73025" cy="7938"/>
            </a:xfrm>
            <a:custGeom>
              <a:avLst/>
              <a:gdLst>
                <a:gd name="T0" fmla="*/ 255 w 268"/>
                <a:gd name="T1" fmla="*/ 26 h 26"/>
                <a:gd name="T2" fmla="*/ 255 w 268"/>
                <a:gd name="T3" fmla="*/ 26 h 26"/>
                <a:gd name="T4" fmla="*/ 14 w 268"/>
                <a:gd name="T5" fmla="*/ 26 h 26"/>
                <a:gd name="T6" fmla="*/ 0 w 268"/>
                <a:gd name="T7" fmla="*/ 13 h 26"/>
                <a:gd name="T8" fmla="*/ 14 w 268"/>
                <a:gd name="T9" fmla="*/ 0 h 26"/>
                <a:gd name="T10" fmla="*/ 255 w 268"/>
                <a:gd name="T11" fmla="*/ 0 h 26"/>
                <a:gd name="T12" fmla="*/ 268 w 268"/>
                <a:gd name="T13" fmla="*/ 13 h 26"/>
                <a:gd name="T14" fmla="*/ 255 w 26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
                  <a:moveTo>
                    <a:pt x="255" y="26"/>
                  </a:moveTo>
                  <a:lnTo>
                    <a:pt x="255" y="26"/>
                  </a:lnTo>
                  <a:lnTo>
                    <a:pt x="14" y="26"/>
                  </a:lnTo>
                  <a:cubicBezTo>
                    <a:pt x="6" y="26"/>
                    <a:pt x="0" y="20"/>
                    <a:pt x="0" y="13"/>
                  </a:cubicBezTo>
                  <a:cubicBezTo>
                    <a:pt x="0" y="5"/>
                    <a:pt x="6" y="0"/>
                    <a:pt x="14" y="0"/>
                  </a:cubicBezTo>
                  <a:lnTo>
                    <a:pt x="255" y="0"/>
                  </a:lnTo>
                  <a:cubicBezTo>
                    <a:pt x="262" y="0"/>
                    <a:pt x="268" y="5"/>
                    <a:pt x="268" y="13"/>
                  </a:cubicBezTo>
                  <a:cubicBezTo>
                    <a:pt x="268" y="20"/>
                    <a:pt x="262" y="26"/>
                    <a:pt x="255" y="2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625" name="Freeform 245">
              <a:extLst>
                <a:ext uri="{FF2B5EF4-FFF2-40B4-BE49-F238E27FC236}">
                  <a16:creationId xmlns:a16="http://schemas.microsoft.com/office/drawing/2014/main" id="{AC4962CD-10EF-46DE-B12A-105E495E1E17}"/>
                </a:ext>
              </a:extLst>
            </p:cNvPr>
            <p:cNvSpPr>
              <a:spLocks/>
            </p:cNvSpPr>
            <p:nvPr/>
          </p:nvSpPr>
          <p:spPr bwMode="auto">
            <a:xfrm>
              <a:off x="11190286" y="2036763"/>
              <a:ext cx="50800" cy="6350"/>
            </a:xfrm>
            <a:custGeom>
              <a:avLst/>
              <a:gdLst>
                <a:gd name="T0" fmla="*/ 175 w 189"/>
                <a:gd name="T1" fmla="*/ 27 h 27"/>
                <a:gd name="T2" fmla="*/ 175 w 189"/>
                <a:gd name="T3" fmla="*/ 27 h 27"/>
                <a:gd name="T4" fmla="*/ 14 w 189"/>
                <a:gd name="T5" fmla="*/ 27 h 27"/>
                <a:gd name="T6" fmla="*/ 0 w 189"/>
                <a:gd name="T7" fmla="*/ 14 h 27"/>
                <a:gd name="T8" fmla="*/ 14 w 189"/>
                <a:gd name="T9" fmla="*/ 0 h 27"/>
                <a:gd name="T10" fmla="*/ 175 w 189"/>
                <a:gd name="T11" fmla="*/ 0 h 27"/>
                <a:gd name="T12" fmla="*/ 189 w 189"/>
                <a:gd name="T13" fmla="*/ 14 h 27"/>
                <a:gd name="T14" fmla="*/ 175 w 189"/>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9" h="27">
                  <a:moveTo>
                    <a:pt x="175" y="27"/>
                  </a:moveTo>
                  <a:lnTo>
                    <a:pt x="175" y="27"/>
                  </a:lnTo>
                  <a:lnTo>
                    <a:pt x="14" y="27"/>
                  </a:lnTo>
                  <a:cubicBezTo>
                    <a:pt x="6" y="27"/>
                    <a:pt x="0" y="21"/>
                    <a:pt x="0" y="14"/>
                  </a:cubicBezTo>
                  <a:cubicBezTo>
                    <a:pt x="0" y="6"/>
                    <a:pt x="6" y="0"/>
                    <a:pt x="14" y="0"/>
                  </a:cubicBezTo>
                  <a:lnTo>
                    <a:pt x="175" y="0"/>
                  </a:lnTo>
                  <a:cubicBezTo>
                    <a:pt x="183" y="0"/>
                    <a:pt x="189" y="6"/>
                    <a:pt x="189" y="14"/>
                  </a:cubicBezTo>
                  <a:cubicBezTo>
                    <a:pt x="189" y="21"/>
                    <a:pt x="183" y="27"/>
                    <a:pt x="175" y="2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626" name="Freeform 246">
              <a:extLst>
                <a:ext uri="{FF2B5EF4-FFF2-40B4-BE49-F238E27FC236}">
                  <a16:creationId xmlns:a16="http://schemas.microsoft.com/office/drawing/2014/main" id="{8FDBCF03-18E3-4D32-A9C2-7316D194374A}"/>
                </a:ext>
              </a:extLst>
            </p:cNvPr>
            <p:cNvSpPr>
              <a:spLocks noEditPoints="1"/>
            </p:cNvSpPr>
            <p:nvPr/>
          </p:nvSpPr>
          <p:spPr bwMode="auto">
            <a:xfrm>
              <a:off x="11277599" y="2011363"/>
              <a:ext cx="47625" cy="31750"/>
            </a:xfrm>
            <a:custGeom>
              <a:avLst/>
              <a:gdLst>
                <a:gd name="T0" fmla="*/ 116 w 175"/>
                <a:gd name="T1" fmla="*/ 89 h 116"/>
                <a:gd name="T2" fmla="*/ 116 w 175"/>
                <a:gd name="T3" fmla="*/ 89 h 116"/>
                <a:gd name="T4" fmla="*/ 85 w 175"/>
                <a:gd name="T5" fmla="*/ 58 h 116"/>
                <a:gd name="T6" fmla="*/ 116 w 175"/>
                <a:gd name="T7" fmla="*/ 26 h 116"/>
                <a:gd name="T8" fmla="*/ 148 w 175"/>
                <a:gd name="T9" fmla="*/ 58 h 116"/>
                <a:gd name="T10" fmla="*/ 116 w 175"/>
                <a:gd name="T11" fmla="*/ 89 h 116"/>
                <a:gd name="T12" fmla="*/ 27 w 175"/>
                <a:gd name="T13" fmla="*/ 58 h 116"/>
                <a:gd name="T14" fmla="*/ 27 w 175"/>
                <a:gd name="T15" fmla="*/ 58 h 116"/>
                <a:gd name="T16" fmla="*/ 58 w 175"/>
                <a:gd name="T17" fmla="*/ 26 h 116"/>
                <a:gd name="T18" fmla="*/ 68 w 175"/>
                <a:gd name="T19" fmla="*/ 26 h 116"/>
                <a:gd name="T20" fmla="*/ 58 w 175"/>
                <a:gd name="T21" fmla="*/ 58 h 116"/>
                <a:gd name="T22" fmla="*/ 68 w 175"/>
                <a:gd name="T23" fmla="*/ 89 h 116"/>
                <a:gd name="T24" fmla="*/ 58 w 175"/>
                <a:gd name="T25" fmla="*/ 89 h 116"/>
                <a:gd name="T26" fmla="*/ 27 w 175"/>
                <a:gd name="T27" fmla="*/ 58 h 116"/>
                <a:gd name="T28" fmla="*/ 116 w 175"/>
                <a:gd name="T29" fmla="*/ 0 h 116"/>
                <a:gd name="T30" fmla="*/ 116 w 175"/>
                <a:gd name="T31" fmla="*/ 0 h 116"/>
                <a:gd name="T32" fmla="*/ 58 w 175"/>
                <a:gd name="T33" fmla="*/ 0 h 116"/>
                <a:gd name="T34" fmla="*/ 0 w 175"/>
                <a:gd name="T35" fmla="*/ 58 h 116"/>
                <a:gd name="T36" fmla="*/ 58 w 175"/>
                <a:gd name="T37" fmla="*/ 116 h 116"/>
                <a:gd name="T38" fmla="*/ 116 w 175"/>
                <a:gd name="T39" fmla="*/ 116 h 116"/>
                <a:gd name="T40" fmla="*/ 175 w 175"/>
                <a:gd name="T41" fmla="*/ 58 h 116"/>
                <a:gd name="T42" fmla="*/ 116 w 175"/>
                <a:gd name="T43"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5" h="116">
                  <a:moveTo>
                    <a:pt x="116" y="89"/>
                  </a:moveTo>
                  <a:lnTo>
                    <a:pt x="116" y="89"/>
                  </a:lnTo>
                  <a:cubicBezTo>
                    <a:pt x="99" y="89"/>
                    <a:pt x="85" y="75"/>
                    <a:pt x="85" y="58"/>
                  </a:cubicBezTo>
                  <a:cubicBezTo>
                    <a:pt x="85" y="40"/>
                    <a:pt x="99" y="26"/>
                    <a:pt x="116" y="26"/>
                  </a:cubicBezTo>
                  <a:cubicBezTo>
                    <a:pt x="134" y="26"/>
                    <a:pt x="148" y="40"/>
                    <a:pt x="148" y="58"/>
                  </a:cubicBezTo>
                  <a:cubicBezTo>
                    <a:pt x="148" y="75"/>
                    <a:pt x="133" y="89"/>
                    <a:pt x="116" y="89"/>
                  </a:cubicBezTo>
                  <a:close/>
                  <a:moveTo>
                    <a:pt x="27" y="58"/>
                  </a:moveTo>
                  <a:lnTo>
                    <a:pt x="27" y="58"/>
                  </a:lnTo>
                  <a:cubicBezTo>
                    <a:pt x="27" y="41"/>
                    <a:pt x="41" y="26"/>
                    <a:pt x="58" y="26"/>
                  </a:cubicBezTo>
                  <a:lnTo>
                    <a:pt x="68" y="26"/>
                  </a:lnTo>
                  <a:cubicBezTo>
                    <a:pt x="62" y="35"/>
                    <a:pt x="58" y="46"/>
                    <a:pt x="58" y="58"/>
                  </a:cubicBezTo>
                  <a:cubicBezTo>
                    <a:pt x="58" y="70"/>
                    <a:pt x="62" y="80"/>
                    <a:pt x="68" y="89"/>
                  </a:cubicBezTo>
                  <a:lnTo>
                    <a:pt x="58" y="89"/>
                  </a:lnTo>
                  <a:cubicBezTo>
                    <a:pt x="41" y="89"/>
                    <a:pt x="27" y="75"/>
                    <a:pt x="27" y="58"/>
                  </a:cubicBezTo>
                  <a:close/>
                  <a:moveTo>
                    <a:pt x="116" y="0"/>
                  </a:moveTo>
                  <a:lnTo>
                    <a:pt x="116" y="0"/>
                  </a:lnTo>
                  <a:lnTo>
                    <a:pt x="58" y="0"/>
                  </a:lnTo>
                  <a:cubicBezTo>
                    <a:pt x="26" y="0"/>
                    <a:pt x="0" y="26"/>
                    <a:pt x="0" y="58"/>
                  </a:cubicBezTo>
                  <a:cubicBezTo>
                    <a:pt x="0" y="90"/>
                    <a:pt x="26" y="116"/>
                    <a:pt x="58" y="116"/>
                  </a:cubicBezTo>
                  <a:lnTo>
                    <a:pt x="116" y="116"/>
                  </a:lnTo>
                  <a:cubicBezTo>
                    <a:pt x="148" y="116"/>
                    <a:pt x="175" y="90"/>
                    <a:pt x="175" y="58"/>
                  </a:cubicBezTo>
                  <a:cubicBezTo>
                    <a:pt x="175" y="26"/>
                    <a:pt x="148" y="0"/>
                    <a:pt x="116"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627" name="Freeform 247">
              <a:extLst>
                <a:ext uri="{FF2B5EF4-FFF2-40B4-BE49-F238E27FC236}">
                  <a16:creationId xmlns:a16="http://schemas.microsoft.com/office/drawing/2014/main" id="{04F42EF2-F370-4253-912A-7AD8363504DC}"/>
                </a:ext>
              </a:extLst>
            </p:cNvPr>
            <p:cNvSpPr>
              <a:spLocks/>
            </p:cNvSpPr>
            <p:nvPr/>
          </p:nvSpPr>
          <p:spPr bwMode="auto">
            <a:xfrm>
              <a:off x="11190286" y="2087563"/>
              <a:ext cx="60325" cy="6350"/>
            </a:xfrm>
            <a:custGeom>
              <a:avLst/>
              <a:gdLst>
                <a:gd name="T0" fmla="*/ 211 w 224"/>
                <a:gd name="T1" fmla="*/ 26 h 26"/>
                <a:gd name="T2" fmla="*/ 211 w 224"/>
                <a:gd name="T3" fmla="*/ 26 h 26"/>
                <a:gd name="T4" fmla="*/ 14 w 224"/>
                <a:gd name="T5" fmla="*/ 26 h 26"/>
                <a:gd name="T6" fmla="*/ 0 w 224"/>
                <a:gd name="T7" fmla="*/ 13 h 26"/>
                <a:gd name="T8" fmla="*/ 14 w 224"/>
                <a:gd name="T9" fmla="*/ 0 h 26"/>
                <a:gd name="T10" fmla="*/ 211 w 224"/>
                <a:gd name="T11" fmla="*/ 0 h 26"/>
                <a:gd name="T12" fmla="*/ 224 w 224"/>
                <a:gd name="T13" fmla="*/ 13 h 26"/>
                <a:gd name="T14" fmla="*/ 211 w 224"/>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26">
                  <a:moveTo>
                    <a:pt x="211" y="26"/>
                  </a:moveTo>
                  <a:lnTo>
                    <a:pt x="211" y="26"/>
                  </a:lnTo>
                  <a:lnTo>
                    <a:pt x="14" y="26"/>
                  </a:lnTo>
                  <a:cubicBezTo>
                    <a:pt x="6" y="26"/>
                    <a:pt x="0" y="20"/>
                    <a:pt x="0" y="13"/>
                  </a:cubicBezTo>
                  <a:cubicBezTo>
                    <a:pt x="0" y="6"/>
                    <a:pt x="6" y="0"/>
                    <a:pt x="14" y="0"/>
                  </a:cubicBezTo>
                  <a:lnTo>
                    <a:pt x="211" y="0"/>
                  </a:lnTo>
                  <a:cubicBezTo>
                    <a:pt x="218" y="0"/>
                    <a:pt x="224" y="6"/>
                    <a:pt x="224" y="13"/>
                  </a:cubicBezTo>
                  <a:cubicBezTo>
                    <a:pt x="224" y="20"/>
                    <a:pt x="218" y="26"/>
                    <a:pt x="211" y="2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628" name="Freeform 248">
              <a:extLst>
                <a:ext uri="{FF2B5EF4-FFF2-40B4-BE49-F238E27FC236}">
                  <a16:creationId xmlns:a16="http://schemas.microsoft.com/office/drawing/2014/main" id="{8464C490-E49A-42E0-BA70-8D576CACCEAE}"/>
                </a:ext>
              </a:extLst>
            </p:cNvPr>
            <p:cNvSpPr>
              <a:spLocks/>
            </p:cNvSpPr>
            <p:nvPr/>
          </p:nvSpPr>
          <p:spPr bwMode="auto">
            <a:xfrm>
              <a:off x="11190286" y="2098676"/>
              <a:ext cx="73025" cy="7938"/>
            </a:xfrm>
            <a:custGeom>
              <a:avLst/>
              <a:gdLst>
                <a:gd name="T0" fmla="*/ 255 w 268"/>
                <a:gd name="T1" fmla="*/ 26 h 26"/>
                <a:gd name="T2" fmla="*/ 255 w 268"/>
                <a:gd name="T3" fmla="*/ 26 h 26"/>
                <a:gd name="T4" fmla="*/ 14 w 268"/>
                <a:gd name="T5" fmla="*/ 26 h 26"/>
                <a:gd name="T6" fmla="*/ 0 w 268"/>
                <a:gd name="T7" fmla="*/ 13 h 26"/>
                <a:gd name="T8" fmla="*/ 14 w 268"/>
                <a:gd name="T9" fmla="*/ 0 h 26"/>
                <a:gd name="T10" fmla="*/ 255 w 268"/>
                <a:gd name="T11" fmla="*/ 0 h 26"/>
                <a:gd name="T12" fmla="*/ 268 w 268"/>
                <a:gd name="T13" fmla="*/ 13 h 26"/>
                <a:gd name="T14" fmla="*/ 255 w 26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
                  <a:moveTo>
                    <a:pt x="255" y="26"/>
                  </a:moveTo>
                  <a:lnTo>
                    <a:pt x="255" y="26"/>
                  </a:lnTo>
                  <a:lnTo>
                    <a:pt x="14" y="26"/>
                  </a:lnTo>
                  <a:cubicBezTo>
                    <a:pt x="6" y="26"/>
                    <a:pt x="0" y="20"/>
                    <a:pt x="0" y="13"/>
                  </a:cubicBezTo>
                  <a:cubicBezTo>
                    <a:pt x="0" y="6"/>
                    <a:pt x="6" y="0"/>
                    <a:pt x="14" y="0"/>
                  </a:cubicBezTo>
                  <a:lnTo>
                    <a:pt x="255" y="0"/>
                  </a:lnTo>
                  <a:cubicBezTo>
                    <a:pt x="262" y="0"/>
                    <a:pt x="268" y="6"/>
                    <a:pt x="268" y="13"/>
                  </a:cubicBezTo>
                  <a:cubicBezTo>
                    <a:pt x="268" y="20"/>
                    <a:pt x="262" y="26"/>
                    <a:pt x="255" y="2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629" name="Freeform 249">
              <a:extLst>
                <a:ext uri="{FF2B5EF4-FFF2-40B4-BE49-F238E27FC236}">
                  <a16:creationId xmlns:a16="http://schemas.microsoft.com/office/drawing/2014/main" id="{DB8EF8A7-0C0F-4F75-B072-70FD9B6280D6}"/>
                </a:ext>
              </a:extLst>
            </p:cNvPr>
            <p:cNvSpPr>
              <a:spLocks/>
            </p:cNvSpPr>
            <p:nvPr/>
          </p:nvSpPr>
          <p:spPr bwMode="auto">
            <a:xfrm>
              <a:off x="11190286" y="2111376"/>
              <a:ext cx="50800" cy="7938"/>
            </a:xfrm>
            <a:custGeom>
              <a:avLst/>
              <a:gdLst>
                <a:gd name="T0" fmla="*/ 175 w 189"/>
                <a:gd name="T1" fmla="*/ 27 h 27"/>
                <a:gd name="T2" fmla="*/ 175 w 189"/>
                <a:gd name="T3" fmla="*/ 27 h 27"/>
                <a:gd name="T4" fmla="*/ 14 w 189"/>
                <a:gd name="T5" fmla="*/ 27 h 27"/>
                <a:gd name="T6" fmla="*/ 0 w 189"/>
                <a:gd name="T7" fmla="*/ 14 h 27"/>
                <a:gd name="T8" fmla="*/ 14 w 189"/>
                <a:gd name="T9" fmla="*/ 0 h 27"/>
                <a:gd name="T10" fmla="*/ 175 w 189"/>
                <a:gd name="T11" fmla="*/ 0 h 27"/>
                <a:gd name="T12" fmla="*/ 189 w 189"/>
                <a:gd name="T13" fmla="*/ 14 h 27"/>
                <a:gd name="T14" fmla="*/ 175 w 189"/>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9" h="27">
                  <a:moveTo>
                    <a:pt x="175" y="27"/>
                  </a:moveTo>
                  <a:lnTo>
                    <a:pt x="175" y="27"/>
                  </a:lnTo>
                  <a:lnTo>
                    <a:pt x="14" y="27"/>
                  </a:lnTo>
                  <a:cubicBezTo>
                    <a:pt x="6" y="27"/>
                    <a:pt x="0" y="21"/>
                    <a:pt x="0" y="14"/>
                  </a:cubicBezTo>
                  <a:cubicBezTo>
                    <a:pt x="0" y="6"/>
                    <a:pt x="6" y="0"/>
                    <a:pt x="14" y="0"/>
                  </a:cubicBezTo>
                  <a:lnTo>
                    <a:pt x="175" y="0"/>
                  </a:lnTo>
                  <a:cubicBezTo>
                    <a:pt x="183" y="0"/>
                    <a:pt x="189" y="6"/>
                    <a:pt x="189" y="14"/>
                  </a:cubicBezTo>
                  <a:cubicBezTo>
                    <a:pt x="189" y="21"/>
                    <a:pt x="183" y="27"/>
                    <a:pt x="175" y="2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630" name="Freeform 250">
              <a:extLst>
                <a:ext uri="{FF2B5EF4-FFF2-40B4-BE49-F238E27FC236}">
                  <a16:creationId xmlns:a16="http://schemas.microsoft.com/office/drawing/2014/main" id="{321986F2-E7A3-4179-ABD6-06EF91723040}"/>
                </a:ext>
              </a:extLst>
            </p:cNvPr>
            <p:cNvSpPr>
              <a:spLocks noEditPoints="1"/>
            </p:cNvSpPr>
            <p:nvPr/>
          </p:nvSpPr>
          <p:spPr bwMode="auto">
            <a:xfrm>
              <a:off x="11277599" y="2087563"/>
              <a:ext cx="47625" cy="31750"/>
            </a:xfrm>
            <a:custGeom>
              <a:avLst/>
              <a:gdLst>
                <a:gd name="T0" fmla="*/ 116 w 175"/>
                <a:gd name="T1" fmla="*/ 89 h 116"/>
                <a:gd name="T2" fmla="*/ 116 w 175"/>
                <a:gd name="T3" fmla="*/ 89 h 116"/>
                <a:gd name="T4" fmla="*/ 107 w 175"/>
                <a:gd name="T5" fmla="*/ 89 h 116"/>
                <a:gd name="T6" fmla="*/ 117 w 175"/>
                <a:gd name="T7" fmla="*/ 58 h 116"/>
                <a:gd name="T8" fmla="*/ 107 w 175"/>
                <a:gd name="T9" fmla="*/ 26 h 116"/>
                <a:gd name="T10" fmla="*/ 116 w 175"/>
                <a:gd name="T11" fmla="*/ 26 h 116"/>
                <a:gd name="T12" fmla="*/ 148 w 175"/>
                <a:gd name="T13" fmla="*/ 58 h 116"/>
                <a:gd name="T14" fmla="*/ 116 w 175"/>
                <a:gd name="T15" fmla="*/ 89 h 116"/>
                <a:gd name="T16" fmla="*/ 27 w 175"/>
                <a:gd name="T17" fmla="*/ 58 h 116"/>
                <a:gd name="T18" fmla="*/ 27 w 175"/>
                <a:gd name="T19" fmla="*/ 58 h 116"/>
                <a:gd name="T20" fmla="*/ 58 w 175"/>
                <a:gd name="T21" fmla="*/ 26 h 116"/>
                <a:gd name="T22" fmla="*/ 90 w 175"/>
                <a:gd name="T23" fmla="*/ 58 h 116"/>
                <a:gd name="T24" fmla="*/ 58 w 175"/>
                <a:gd name="T25" fmla="*/ 89 h 116"/>
                <a:gd name="T26" fmla="*/ 27 w 175"/>
                <a:gd name="T27" fmla="*/ 58 h 116"/>
                <a:gd name="T28" fmla="*/ 116 w 175"/>
                <a:gd name="T29" fmla="*/ 0 h 116"/>
                <a:gd name="T30" fmla="*/ 116 w 175"/>
                <a:gd name="T31" fmla="*/ 0 h 116"/>
                <a:gd name="T32" fmla="*/ 58 w 175"/>
                <a:gd name="T33" fmla="*/ 0 h 116"/>
                <a:gd name="T34" fmla="*/ 0 w 175"/>
                <a:gd name="T35" fmla="*/ 58 h 116"/>
                <a:gd name="T36" fmla="*/ 58 w 175"/>
                <a:gd name="T37" fmla="*/ 116 h 116"/>
                <a:gd name="T38" fmla="*/ 116 w 175"/>
                <a:gd name="T39" fmla="*/ 116 h 116"/>
                <a:gd name="T40" fmla="*/ 175 w 175"/>
                <a:gd name="T41" fmla="*/ 58 h 116"/>
                <a:gd name="T42" fmla="*/ 116 w 175"/>
                <a:gd name="T43"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5" h="116">
                  <a:moveTo>
                    <a:pt x="116" y="89"/>
                  </a:moveTo>
                  <a:lnTo>
                    <a:pt x="116" y="89"/>
                  </a:lnTo>
                  <a:lnTo>
                    <a:pt x="107" y="89"/>
                  </a:lnTo>
                  <a:cubicBezTo>
                    <a:pt x="113" y="80"/>
                    <a:pt x="117" y="70"/>
                    <a:pt x="117" y="58"/>
                  </a:cubicBezTo>
                  <a:cubicBezTo>
                    <a:pt x="117" y="46"/>
                    <a:pt x="113" y="35"/>
                    <a:pt x="107" y="26"/>
                  </a:cubicBezTo>
                  <a:lnTo>
                    <a:pt x="116" y="26"/>
                  </a:lnTo>
                  <a:cubicBezTo>
                    <a:pt x="133" y="26"/>
                    <a:pt x="148" y="41"/>
                    <a:pt x="148" y="58"/>
                  </a:cubicBezTo>
                  <a:cubicBezTo>
                    <a:pt x="148" y="75"/>
                    <a:pt x="133" y="89"/>
                    <a:pt x="116" y="89"/>
                  </a:cubicBezTo>
                  <a:close/>
                  <a:moveTo>
                    <a:pt x="27" y="58"/>
                  </a:moveTo>
                  <a:lnTo>
                    <a:pt x="27" y="58"/>
                  </a:lnTo>
                  <a:cubicBezTo>
                    <a:pt x="27" y="41"/>
                    <a:pt x="41" y="26"/>
                    <a:pt x="58" y="26"/>
                  </a:cubicBezTo>
                  <a:cubicBezTo>
                    <a:pt x="76" y="26"/>
                    <a:pt x="90" y="41"/>
                    <a:pt x="90" y="58"/>
                  </a:cubicBezTo>
                  <a:cubicBezTo>
                    <a:pt x="90" y="75"/>
                    <a:pt x="76" y="89"/>
                    <a:pt x="58" y="89"/>
                  </a:cubicBezTo>
                  <a:cubicBezTo>
                    <a:pt x="41" y="89"/>
                    <a:pt x="27" y="75"/>
                    <a:pt x="27" y="58"/>
                  </a:cubicBezTo>
                  <a:close/>
                  <a:moveTo>
                    <a:pt x="116" y="0"/>
                  </a:moveTo>
                  <a:lnTo>
                    <a:pt x="116" y="0"/>
                  </a:lnTo>
                  <a:lnTo>
                    <a:pt x="58" y="0"/>
                  </a:lnTo>
                  <a:cubicBezTo>
                    <a:pt x="26" y="0"/>
                    <a:pt x="0" y="26"/>
                    <a:pt x="0" y="58"/>
                  </a:cubicBezTo>
                  <a:cubicBezTo>
                    <a:pt x="0" y="90"/>
                    <a:pt x="26" y="116"/>
                    <a:pt x="58" y="116"/>
                  </a:cubicBezTo>
                  <a:lnTo>
                    <a:pt x="116" y="116"/>
                  </a:lnTo>
                  <a:cubicBezTo>
                    <a:pt x="148" y="116"/>
                    <a:pt x="175" y="90"/>
                    <a:pt x="175" y="58"/>
                  </a:cubicBezTo>
                  <a:cubicBezTo>
                    <a:pt x="175" y="26"/>
                    <a:pt x="148" y="0"/>
                    <a:pt x="116"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631" name="Freeform 251">
              <a:extLst>
                <a:ext uri="{FF2B5EF4-FFF2-40B4-BE49-F238E27FC236}">
                  <a16:creationId xmlns:a16="http://schemas.microsoft.com/office/drawing/2014/main" id="{735AF039-1EAF-44F5-AC72-05538B6EC1A8}"/>
                </a:ext>
              </a:extLst>
            </p:cNvPr>
            <p:cNvSpPr>
              <a:spLocks/>
            </p:cNvSpPr>
            <p:nvPr/>
          </p:nvSpPr>
          <p:spPr bwMode="auto">
            <a:xfrm>
              <a:off x="11190286" y="2162176"/>
              <a:ext cx="60325" cy="7938"/>
            </a:xfrm>
            <a:custGeom>
              <a:avLst/>
              <a:gdLst>
                <a:gd name="T0" fmla="*/ 211 w 224"/>
                <a:gd name="T1" fmla="*/ 26 h 26"/>
                <a:gd name="T2" fmla="*/ 211 w 224"/>
                <a:gd name="T3" fmla="*/ 26 h 26"/>
                <a:gd name="T4" fmla="*/ 14 w 224"/>
                <a:gd name="T5" fmla="*/ 26 h 26"/>
                <a:gd name="T6" fmla="*/ 0 w 224"/>
                <a:gd name="T7" fmla="*/ 13 h 26"/>
                <a:gd name="T8" fmla="*/ 14 w 224"/>
                <a:gd name="T9" fmla="*/ 0 h 26"/>
                <a:gd name="T10" fmla="*/ 211 w 224"/>
                <a:gd name="T11" fmla="*/ 0 h 26"/>
                <a:gd name="T12" fmla="*/ 224 w 224"/>
                <a:gd name="T13" fmla="*/ 13 h 26"/>
                <a:gd name="T14" fmla="*/ 211 w 224"/>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26">
                  <a:moveTo>
                    <a:pt x="211" y="26"/>
                  </a:moveTo>
                  <a:lnTo>
                    <a:pt x="211" y="26"/>
                  </a:lnTo>
                  <a:lnTo>
                    <a:pt x="14" y="26"/>
                  </a:lnTo>
                  <a:cubicBezTo>
                    <a:pt x="6" y="26"/>
                    <a:pt x="0" y="20"/>
                    <a:pt x="0" y="13"/>
                  </a:cubicBezTo>
                  <a:cubicBezTo>
                    <a:pt x="0" y="6"/>
                    <a:pt x="6" y="0"/>
                    <a:pt x="14" y="0"/>
                  </a:cubicBezTo>
                  <a:lnTo>
                    <a:pt x="211" y="0"/>
                  </a:lnTo>
                  <a:cubicBezTo>
                    <a:pt x="218" y="0"/>
                    <a:pt x="224" y="6"/>
                    <a:pt x="224" y="13"/>
                  </a:cubicBezTo>
                  <a:cubicBezTo>
                    <a:pt x="224" y="20"/>
                    <a:pt x="218" y="26"/>
                    <a:pt x="211" y="2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632" name="Freeform 252">
              <a:extLst>
                <a:ext uri="{FF2B5EF4-FFF2-40B4-BE49-F238E27FC236}">
                  <a16:creationId xmlns:a16="http://schemas.microsoft.com/office/drawing/2014/main" id="{AE942483-B14B-4294-A53D-F26410A1E434}"/>
                </a:ext>
              </a:extLst>
            </p:cNvPr>
            <p:cNvSpPr>
              <a:spLocks/>
            </p:cNvSpPr>
            <p:nvPr/>
          </p:nvSpPr>
          <p:spPr bwMode="auto">
            <a:xfrm>
              <a:off x="11190286" y="2174876"/>
              <a:ext cx="73025" cy="6350"/>
            </a:xfrm>
            <a:custGeom>
              <a:avLst/>
              <a:gdLst>
                <a:gd name="T0" fmla="*/ 255 w 268"/>
                <a:gd name="T1" fmla="*/ 26 h 26"/>
                <a:gd name="T2" fmla="*/ 255 w 268"/>
                <a:gd name="T3" fmla="*/ 26 h 26"/>
                <a:gd name="T4" fmla="*/ 14 w 268"/>
                <a:gd name="T5" fmla="*/ 26 h 26"/>
                <a:gd name="T6" fmla="*/ 0 w 268"/>
                <a:gd name="T7" fmla="*/ 13 h 26"/>
                <a:gd name="T8" fmla="*/ 14 w 268"/>
                <a:gd name="T9" fmla="*/ 0 h 26"/>
                <a:gd name="T10" fmla="*/ 255 w 268"/>
                <a:gd name="T11" fmla="*/ 0 h 26"/>
                <a:gd name="T12" fmla="*/ 268 w 268"/>
                <a:gd name="T13" fmla="*/ 13 h 26"/>
                <a:gd name="T14" fmla="*/ 255 w 26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
                  <a:moveTo>
                    <a:pt x="255" y="26"/>
                  </a:moveTo>
                  <a:lnTo>
                    <a:pt x="255" y="26"/>
                  </a:lnTo>
                  <a:lnTo>
                    <a:pt x="14" y="26"/>
                  </a:lnTo>
                  <a:cubicBezTo>
                    <a:pt x="6" y="26"/>
                    <a:pt x="0" y="20"/>
                    <a:pt x="0" y="13"/>
                  </a:cubicBezTo>
                  <a:cubicBezTo>
                    <a:pt x="0" y="6"/>
                    <a:pt x="6" y="0"/>
                    <a:pt x="14" y="0"/>
                  </a:cubicBezTo>
                  <a:lnTo>
                    <a:pt x="255" y="0"/>
                  </a:lnTo>
                  <a:cubicBezTo>
                    <a:pt x="262" y="0"/>
                    <a:pt x="268" y="6"/>
                    <a:pt x="268" y="13"/>
                  </a:cubicBezTo>
                  <a:cubicBezTo>
                    <a:pt x="268" y="20"/>
                    <a:pt x="262" y="26"/>
                    <a:pt x="255" y="2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633" name="Freeform 253">
              <a:extLst>
                <a:ext uri="{FF2B5EF4-FFF2-40B4-BE49-F238E27FC236}">
                  <a16:creationId xmlns:a16="http://schemas.microsoft.com/office/drawing/2014/main" id="{901E3B72-A11A-4239-AA68-0F3DF48810AB}"/>
                </a:ext>
              </a:extLst>
            </p:cNvPr>
            <p:cNvSpPr>
              <a:spLocks/>
            </p:cNvSpPr>
            <p:nvPr/>
          </p:nvSpPr>
          <p:spPr bwMode="auto">
            <a:xfrm>
              <a:off x="11190286" y="2187576"/>
              <a:ext cx="50800" cy="6350"/>
            </a:xfrm>
            <a:custGeom>
              <a:avLst/>
              <a:gdLst>
                <a:gd name="T0" fmla="*/ 175 w 189"/>
                <a:gd name="T1" fmla="*/ 26 h 26"/>
                <a:gd name="T2" fmla="*/ 175 w 189"/>
                <a:gd name="T3" fmla="*/ 26 h 26"/>
                <a:gd name="T4" fmla="*/ 14 w 189"/>
                <a:gd name="T5" fmla="*/ 26 h 26"/>
                <a:gd name="T6" fmla="*/ 0 w 189"/>
                <a:gd name="T7" fmla="*/ 13 h 26"/>
                <a:gd name="T8" fmla="*/ 14 w 189"/>
                <a:gd name="T9" fmla="*/ 0 h 26"/>
                <a:gd name="T10" fmla="*/ 175 w 189"/>
                <a:gd name="T11" fmla="*/ 0 h 26"/>
                <a:gd name="T12" fmla="*/ 189 w 189"/>
                <a:gd name="T13" fmla="*/ 13 h 26"/>
                <a:gd name="T14" fmla="*/ 175 w 189"/>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9" h="26">
                  <a:moveTo>
                    <a:pt x="175" y="26"/>
                  </a:moveTo>
                  <a:lnTo>
                    <a:pt x="175" y="26"/>
                  </a:lnTo>
                  <a:lnTo>
                    <a:pt x="14" y="26"/>
                  </a:lnTo>
                  <a:cubicBezTo>
                    <a:pt x="6" y="26"/>
                    <a:pt x="0" y="20"/>
                    <a:pt x="0" y="13"/>
                  </a:cubicBezTo>
                  <a:cubicBezTo>
                    <a:pt x="0" y="5"/>
                    <a:pt x="6" y="0"/>
                    <a:pt x="14" y="0"/>
                  </a:cubicBezTo>
                  <a:lnTo>
                    <a:pt x="175" y="0"/>
                  </a:lnTo>
                  <a:cubicBezTo>
                    <a:pt x="183" y="0"/>
                    <a:pt x="189" y="5"/>
                    <a:pt x="189" y="13"/>
                  </a:cubicBezTo>
                  <a:cubicBezTo>
                    <a:pt x="189" y="20"/>
                    <a:pt x="183" y="26"/>
                    <a:pt x="175" y="2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634" name="Freeform 254">
              <a:extLst>
                <a:ext uri="{FF2B5EF4-FFF2-40B4-BE49-F238E27FC236}">
                  <a16:creationId xmlns:a16="http://schemas.microsoft.com/office/drawing/2014/main" id="{01F8F558-445B-4649-868B-0EE7F633CD3C}"/>
                </a:ext>
              </a:extLst>
            </p:cNvPr>
            <p:cNvSpPr>
              <a:spLocks noEditPoints="1"/>
            </p:cNvSpPr>
            <p:nvPr/>
          </p:nvSpPr>
          <p:spPr bwMode="auto">
            <a:xfrm>
              <a:off x="11277599" y="2162176"/>
              <a:ext cx="47625" cy="31750"/>
            </a:xfrm>
            <a:custGeom>
              <a:avLst/>
              <a:gdLst>
                <a:gd name="T0" fmla="*/ 116 w 175"/>
                <a:gd name="T1" fmla="*/ 90 h 116"/>
                <a:gd name="T2" fmla="*/ 116 w 175"/>
                <a:gd name="T3" fmla="*/ 90 h 116"/>
                <a:gd name="T4" fmla="*/ 85 w 175"/>
                <a:gd name="T5" fmla="*/ 58 h 116"/>
                <a:gd name="T6" fmla="*/ 116 w 175"/>
                <a:gd name="T7" fmla="*/ 26 h 116"/>
                <a:gd name="T8" fmla="*/ 148 w 175"/>
                <a:gd name="T9" fmla="*/ 58 h 116"/>
                <a:gd name="T10" fmla="*/ 116 w 175"/>
                <a:gd name="T11" fmla="*/ 90 h 116"/>
                <a:gd name="T12" fmla="*/ 27 w 175"/>
                <a:gd name="T13" fmla="*/ 58 h 116"/>
                <a:gd name="T14" fmla="*/ 27 w 175"/>
                <a:gd name="T15" fmla="*/ 58 h 116"/>
                <a:gd name="T16" fmla="*/ 58 w 175"/>
                <a:gd name="T17" fmla="*/ 26 h 116"/>
                <a:gd name="T18" fmla="*/ 68 w 175"/>
                <a:gd name="T19" fmla="*/ 26 h 116"/>
                <a:gd name="T20" fmla="*/ 58 w 175"/>
                <a:gd name="T21" fmla="*/ 58 h 116"/>
                <a:gd name="T22" fmla="*/ 68 w 175"/>
                <a:gd name="T23" fmla="*/ 90 h 116"/>
                <a:gd name="T24" fmla="*/ 58 w 175"/>
                <a:gd name="T25" fmla="*/ 90 h 116"/>
                <a:gd name="T26" fmla="*/ 27 w 175"/>
                <a:gd name="T27" fmla="*/ 58 h 116"/>
                <a:gd name="T28" fmla="*/ 116 w 175"/>
                <a:gd name="T29" fmla="*/ 0 h 116"/>
                <a:gd name="T30" fmla="*/ 116 w 175"/>
                <a:gd name="T31" fmla="*/ 0 h 116"/>
                <a:gd name="T32" fmla="*/ 58 w 175"/>
                <a:gd name="T33" fmla="*/ 0 h 116"/>
                <a:gd name="T34" fmla="*/ 0 w 175"/>
                <a:gd name="T35" fmla="*/ 58 h 116"/>
                <a:gd name="T36" fmla="*/ 58 w 175"/>
                <a:gd name="T37" fmla="*/ 116 h 116"/>
                <a:gd name="T38" fmla="*/ 116 w 175"/>
                <a:gd name="T39" fmla="*/ 116 h 116"/>
                <a:gd name="T40" fmla="*/ 175 w 175"/>
                <a:gd name="T41" fmla="*/ 58 h 116"/>
                <a:gd name="T42" fmla="*/ 116 w 175"/>
                <a:gd name="T43"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5" h="116">
                  <a:moveTo>
                    <a:pt x="116" y="90"/>
                  </a:moveTo>
                  <a:lnTo>
                    <a:pt x="116" y="90"/>
                  </a:lnTo>
                  <a:cubicBezTo>
                    <a:pt x="99" y="90"/>
                    <a:pt x="85" y="75"/>
                    <a:pt x="85" y="58"/>
                  </a:cubicBezTo>
                  <a:cubicBezTo>
                    <a:pt x="85" y="41"/>
                    <a:pt x="99" y="26"/>
                    <a:pt x="116" y="26"/>
                  </a:cubicBezTo>
                  <a:cubicBezTo>
                    <a:pt x="134" y="26"/>
                    <a:pt x="148" y="41"/>
                    <a:pt x="148" y="58"/>
                  </a:cubicBezTo>
                  <a:cubicBezTo>
                    <a:pt x="148" y="75"/>
                    <a:pt x="133" y="90"/>
                    <a:pt x="116" y="90"/>
                  </a:cubicBezTo>
                  <a:close/>
                  <a:moveTo>
                    <a:pt x="27" y="58"/>
                  </a:moveTo>
                  <a:lnTo>
                    <a:pt x="27" y="58"/>
                  </a:lnTo>
                  <a:cubicBezTo>
                    <a:pt x="27" y="41"/>
                    <a:pt x="41" y="26"/>
                    <a:pt x="58" y="26"/>
                  </a:cubicBezTo>
                  <a:lnTo>
                    <a:pt x="68" y="26"/>
                  </a:lnTo>
                  <a:cubicBezTo>
                    <a:pt x="62" y="36"/>
                    <a:pt x="58" y="46"/>
                    <a:pt x="58" y="58"/>
                  </a:cubicBezTo>
                  <a:cubicBezTo>
                    <a:pt x="58" y="70"/>
                    <a:pt x="62" y="80"/>
                    <a:pt x="68" y="90"/>
                  </a:cubicBezTo>
                  <a:lnTo>
                    <a:pt x="58" y="90"/>
                  </a:lnTo>
                  <a:cubicBezTo>
                    <a:pt x="41" y="90"/>
                    <a:pt x="27" y="75"/>
                    <a:pt x="27" y="58"/>
                  </a:cubicBezTo>
                  <a:close/>
                  <a:moveTo>
                    <a:pt x="116" y="0"/>
                  </a:moveTo>
                  <a:lnTo>
                    <a:pt x="116" y="0"/>
                  </a:lnTo>
                  <a:lnTo>
                    <a:pt x="58" y="0"/>
                  </a:lnTo>
                  <a:cubicBezTo>
                    <a:pt x="26" y="0"/>
                    <a:pt x="0" y="26"/>
                    <a:pt x="0" y="58"/>
                  </a:cubicBezTo>
                  <a:cubicBezTo>
                    <a:pt x="0" y="90"/>
                    <a:pt x="26" y="116"/>
                    <a:pt x="58" y="116"/>
                  </a:cubicBezTo>
                  <a:lnTo>
                    <a:pt x="116" y="116"/>
                  </a:lnTo>
                  <a:cubicBezTo>
                    <a:pt x="148" y="116"/>
                    <a:pt x="175" y="90"/>
                    <a:pt x="175" y="58"/>
                  </a:cubicBezTo>
                  <a:cubicBezTo>
                    <a:pt x="175" y="26"/>
                    <a:pt x="148" y="0"/>
                    <a:pt x="116"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635" name="Freeform 303">
              <a:extLst>
                <a:ext uri="{FF2B5EF4-FFF2-40B4-BE49-F238E27FC236}">
                  <a16:creationId xmlns:a16="http://schemas.microsoft.com/office/drawing/2014/main" id="{58060DC1-D928-4B66-9091-4114CFC0835E}"/>
                </a:ext>
              </a:extLst>
            </p:cNvPr>
            <p:cNvSpPr>
              <a:spLocks noEditPoints="1"/>
            </p:cNvSpPr>
            <p:nvPr/>
          </p:nvSpPr>
          <p:spPr bwMode="auto">
            <a:xfrm>
              <a:off x="11331574" y="2033588"/>
              <a:ext cx="65087" cy="231775"/>
            </a:xfrm>
            <a:custGeom>
              <a:avLst/>
              <a:gdLst>
                <a:gd name="T0" fmla="*/ 113 w 238"/>
                <a:gd name="T1" fmla="*/ 820 h 847"/>
                <a:gd name="T2" fmla="*/ 53 w 238"/>
                <a:gd name="T3" fmla="*/ 796 h 847"/>
                <a:gd name="T4" fmla="*/ 26 w 238"/>
                <a:gd name="T5" fmla="*/ 734 h 847"/>
                <a:gd name="T6" fmla="*/ 53 w 238"/>
                <a:gd name="T7" fmla="*/ 671 h 847"/>
                <a:gd name="T8" fmla="*/ 105 w 238"/>
                <a:gd name="T9" fmla="*/ 648 h 847"/>
                <a:gd name="T10" fmla="*/ 113 w 238"/>
                <a:gd name="T11" fmla="*/ 648 h 847"/>
                <a:gd name="T12" fmla="*/ 199 w 238"/>
                <a:gd name="T13" fmla="*/ 734 h 847"/>
                <a:gd name="T14" fmla="*/ 53 w 238"/>
                <a:gd name="T15" fmla="*/ 597 h 847"/>
                <a:gd name="T16" fmla="*/ 26 w 238"/>
                <a:gd name="T17" fmla="*/ 535 h 847"/>
                <a:gd name="T18" fmla="*/ 80 w 238"/>
                <a:gd name="T19" fmla="*/ 455 h 847"/>
                <a:gd name="T20" fmla="*/ 95 w 238"/>
                <a:gd name="T21" fmla="*/ 450 h 847"/>
                <a:gd name="T22" fmla="*/ 199 w 238"/>
                <a:gd name="T23" fmla="*/ 535 h 847"/>
                <a:gd name="T24" fmla="*/ 113 w 238"/>
                <a:gd name="T25" fmla="*/ 620 h 847"/>
                <a:gd name="T26" fmla="*/ 105 w 238"/>
                <a:gd name="T27" fmla="*/ 621 h 847"/>
                <a:gd name="T28" fmla="*/ 53 w 238"/>
                <a:gd name="T29" fmla="*/ 597 h 847"/>
                <a:gd name="T30" fmla="*/ 166 w 238"/>
                <a:gd name="T31" fmla="*/ 634 h 847"/>
                <a:gd name="T32" fmla="*/ 156 w 238"/>
                <a:gd name="T33" fmla="*/ 430 h 847"/>
                <a:gd name="T34" fmla="*/ 164 w 238"/>
                <a:gd name="T35" fmla="*/ 226 h 847"/>
                <a:gd name="T36" fmla="*/ 220 w 238"/>
                <a:gd name="T37" fmla="*/ 83 h 847"/>
                <a:gd name="T38" fmla="*/ 80 w 238"/>
                <a:gd name="T39" fmla="*/ 8 h 847"/>
                <a:gd name="T40" fmla="*/ 86 w 238"/>
                <a:gd name="T41" fmla="*/ 34 h 847"/>
                <a:gd name="T42" fmla="*/ 138 w 238"/>
                <a:gd name="T43" fmla="*/ 199 h 847"/>
                <a:gd name="T44" fmla="*/ 80 w 238"/>
                <a:gd name="T45" fmla="*/ 218 h 847"/>
                <a:gd name="T46" fmla="*/ 81 w 238"/>
                <a:gd name="T47" fmla="*/ 245 h 847"/>
                <a:gd name="T48" fmla="*/ 87 w 238"/>
                <a:gd name="T49" fmla="*/ 243 h 847"/>
                <a:gd name="T50" fmla="*/ 138 w 238"/>
                <a:gd name="T51" fmla="*/ 409 h 847"/>
                <a:gd name="T52" fmla="*/ 80 w 238"/>
                <a:gd name="T53" fmla="*/ 427 h 847"/>
                <a:gd name="T54" fmla="*/ 0 w 238"/>
                <a:gd name="T55" fmla="*/ 535 h 847"/>
                <a:gd name="T56" fmla="*/ 59 w 238"/>
                <a:gd name="T57" fmla="*/ 634 h 847"/>
                <a:gd name="T58" fmla="*/ 0 w 238"/>
                <a:gd name="T59" fmla="*/ 725 h 847"/>
                <a:gd name="T60" fmla="*/ 1 w 238"/>
                <a:gd name="T61" fmla="*/ 752 h 847"/>
                <a:gd name="T62" fmla="*/ 80 w 238"/>
                <a:gd name="T63" fmla="*/ 842 h 847"/>
                <a:gd name="T64" fmla="*/ 113 w 238"/>
                <a:gd name="T65" fmla="*/ 847 h 847"/>
                <a:gd name="T66" fmla="*/ 166 w 238"/>
                <a:gd name="T67" fmla="*/ 634 h 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8" h="847">
                  <a:moveTo>
                    <a:pt x="113" y="820"/>
                  </a:moveTo>
                  <a:lnTo>
                    <a:pt x="113" y="820"/>
                  </a:lnTo>
                  <a:cubicBezTo>
                    <a:pt x="101" y="820"/>
                    <a:pt x="90" y="818"/>
                    <a:pt x="80" y="814"/>
                  </a:cubicBezTo>
                  <a:cubicBezTo>
                    <a:pt x="70" y="809"/>
                    <a:pt x="61" y="803"/>
                    <a:pt x="53" y="796"/>
                  </a:cubicBezTo>
                  <a:cubicBezTo>
                    <a:pt x="41" y="784"/>
                    <a:pt x="32" y="769"/>
                    <a:pt x="28" y="752"/>
                  </a:cubicBezTo>
                  <a:cubicBezTo>
                    <a:pt x="27" y="746"/>
                    <a:pt x="26" y="740"/>
                    <a:pt x="26" y="734"/>
                  </a:cubicBezTo>
                  <a:cubicBezTo>
                    <a:pt x="26" y="731"/>
                    <a:pt x="27" y="728"/>
                    <a:pt x="27" y="725"/>
                  </a:cubicBezTo>
                  <a:cubicBezTo>
                    <a:pt x="29" y="704"/>
                    <a:pt x="39" y="685"/>
                    <a:pt x="53" y="671"/>
                  </a:cubicBezTo>
                  <a:cubicBezTo>
                    <a:pt x="61" y="664"/>
                    <a:pt x="70" y="658"/>
                    <a:pt x="80" y="654"/>
                  </a:cubicBezTo>
                  <a:cubicBezTo>
                    <a:pt x="88" y="651"/>
                    <a:pt x="96" y="648"/>
                    <a:pt x="105" y="648"/>
                  </a:cubicBezTo>
                  <a:cubicBezTo>
                    <a:pt x="107" y="648"/>
                    <a:pt x="110" y="648"/>
                    <a:pt x="112" y="648"/>
                  </a:cubicBezTo>
                  <a:lnTo>
                    <a:pt x="113" y="648"/>
                  </a:lnTo>
                  <a:cubicBezTo>
                    <a:pt x="115" y="648"/>
                    <a:pt x="118" y="648"/>
                    <a:pt x="120" y="648"/>
                  </a:cubicBezTo>
                  <a:cubicBezTo>
                    <a:pt x="164" y="652"/>
                    <a:pt x="199" y="689"/>
                    <a:pt x="199" y="734"/>
                  </a:cubicBezTo>
                  <a:cubicBezTo>
                    <a:pt x="199" y="781"/>
                    <a:pt x="160" y="820"/>
                    <a:pt x="113" y="820"/>
                  </a:cubicBezTo>
                  <a:close/>
                  <a:moveTo>
                    <a:pt x="53" y="597"/>
                  </a:moveTo>
                  <a:lnTo>
                    <a:pt x="53" y="597"/>
                  </a:lnTo>
                  <a:cubicBezTo>
                    <a:pt x="37" y="581"/>
                    <a:pt x="26" y="559"/>
                    <a:pt x="26" y="535"/>
                  </a:cubicBezTo>
                  <a:cubicBezTo>
                    <a:pt x="26" y="510"/>
                    <a:pt x="37" y="488"/>
                    <a:pt x="53" y="473"/>
                  </a:cubicBezTo>
                  <a:cubicBezTo>
                    <a:pt x="61" y="465"/>
                    <a:pt x="70" y="459"/>
                    <a:pt x="80" y="455"/>
                  </a:cubicBezTo>
                  <a:lnTo>
                    <a:pt x="80" y="455"/>
                  </a:lnTo>
                  <a:lnTo>
                    <a:pt x="95" y="450"/>
                  </a:lnTo>
                  <a:cubicBezTo>
                    <a:pt x="101" y="449"/>
                    <a:pt x="107" y="448"/>
                    <a:pt x="113" y="448"/>
                  </a:cubicBezTo>
                  <a:cubicBezTo>
                    <a:pt x="160" y="448"/>
                    <a:pt x="199" y="487"/>
                    <a:pt x="199" y="535"/>
                  </a:cubicBezTo>
                  <a:cubicBezTo>
                    <a:pt x="199" y="580"/>
                    <a:pt x="164" y="617"/>
                    <a:pt x="120" y="621"/>
                  </a:cubicBezTo>
                  <a:cubicBezTo>
                    <a:pt x="118" y="621"/>
                    <a:pt x="115" y="621"/>
                    <a:pt x="113" y="620"/>
                  </a:cubicBezTo>
                  <a:lnTo>
                    <a:pt x="112" y="620"/>
                  </a:lnTo>
                  <a:cubicBezTo>
                    <a:pt x="110" y="621"/>
                    <a:pt x="107" y="621"/>
                    <a:pt x="105" y="621"/>
                  </a:cubicBezTo>
                  <a:cubicBezTo>
                    <a:pt x="96" y="620"/>
                    <a:pt x="88" y="618"/>
                    <a:pt x="80" y="615"/>
                  </a:cubicBezTo>
                  <a:cubicBezTo>
                    <a:pt x="70" y="610"/>
                    <a:pt x="61" y="604"/>
                    <a:pt x="53" y="597"/>
                  </a:cubicBezTo>
                  <a:close/>
                  <a:moveTo>
                    <a:pt x="166" y="634"/>
                  </a:moveTo>
                  <a:lnTo>
                    <a:pt x="166" y="634"/>
                  </a:lnTo>
                  <a:cubicBezTo>
                    <a:pt x="202" y="615"/>
                    <a:pt x="226" y="578"/>
                    <a:pt x="226" y="535"/>
                  </a:cubicBezTo>
                  <a:cubicBezTo>
                    <a:pt x="226" y="488"/>
                    <a:pt x="197" y="448"/>
                    <a:pt x="156" y="430"/>
                  </a:cubicBezTo>
                  <a:cubicBezTo>
                    <a:pt x="209" y="408"/>
                    <a:pt x="237" y="348"/>
                    <a:pt x="220" y="292"/>
                  </a:cubicBezTo>
                  <a:cubicBezTo>
                    <a:pt x="211" y="263"/>
                    <a:pt x="191" y="240"/>
                    <a:pt x="164" y="226"/>
                  </a:cubicBezTo>
                  <a:cubicBezTo>
                    <a:pt x="161" y="224"/>
                    <a:pt x="158" y="223"/>
                    <a:pt x="155" y="222"/>
                  </a:cubicBezTo>
                  <a:cubicBezTo>
                    <a:pt x="209" y="200"/>
                    <a:pt x="238" y="139"/>
                    <a:pt x="220" y="83"/>
                  </a:cubicBezTo>
                  <a:cubicBezTo>
                    <a:pt x="211" y="54"/>
                    <a:pt x="192" y="30"/>
                    <a:pt x="165" y="16"/>
                  </a:cubicBezTo>
                  <a:cubicBezTo>
                    <a:pt x="138" y="3"/>
                    <a:pt x="108" y="0"/>
                    <a:pt x="80" y="8"/>
                  </a:cubicBezTo>
                  <a:lnTo>
                    <a:pt x="80" y="34"/>
                  </a:lnTo>
                  <a:cubicBezTo>
                    <a:pt x="82" y="35"/>
                    <a:pt x="84" y="35"/>
                    <a:pt x="86" y="34"/>
                  </a:cubicBezTo>
                  <a:cubicBezTo>
                    <a:pt x="132" y="20"/>
                    <a:pt x="181" y="45"/>
                    <a:pt x="195" y="91"/>
                  </a:cubicBezTo>
                  <a:cubicBezTo>
                    <a:pt x="209" y="136"/>
                    <a:pt x="184" y="185"/>
                    <a:pt x="138" y="199"/>
                  </a:cubicBezTo>
                  <a:lnTo>
                    <a:pt x="80" y="218"/>
                  </a:lnTo>
                  <a:lnTo>
                    <a:pt x="80" y="218"/>
                  </a:lnTo>
                  <a:lnTo>
                    <a:pt x="80" y="246"/>
                  </a:lnTo>
                  <a:lnTo>
                    <a:pt x="81" y="245"/>
                  </a:lnTo>
                  <a:lnTo>
                    <a:pt x="86" y="244"/>
                  </a:lnTo>
                  <a:cubicBezTo>
                    <a:pt x="86" y="244"/>
                    <a:pt x="86" y="243"/>
                    <a:pt x="87" y="243"/>
                  </a:cubicBezTo>
                  <a:cubicBezTo>
                    <a:pt x="132" y="230"/>
                    <a:pt x="180" y="255"/>
                    <a:pt x="194" y="300"/>
                  </a:cubicBezTo>
                  <a:cubicBezTo>
                    <a:pt x="209" y="346"/>
                    <a:pt x="183" y="394"/>
                    <a:pt x="138" y="409"/>
                  </a:cubicBezTo>
                  <a:lnTo>
                    <a:pt x="88" y="425"/>
                  </a:lnTo>
                  <a:cubicBezTo>
                    <a:pt x="85" y="425"/>
                    <a:pt x="82" y="426"/>
                    <a:pt x="80" y="427"/>
                  </a:cubicBezTo>
                  <a:cubicBezTo>
                    <a:pt x="70" y="430"/>
                    <a:pt x="61" y="434"/>
                    <a:pt x="53" y="439"/>
                  </a:cubicBezTo>
                  <a:cubicBezTo>
                    <a:pt x="21" y="459"/>
                    <a:pt x="0" y="494"/>
                    <a:pt x="0" y="535"/>
                  </a:cubicBezTo>
                  <a:cubicBezTo>
                    <a:pt x="0" y="575"/>
                    <a:pt x="21" y="610"/>
                    <a:pt x="53" y="631"/>
                  </a:cubicBezTo>
                  <a:cubicBezTo>
                    <a:pt x="55" y="632"/>
                    <a:pt x="57" y="633"/>
                    <a:pt x="59" y="634"/>
                  </a:cubicBezTo>
                  <a:cubicBezTo>
                    <a:pt x="57" y="635"/>
                    <a:pt x="55" y="637"/>
                    <a:pt x="53" y="638"/>
                  </a:cubicBezTo>
                  <a:cubicBezTo>
                    <a:pt x="23" y="657"/>
                    <a:pt x="3" y="688"/>
                    <a:pt x="0" y="725"/>
                  </a:cubicBezTo>
                  <a:cubicBezTo>
                    <a:pt x="0" y="728"/>
                    <a:pt x="0" y="731"/>
                    <a:pt x="0" y="734"/>
                  </a:cubicBezTo>
                  <a:cubicBezTo>
                    <a:pt x="0" y="740"/>
                    <a:pt x="0" y="746"/>
                    <a:pt x="1" y="752"/>
                  </a:cubicBezTo>
                  <a:cubicBezTo>
                    <a:pt x="7" y="785"/>
                    <a:pt x="26" y="813"/>
                    <a:pt x="53" y="830"/>
                  </a:cubicBezTo>
                  <a:cubicBezTo>
                    <a:pt x="61" y="835"/>
                    <a:pt x="70" y="839"/>
                    <a:pt x="80" y="842"/>
                  </a:cubicBezTo>
                  <a:cubicBezTo>
                    <a:pt x="90" y="845"/>
                    <a:pt x="101" y="847"/>
                    <a:pt x="112" y="847"/>
                  </a:cubicBezTo>
                  <a:lnTo>
                    <a:pt x="113" y="847"/>
                  </a:lnTo>
                  <a:cubicBezTo>
                    <a:pt x="175" y="847"/>
                    <a:pt x="226" y="796"/>
                    <a:pt x="226" y="734"/>
                  </a:cubicBezTo>
                  <a:cubicBezTo>
                    <a:pt x="226" y="691"/>
                    <a:pt x="202" y="653"/>
                    <a:pt x="166" y="634"/>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636" name="Freeform 304">
              <a:extLst>
                <a:ext uri="{FF2B5EF4-FFF2-40B4-BE49-F238E27FC236}">
                  <a16:creationId xmlns:a16="http://schemas.microsoft.com/office/drawing/2014/main" id="{1F7BB5EF-0F45-4F91-AE19-65A8DED1994A}"/>
                </a:ext>
              </a:extLst>
            </p:cNvPr>
            <p:cNvSpPr>
              <a:spLocks/>
            </p:cNvSpPr>
            <p:nvPr/>
          </p:nvSpPr>
          <p:spPr bwMode="auto">
            <a:xfrm>
              <a:off x="11250611" y="2316163"/>
              <a:ext cx="80962" cy="146050"/>
            </a:xfrm>
            <a:custGeom>
              <a:avLst/>
              <a:gdLst>
                <a:gd name="T0" fmla="*/ 13 w 295"/>
                <a:gd name="T1" fmla="*/ 249 h 531"/>
                <a:gd name="T2" fmla="*/ 13 w 295"/>
                <a:gd name="T3" fmla="*/ 249 h 531"/>
                <a:gd name="T4" fmla="*/ 0 w 295"/>
                <a:gd name="T5" fmla="*/ 249 h 531"/>
                <a:gd name="T6" fmla="*/ 0 w 295"/>
                <a:gd name="T7" fmla="*/ 518 h 531"/>
                <a:gd name="T8" fmla="*/ 13 w 295"/>
                <a:gd name="T9" fmla="*/ 531 h 531"/>
                <a:gd name="T10" fmla="*/ 27 w 295"/>
                <a:gd name="T11" fmla="*/ 518 h 531"/>
                <a:gd name="T12" fmla="*/ 27 w 295"/>
                <a:gd name="T13" fmla="*/ 276 h 531"/>
                <a:gd name="T14" fmla="*/ 295 w 295"/>
                <a:gd name="T15" fmla="*/ 0 h 531"/>
                <a:gd name="T16" fmla="*/ 269 w 295"/>
                <a:gd name="T17" fmla="*/ 0 h 531"/>
                <a:gd name="T18" fmla="*/ 13 w 295"/>
                <a:gd name="T19" fmla="*/ 249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5" h="531">
                  <a:moveTo>
                    <a:pt x="13" y="249"/>
                  </a:moveTo>
                  <a:lnTo>
                    <a:pt x="13" y="249"/>
                  </a:lnTo>
                  <a:lnTo>
                    <a:pt x="0" y="249"/>
                  </a:lnTo>
                  <a:lnTo>
                    <a:pt x="0" y="518"/>
                  </a:lnTo>
                  <a:cubicBezTo>
                    <a:pt x="0" y="525"/>
                    <a:pt x="6" y="531"/>
                    <a:pt x="13" y="531"/>
                  </a:cubicBezTo>
                  <a:cubicBezTo>
                    <a:pt x="21" y="531"/>
                    <a:pt x="27" y="525"/>
                    <a:pt x="27" y="518"/>
                  </a:cubicBezTo>
                  <a:lnTo>
                    <a:pt x="27" y="276"/>
                  </a:lnTo>
                  <a:cubicBezTo>
                    <a:pt x="173" y="269"/>
                    <a:pt x="290" y="148"/>
                    <a:pt x="295" y="0"/>
                  </a:cubicBezTo>
                  <a:lnTo>
                    <a:pt x="269" y="0"/>
                  </a:lnTo>
                  <a:cubicBezTo>
                    <a:pt x="263" y="138"/>
                    <a:pt x="151" y="249"/>
                    <a:pt x="13" y="249"/>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637" name="Freeform 305">
              <a:extLst>
                <a:ext uri="{FF2B5EF4-FFF2-40B4-BE49-F238E27FC236}">
                  <a16:creationId xmlns:a16="http://schemas.microsoft.com/office/drawing/2014/main" id="{C93C3C3F-C1E7-4116-989A-D6FC276857F9}"/>
                </a:ext>
              </a:extLst>
            </p:cNvPr>
            <p:cNvSpPr>
              <a:spLocks/>
            </p:cNvSpPr>
            <p:nvPr/>
          </p:nvSpPr>
          <p:spPr bwMode="auto">
            <a:xfrm>
              <a:off x="11198224" y="2232026"/>
              <a:ext cx="133350" cy="7938"/>
            </a:xfrm>
            <a:custGeom>
              <a:avLst/>
              <a:gdLst>
                <a:gd name="T0" fmla="*/ 489 w 489"/>
                <a:gd name="T1" fmla="*/ 27 h 27"/>
                <a:gd name="T2" fmla="*/ 489 w 489"/>
                <a:gd name="T3" fmla="*/ 27 h 27"/>
                <a:gd name="T4" fmla="*/ 488 w 489"/>
                <a:gd name="T5" fmla="*/ 9 h 27"/>
                <a:gd name="T6" fmla="*/ 488 w 489"/>
                <a:gd name="T7" fmla="*/ 0 h 27"/>
                <a:gd name="T8" fmla="*/ 0 w 489"/>
                <a:gd name="T9" fmla="*/ 0 h 27"/>
                <a:gd name="T10" fmla="*/ 9 w 489"/>
                <a:gd name="T11" fmla="*/ 27 h 27"/>
                <a:gd name="T12" fmla="*/ 489 w 489"/>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489" h="27">
                  <a:moveTo>
                    <a:pt x="489" y="27"/>
                  </a:moveTo>
                  <a:lnTo>
                    <a:pt x="489" y="27"/>
                  </a:lnTo>
                  <a:cubicBezTo>
                    <a:pt x="488" y="21"/>
                    <a:pt x="488" y="15"/>
                    <a:pt x="488" y="9"/>
                  </a:cubicBezTo>
                  <a:cubicBezTo>
                    <a:pt x="488" y="6"/>
                    <a:pt x="488" y="3"/>
                    <a:pt x="488" y="0"/>
                  </a:cubicBezTo>
                  <a:lnTo>
                    <a:pt x="0" y="0"/>
                  </a:lnTo>
                  <a:cubicBezTo>
                    <a:pt x="3" y="9"/>
                    <a:pt x="6" y="18"/>
                    <a:pt x="9" y="27"/>
                  </a:cubicBezTo>
                  <a:lnTo>
                    <a:pt x="489" y="27"/>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638" name="Freeform 306">
              <a:extLst>
                <a:ext uri="{FF2B5EF4-FFF2-40B4-BE49-F238E27FC236}">
                  <a16:creationId xmlns:a16="http://schemas.microsoft.com/office/drawing/2014/main" id="{53D0AF3E-075A-463A-B645-24AD4B6B1744}"/>
                </a:ext>
              </a:extLst>
            </p:cNvPr>
            <p:cNvSpPr>
              <a:spLocks/>
            </p:cNvSpPr>
            <p:nvPr/>
          </p:nvSpPr>
          <p:spPr bwMode="auto">
            <a:xfrm>
              <a:off x="11187111" y="2260601"/>
              <a:ext cx="166687" cy="55563"/>
            </a:xfrm>
            <a:custGeom>
              <a:avLst/>
              <a:gdLst>
                <a:gd name="T0" fmla="*/ 581 w 608"/>
                <a:gd name="T1" fmla="*/ 0 h 202"/>
                <a:gd name="T2" fmla="*/ 581 w 608"/>
                <a:gd name="T3" fmla="*/ 0 h 202"/>
                <a:gd name="T4" fmla="*/ 581 w 608"/>
                <a:gd name="T5" fmla="*/ 148 h 202"/>
                <a:gd name="T6" fmla="*/ 554 w 608"/>
                <a:gd name="T7" fmla="*/ 175 h 202"/>
                <a:gd name="T8" fmla="*/ 17 w 608"/>
                <a:gd name="T9" fmla="*/ 175 h 202"/>
                <a:gd name="T10" fmla="*/ 0 w 608"/>
                <a:gd name="T11" fmla="*/ 202 h 202"/>
                <a:gd name="T12" fmla="*/ 501 w 608"/>
                <a:gd name="T13" fmla="*/ 202 h 202"/>
                <a:gd name="T14" fmla="*/ 527 w 608"/>
                <a:gd name="T15" fmla="*/ 202 h 202"/>
                <a:gd name="T16" fmla="*/ 554 w 608"/>
                <a:gd name="T17" fmla="*/ 202 h 202"/>
                <a:gd name="T18" fmla="*/ 608 w 608"/>
                <a:gd name="T19" fmla="*/ 148 h 202"/>
                <a:gd name="T20" fmla="*/ 608 w 608"/>
                <a:gd name="T21" fmla="*/ 12 h 202"/>
                <a:gd name="T22" fmla="*/ 581 w 608"/>
                <a:gd name="T23"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8" h="202">
                  <a:moveTo>
                    <a:pt x="581" y="0"/>
                  </a:moveTo>
                  <a:lnTo>
                    <a:pt x="581" y="0"/>
                  </a:lnTo>
                  <a:lnTo>
                    <a:pt x="581" y="148"/>
                  </a:lnTo>
                  <a:cubicBezTo>
                    <a:pt x="581" y="163"/>
                    <a:pt x="569" y="175"/>
                    <a:pt x="554" y="175"/>
                  </a:cubicBezTo>
                  <a:lnTo>
                    <a:pt x="17" y="175"/>
                  </a:lnTo>
                  <a:cubicBezTo>
                    <a:pt x="12" y="184"/>
                    <a:pt x="6" y="193"/>
                    <a:pt x="0" y="202"/>
                  </a:cubicBezTo>
                  <a:lnTo>
                    <a:pt x="501" y="202"/>
                  </a:lnTo>
                  <a:lnTo>
                    <a:pt x="527" y="202"/>
                  </a:lnTo>
                  <a:lnTo>
                    <a:pt x="554" y="202"/>
                  </a:lnTo>
                  <a:cubicBezTo>
                    <a:pt x="584" y="202"/>
                    <a:pt x="608" y="178"/>
                    <a:pt x="608" y="148"/>
                  </a:cubicBezTo>
                  <a:lnTo>
                    <a:pt x="608" y="12"/>
                  </a:lnTo>
                  <a:cubicBezTo>
                    <a:pt x="598" y="9"/>
                    <a:pt x="589" y="5"/>
                    <a:pt x="581"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639" name="Freeform 307">
              <a:extLst>
                <a:ext uri="{FF2B5EF4-FFF2-40B4-BE49-F238E27FC236}">
                  <a16:creationId xmlns:a16="http://schemas.microsoft.com/office/drawing/2014/main" id="{E3745175-677E-4215-997A-B0199AB2760B}"/>
                </a:ext>
              </a:extLst>
            </p:cNvPr>
            <p:cNvSpPr>
              <a:spLocks/>
            </p:cNvSpPr>
            <p:nvPr/>
          </p:nvSpPr>
          <p:spPr bwMode="auto">
            <a:xfrm>
              <a:off x="11156949" y="1979613"/>
              <a:ext cx="196850" cy="174625"/>
            </a:xfrm>
            <a:custGeom>
              <a:avLst/>
              <a:gdLst>
                <a:gd name="T0" fmla="*/ 666 w 720"/>
                <a:gd name="T1" fmla="*/ 0 h 634"/>
                <a:gd name="T2" fmla="*/ 666 w 720"/>
                <a:gd name="T3" fmla="*/ 0 h 634"/>
                <a:gd name="T4" fmla="*/ 53 w 720"/>
                <a:gd name="T5" fmla="*/ 0 h 634"/>
                <a:gd name="T6" fmla="*/ 0 w 720"/>
                <a:gd name="T7" fmla="*/ 53 h 634"/>
                <a:gd name="T8" fmla="*/ 0 w 720"/>
                <a:gd name="T9" fmla="*/ 346 h 634"/>
                <a:gd name="T10" fmla="*/ 17 w 720"/>
                <a:gd name="T11" fmla="*/ 362 h 634"/>
                <a:gd name="T12" fmla="*/ 26 w 720"/>
                <a:gd name="T13" fmla="*/ 372 h 634"/>
                <a:gd name="T14" fmla="*/ 26 w 720"/>
                <a:gd name="T15" fmla="*/ 53 h 634"/>
                <a:gd name="T16" fmla="*/ 53 w 720"/>
                <a:gd name="T17" fmla="*/ 27 h 634"/>
                <a:gd name="T18" fmla="*/ 666 w 720"/>
                <a:gd name="T19" fmla="*/ 27 h 634"/>
                <a:gd name="T20" fmla="*/ 693 w 720"/>
                <a:gd name="T21" fmla="*/ 53 h 634"/>
                <a:gd name="T22" fmla="*/ 693 w 720"/>
                <a:gd name="T23" fmla="*/ 634 h 634"/>
                <a:gd name="T24" fmla="*/ 720 w 720"/>
                <a:gd name="T25" fmla="*/ 622 h 634"/>
                <a:gd name="T26" fmla="*/ 720 w 720"/>
                <a:gd name="T27" fmla="*/ 441 h 634"/>
                <a:gd name="T28" fmla="*/ 720 w 720"/>
                <a:gd name="T29" fmla="*/ 413 h 634"/>
                <a:gd name="T30" fmla="*/ 720 w 720"/>
                <a:gd name="T31" fmla="*/ 413 h 634"/>
                <a:gd name="T32" fmla="*/ 720 w 720"/>
                <a:gd name="T33" fmla="*/ 229 h 634"/>
                <a:gd name="T34" fmla="*/ 720 w 720"/>
                <a:gd name="T35" fmla="*/ 203 h 634"/>
                <a:gd name="T36" fmla="*/ 720 w 720"/>
                <a:gd name="T37" fmla="*/ 53 h 634"/>
                <a:gd name="T38" fmla="*/ 666 w 720"/>
                <a:gd name="T39" fmla="*/ 0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0" h="634">
                  <a:moveTo>
                    <a:pt x="666" y="0"/>
                  </a:moveTo>
                  <a:lnTo>
                    <a:pt x="666" y="0"/>
                  </a:lnTo>
                  <a:lnTo>
                    <a:pt x="53" y="0"/>
                  </a:lnTo>
                  <a:cubicBezTo>
                    <a:pt x="24" y="0"/>
                    <a:pt x="0" y="24"/>
                    <a:pt x="0" y="53"/>
                  </a:cubicBezTo>
                  <a:lnTo>
                    <a:pt x="0" y="346"/>
                  </a:lnTo>
                  <a:cubicBezTo>
                    <a:pt x="6" y="351"/>
                    <a:pt x="11" y="356"/>
                    <a:pt x="17" y="362"/>
                  </a:cubicBezTo>
                  <a:cubicBezTo>
                    <a:pt x="20" y="365"/>
                    <a:pt x="23" y="369"/>
                    <a:pt x="26" y="372"/>
                  </a:cubicBezTo>
                  <a:lnTo>
                    <a:pt x="26" y="53"/>
                  </a:lnTo>
                  <a:cubicBezTo>
                    <a:pt x="26" y="39"/>
                    <a:pt x="38" y="27"/>
                    <a:pt x="53" y="27"/>
                  </a:cubicBezTo>
                  <a:lnTo>
                    <a:pt x="666" y="27"/>
                  </a:lnTo>
                  <a:cubicBezTo>
                    <a:pt x="681" y="27"/>
                    <a:pt x="693" y="39"/>
                    <a:pt x="693" y="53"/>
                  </a:cubicBezTo>
                  <a:lnTo>
                    <a:pt x="693" y="634"/>
                  </a:lnTo>
                  <a:cubicBezTo>
                    <a:pt x="701" y="629"/>
                    <a:pt x="710" y="625"/>
                    <a:pt x="720" y="622"/>
                  </a:cubicBezTo>
                  <a:lnTo>
                    <a:pt x="720" y="441"/>
                  </a:lnTo>
                  <a:lnTo>
                    <a:pt x="720" y="413"/>
                  </a:lnTo>
                  <a:lnTo>
                    <a:pt x="720" y="413"/>
                  </a:lnTo>
                  <a:lnTo>
                    <a:pt x="720" y="229"/>
                  </a:lnTo>
                  <a:lnTo>
                    <a:pt x="720" y="203"/>
                  </a:lnTo>
                  <a:lnTo>
                    <a:pt x="720" y="53"/>
                  </a:lnTo>
                  <a:cubicBezTo>
                    <a:pt x="720" y="24"/>
                    <a:pt x="696" y="0"/>
                    <a:pt x="666"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640" name="Freeform 308">
              <a:extLst>
                <a:ext uri="{FF2B5EF4-FFF2-40B4-BE49-F238E27FC236}">
                  <a16:creationId xmlns:a16="http://schemas.microsoft.com/office/drawing/2014/main" id="{9DDB0C57-2EF1-41AD-B5E7-502FD5E47720}"/>
                </a:ext>
              </a:extLst>
            </p:cNvPr>
            <p:cNvSpPr>
              <a:spLocks/>
            </p:cNvSpPr>
            <p:nvPr/>
          </p:nvSpPr>
          <p:spPr bwMode="auto">
            <a:xfrm>
              <a:off x="11114086" y="2060576"/>
              <a:ext cx="93662" cy="369888"/>
            </a:xfrm>
            <a:custGeom>
              <a:avLst/>
              <a:gdLst>
                <a:gd name="T0" fmla="*/ 155 w 340"/>
                <a:gd name="T1" fmla="*/ 50 h 1342"/>
                <a:gd name="T2" fmla="*/ 155 w 340"/>
                <a:gd name="T3" fmla="*/ 50 h 1342"/>
                <a:gd name="T4" fmla="*/ 14 w 340"/>
                <a:gd name="T5" fmla="*/ 0 h 1342"/>
                <a:gd name="T6" fmla="*/ 0 w 340"/>
                <a:gd name="T7" fmla="*/ 0 h 1342"/>
                <a:gd name="T8" fmla="*/ 0 w 340"/>
                <a:gd name="T9" fmla="*/ 1329 h 1342"/>
                <a:gd name="T10" fmla="*/ 14 w 340"/>
                <a:gd name="T11" fmla="*/ 1342 h 1342"/>
                <a:gd name="T12" fmla="*/ 27 w 340"/>
                <a:gd name="T13" fmla="*/ 1329 h 1342"/>
                <a:gd name="T14" fmla="*/ 27 w 340"/>
                <a:gd name="T15" fmla="*/ 27 h 1342"/>
                <a:gd name="T16" fmla="*/ 153 w 340"/>
                <a:gd name="T17" fmla="*/ 85 h 1342"/>
                <a:gd name="T18" fmla="*/ 155 w 340"/>
                <a:gd name="T19" fmla="*/ 87 h 1342"/>
                <a:gd name="T20" fmla="*/ 181 w 340"/>
                <a:gd name="T21" fmla="*/ 121 h 1342"/>
                <a:gd name="T22" fmla="*/ 211 w 340"/>
                <a:gd name="T23" fmla="*/ 224 h 1342"/>
                <a:gd name="T24" fmla="*/ 210 w 340"/>
                <a:gd name="T25" fmla="*/ 525 h 1342"/>
                <a:gd name="T26" fmla="*/ 214 w 340"/>
                <a:gd name="T27" fmla="*/ 528 h 1342"/>
                <a:gd name="T28" fmla="*/ 278 w 340"/>
                <a:gd name="T29" fmla="*/ 624 h 1342"/>
                <a:gd name="T30" fmla="*/ 288 w 340"/>
                <a:gd name="T31" fmla="*/ 651 h 1342"/>
                <a:gd name="T32" fmla="*/ 253 w 340"/>
                <a:gd name="T33" fmla="*/ 904 h 1342"/>
                <a:gd name="T34" fmla="*/ 234 w 340"/>
                <a:gd name="T35" fmla="*/ 931 h 1342"/>
                <a:gd name="T36" fmla="*/ 214 w 340"/>
                <a:gd name="T37" fmla="*/ 952 h 1342"/>
                <a:gd name="T38" fmla="*/ 167 w 340"/>
                <a:gd name="T39" fmla="*/ 991 h 1342"/>
                <a:gd name="T40" fmla="*/ 163 w 340"/>
                <a:gd name="T41" fmla="*/ 1009 h 1342"/>
                <a:gd name="T42" fmla="*/ 182 w 340"/>
                <a:gd name="T43" fmla="*/ 1013 h 1342"/>
                <a:gd name="T44" fmla="*/ 233 w 340"/>
                <a:gd name="T45" fmla="*/ 971 h 1342"/>
                <a:gd name="T46" fmla="*/ 267 w 340"/>
                <a:gd name="T47" fmla="*/ 931 h 1342"/>
                <a:gd name="T48" fmla="*/ 284 w 340"/>
                <a:gd name="T49" fmla="*/ 904 h 1342"/>
                <a:gd name="T50" fmla="*/ 316 w 340"/>
                <a:gd name="T51" fmla="*/ 651 h 1342"/>
                <a:gd name="T52" fmla="*/ 307 w 340"/>
                <a:gd name="T53" fmla="*/ 624 h 1342"/>
                <a:gd name="T54" fmla="*/ 237 w 340"/>
                <a:gd name="T55" fmla="*/ 514 h 1342"/>
                <a:gd name="T56" fmla="*/ 237 w 340"/>
                <a:gd name="T57" fmla="*/ 224 h 1342"/>
                <a:gd name="T58" fmla="*/ 181 w 340"/>
                <a:gd name="T59" fmla="*/ 76 h 1342"/>
                <a:gd name="T60" fmla="*/ 172 w 340"/>
                <a:gd name="T61" fmla="*/ 66 h 1342"/>
                <a:gd name="T62" fmla="*/ 155 w 340"/>
                <a:gd name="T63" fmla="*/ 50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0" h="1342">
                  <a:moveTo>
                    <a:pt x="155" y="50"/>
                  </a:moveTo>
                  <a:lnTo>
                    <a:pt x="155" y="50"/>
                  </a:lnTo>
                  <a:cubicBezTo>
                    <a:pt x="115" y="18"/>
                    <a:pt x="66" y="0"/>
                    <a:pt x="14" y="0"/>
                  </a:cubicBezTo>
                  <a:lnTo>
                    <a:pt x="0" y="0"/>
                  </a:lnTo>
                  <a:lnTo>
                    <a:pt x="0" y="1329"/>
                  </a:lnTo>
                  <a:cubicBezTo>
                    <a:pt x="0" y="1336"/>
                    <a:pt x="6" y="1342"/>
                    <a:pt x="14" y="1342"/>
                  </a:cubicBezTo>
                  <a:cubicBezTo>
                    <a:pt x="21" y="1342"/>
                    <a:pt x="27" y="1336"/>
                    <a:pt x="27" y="1329"/>
                  </a:cubicBezTo>
                  <a:lnTo>
                    <a:pt x="27" y="27"/>
                  </a:lnTo>
                  <a:cubicBezTo>
                    <a:pt x="75" y="31"/>
                    <a:pt x="119" y="51"/>
                    <a:pt x="153" y="85"/>
                  </a:cubicBezTo>
                  <a:cubicBezTo>
                    <a:pt x="154" y="85"/>
                    <a:pt x="154" y="86"/>
                    <a:pt x="155" y="87"/>
                  </a:cubicBezTo>
                  <a:cubicBezTo>
                    <a:pt x="165" y="97"/>
                    <a:pt x="174" y="109"/>
                    <a:pt x="181" y="121"/>
                  </a:cubicBezTo>
                  <a:cubicBezTo>
                    <a:pt x="200" y="152"/>
                    <a:pt x="211" y="187"/>
                    <a:pt x="211" y="224"/>
                  </a:cubicBezTo>
                  <a:lnTo>
                    <a:pt x="210" y="525"/>
                  </a:lnTo>
                  <a:lnTo>
                    <a:pt x="214" y="528"/>
                  </a:lnTo>
                  <a:cubicBezTo>
                    <a:pt x="242" y="557"/>
                    <a:pt x="264" y="589"/>
                    <a:pt x="278" y="624"/>
                  </a:cubicBezTo>
                  <a:cubicBezTo>
                    <a:pt x="282" y="633"/>
                    <a:pt x="285" y="642"/>
                    <a:pt x="288" y="651"/>
                  </a:cubicBezTo>
                  <a:cubicBezTo>
                    <a:pt x="314" y="735"/>
                    <a:pt x="303" y="828"/>
                    <a:pt x="253" y="904"/>
                  </a:cubicBezTo>
                  <a:cubicBezTo>
                    <a:pt x="247" y="913"/>
                    <a:pt x="241" y="922"/>
                    <a:pt x="234" y="931"/>
                  </a:cubicBezTo>
                  <a:cubicBezTo>
                    <a:pt x="227" y="938"/>
                    <a:pt x="221" y="945"/>
                    <a:pt x="214" y="952"/>
                  </a:cubicBezTo>
                  <a:cubicBezTo>
                    <a:pt x="200" y="967"/>
                    <a:pt x="184" y="980"/>
                    <a:pt x="167" y="991"/>
                  </a:cubicBezTo>
                  <a:cubicBezTo>
                    <a:pt x="161" y="995"/>
                    <a:pt x="159" y="1003"/>
                    <a:pt x="163" y="1009"/>
                  </a:cubicBezTo>
                  <a:cubicBezTo>
                    <a:pt x="167" y="1015"/>
                    <a:pt x="176" y="1017"/>
                    <a:pt x="182" y="1013"/>
                  </a:cubicBezTo>
                  <a:cubicBezTo>
                    <a:pt x="200" y="1001"/>
                    <a:pt x="217" y="987"/>
                    <a:pt x="233" y="971"/>
                  </a:cubicBezTo>
                  <a:cubicBezTo>
                    <a:pt x="246" y="959"/>
                    <a:pt x="257" y="945"/>
                    <a:pt x="267" y="931"/>
                  </a:cubicBezTo>
                  <a:cubicBezTo>
                    <a:pt x="273" y="922"/>
                    <a:pt x="279" y="913"/>
                    <a:pt x="284" y="904"/>
                  </a:cubicBezTo>
                  <a:cubicBezTo>
                    <a:pt x="329" y="827"/>
                    <a:pt x="340" y="735"/>
                    <a:pt x="316" y="651"/>
                  </a:cubicBezTo>
                  <a:cubicBezTo>
                    <a:pt x="313" y="642"/>
                    <a:pt x="310" y="633"/>
                    <a:pt x="307" y="624"/>
                  </a:cubicBezTo>
                  <a:cubicBezTo>
                    <a:pt x="292" y="584"/>
                    <a:pt x="268" y="546"/>
                    <a:pt x="237" y="514"/>
                  </a:cubicBezTo>
                  <a:lnTo>
                    <a:pt x="237" y="224"/>
                  </a:lnTo>
                  <a:cubicBezTo>
                    <a:pt x="237" y="169"/>
                    <a:pt x="217" y="117"/>
                    <a:pt x="181" y="76"/>
                  </a:cubicBezTo>
                  <a:cubicBezTo>
                    <a:pt x="178" y="73"/>
                    <a:pt x="175" y="69"/>
                    <a:pt x="172" y="66"/>
                  </a:cubicBezTo>
                  <a:cubicBezTo>
                    <a:pt x="166" y="60"/>
                    <a:pt x="161" y="55"/>
                    <a:pt x="155" y="5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sp useBgFill="1">
        <p:nvSpPr>
          <p:cNvPr id="641" name="Freeform 73">
            <a:extLst>
              <a:ext uri="{FF2B5EF4-FFF2-40B4-BE49-F238E27FC236}">
                <a16:creationId xmlns:a16="http://schemas.microsoft.com/office/drawing/2014/main" id="{54510C05-F6AE-41E9-A1AF-0E3FFC5F37DD}"/>
              </a:ext>
            </a:extLst>
          </p:cNvPr>
          <p:cNvSpPr>
            <a:spLocks noEditPoints="1"/>
          </p:cNvSpPr>
          <p:nvPr/>
        </p:nvSpPr>
        <p:spPr bwMode="auto">
          <a:xfrm>
            <a:off x="7261637" y="2063197"/>
            <a:ext cx="301752" cy="301752"/>
          </a:xfrm>
          <a:prstGeom prst="ellipse">
            <a:avLst/>
          </a:prstGeom>
          <a:ln w="38100">
            <a:solidFill>
              <a:srgbClr val="FFC000"/>
            </a:solidFill>
          </a:ln>
        </p:spPr>
        <p:txBody>
          <a:bodyPr vert="horz" wrap="square" lIns="0" tIns="0" rIns="0" bIns="0" numCol="1" anchor="ctr" anchorCtr="0" compatLnSpc="1">
            <a:prstTxWarp prst="textNoShape">
              <a:avLst/>
            </a:prstTxWarp>
          </a:bodyPr>
          <a:lstStyle/>
          <a:p>
            <a:pPr algn="ctr"/>
            <a:r>
              <a:rPr lang="en-US"/>
              <a:t>6</a:t>
            </a:r>
          </a:p>
        </p:txBody>
      </p:sp>
      <p:sp useBgFill="1">
        <p:nvSpPr>
          <p:cNvPr id="642" name="Freeform 73">
            <a:extLst>
              <a:ext uri="{FF2B5EF4-FFF2-40B4-BE49-F238E27FC236}">
                <a16:creationId xmlns:a16="http://schemas.microsoft.com/office/drawing/2014/main" id="{376B2B7B-8759-47E7-86B4-98BE00654C6E}"/>
              </a:ext>
            </a:extLst>
          </p:cNvPr>
          <p:cNvSpPr>
            <a:spLocks noEditPoints="1"/>
          </p:cNvSpPr>
          <p:nvPr/>
        </p:nvSpPr>
        <p:spPr bwMode="auto">
          <a:xfrm>
            <a:off x="8625416" y="2209080"/>
            <a:ext cx="301752" cy="302376"/>
          </a:xfrm>
          <a:prstGeom prst="ellipse">
            <a:avLst/>
          </a:prstGeom>
          <a:ln w="38100">
            <a:solidFill>
              <a:srgbClr val="008000"/>
            </a:solidFill>
          </a:ln>
        </p:spPr>
        <p:txBody>
          <a:bodyPr vert="horz" wrap="square" lIns="91440" tIns="45720" rIns="91440" bIns="45720" numCol="1" anchor="ctr" anchorCtr="0" compatLnSpc="1">
            <a:prstTxWarp prst="textNoShape">
              <a:avLst/>
            </a:prstTxWarp>
          </a:bodyPr>
          <a:lstStyle/>
          <a:p>
            <a:pPr algn="ctr"/>
            <a:r>
              <a:rPr lang="en-US"/>
              <a:t>8</a:t>
            </a:r>
          </a:p>
        </p:txBody>
      </p:sp>
      <p:sp useBgFill="1">
        <p:nvSpPr>
          <p:cNvPr id="643" name="Freeform 73">
            <a:extLst>
              <a:ext uri="{FF2B5EF4-FFF2-40B4-BE49-F238E27FC236}">
                <a16:creationId xmlns:a16="http://schemas.microsoft.com/office/drawing/2014/main" id="{52AA2600-D502-4EC0-8DC7-E9651AF9F6DA}"/>
              </a:ext>
            </a:extLst>
          </p:cNvPr>
          <p:cNvSpPr>
            <a:spLocks noEditPoints="1"/>
          </p:cNvSpPr>
          <p:nvPr/>
        </p:nvSpPr>
        <p:spPr bwMode="auto">
          <a:xfrm>
            <a:off x="10074109" y="2059401"/>
            <a:ext cx="301752" cy="302376"/>
          </a:xfrm>
          <a:prstGeom prst="ellipse">
            <a:avLst/>
          </a:prstGeom>
          <a:ln w="38100">
            <a:solidFill>
              <a:srgbClr val="C00000"/>
            </a:solidFill>
          </a:ln>
        </p:spPr>
        <p:txBody>
          <a:bodyPr vert="horz" wrap="square" lIns="91440" tIns="45720" rIns="91440" bIns="45720" numCol="1" anchor="ctr" anchorCtr="0" compatLnSpc="1">
            <a:prstTxWarp prst="textNoShape">
              <a:avLst/>
            </a:prstTxWarp>
          </a:bodyPr>
          <a:lstStyle/>
          <a:p>
            <a:pPr algn="ctr"/>
            <a:r>
              <a:rPr lang="en-US"/>
              <a:t>3</a:t>
            </a:r>
          </a:p>
        </p:txBody>
      </p:sp>
      <p:sp useBgFill="1">
        <p:nvSpPr>
          <p:cNvPr id="644" name="Freeform 73">
            <a:extLst>
              <a:ext uri="{FF2B5EF4-FFF2-40B4-BE49-F238E27FC236}">
                <a16:creationId xmlns:a16="http://schemas.microsoft.com/office/drawing/2014/main" id="{4196FA2B-947E-4B55-AAA0-C1B1E5716706}"/>
              </a:ext>
            </a:extLst>
          </p:cNvPr>
          <p:cNvSpPr>
            <a:spLocks noEditPoints="1"/>
          </p:cNvSpPr>
          <p:nvPr/>
        </p:nvSpPr>
        <p:spPr bwMode="auto">
          <a:xfrm>
            <a:off x="10809494" y="1933511"/>
            <a:ext cx="301752" cy="301752"/>
          </a:xfrm>
          <a:prstGeom prst="ellipse">
            <a:avLst/>
          </a:prstGeom>
          <a:ln w="38100">
            <a:solidFill>
              <a:srgbClr val="008000"/>
            </a:solidFill>
          </a:ln>
        </p:spPr>
        <p:txBody>
          <a:bodyPr vert="horz" wrap="square" lIns="91440" tIns="45720" rIns="91440" bIns="45720" numCol="1" anchor="ctr" anchorCtr="0" compatLnSpc="1">
            <a:prstTxWarp prst="textNoShape">
              <a:avLst/>
            </a:prstTxWarp>
          </a:bodyPr>
          <a:lstStyle/>
          <a:p>
            <a:pPr algn="ctr"/>
            <a:r>
              <a:rPr lang="en-US"/>
              <a:t>9</a:t>
            </a:r>
          </a:p>
        </p:txBody>
      </p:sp>
      <p:sp>
        <p:nvSpPr>
          <p:cNvPr id="645" name="Rectangle 644">
            <a:extLst>
              <a:ext uri="{FF2B5EF4-FFF2-40B4-BE49-F238E27FC236}">
                <a16:creationId xmlns:a16="http://schemas.microsoft.com/office/drawing/2014/main" id="{E10757DA-12E8-472C-BDC5-F7574D298ED2}"/>
              </a:ext>
            </a:extLst>
          </p:cNvPr>
          <p:cNvSpPr/>
          <p:nvPr/>
        </p:nvSpPr>
        <p:spPr>
          <a:xfrm>
            <a:off x="1240685" y="2348646"/>
            <a:ext cx="4114800" cy="707886"/>
          </a:xfrm>
          <a:prstGeom prst="rect">
            <a:avLst/>
          </a:prstGeom>
        </p:spPr>
        <p:txBody>
          <a:bodyPr wrap="square">
            <a:spAutoFit/>
          </a:bodyPr>
          <a:lstStyle/>
          <a:p>
            <a:pPr defTabSz="1097280"/>
            <a:r>
              <a:rPr lang="en-US" sz="2000">
                <a:cs typeface="Segoe UI Semibold" panose="020B0702040204020203" pitchFamily="34" charset="0"/>
              </a:rPr>
              <a:t>Discover the cloud apps being used on your network</a:t>
            </a:r>
          </a:p>
        </p:txBody>
      </p:sp>
      <p:grpSp>
        <p:nvGrpSpPr>
          <p:cNvPr id="646" name="Group 645">
            <a:extLst>
              <a:ext uri="{FF2B5EF4-FFF2-40B4-BE49-F238E27FC236}">
                <a16:creationId xmlns:a16="http://schemas.microsoft.com/office/drawing/2014/main" id="{22EBB57E-0BF6-4536-B8C5-56995345A533}"/>
              </a:ext>
            </a:extLst>
          </p:cNvPr>
          <p:cNvGrpSpPr/>
          <p:nvPr/>
        </p:nvGrpSpPr>
        <p:grpSpPr>
          <a:xfrm>
            <a:off x="554575" y="2538483"/>
            <a:ext cx="496754" cy="328212"/>
            <a:chOff x="728663" y="2808288"/>
            <a:chExt cx="533400" cy="352425"/>
          </a:xfrm>
          <a:solidFill>
            <a:schemeClr val="tx1"/>
          </a:solidFill>
        </p:grpSpPr>
        <p:sp>
          <p:nvSpPr>
            <p:cNvPr id="647" name="Freeform 92">
              <a:extLst>
                <a:ext uri="{FF2B5EF4-FFF2-40B4-BE49-F238E27FC236}">
                  <a16:creationId xmlns:a16="http://schemas.microsoft.com/office/drawing/2014/main" id="{64A39CF2-4174-4BCD-9661-047737A1ACB8}"/>
                </a:ext>
              </a:extLst>
            </p:cNvPr>
            <p:cNvSpPr>
              <a:spLocks noEditPoints="1"/>
            </p:cNvSpPr>
            <p:nvPr/>
          </p:nvSpPr>
          <p:spPr bwMode="auto">
            <a:xfrm>
              <a:off x="728663" y="2808288"/>
              <a:ext cx="533400" cy="352425"/>
            </a:xfrm>
            <a:custGeom>
              <a:avLst/>
              <a:gdLst>
                <a:gd name="T0" fmla="*/ 849 w 1944"/>
                <a:gd name="T1" fmla="*/ 27 h 1281"/>
                <a:gd name="T2" fmla="*/ 849 w 1944"/>
                <a:gd name="T3" fmla="*/ 27 h 1281"/>
                <a:gd name="T4" fmla="*/ 560 w 1944"/>
                <a:gd name="T5" fmla="*/ 115 h 1281"/>
                <a:gd name="T6" fmla="*/ 332 w 1944"/>
                <a:gd name="T7" fmla="*/ 542 h 1281"/>
                <a:gd name="T8" fmla="*/ 332 w 1944"/>
                <a:gd name="T9" fmla="*/ 578 h 1281"/>
                <a:gd name="T10" fmla="*/ 321 w 1944"/>
                <a:gd name="T11" fmla="*/ 580 h 1281"/>
                <a:gd name="T12" fmla="*/ 27 w 1944"/>
                <a:gd name="T13" fmla="*/ 915 h 1281"/>
                <a:gd name="T14" fmla="*/ 371 w 1944"/>
                <a:gd name="T15" fmla="*/ 1254 h 1281"/>
                <a:gd name="T16" fmla="*/ 1561 w 1944"/>
                <a:gd name="T17" fmla="*/ 1254 h 1281"/>
                <a:gd name="T18" fmla="*/ 1918 w 1944"/>
                <a:gd name="T19" fmla="*/ 856 h 1281"/>
                <a:gd name="T20" fmla="*/ 1734 w 1944"/>
                <a:gd name="T21" fmla="*/ 521 h 1281"/>
                <a:gd name="T22" fmla="*/ 1728 w 1944"/>
                <a:gd name="T23" fmla="*/ 517 h 1281"/>
                <a:gd name="T24" fmla="*/ 1728 w 1944"/>
                <a:gd name="T25" fmla="*/ 510 h 1281"/>
                <a:gd name="T26" fmla="*/ 1598 w 1944"/>
                <a:gd name="T27" fmla="*/ 273 h 1281"/>
                <a:gd name="T28" fmla="*/ 1434 w 1944"/>
                <a:gd name="T29" fmla="*/ 224 h 1281"/>
                <a:gd name="T30" fmla="*/ 1296 w 1944"/>
                <a:gd name="T31" fmla="*/ 261 h 1281"/>
                <a:gd name="T32" fmla="*/ 1286 w 1944"/>
                <a:gd name="T33" fmla="*/ 267 h 1281"/>
                <a:gd name="T34" fmla="*/ 1279 w 1944"/>
                <a:gd name="T35" fmla="*/ 257 h 1281"/>
                <a:gd name="T36" fmla="*/ 849 w 1944"/>
                <a:gd name="T37" fmla="*/ 27 h 1281"/>
                <a:gd name="T38" fmla="*/ 1516 w 1944"/>
                <a:gd name="T39" fmla="*/ 1281 h 1281"/>
                <a:gd name="T40" fmla="*/ 1516 w 1944"/>
                <a:gd name="T41" fmla="*/ 1281 h 1281"/>
                <a:gd name="T42" fmla="*/ 371 w 1944"/>
                <a:gd name="T43" fmla="*/ 1281 h 1281"/>
                <a:gd name="T44" fmla="*/ 0 w 1944"/>
                <a:gd name="T45" fmla="*/ 915 h 1281"/>
                <a:gd name="T46" fmla="*/ 305 w 1944"/>
                <a:gd name="T47" fmla="*/ 555 h 1281"/>
                <a:gd name="T48" fmla="*/ 305 w 1944"/>
                <a:gd name="T49" fmla="*/ 542 h 1281"/>
                <a:gd name="T50" fmla="*/ 545 w 1944"/>
                <a:gd name="T51" fmla="*/ 93 h 1281"/>
                <a:gd name="T52" fmla="*/ 849 w 1944"/>
                <a:gd name="T53" fmla="*/ 0 h 1281"/>
                <a:gd name="T54" fmla="*/ 1294 w 1944"/>
                <a:gd name="T55" fmla="*/ 232 h 1281"/>
                <a:gd name="T56" fmla="*/ 1434 w 1944"/>
                <a:gd name="T57" fmla="*/ 197 h 1281"/>
                <a:gd name="T58" fmla="*/ 1612 w 1944"/>
                <a:gd name="T59" fmla="*/ 251 h 1281"/>
                <a:gd name="T60" fmla="*/ 1754 w 1944"/>
                <a:gd name="T61" fmla="*/ 503 h 1281"/>
                <a:gd name="T62" fmla="*/ 1944 w 1944"/>
                <a:gd name="T63" fmla="*/ 856 h 1281"/>
                <a:gd name="T64" fmla="*/ 1563 w 1944"/>
                <a:gd name="T65" fmla="*/ 1281 h 1281"/>
                <a:gd name="T66" fmla="*/ 1516 w 1944"/>
                <a:gd name="T67" fmla="*/ 1281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44" h="1281">
                  <a:moveTo>
                    <a:pt x="849" y="27"/>
                  </a:moveTo>
                  <a:lnTo>
                    <a:pt x="849" y="27"/>
                  </a:lnTo>
                  <a:cubicBezTo>
                    <a:pt x="745" y="27"/>
                    <a:pt x="645" y="57"/>
                    <a:pt x="560" y="115"/>
                  </a:cubicBezTo>
                  <a:cubicBezTo>
                    <a:pt x="417" y="211"/>
                    <a:pt x="332" y="371"/>
                    <a:pt x="332" y="542"/>
                  </a:cubicBezTo>
                  <a:lnTo>
                    <a:pt x="332" y="578"/>
                  </a:lnTo>
                  <a:lnTo>
                    <a:pt x="321" y="580"/>
                  </a:lnTo>
                  <a:cubicBezTo>
                    <a:pt x="156" y="605"/>
                    <a:pt x="27" y="752"/>
                    <a:pt x="27" y="915"/>
                  </a:cubicBezTo>
                  <a:cubicBezTo>
                    <a:pt x="27" y="1102"/>
                    <a:pt x="181" y="1254"/>
                    <a:pt x="371" y="1254"/>
                  </a:cubicBezTo>
                  <a:lnTo>
                    <a:pt x="1561" y="1254"/>
                  </a:lnTo>
                  <a:cubicBezTo>
                    <a:pt x="1764" y="1235"/>
                    <a:pt x="1918" y="1063"/>
                    <a:pt x="1918" y="856"/>
                  </a:cubicBezTo>
                  <a:cubicBezTo>
                    <a:pt x="1918" y="722"/>
                    <a:pt x="1849" y="597"/>
                    <a:pt x="1734" y="521"/>
                  </a:cubicBezTo>
                  <a:lnTo>
                    <a:pt x="1728" y="517"/>
                  </a:lnTo>
                  <a:lnTo>
                    <a:pt x="1728" y="510"/>
                  </a:lnTo>
                  <a:cubicBezTo>
                    <a:pt x="1726" y="415"/>
                    <a:pt x="1677" y="326"/>
                    <a:pt x="1598" y="273"/>
                  </a:cubicBezTo>
                  <a:cubicBezTo>
                    <a:pt x="1549" y="241"/>
                    <a:pt x="1493" y="224"/>
                    <a:pt x="1434" y="224"/>
                  </a:cubicBezTo>
                  <a:cubicBezTo>
                    <a:pt x="1386" y="224"/>
                    <a:pt x="1338" y="237"/>
                    <a:pt x="1296" y="261"/>
                  </a:cubicBezTo>
                  <a:lnTo>
                    <a:pt x="1286" y="267"/>
                  </a:lnTo>
                  <a:lnTo>
                    <a:pt x="1279" y="257"/>
                  </a:lnTo>
                  <a:cubicBezTo>
                    <a:pt x="1181" y="113"/>
                    <a:pt x="1021" y="27"/>
                    <a:pt x="849" y="27"/>
                  </a:cubicBezTo>
                  <a:close/>
                  <a:moveTo>
                    <a:pt x="1516" y="1281"/>
                  </a:moveTo>
                  <a:lnTo>
                    <a:pt x="1516" y="1281"/>
                  </a:lnTo>
                  <a:lnTo>
                    <a:pt x="371" y="1281"/>
                  </a:lnTo>
                  <a:cubicBezTo>
                    <a:pt x="166" y="1281"/>
                    <a:pt x="0" y="1117"/>
                    <a:pt x="0" y="915"/>
                  </a:cubicBezTo>
                  <a:cubicBezTo>
                    <a:pt x="0" y="743"/>
                    <a:pt x="133" y="587"/>
                    <a:pt x="305" y="555"/>
                  </a:cubicBezTo>
                  <a:lnTo>
                    <a:pt x="305" y="542"/>
                  </a:lnTo>
                  <a:cubicBezTo>
                    <a:pt x="305" y="362"/>
                    <a:pt x="395" y="194"/>
                    <a:pt x="545" y="93"/>
                  </a:cubicBezTo>
                  <a:cubicBezTo>
                    <a:pt x="635" y="32"/>
                    <a:pt x="740" y="0"/>
                    <a:pt x="849" y="0"/>
                  </a:cubicBezTo>
                  <a:cubicBezTo>
                    <a:pt x="1026" y="0"/>
                    <a:pt x="1191" y="87"/>
                    <a:pt x="1294" y="232"/>
                  </a:cubicBezTo>
                  <a:cubicBezTo>
                    <a:pt x="1337" y="209"/>
                    <a:pt x="1385" y="197"/>
                    <a:pt x="1434" y="197"/>
                  </a:cubicBezTo>
                  <a:cubicBezTo>
                    <a:pt x="1498" y="197"/>
                    <a:pt x="1560" y="216"/>
                    <a:pt x="1612" y="251"/>
                  </a:cubicBezTo>
                  <a:cubicBezTo>
                    <a:pt x="1697" y="307"/>
                    <a:pt x="1750" y="401"/>
                    <a:pt x="1754" y="503"/>
                  </a:cubicBezTo>
                  <a:cubicBezTo>
                    <a:pt x="1873" y="584"/>
                    <a:pt x="1944" y="715"/>
                    <a:pt x="1944" y="856"/>
                  </a:cubicBezTo>
                  <a:cubicBezTo>
                    <a:pt x="1944" y="1077"/>
                    <a:pt x="1780" y="1260"/>
                    <a:pt x="1563" y="1281"/>
                  </a:cubicBezTo>
                  <a:lnTo>
                    <a:pt x="1516" y="1281"/>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648" name="Freeform 93">
              <a:extLst>
                <a:ext uri="{FF2B5EF4-FFF2-40B4-BE49-F238E27FC236}">
                  <a16:creationId xmlns:a16="http://schemas.microsoft.com/office/drawing/2014/main" id="{4AE2D0A7-AC01-4542-AAE1-4E09B47B7985}"/>
                </a:ext>
              </a:extLst>
            </p:cNvPr>
            <p:cNvSpPr>
              <a:spLocks/>
            </p:cNvSpPr>
            <p:nvPr/>
          </p:nvSpPr>
          <p:spPr bwMode="auto">
            <a:xfrm>
              <a:off x="865188" y="2857501"/>
              <a:ext cx="100013" cy="100013"/>
            </a:xfrm>
            <a:custGeom>
              <a:avLst/>
              <a:gdLst>
                <a:gd name="T0" fmla="*/ 27 w 360"/>
                <a:gd name="T1" fmla="*/ 362 h 362"/>
                <a:gd name="T2" fmla="*/ 27 w 360"/>
                <a:gd name="T3" fmla="*/ 362 h 362"/>
                <a:gd name="T4" fmla="*/ 0 w 360"/>
                <a:gd name="T5" fmla="*/ 362 h 362"/>
                <a:gd name="T6" fmla="*/ 158 w 360"/>
                <a:gd name="T7" fmla="*/ 61 h 362"/>
                <a:gd name="T8" fmla="*/ 360 w 360"/>
                <a:gd name="T9" fmla="*/ 0 h 362"/>
                <a:gd name="T10" fmla="*/ 360 w 360"/>
                <a:gd name="T11" fmla="*/ 26 h 362"/>
                <a:gd name="T12" fmla="*/ 173 w 360"/>
                <a:gd name="T13" fmla="*/ 83 h 362"/>
                <a:gd name="T14" fmla="*/ 27 w 360"/>
                <a:gd name="T15" fmla="*/ 362 h 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0" h="362">
                  <a:moveTo>
                    <a:pt x="27" y="362"/>
                  </a:moveTo>
                  <a:lnTo>
                    <a:pt x="27" y="362"/>
                  </a:lnTo>
                  <a:lnTo>
                    <a:pt x="0" y="362"/>
                  </a:lnTo>
                  <a:cubicBezTo>
                    <a:pt x="0" y="240"/>
                    <a:pt x="59" y="128"/>
                    <a:pt x="158" y="61"/>
                  </a:cubicBezTo>
                  <a:cubicBezTo>
                    <a:pt x="218" y="21"/>
                    <a:pt x="288" y="0"/>
                    <a:pt x="360" y="0"/>
                  </a:cubicBezTo>
                  <a:lnTo>
                    <a:pt x="360" y="26"/>
                  </a:lnTo>
                  <a:cubicBezTo>
                    <a:pt x="293" y="26"/>
                    <a:pt x="229" y="46"/>
                    <a:pt x="173" y="83"/>
                  </a:cubicBezTo>
                  <a:cubicBezTo>
                    <a:pt x="81" y="145"/>
                    <a:pt x="27" y="249"/>
                    <a:pt x="27" y="362"/>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sp>
        <p:nvSpPr>
          <p:cNvPr id="649" name="Rectangle 648">
            <a:extLst>
              <a:ext uri="{FF2B5EF4-FFF2-40B4-BE49-F238E27FC236}">
                <a16:creationId xmlns:a16="http://schemas.microsoft.com/office/drawing/2014/main" id="{C9EF8EB4-B99E-48B3-A74D-826A6990EFC2}"/>
              </a:ext>
            </a:extLst>
          </p:cNvPr>
          <p:cNvSpPr/>
          <p:nvPr/>
        </p:nvSpPr>
        <p:spPr>
          <a:xfrm>
            <a:off x="1240685" y="3493570"/>
            <a:ext cx="4114800" cy="707886"/>
          </a:xfrm>
          <a:prstGeom prst="rect">
            <a:avLst/>
          </a:prstGeom>
        </p:spPr>
        <p:txBody>
          <a:bodyPr wrap="square">
            <a:spAutoFit/>
          </a:bodyPr>
          <a:lstStyle/>
          <a:p>
            <a:pPr defTabSz="1097280"/>
            <a:r>
              <a:rPr lang="en-US" sz="2000">
                <a:cs typeface="Segoe UI Semibold" panose="020B0702040204020203" pitchFamily="34" charset="0"/>
              </a:rPr>
              <a:t>Get risk assessment for each cloud app based on 60 parameters</a:t>
            </a:r>
          </a:p>
        </p:txBody>
      </p:sp>
      <p:grpSp>
        <p:nvGrpSpPr>
          <p:cNvPr id="650" name="Group 649">
            <a:extLst>
              <a:ext uri="{FF2B5EF4-FFF2-40B4-BE49-F238E27FC236}">
                <a16:creationId xmlns:a16="http://schemas.microsoft.com/office/drawing/2014/main" id="{F37DB3CF-1A2D-43CF-955A-A9B934747F26}"/>
              </a:ext>
            </a:extLst>
          </p:cNvPr>
          <p:cNvGrpSpPr/>
          <p:nvPr/>
        </p:nvGrpSpPr>
        <p:grpSpPr>
          <a:xfrm>
            <a:off x="519667" y="3608058"/>
            <a:ext cx="566570" cy="485100"/>
            <a:chOff x="519667" y="3598314"/>
            <a:chExt cx="566570" cy="485100"/>
          </a:xfrm>
        </p:grpSpPr>
        <p:sp>
          <p:nvSpPr>
            <p:cNvPr id="651" name="Warning_E7BA">
              <a:extLst>
                <a:ext uri="{FF2B5EF4-FFF2-40B4-BE49-F238E27FC236}">
                  <a16:creationId xmlns:a16="http://schemas.microsoft.com/office/drawing/2014/main" id="{AC1E6AFB-6016-41CA-A72B-6D5908F34577}"/>
                </a:ext>
              </a:extLst>
            </p:cNvPr>
            <p:cNvSpPr>
              <a:spLocks noChangeAspect="1" noEditPoints="1"/>
            </p:cNvSpPr>
            <p:nvPr/>
          </p:nvSpPr>
          <p:spPr bwMode="auto">
            <a:xfrm>
              <a:off x="519667" y="3598314"/>
              <a:ext cx="365574" cy="365760"/>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652" name="Freeform 73">
              <a:extLst>
                <a:ext uri="{FF2B5EF4-FFF2-40B4-BE49-F238E27FC236}">
                  <a16:creationId xmlns:a16="http://schemas.microsoft.com/office/drawing/2014/main" id="{E517854C-F45A-4FBF-B801-8270D3AEBCF9}"/>
                </a:ext>
              </a:extLst>
            </p:cNvPr>
            <p:cNvSpPr>
              <a:spLocks noEditPoints="1"/>
            </p:cNvSpPr>
            <p:nvPr/>
          </p:nvSpPr>
          <p:spPr bwMode="auto">
            <a:xfrm>
              <a:off x="784485" y="3781038"/>
              <a:ext cx="301752" cy="302376"/>
            </a:xfrm>
            <a:prstGeom prst="ellipse">
              <a:avLst/>
            </a:prstGeom>
            <a:solidFill>
              <a:schemeClr val="bg1"/>
            </a:solidFill>
            <a:ln w="38100">
              <a:solidFill>
                <a:srgbClr val="008000"/>
              </a:solidFill>
            </a:ln>
          </p:spPr>
          <p:txBody>
            <a:bodyPr vert="horz" wrap="square" lIns="91440" tIns="45720" rIns="91440" bIns="45720" numCol="1" anchor="ctr" anchorCtr="0" compatLnSpc="1">
              <a:prstTxWarp prst="textNoShape">
                <a:avLst/>
              </a:prstTxWarp>
            </a:bodyPr>
            <a:lstStyle/>
            <a:p>
              <a:pPr algn="ctr"/>
              <a:r>
                <a:rPr lang="en-US"/>
                <a:t>8</a:t>
              </a:r>
            </a:p>
          </p:txBody>
        </p:sp>
      </p:grpSp>
      <p:sp>
        <p:nvSpPr>
          <p:cNvPr id="653" name="Rectangle 652">
            <a:extLst>
              <a:ext uri="{FF2B5EF4-FFF2-40B4-BE49-F238E27FC236}">
                <a16:creationId xmlns:a16="http://schemas.microsoft.com/office/drawing/2014/main" id="{65AD1A92-0143-487F-81CD-F785AAB6D623}"/>
              </a:ext>
            </a:extLst>
          </p:cNvPr>
          <p:cNvSpPr/>
          <p:nvPr/>
        </p:nvSpPr>
        <p:spPr>
          <a:xfrm>
            <a:off x="1240685" y="4638495"/>
            <a:ext cx="4114800" cy="707886"/>
          </a:xfrm>
          <a:prstGeom prst="rect">
            <a:avLst/>
          </a:prstGeom>
        </p:spPr>
        <p:txBody>
          <a:bodyPr wrap="square">
            <a:spAutoFit/>
          </a:bodyPr>
          <a:lstStyle/>
          <a:p>
            <a:pPr defTabSz="1097280"/>
            <a:r>
              <a:rPr lang="en-US" sz="2000">
                <a:cs typeface="Segoe UI Semibold" panose="020B0702040204020203" pitchFamily="34" charset="0"/>
              </a:rPr>
              <a:t>View user and app based usage information</a:t>
            </a:r>
          </a:p>
        </p:txBody>
      </p:sp>
      <p:sp>
        <p:nvSpPr>
          <p:cNvPr id="654" name="binary">
            <a:extLst>
              <a:ext uri="{FF2B5EF4-FFF2-40B4-BE49-F238E27FC236}">
                <a16:creationId xmlns:a16="http://schemas.microsoft.com/office/drawing/2014/main" id="{B7D816B4-1C4B-4718-986E-8395B21E2990}"/>
              </a:ext>
            </a:extLst>
          </p:cNvPr>
          <p:cNvSpPr>
            <a:spLocks noChangeAspect="1" noEditPoints="1"/>
          </p:cNvSpPr>
          <p:nvPr/>
        </p:nvSpPr>
        <p:spPr bwMode="auto">
          <a:xfrm>
            <a:off x="620072" y="4834522"/>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5" name="Freeform: Shape 654">
            <a:extLst>
              <a:ext uri="{FF2B5EF4-FFF2-40B4-BE49-F238E27FC236}">
                <a16:creationId xmlns:a16="http://schemas.microsoft.com/office/drawing/2014/main" id="{BE7A7C7A-21CC-4187-91DE-DEE7853C016A}"/>
              </a:ext>
            </a:extLst>
          </p:cNvPr>
          <p:cNvSpPr/>
          <p:nvPr/>
        </p:nvSpPr>
        <p:spPr bwMode="auto">
          <a:xfrm>
            <a:off x="6019800" y="0"/>
            <a:ext cx="6172200" cy="6858000"/>
          </a:xfrm>
          <a:custGeom>
            <a:avLst/>
            <a:gdLst>
              <a:gd name="connsiteX0" fmla="*/ 3086100 w 6172200"/>
              <a:gd name="connsiteY0" fmla="*/ 632784 h 6858000"/>
              <a:gd name="connsiteX1" fmla="*/ 587079 w 6172200"/>
              <a:gd name="connsiteY1" fmla="*/ 3131794 h 6858000"/>
              <a:gd name="connsiteX2" fmla="*/ 3086100 w 6172200"/>
              <a:gd name="connsiteY2" fmla="*/ 5630804 h 6858000"/>
              <a:gd name="connsiteX3" fmla="*/ 5585121 w 6172200"/>
              <a:gd name="connsiteY3" fmla="*/ 3131794 h 6858000"/>
              <a:gd name="connsiteX4" fmla="*/ 3086100 w 6172200"/>
              <a:gd name="connsiteY4" fmla="*/ 632784 h 6858000"/>
              <a:gd name="connsiteX5" fmla="*/ 0 w 6172200"/>
              <a:gd name="connsiteY5" fmla="*/ 0 h 6858000"/>
              <a:gd name="connsiteX6" fmla="*/ 6172200 w 6172200"/>
              <a:gd name="connsiteY6" fmla="*/ 0 h 6858000"/>
              <a:gd name="connsiteX7" fmla="*/ 6172200 w 6172200"/>
              <a:gd name="connsiteY7" fmla="*/ 6858000 h 6858000"/>
              <a:gd name="connsiteX8" fmla="*/ 0 w 61722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72200" h="6858000">
                <a:moveTo>
                  <a:pt x="3086100" y="632784"/>
                </a:moveTo>
                <a:cubicBezTo>
                  <a:pt x="1705929" y="632784"/>
                  <a:pt x="587079" y="1751629"/>
                  <a:pt x="587079" y="3131794"/>
                </a:cubicBezTo>
                <a:cubicBezTo>
                  <a:pt x="587079" y="4511959"/>
                  <a:pt x="1705929" y="5630804"/>
                  <a:pt x="3086100" y="5630804"/>
                </a:cubicBezTo>
                <a:cubicBezTo>
                  <a:pt x="4466271" y="5630804"/>
                  <a:pt x="5585121" y="4511959"/>
                  <a:pt x="5585121" y="3131794"/>
                </a:cubicBezTo>
                <a:cubicBezTo>
                  <a:pt x="5585121" y="1751629"/>
                  <a:pt x="4466271" y="632784"/>
                  <a:pt x="3086100" y="632784"/>
                </a:cubicBezTo>
                <a:close/>
                <a:moveTo>
                  <a:pt x="0" y="0"/>
                </a:moveTo>
                <a:lnTo>
                  <a:pt x="6172200" y="0"/>
                </a:lnTo>
                <a:lnTo>
                  <a:pt x="6172200" y="6858000"/>
                </a:lnTo>
                <a:lnTo>
                  <a:pt x="0" y="685800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56" name="Group 655">
            <a:extLst>
              <a:ext uri="{FF2B5EF4-FFF2-40B4-BE49-F238E27FC236}">
                <a16:creationId xmlns:a16="http://schemas.microsoft.com/office/drawing/2014/main" id="{BC5911AC-966A-489B-B3C8-824FA7422594}"/>
              </a:ext>
            </a:extLst>
          </p:cNvPr>
          <p:cNvGrpSpPr/>
          <p:nvPr/>
        </p:nvGrpSpPr>
        <p:grpSpPr>
          <a:xfrm>
            <a:off x="5013543" y="632784"/>
            <a:ext cx="6591378" cy="6427099"/>
            <a:chOff x="5013543" y="632784"/>
            <a:chExt cx="6591378" cy="6427099"/>
          </a:xfrm>
        </p:grpSpPr>
        <p:sp>
          <p:nvSpPr>
            <p:cNvPr id="657" name="Line 370">
              <a:extLst>
                <a:ext uri="{FF2B5EF4-FFF2-40B4-BE49-F238E27FC236}">
                  <a16:creationId xmlns:a16="http://schemas.microsoft.com/office/drawing/2014/main" id="{BB099551-C90C-4983-AA8E-032140FA4BC3}"/>
                </a:ext>
              </a:extLst>
            </p:cNvPr>
            <p:cNvSpPr>
              <a:spLocks noChangeShapeType="1"/>
            </p:cNvSpPr>
            <p:nvPr/>
          </p:nvSpPr>
          <p:spPr bwMode="auto">
            <a:xfrm flipH="1">
              <a:off x="5013543" y="4845478"/>
              <a:ext cx="2255422" cy="2214405"/>
            </a:xfrm>
            <a:prstGeom prst="line">
              <a:avLst/>
            </a:prstGeom>
            <a:noFill/>
            <a:ln w="117475">
              <a:solidFill>
                <a:srgbClr val="505050"/>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kern="0">
                <a:solidFill>
                  <a:sysClr val="windowText" lastClr="000000"/>
                </a:solidFill>
              </a:endParaRPr>
            </a:p>
          </p:txBody>
        </p:sp>
        <p:sp>
          <p:nvSpPr>
            <p:cNvPr id="658" name="Oval 369">
              <a:extLst>
                <a:ext uri="{FF2B5EF4-FFF2-40B4-BE49-F238E27FC236}">
                  <a16:creationId xmlns:a16="http://schemas.microsoft.com/office/drawing/2014/main" id="{B8243A7E-D162-447D-89EA-CB403D0B8F88}"/>
                </a:ext>
              </a:extLst>
            </p:cNvPr>
            <p:cNvSpPr>
              <a:spLocks noChangeArrowheads="1"/>
            </p:cNvSpPr>
            <p:nvPr/>
          </p:nvSpPr>
          <p:spPr bwMode="auto">
            <a:xfrm>
              <a:off x="6606879" y="632784"/>
              <a:ext cx="4998042" cy="4998020"/>
            </a:xfrm>
            <a:prstGeom prst="ellipse">
              <a:avLst/>
            </a:prstGeom>
            <a:noFill/>
            <a:ln w="1047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kern="0">
                <a:solidFill>
                  <a:sysClr val="windowText" lastClr="000000"/>
                </a:solidFill>
              </a:endParaRPr>
            </a:p>
          </p:txBody>
        </p:sp>
      </p:grpSp>
      <p:grpSp>
        <p:nvGrpSpPr>
          <p:cNvPr id="659" name="Group 658">
            <a:extLst>
              <a:ext uri="{FF2B5EF4-FFF2-40B4-BE49-F238E27FC236}">
                <a16:creationId xmlns:a16="http://schemas.microsoft.com/office/drawing/2014/main" id="{2A2067A3-241C-443D-80B3-77C4EC18A9D6}"/>
              </a:ext>
            </a:extLst>
          </p:cNvPr>
          <p:cNvGrpSpPr/>
          <p:nvPr/>
        </p:nvGrpSpPr>
        <p:grpSpPr>
          <a:xfrm>
            <a:off x="7174213" y="5820788"/>
            <a:ext cx="823444" cy="543785"/>
            <a:chOff x="8797924" y="1073151"/>
            <a:chExt cx="757237" cy="500063"/>
          </a:xfrm>
          <a:solidFill>
            <a:schemeClr val="tx1"/>
          </a:solidFill>
        </p:grpSpPr>
        <p:sp>
          <p:nvSpPr>
            <p:cNvPr id="660" name="Freeform 182">
              <a:extLst>
                <a:ext uri="{FF2B5EF4-FFF2-40B4-BE49-F238E27FC236}">
                  <a16:creationId xmlns:a16="http://schemas.microsoft.com/office/drawing/2014/main" id="{1D2A5691-1337-48F6-800A-A379C9DB8EBC}"/>
                </a:ext>
              </a:extLst>
            </p:cNvPr>
            <p:cNvSpPr>
              <a:spLocks noEditPoints="1"/>
            </p:cNvSpPr>
            <p:nvPr/>
          </p:nvSpPr>
          <p:spPr bwMode="auto">
            <a:xfrm>
              <a:off x="8797924" y="1073151"/>
              <a:ext cx="757237" cy="500063"/>
            </a:xfrm>
            <a:custGeom>
              <a:avLst/>
              <a:gdLst>
                <a:gd name="T0" fmla="*/ 2726 w 2756"/>
                <a:gd name="T1" fmla="*/ 1683 h 1819"/>
                <a:gd name="T2" fmla="*/ 2726 w 2756"/>
                <a:gd name="T3" fmla="*/ 1683 h 1819"/>
                <a:gd name="T4" fmla="*/ 2718 w 2756"/>
                <a:gd name="T5" fmla="*/ 1692 h 1819"/>
                <a:gd name="T6" fmla="*/ 2496 w 2756"/>
                <a:gd name="T7" fmla="*/ 1792 h 1819"/>
                <a:gd name="T8" fmla="*/ 260 w 2756"/>
                <a:gd name="T9" fmla="*/ 1792 h 1819"/>
                <a:gd name="T10" fmla="*/ 38 w 2756"/>
                <a:gd name="T11" fmla="*/ 1692 h 1819"/>
                <a:gd name="T12" fmla="*/ 32 w 2756"/>
                <a:gd name="T13" fmla="*/ 1686 h 1819"/>
                <a:gd name="T14" fmla="*/ 26 w 2756"/>
                <a:gd name="T15" fmla="*/ 1668 h 1819"/>
                <a:gd name="T16" fmla="*/ 43 w 2756"/>
                <a:gd name="T17" fmla="*/ 1641 h 1819"/>
                <a:gd name="T18" fmla="*/ 51 w 2756"/>
                <a:gd name="T19" fmla="*/ 1640 h 1819"/>
                <a:gd name="T20" fmla="*/ 208 w 2756"/>
                <a:gd name="T21" fmla="*/ 1640 h 1819"/>
                <a:gd name="T22" fmla="*/ 222 w 2756"/>
                <a:gd name="T23" fmla="*/ 1640 h 1819"/>
                <a:gd name="T24" fmla="*/ 2534 w 2756"/>
                <a:gd name="T25" fmla="*/ 1640 h 1819"/>
                <a:gd name="T26" fmla="*/ 2712 w 2756"/>
                <a:gd name="T27" fmla="*/ 1640 h 1819"/>
                <a:gd name="T28" fmla="*/ 2729 w 2756"/>
                <a:gd name="T29" fmla="*/ 1668 h 1819"/>
                <a:gd name="T30" fmla="*/ 2726 w 2756"/>
                <a:gd name="T31" fmla="*/ 1683 h 1819"/>
                <a:gd name="T32" fmla="*/ 2534 w 2756"/>
                <a:gd name="T33" fmla="*/ 1613 h 1819"/>
                <a:gd name="T34" fmla="*/ 2534 w 2756"/>
                <a:gd name="T35" fmla="*/ 1613 h 1819"/>
                <a:gd name="T36" fmla="*/ 222 w 2756"/>
                <a:gd name="T37" fmla="*/ 1613 h 1819"/>
                <a:gd name="T38" fmla="*/ 222 w 2756"/>
                <a:gd name="T39" fmla="*/ 27 h 1819"/>
                <a:gd name="T40" fmla="*/ 2534 w 2756"/>
                <a:gd name="T41" fmla="*/ 27 h 1819"/>
                <a:gd name="T42" fmla="*/ 2534 w 2756"/>
                <a:gd name="T43" fmla="*/ 1613 h 1819"/>
                <a:gd name="T44" fmla="*/ 2720 w 2756"/>
                <a:gd name="T45" fmla="*/ 1615 h 1819"/>
                <a:gd name="T46" fmla="*/ 2720 w 2756"/>
                <a:gd name="T47" fmla="*/ 1615 h 1819"/>
                <a:gd name="T48" fmla="*/ 2715 w 2756"/>
                <a:gd name="T49" fmla="*/ 1613 h 1819"/>
                <a:gd name="T50" fmla="*/ 2595 w 2756"/>
                <a:gd name="T51" fmla="*/ 1613 h 1819"/>
                <a:gd name="T52" fmla="*/ 2561 w 2756"/>
                <a:gd name="T53" fmla="*/ 1613 h 1819"/>
                <a:gd name="T54" fmla="*/ 2561 w 2756"/>
                <a:gd name="T55" fmla="*/ 0 h 1819"/>
                <a:gd name="T56" fmla="*/ 195 w 2756"/>
                <a:gd name="T57" fmla="*/ 0 h 1819"/>
                <a:gd name="T58" fmla="*/ 195 w 2756"/>
                <a:gd name="T59" fmla="*/ 1613 h 1819"/>
                <a:gd name="T60" fmla="*/ 51 w 2756"/>
                <a:gd name="T61" fmla="*/ 1613 h 1819"/>
                <a:gd name="T62" fmla="*/ 37 w 2756"/>
                <a:gd name="T63" fmla="*/ 1615 h 1819"/>
                <a:gd name="T64" fmla="*/ 35 w 2756"/>
                <a:gd name="T65" fmla="*/ 1615 h 1819"/>
                <a:gd name="T66" fmla="*/ 0 w 2756"/>
                <a:gd name="T67" fmla="*/ 1668 h 1819"/>
                <a:gd name="T68" fmla="*/ 11 w 2756"/>
                <a:gd name="T69" fmla="*/ 1701 h 1819"/>
                <a:gd name="T70" fmla="*/ 19 w 2756"/>
                <a:gd name="T71" fmla="*/ 1711 h 1819"/>
                <a:gd name="T72" fmla="*/ 260 w 2756"/>
                <a:gd name="T73" fmla="*/ 1819 h 1819"/>
                <a:gd name="T74" fmla="*/ 2496 w 2756"/>
                <a:gd name="T75" fmla="*/ 1819 h 1819"/>
                <a:gd name="T76" fmla="*/ 2738 w 2756"/>
                <a:gd name="T77" fmla="*/ 1710 h 1819"/>
                <a:gd name="T78" fmla="*/ 2744 w 2756"/>
                <a:gd name="T79" fmla="*/ 1703 h 1819"/>
                <a:gd name="T80" fmla="*/ 2749 w 2756"/>
                <a:gd name="T81" fmla="*/ 1697 h 1819"/>
                <a:gd name="T82" fmla="*/ 2756 w 2756"/>
                <a:gd name="T83" fmla="*/ 1668 h 1819"/>
                <a:gd name="T84" fmla="*/ 2720 w 2756"/>
                <a:gd name="T85" fmla="*/ 1615 h 1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56" h="1819">
                  <a:moveTo>
                    <a:pt x="2726" y="1683"/>
                  </a:moveTo>
                  <a:lnTo>
                    <a:pt x="2726" y="1683"/>
                  </a:lnTo>
                  <a:lnTo>
                    <a:pt x="2718" y="1692"/>
                  </a:lnTo>
                  <a:cubicBezTo>
                    <a:pt x="2656" y="1757"/>
                    <a:pt x="2577" y="1792"/>
                    <a:pt x="2496" y="1792"/>
                  </a:cubicBezTo>
                  <a:lnTo>
                    <a:pt x="260" y="1792"/>
                  </a:lnTo>
                  <a:cubicBezTo>
                    <a:pt x="180" y="1792"/>
                    <a:pt x="101" y="1757"/>
                    <a:pt x="38" y="1692"/>
                  </a:cubicBezTo>
                  <a:lnTo>
                    <a:pt x="32" y="1686"/>
                  </a:lnTo>
                  <a:cubicBezTo>
                    <a:pt x="27" y="1677"/>
                    <a:pt x="26" y="1672"/>
                    <a:pt x="26" y="1668"/>
                  </a:cubicBezTo>
                  <a:cubicBezTo>
                    <a:pt x="26" y="1655"/>
                    <a:pt x="33" y="1645"/>
                    <a:pt x="43" y="1641"/>
                  </a:cubicBezTo>
                  <a:cubicBezTo>
                    <a:pt x="46" y="1640"/>
                    <a:pt x="49" y="1640"/>
                    <a:pt x="51" y="1640"/>
                  </a:cubicBezTo>
                  <a:lnTo>
                    <a:pt x="208" y="1640"/>
                  </a:lnTo>
                  <a:lnTo>
                    <a:pt x="222" y="1640"/>
                  </a:lnTo>
                  <a:lnTo>
                    <a:pt x="2534" y="1640"/>
                  </a:lnTo>
                  <a:lnTo>
                    <a:pt x="2712" y="1640"/>
                  </a:lnTo>
                  <a:cubicBezTo>
                    <a:pt x="2722" y="1643"/>
                    <a:pt x="2730" y="1655"/>
                    <a:pt x="2729" y="1668"/>
                  </a:cubicBezTo>
                  <a:cubicBezTo>
                    <a:pt x="2729" y="1673"/>
                    <a:pt x="2728" y="1678"/>
                    <a:pt x="2726" y="1683"/>
                  </a:cubicBezTo>
                  <a:close/>
                  <a:moveTo>
                    <a:pt x="2534" y="1613"/>
                  </a:moveTo>
                  <a:lnTo>
                    <a:pt x="2534" y="1613"/>
                  </a:lnTo>
                  <a:lnTo>
                    <a:pt x="222" y="1613"/>
                  </a:lnTo>
                  <a:lnTo>
                    <a:pt x="222" y="27"/>
                  </a:lnTo>
                  <a:lnTo>
                    <a:pt x="2534" y="27"/>
                  </a:lnTo>
                  <a:lnTo>
                    <a:pt x="2534" y="1613"/>
                  </a:lnTo>
                  <a:close/>
                  <a:moveTo>
                    <a:pt x="2720" y="1615"/>
                  </a:moveTo>
                  <a:lnTo>
                    <a:pt x="2720" y="1615"/>
                  </a:lnTo>
                  <a:lnTo>
                    <a:pt x="2715" y="1613"/>
                  </a:lnTo>
                  <a:lnTo>
                    <a:pt x="2595" y="1613"/>
                  </a:lnTo>
                  <a:lnTo>
                    <a:pt x="2561" y="1613"/>
                  </a:lnTo>
                  <a:lnTo>
                    <a:pt x="2561" y="0"/>
                  </a:lnTo>
                  <a:lnTo>
                    <a:pt x="195" y="0"/>
                  </a:lnTo>
                  <a:lnTo>
                    <a:pt x="195" y="1613"/>
                  </a:lnTo>
                  <a:lnTo>
                    <a:pt x="51" y="1613"/>
                  </a:lnTo>
                  <a:cubicBezTo>
                    <a:pt x="49" y="1613"/>
                    <a:pt x="45" y="1613"/>
                    <a:pt x="37" y="1615"/>
                  </a:cubicBezTo>
                  <a:lnTo>
                    <a:pt x="35" y="1615"/>
                  </a:lnTo>
                  <a:cubicBezTo>
                    <a:pt x="14" y="1623"/>
                    <a:pt x="0" y="1644"/>
                    <a:pt x="0" y="1668"/>
                  </a:cubicBezTo>
                  <a:cubicBezTo>
                    <a:pt x="0" y="1679"/>
                    <a:pt x="3" y="1690"/>
                    <a:pt x="11" y="1701"/>
                  </a:cubicBezTo>
                  <a:lnTo>
                    <a:pt x="19" y="1711"/>
                  </a:lnTo>
                  <a:cubicBezTo>
                    <a:pt x="87" y="1781"/>
                    <a:pt x="173" y="1819"/>
                    <a:pt x="260" y="1819"/>
                  </a:cubicBezTo>
                  <a:lnTo>
                    <a:pt x="2496" y="1819"/>
                  </a:lnTo>
                  <a:cubicBezTo>
                    <a:pt x="2585" y="1819"/>
                    <a:pt x="2670" y="1780"/>
                    <a:pt x="2738" y="1710"/>
                  </a:cubicBezTo>
                  <a:lnTo>
                    <a:pt x="2744" y="1703"/>
                  </a:lnTo>
                  <a:lnTo>
                    <a:pt x="2749" y="1697"/>
                  </a:lnTo>
                  <a:cubicBezTo>
                    <a:pt x="2754" y="1688"/>
                    <a:pt x="2756" y="1678"/>
                    <a:pt x="2756" y="1668"/>
                  </a:cubicBezTo>
                  <a:cubicBezTo>
                    <a:pt x="2756" y="1643"/>
                    <a:pt x="2742" y="1622"/>
                    <a:pt x="2720" y="1615"/>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661" name="Freeform 183">
              <a:extLst>
                <a:ext uri="{FF2B5EF4-FFF2-40B4-BE49-F238E27FC236}">
                  <a16:creationId xmlns:a16="http://schemas.microsoft.com/office/drawing/2014/main" id="{822DED2A-A941-4DD2-9AA9-ECDFBA640F39}"/>
                </a:ext>
              </a:extLst>
            </p:cNvPr>
            <p:cNvSpPr>
              <a:spLocks noEditPoints="1"/>
            </p:cNvSpPr>
            <p:nvPr/>
          </p:nvSpPr>
          <p:spPr bwMode="auto">
            <a:xfrm>
              <a:off x="8885236" y="1111251"/>
              <a:ext cx="581025" cy="385763"/>
            </a:xfrm>
            <a:custGeom>
              <a:avLst/>
              <a:gdLst>
                <a:gd name="T0" fmla="*/ 2089 w 2116"/>
                <a:gd name="T1" fmla="*/ 1380 h 1407"/>
                <a:gd name="T2" fmla="*/ 2089 w 2116"/>
                <a:gd name="T3" fmla="*/ 1380 h 1407"/>
                <a:gd name="T4" fmla="*/ 27 w 2116"/>
                <a:gd name="T5" fmla="*/ 1380 h 1407"/>
                <a:gd name="T6" fmla="*/ 27 w 2116"/>
                <a:gd name="T7" fmla="*/ 26 h 1407"/>
                <a:gd name="T8" fmla="*/ 2089 w 2116"/>
                <a:gd name="T9" fmla="*/ 26 h 1407"/>
                <a:gd name="T10" fmla="*/ 2089 w 2116"/>
                <a:gd name="T11" fmla="*/ 1380 h 1407"/>
                <a:gd name="T12" fmla="*/ 2116 w 2116"/>
                <a:gd name="T13" fmla="*/ 0 h 1407"/>
                <a:gd name="T14" fmla="*/ 2116 w 2116"/>
                <a:gd name="T15" fmla="*/ 0 h 1407"/>
                <a:gd name="T16" fmla="*/ 0 w 2116"/>
                <a:gd name="T17" fmla="*/ 0 h 1407"/>
                <a:gd name="T18" fmla="*/ 0 w 2116"/>
                <a:gd name="T19" fmla="*/ 1407 h 1407"/>
                <a:gd name="T20" fmla="*/ 2116 w 2116"/>
                <a:gd name="T21" fmla="*/ 1407 h 1407"/>
                <a:gd name="T22" fmla="*/ 2116 w 2116"/>
                <a:gd name="T23" fmla="*/ 0 h 1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16" h="1407">
                  <a:moveTo>
                    <a:pt x="2089" y="1380"/>
                  </a:moveTo>
                  <a:lnTo>
                    <a:pt x="2089" y="1380"/>
                  </a:lnTo>
                  <a:lnTo>
                    <a:pt x="27" y="1380"/>
                  </a:lnTo>
                  <a:lnTo>
                    <a:pt x="27" y="26"/>
                  </a:lnTo>
                  <a:lnTo>
                    <a:pt x="2089" y="26"/>
                  </a:lnTo>
                  <a:lnTo>
                    <a:pt x="2089" y="1380"/>
                  </a:lnTo>
                  <a:close/>
                  <a:moveTo>
                    <a:pt x="2116" y="0"/>
                  </a:moveTo>
                  <a:lnTo>
                    <a:pt x="2116" y="0"/>
                  </a:lnTo>
                  <a:lnTo>
                    <a:pt x="0" y="0"/>
                  </a:lnTo>
                  <a:lnTo>
                    <a:pt x="0" y="1407"/>
                  </a:lnTo>
                  <a:lnTo>
                    <a:pt x="2116" y="1407"/>
                  </a:lnTo>
                  <a:lnTo>
                    <a:pt x="2116"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662" name="Freeform 184">
              <a:extLst>
                <a:ext uri="{FF2B5EF4-FFF2-40B4-BE49-F238E27FC236}">
                  <a16:creationId xmlns:a16="http://schemas.microsoft.com/office/drawing/2014/main" id="{6995DDBB-AE17-4421-BD60-1E65F864E79F}"/>
                </a:ext>
              </a:extLst>
            </p:cNvPr>
            <p:cNvSpPr>
              <a:spLocks noEditPoints="1"/>
            </p:cNvSpPr>
            <p:nvPr/>
          </p:nvSpPr>
          <p:spPr bwMode="auto">
            <a:xfrm>
              <a:off x="9104311" y="1536701"/>
              <a:ext cx="144462" cy="17463"/>
            </a:xfrm>
            <a:custGeom>
              <a:avLst/>
              <a:gdLst>
                <a:gd name="T0" fmla="*/ 493 w 526"/>
                <a:gd name="T1" fmla="*/ 39 h 66"/>
                <a:gd name="T2" fmla="*/ 493 w 526"/>
                <a:gd name="T3" fmla="*/ 39 h 66"/>
                <a:gd name="T4" fmla="*/ 33 w 526"/>
                <a:gd name="T5" fmla="*/ 39 h 66"/>
                <a:gd name="T6" fmla="*/ 27 w 526"/>
                <a:gd name="T7" fmla="*/ 33 h 66"/>
                <a:gd name="T8" fmla="*/ 33 w 526"/>
                <a:gd name="T9" fmla="*/ 27 h 66"/>
                <a:gd name="T10" fmla="*/ 493 w 526"/>
                <a:gd name="T11" fmla="*/ 27 h 66"/>
                <a:gd name="T12" fmla="*/ 499 w 526"/>
                <a:gd name="T13" fmla="*/ 33 h 66"/>
                <a:gd name="T14" fmla="*/ 493 w 526"/>
                <a:gd name="T15" fmla="*/ 39 h 66"/>
                <a:gd name="T16" fmla="*/ 493 w 526"/>
                <a:gd name="T17" fmla="*/ 0 h 66"/>
                <a:gd name="T18" fmla="*/ 493 w 526"/>
                <a:gd name="T19" fmla="*/ 0 h 66"/>
                <a:gd name="T20" fmla="*/ 33 w 526"/>
                <a:gd name="T21" fmla="*/ 0 h 66"/>
                <a:gd name="T22" fmla="*/ 0 w 526"/>
                <a:gd name="T23" fmla="*/ 33 h 66"/>
                <a:gd name="T24" fmla="*/ 33 w 526"/>
                <a:gd name="T25" fmla="*/ 66 h 66"/>
                <a:gd name="T26" fmla="*/ 493 w 526"/>
                <a:gd name="T27" fmla="*/ 66 h 66"/>
                <a:gd name="T28" fmla="*/ 526 w 526"/>
                <a:gd name="T29" fmla="*/ 33 h 66"/>
                <a:gd name="T30" fmla="*/ 493 w 526"/>
                <a:gd name="T3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6" h="66">
                  <a:moveTo>
                    <a:pt x="493" y="39"/>
                  </a:moveTo>
                  <a:lnTo>
                    <a:pt x="493" y="39"/>
                  </a:lnTo>
                  <a:lnTo>
                    <a:pt x="33" y="39"/>
                  </a:lnTo>
                  <a:cubicBezTo>
                    <a:pt x="29" y="39"/>
                    <a:pt x="27" y="36"/>
                    <a:pt x="27" y="33"/>
                  </a:cubicBezTo>
                  <a:cubicBezTo>
                    <a:pt x="27" y="30"/>
                    <a:pt x="29" y="27"/>
                    <a:pt x="33" y="27"/>
                  </a:cubicBezTo>
                  <a:lnTo>
                    <a:pt x="493" y="27"/>
                  </a:lnTo>
                  <a:cubicBezTo>
                    <a:pt x="496" y="27"/>
                    <a:pt x="499" y="30"/>
                    <a:pt x="499" y="33"/>
                  </a:cubicBezTo>
                  <a:cubicBezTo>
                    <a:pt x="499" y="36"/>
                    <a:pt x="496" y="39"/>
                    <a:pt x="493" y="39"/>
                  </a:cubicBezTo>
                  <a:close/>
                  <a:moveTo>
                    <a:pt x="493" y="0"/>
                  </a:moveTo>
                  <a:lnTo>
                    <a:pt x="493" y="0"/>
                  </a:lnTo>
                  <a:lnTo>
                    <a:pt x="33" y="0"/>
                  </a:lnTo>
                  <a:cubicBezTo>
                    <a:pt x="15" y="0"/>
                    <a:pt x="0" y="15"/>
                    <a:pt x="0" y="33"/>
                  </a:cubicBezTo>
                  <a:cubicBezTo>
                    <a:pt x="0" y="51"/>
                    <a:pt x="15" y="66"/>
                    <a:pt x="33" y="66"/>
                  </a:cubicBezTo>
                  <a:lnTo>
                    <a:pt x="493" y="66"/>
                  </a:lnTo>
                  <a:cubicBezTo>
                    <a:pt x="511" y="66"/>
                    <a:pt x="526" y="51"/>
                    <a:pt x="526" y="33"/>
                  </a:cubicBezTo>
                  <a:cubicBezTo>
                    <a:pt x="526" y="15"/>
                    <a:pt x="511" y="0"/>
                    <a:pt x="493"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grpSp>
      <p:grpSp>
        <p:nvGrpSpPr>
          <p:cNvPr id="663" name="Group 662">
            <a:extLst>
              <a:ext uri="{FF2B5EF4-FFF2-40B4-BE49-F238E27FC236}">
                <a16:creationId xmlns:a16="http://schemas.microsoft.com/office/drawing/2014/main" id="{F21D0144-AB35-486B-BB34-4560477BE716}"/>
              </a:ext>
            </a:extLst>
          </p:cNvPr>
          <p:cNvGrpSpPr/>
          <p:nvPr/>
        </p:nvGrpSpPr>
        <p:grpSpPr>
          <a:xfrm>
            <a:off x="8860791" y="5894687"/>
            <a:ext cx="346488" cy="552115"/>
            <a:chOff x="2513013" y="2711451"/>
            <a:chExt cx="339725" cy="541338"/>
          </a:xfrm>
          <a:solidFill>
            <a:schemeClr val="tx1"/>
          </a:solidFill>
        </p:grpSpPr>
        <p:sp>
          <p:nvSpPr>
            <p:cNvPr id="664" name="Freeform 143">
              <a:extLst>
                <a:ext uri="{FF2B5EF4-FFF2-40B4-BE49-F238E27FC236}">
                  <a16:creationId xmlns:a16="http://schemas.microsoft.com/office/drawing/2014/main" id="{04511B5A-9B0F-4BFF-A1BF-FD8539D32886}"/>
                </a:ext>
              </a:extLst>
            </p:cNvPr>
            <p:cNvSpPr>
              <a:spLocks noEditPoints="1"/>
            </p:cNvSpPr>
            <p:nvPr/>
          </p:nvSpPr>
          <p:spPr bwMode="auto">
            <a:xfrm>
              <a:off x="2754313" y="2760663"/>
              <a:ext cx="98425" cy="265113"/>
            </a:xfrm>
            <a:custGeom>
              <a:avLst/>
              <a:gdLst>
                <a:gd name="T0" fmla="*/ 326 w 362"/>
                <a:gd name="T1" fmla="*/ 834 h 966"/>
                <a:gd name="T2" fmla="*/ 156 w 362"/>
                <a:gd name="T3" fmla="*/ 933 h 966"/>
                <a:gd name="T4" fmla="*/ 37 w 362"/>
                <a:gd name="T5" fmla="*/ 817 h 966"/>
                <a:gd name="T6" fmla="*/ 207 w 362"/>
                <a:gd name="T7" fmla="*/ 719 h 966"/>
                <a:gd name="T8" fmla="*/ 325 w 362"/>
                <a:gd name="T9" fmla="*/ 767 h 966"/>
                <a:gd name="T10" fmla="*/ 37 w 362"/>
                <a:gd name="T11" fmla="*/ 662 h 966"/>
                <a:gd name="T12" fmla="*/ 37 w 362"/>
                <a:gd name="T13" fmla="*/ 594 h 966"/>
                <a:gd name="T14" fmla="*/ 207 w 362"/>
                <a:gd name="T15" fmla="*/ 496 h 966"/>
                <a:gd name="T16" fmla="*/ 325 w 362"/>
                <a:gd name="T17" fmla="*/ 544 h 966"/>
                <a:gd name="T18" fmla="*/ 278 w 362"/>
                <a:gd name="T19" fmla="*/ 659 h 966"/>
                <a:gd name="T20" fmla="*/ 37 w 362"/>
                <a:gd name="T21" fmla="*/ 662 h 966"/>
                <a:gd name="T22" fmla="*/ 37 w 362"/>
                <a:gd name="T23" fmla="*/ 438 h 966"/>
                <a:gd name="T24" fmla="*/ 84 w 362"/>
                <a:gd name="T25" fmla="*/ 323 h 966"/>
                <a:gd name="T26" fmla="*/ 241 w 362"/>
                <a:gd name="T27" fmla="*/ 266 h 966"/>
                <a:gd name="T28" fmla="*/ 326 w 362"/>
                <a:gd name="T29" fmla="*/ 388 h 966"/>
                <a:gd name="T30" fmla="*/ 156 w 362"/>
                <a:gd name="T31" fmla="*/ 486 h 966"/>
                <a:gd name="T32" fmla="*/ 37 w 362"/>
                <a:gd name="T33" fmla="*/ 215 h 966"/>
                <a:gd name="T34" fmla="*/ 37 w 362"/>
                <a:gd name="T35" fmla="*/ 148 h 966"/>
                <a:gd name="T36" fmla="*/ 207 w 362"/>
                <a:gd name="T37" fmla="*/ 49 h 966"/>
                <a:gd name="T38" fmla="*/ 325 w 362"/>
                <a:gd name="T39" fmla="*/ 97 h 966"/>
                <a:gd name="T40" fmla="*/ 278 w 362"/>
                <a:gd name="T41" fmla="*/ 213 h 966"/>
                <a:gd name="T42" fmla="*/ 37 w 362"/>
                <a:gd name="T43" fmla="*/ 215 h 966"/>
                <a:gd name="T44" fmla="*/ 273 w 362"/>
                <a:gd name="T45" fmla="*/ 690 h 966"/>
                <a:gd name="T46" fmla="*/ 350 w 362"/>
                <a:gd name="T47" fmla="*/ 621 h 966"/>
                <a:gd name="T48" fmla="*/ 273 w 362"/>
                <a:gd name="T49" fmla="*/ 467 h 966"/>
                <a:gd name="T50" fmla="*/ 350 w 362"/>
                <a:gd name="T51" fmla="*/ 398 h 966"/>
                <a:gd name="T52" fmla="*/ 273 w 362"/>
                <a:gd name="T53" fmla="*/ 244 h 966"/>
                <a:gd name="T54" fmla="*/ 350 w 362"/>
                <a:gd name="T55" fmla="*/ 175 h 966"/>
                <a:gd name="T56" fmla="*/ 196 w 362"/>
                <a:gd name="T57" fmla="*/ 24 h 966"/>
                <a:gd name="T58" fmla="*/ 86 w 362"/>
                <a:gd name="T59" fmla="*/ 70 h 966"/>
                <a:gd name="T60" fmla="*/ 12 w 362"/>
                <a:gd name="T61" fmla="*/ 138 h 966"/>
                <a:gd name="T62" fmla="*/ 89 w 362"/>
                <a:gd name="T63" fmla="*/ 292 h 966"/>
                <a:gd name="T64" fmla="*/ 12 w 362"/>
                <a:gd name="T65" fmla="*/ 361 h 966"/>
                <a:gd name="T66" fmla="*/ 89 w 362"/>
                <a:gd name="T67" fmla="*/ 515 h 966"/>
                <a:gd name="T68" fmla="*/ 12 w 362"/>
                <a:gd name="T69" fmla="*/ 584 h 966"/>
                <a:gd name="T70" fmla="*/ 89 w 362"/>
                <a:gd name="T71" fmla="*/ 738 h 966"/>
                <a:gd name="T72" fmla="*/ 12 w 362"/>
                <a:gd name="T73" fmla="*/ 807 h 966"/>
                <a:gd name="T74" fmla="*/ 13 w 362"/>
                <a:gd name="T75" fmla="*/ 895 h 966"/>
                <a:gd name="T76" fmla="*/ 86 w 362"/>
                <a:gd name="T77" fmla="*/ 961 h 966"/>
                <a:gd name="T78" fmla="*/ 121 w 362"/>
                <a:gd name="T79" fmla="*/ 966 h 966"/>
                <a:gd name="T80" fmla="*/ 288 w 362"/>
                <a:gd name="T81" fmla="*/ 907 h 966"/>
                <a:gd name="T82" fmla="*/ 349 w 362"/>
                <a:gd name="T83" fmla="*/ 756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62" h="966">
                  <a:moveTo>
                    <a:pt x="326" y="834"/>
                  </a:moveTo>
                  <a:lnTo>
                    <a:pt x="326" y="834"/>
                  </a:lnTo>
                  <a:cubicBezTo>
                    <a:pt x="317" y="856"/>
                    <a:pt x="300" y="873"/>
                    <a:pt x="278" y="882"/>
                  </a:cubicBezTo>
                  <a:lnTo>
                    <a:pt x="156" y="933"/>
                  </a:lnTo>
                  <a:cubicBezTo>
                    <a:pt x="110" y="952"/>
                    <a:pt x="57" y="930"/>
                    <a:pt x="37" y="885"/>
                  </a:cubicBezTo>
                  <a:cubicBezTo>
                    <a:pt x="28" y="863"/>
                    <a:pt x="28" y="839"/>
                    <a:pt x="37" y="817"/>
                  </a:cubicBezTo>
                  <a:cubicBezTo>
                    <a:pt x="46" y="795"/>
                    <a:pt x="63" y="778"/>
                    <a:pt x="84" y="769"/>
                  </a:cubicBezTo>
                  <a:lnTo>
                    <a:pt x="207" y="719"/>
                  </a:lnTo>
                  <a:cubicBezTo>
                    <a:pt x="218" y="714"/>
                    <a:pt x="230" y="712"/>
                    <a:pt x="241" y="712"/>
                  </a:cubicBezTo>
                  <a:cubicBezTo>
                    <a:pt x="276" y="712"/>
                    <a:pt x="310" y="733"/>
                    <a:pt x="325" y="767"/>
                  </a:cubicBezTo>
                  <a:cubicBezTo>
                    <a:pt x="334" y="788"/>
                    <a:pt x="335" y="812"/>
                    <a:pt x="326" y="834"/>
                  </a:cubicBezTo>
                  <a:close/>
                  <a:moveTo>
                    <a:pt x="37" y="662"/>
                  </a:moveTo>
                  <a:lnTo>
                    <a:pt x="37" y="662"/>
                  </a:lnTo>
                  <a:cubicBezTo>
                    <a:pt x="28" y="640"/>
                    <a:pt x="28" y="616"/>
                    <a:pt x="37" y="594"/>
                  </a:cubicBezTo>
                  <a:cubicBezTo>
                    <a:pt x="46" y="572"/>
                    <a:pt x="63" y="555"/>
                    <a:pt x="84" y="546"/>
                  </a:cubicBezTo>
                  <a:lnTo>
                    <a:pt x="207" y="496"/>
                  </a:lnTo>
                  <a:cubicBezTo>
                    <a:pt x="218" y="491"/>
                    <a:pt x="230" y="489"/>
                    <a:pt x="241" y="489"/>
                  </a:cubicBezTo>
                  <a:cubicBezTo>
                    <a:pt x="276" y="489"/>
                    <a:pt x="310" y="509"/>
                    <a:pt x="325" y="544"/>
                  </a:cubicBezTo>
                  <a:cubicBezTo>
                    <a:pt x="334" y="565"/>
                    <a:pt x="335" y="589"/>
                    <a:pt x="326" y="611"/>
                  </a:cubicBezTo>
                  <a:cubicBezTo>
                    <a:pt x="317" y="633"/>
                    <a:pt x="300" y="650"/>
                    <a:pt x="278" y="659"/>
                  </a:cubicBezTo>
                  <a:lnTo>
                    <a:pt x="156" y="710"/>
                  </a:lnTo>
                  <a:cubicBezTo>
                    <a:pt x="110" y="728"/>
                    <a:pt x="57" y="707"/>
                    <a:pt x="37" y="662"/>
                  </a:cubicBezTo>
                  <a:close/>
                  <a:moveTo>
                    <a:pt x="37" y="438"/>
                  </a:moveTo>
                  <a:lnTo>
                    <a:pt x="37" y="438"/>
                  </a:lnTo>
                  <a:cubicBezTo>
                    <a:pt x="28" y="417"/>
                    <a:pt x="28" y="393"/>
                    <a:pt x="37" y="371"/>
                  </a:cubicBezTo>
                  <a:cubicBezTo>
                    <a:pt x="46" y="349"/>
                    <a:pt x="63" y="332"/>
                    <a:pt x="84" y="323"/>
                  </a:cubicBezTo>
                  <a:lnTo>
                    <a:pt x="207" y="272"/>
                  </a:lnTo>
                  <a:cubicBezTo>
                    <a:pt x="218" y="268"/>
                    <a:pt x="229" y="266"/>
                    <a:pt x="241" y="266"/>
                  </a:cubicBezTo>
                  <a:cubicBezTo>
                    <a:pt x="276" y="266"/>
                    <a:pt x="310" y="286"/>
                    <a:pt x="325" y="320"/>
                  </a:cubicBezTo>
                  <a:cubicBezTo>
                    <a:pt x="334" y="342"/>
                    <a:pt x="335" y="366"/>
                    <a:pt x="326" y="388"/>
                  </a:cubicBezTo>
                  <a:cubicBezTo>
                    <a:pt x="317" y="410"/>
                    <a:pt x="300" y="427"/>
                    <a:pt x="278" y="436"/>
                  </a:cubicBezTo>
                  <a:lnTo>
                    <a:pt x="156" y="486"/>
                  </a:lnTo>
                  <a:cubicBezTo>
                    <a:pt x="110" y="505"/>
                    <a:pt x="57" y="484"/>
                    <a:pt x="37" y="438"/>
                  </a:cubicBezTo>
                  <a:close/>
                  <a:moveTo>
                    <a:pt x="37" y="215"/>
                  </a:moveTo>
                  <a:lnTo>
                    <a:pt x="37" y="215"/>
                  </a:lnTo>
                  <a:cubicBezTo>
                    <a:pt x="28" y="194"/>
                    <a:pt x="28" y="170"/>
                    <a:pt x="37" y="148"/>
                  </a:cubicBezTo>
                  <a:cubicBezTo>
                    <a:pt x="46" y="126"/>
                    <a:pt x="63" y="109"/>
                    <a:pt x="84" y="100"/>
                  </a:cubicBezTo>
                  <a:lnTo>
                    <a:pt x="207" y="49"/>
                  </a:lnTo>
                  <a:cubicBezTo>
                    <a:pt x="218" y="44"/>
                    <a:pt x="229" y="42"/>
                    <a:pt x="241" y="42"/>
                  </a:cubicBezTo>
                  <a:cubicBezTo>
                    <a:pt x="276" y="42"/>
                    <a:pt x="310" y="63"/>
                    <a:pt x="325" y="97"/>
                  </a:cubicBezTo>
                  <a:cubicBezTo>
                    <a:pt x="334" y="119"/>
                    <a:pt x="335" y="143"/>
                    <a:pt x="326" y="165"/>
                  </a:cubicBezTo>
                  <a:cubicBezTo>
                    <a:pt x="317" y="187"/>
                    <a:pt x="300" y="204"/>
                    <a:pt x="278" y="213"/>
                  </a:cubicBezTo>
                  <a:lnTo>
                    <a:pt x="156" y="263"/>
                  </a:lnTo>
                  <a:cubicBezTo>
                    <a:pt x="110" y="282"/>
                    <a:pt x="57" y="260"/>
                    <a:pt x="37" y="215"/>
                  </a:cubicBezTo>
                  <a:close/>
                  <a:moveTo>
                    <a:pt x="273" y="690"/>
                  </a:moveTo>
                  <a:lnTo>
                    <a:pt x="273" y="690"/>
                  </a:lnTo>
                  <a:lnTo>
                    <a:pt x="288" y="684"/>
                  </a:lnTo>
                  <a:cubicBezTo>
                    <a:pt x="317" y="672"/>
                    <a:pt x="339" y="650"/>
                    <a:pt x="350" y="621"/>
                  </a:cubicBezTo>
                  <a:cubicBezTo>
                    <a:pt x="362" y="593"/>
                    <a:pt x="362" y="561"/>
                    <a:pt x="349" y="533"/>
                  </a:cubicBezTo>
                  <a:cubicBezTo>
                    <a:pt x="335" y="499"/>
                    <a:pt x="306" y="476"/>
                    <a:pt x="273" y="467"/>
                  </a:cubicBezTo>
                  <a:lnTo>
                    <a:pt x="288" y="461"/>
                  </a:lnTo>
                  <a:cubicBezTo>
                    <a:pt x="317" y="449"/>
                    <a:pt x="339" y="427"/>
                    <a:pt x="350" y="398"/>
                  </a:cubicBezTo>
                  <a:cubicBezTo>
                    <a:pt x="362" y="369"/>
                    <a:pt x="362" y="338"/>
                    <a:pt x="349" y="310"/>
                  </a:cubicBezTo>
                  <a:cubicBezTo>
                    <a:pt x="335" y="276"/>
                    <a:pt x="306" y="253"/>
                    <a:pt x="273" y="244"/>
                  </a:cubicBezTo>
                  <a:lnTo>
                    <a:pt x="288" y="237"/>
                  </a:lnTo>
                  <a:cubicBezTo>
                    <a:pt x="317" y="226"/>
                    <a:pt x="339" y="203"/>
                    <a:pt x="350" y="175"/>
                  </a:cubicBezTo>
                  <a:cubicBezTo>
                    <a:pt x="362" y="146"/>
                    <a:pt x="362" y="115"/>
                    <a:pt x="349" y="87"/>
                  </a:cubicBezTo>
                  <a:cubicBezTo>
                    <a:pt x="324" y="28"/>
                    <a:pt x="255" y="0"/>
                    <a:pt x="196" y="24"/>
                  </a:cubicBezTo>
                  <a:lnTo>
                    <a:pt x="113" y="59"/>
                  </a:lnTo>
                  <a:lnTo>
                    <a:pt x="86" y="70"/>
                  </a:lnTo>
                  <a:lnTo>
                    <a:pt x="74" y="75"/>
                  </a:lnTo>
                  <a:cubicBezTo>
                    <a:pt x="46" y="87"/>
                    <a:pt x="24" y="109"/>
                    <a:pt x="12" y="138"/>
                  </a:cubicBezTo>
                  <a:cubicBezTo>
                    <a:pt x="0" y="166"/>
                    <a:pt x="1" y="198"/>
                    <a:pt x="13" y="226"/>
                  </a:cubicBezTo>
                  <a:cubicBezTo>
                    <a:pt x="27" y="259"/>
                    <a:pt x="56" y="283"/>
                    <a:pt x="89" y="292"/>
                  </a:cubicBezTo>
                  <a:lnTo>
                    <a:pt x="74" y="298"/>
                  </a:lnTo>
                  <a:cubicBezTo>
                    <a:pt x="46" y="310"/>
                    <a:pt x="24" y="332"/>
                    <a:pt x="12" y="361"/>
                  </a:cubicBezTo>
                  <a:cubicBezTo>
                    <a:pt x="0" y="389"/>
                    <a:pt x="1" y="421"/>
                    <a:pt x="13" y="449"/>
                  </a:cubicBezTo>
                  <a:cubicBezTo>
                    <a:pt x="27" y="482"/>
                    <a:pt x="56" y="506"/>
                    <a:pt x="89" y="515"/>
                  </a:cubicBezTo>
                  <a:lnTo>
                    <a:pt x="74" y="521"/>
                  </a:lnTo>
                  <a:cubicBezTo>
                    <a:pt x="46" y="533"/>
                    <a:pt x="24" y="555"/>
                    <a:pt x="12" y="584"/>
                  </a:cubicBezTo>
                  <a:cubicBezTo>
                    <a:pt x="0" y="613"/>
                    <a:pt x="1" y="644"/>
                    <a:pt x="13" y="672"/>
                  </a:cubicBezTo>
                  <a:cubicBezTo>
                    <a:pt x="27" y="706"/>
                    <a:pt x="56" y="729"/>
                    <a:pt x="89" y="738"/>
                  </a:cubicBezTo>
                  <a:lnTo>
                    <a:pt x="74" y="745"/>
                  </a:lnTo>
                  <a:cubicBezTo>
                    <a:pt x="46" y="756"/>
                    <a:pt x="24" y="779"/>
                    <a:pt x="12" y="807"/>
                  </a:cubicBezTo>
                  <a:cubicBezTo>
                    <a:pt x="3" y="829"/>
                    <a:pt x="1" y="851"/>
                    <a:pt x="6" y="873"/>
                  </a:cubicBezTo>
                  <a:cubicBezTo>
                    <a:pt x="8" y="881"/>
                    <a:pt x="10" y="888"/>
                    <a:pt x="13" y="895"/>
                  </a:cubicBezTo>
                  <a:cubicBezTo>
                    <a:pt x="14" y="897"/>
                    <a:pt x="15" y="899"/>
                    <a:pt x="15" y="900"/>
                  </a:cubicBezTo>
                  <a:cubicBezTo>
                    <a:pt x="30" y="930"/>
                    <a:pt x="56" y="951"/>
                    <a:pt x="86" y="961"/>
                  </a:cubicBezTo>
                  <a:cubicBezTo>
                    <a:pt x="95" y="963"/>
                    <a:pt x="104" y="965"/>
                    <a:pt x="113" y="966"/>
                  </a:cubicBezTo>
                  <a:cubicBezTo>
                    <a:pt x="116" y="966"/>
                    <a:pt x="119" y="966"/>
                    <a:pt x="121" y="966"/>
                  </a:cubicBezTo>
                  <a:cubicBezTo>
                    <a:pt x="136" y="966"/>
                    <a:pt x="151" y="964"/>
                    <a:pt x="166" y="958"/>
                  </a:cubicBezTo>
                  <a:lnTo>
                    <a:pt x="288" y="907"/>
                  </a:lnTo>
                  <a:cubicBezTo>
                    <a:pt x="317" y="895"/>
                    <a:pt x="339" y="873"/>
                    <a:pt x="350" y="844"/>
                  </a:cubicBezTo>
                  <a:cubicBezTo>
                    <a:pt x="362" y="816"/>
                    <a:pt x="362" y="784"/>
                    <a:pt x="349" y="756"/>
                  </a:cubicBezTo>
                  <a:cubicBezTo>
                    <a:pt x="335" y="723"/>
                    <a:pt x="306" y="699"/>
                    <a:pt x="273" y="69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665" name="Freeform 144">
              <a:extLst>
                <a:ext uri="{FF2B5EF4-FFF2-40B4-BE49-F238E27FC236}">
                  <a16:creationId xmlns:a16="http://schemas.microsoft.com/office/drawing/2014/main" id="{C15AA249-A5DA-4C0D-9508-AFD35E6C90BF}"/>
                </a:ext>
              </a:extLst>
            </p:cNvPr>
            <p:cNvSpPr>
              <a:spLocks noEditPoints="1"/>
            </p:cNvSpPr>
            <p:nvPr/>
          </p:nvSpPr>
          <p:spPr bwMode="auto">
            <a:xfrm>
              <a:off x="2651125" y="3021013"/>
              <a:ext cx="46038" cy="46038"/>
            </a:xfrm>
            <a:custGeom>
              <a:avLst/>
              <a:gdLst>
                <a:gd name="T0" fmla="*/ 84 w 167"/>
                <a:gd name="T1" fmla="*/ 26 h 166"/>
                <a:gd name="T2" fmla="*/ 84 w 167"/>
                <a:gd name="T3" fmla="*/ 26 h 166"/>
                <a:gd name="T4" fmla="*/ 27 w 167"/>
                <a:gd name="T5" fmla="*/ 83 h 166"/>
                <a:gd name="T6" fmla="*/ 84 w 167"/>
                <a:gd name="T7" fmla="*/ 140 h 166"/>
                <a:gd name="T8" fmla="*/ 140 w 167"/>
                <a:gd name="T9" fmla="*/ 83 h 166"/>
                <a:gd name="T10" fmla="*/ 84 w 167"/>
                <a:gd name="T11" fmla="*/ 26 h 166"/>
                <a:gd name="T12" fmla="*/ 84 w 167"/>
                <a:gd name="T13" fmla="*/ 166 h 166"/>
                <a:gd name="T14" fmla="*/ 84 w 167"/>
                <a:gd name="T15" fmla="*/ 166 h 166"/>
                <a:gd name="T16" fmla="*/ 0 w 167"/>
                <a:gd name="T17" fmla="*/ 83 h 166"/>
                <a:gd name="T18" fmla="*/ 84 w 167"/>
                <a:gd name="T19" fmla="*/ 0 h 166"/>
                <a:gd name="T20" fmla="*/ 167 w 167"/>
                <a:gd name="T21" fmla="*/ 83 h 166"/>
                <a:gd name="T22" fmla="*/ 84 w 167"/>
                <a:gd name="T23"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7" h="166">
                  <a:moveTo>
                    <a:pt x="84" y="26"/>
                  </a:moveTo>
                  <a:lnTo>
                    <a:pt x="84" y="26"/>
                  </a:lnTo>
                  <a:cubicBezTo>
                    <a:pt x="52" y="26"/>
                    <a:pt x="27" y="52"/>
                    <a:pt x="27" y="83"/>
                  </a:cubicBezTo>
                  <a:cubicBezTo>
                    <a:pt x="27" y="114"/>
                    <a:pt x="52" y="140"/>
                    <a:pt x="84" y="140"/>
                  </a:cubicBezTo>
                  <a:cubicBezTo>
                    <a:pt x="115" y="140"/>
                    <a:pt x="140" y="114"/>
                    <a:pt x="140" y="83"/>
                  </a:cubicBezTo>
                  <a:cubicBezTo>
                    <a:pt x="140" y="52"/>
                    <a:pt x="115" y="26"/>
                    <a:pt x="84" y="26"/>
                  </a:cubicBezTo>
                  <a:close/>
                  <a:moveTo>
                    <a:pt x="84" y="166"/>
                  </a:moveTo>
                  <a:lnTo>
                    <a:pt x="84" y="166"/>
                  </a:lnTo>
                  <a:cubicBezTo>
                    <a:pt x="38" y="166"/>
                    <a:pt x="0" y="129"/>
                    <a:pt x="0" y="83"/>
                  </a:cubicBezTo>
                  <a:cubicBezTo>
                    <a:pt x="0" y="37"/>
                    <a:pt x="38" y="0"/>
                    <a:pt x="84" y="0"/>
                  </a:cubicBezTo>
                  <a:cubicBezTo>
                    <a:pt x="130" y="0"/>
                    <a:pt x="167" y="37"/>
                    <a:pt x="167" y="83"/>
                  </a:cubicBezTo>
                  <a:cubicBezTo>
                    <a:pt x="167" y="129"/>
                    <a:pt x="130" y="166"/>
                    <a:pt x="84" y="16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666" name="Freeform 145">
              <a:extLst>
                <a:ext uri="{FF2B5EF4-FFF2-40B4-BE49-F238E27FC236}">
                  <a16:creationId xmlns:a16="http://schemas.microsoft.com/office/drawing/2014/main" id="{EBE0F264-CCC4-4E63-8490-949CB43D8972}"/>
                </a:ext>
              </a:extLst>
            </p:cNvPr>
            <p:cNvSpPr>
              <a:spLocks/>
            </p:cNvSpPr>
            <p:nvPr/>
          </p:nvSpPr>
          <p:spPr bwMode="auto">
            <a:xfrm>
              <a:off x="2601913" y="2797176"/>
              <a:ext cx="136525" cy="6350"/>
            </a:xfrm>
            <a:custGeom>
              <a:avLst/>
              <a:gdLst>
                <a:gd name="T0" fmla="*/ 498 w 498"/>
                <a:gd name="T1" fmla="*/ 26 h 26"/>
                <a:gd name="T2" fmla="*/ 498 w 498"/>
                <a:gd name="T3" fmla="*/ 26 h 26"/>
                <a:gd name="T4" fmla="*/ 0 w 498"/>
                <a:gd name="T5" fmla="*/ 26 h 26"/>
                <a:gd name="T6" fmla="*/ 0 w 498"/>
                <a:gd name="T7" fmla="*/ 0 h 26"/>
                <a:gd name="T8" fmla="*/ 498 w 498"/>
                <a:gd name="T9" fmla="*/ 0 h 26"/>
                <a:gd name="T10" fmla="*/ 498 w 498"/>
                <a:gd name="T11" fmla="*/ 26 h 26"/>
              </a:gdLst>
              <a:ahLst/>
              <a:cxnLst>
                <a:cxn ang="0">
                  <a:pos x="T0" y="T1"/>
                </a:cxn>
                <a:cxn ang="0">
                  <a:pos x="T2" y="T3"/>
                </a:cxn>
                <a:cxn ang="0">
                  <a:pos x="T4" y="T5"/>
                </a:cxn>
                <a:cxn ang="0">
                  <a:pos x="T6" y="T7"/>
                </a:cxn>
                <a:cxn ang="0">
                  <a:pos x="T8" y="T9"/>
                </a:cxn>
                <a:cxn ang="0">
                  <a:pos x="T10" y="T11"/>
                </a:cxn>
              </a:cxnLst>
              <a:rect l="0" t="0" r="r" b="b"/>
              <a:pathLst>
                <a:path w="498" h="26">
                  <a:moveTo>
                    <a:pt x="498" y="26"/>
                  </a:moveTo>
                  <a:lnTo>
                    <a:pt x="498" y="26"/>
                  </a:lnTo>
                  <a:lnTo>
                    <a:pt x="0" y="26"/>
                  </a:lnTo>
                  <a:lnTo>
                    <a:pt x="0" y="0"/>
                  </a:lnTo>
                  <a:lnTo>
                    <a:pt x="498" y="0"/>
                  </a:lnTo>
                  <a:lnTo>
                    <a:pt x="498" y="2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667" name="Freeform 146">
              <a:extLst>
                <a:ext uri="{FF2B5EF4-FFF2-40B4-BE49-F238E27FC236}">
                  <a16:creationId xmlns:a16="http://schemas.microsoft.com/office/drawing/2014/main" id="{A334BFA3-1E00-48DD-9343-D37D40B0F192}"/>
                </a:ext>
              </a:extLst>
            </p:cNvPr>
            <p:cNvSpPr>
              <a:spLocks/>
            </p:cNvSpPr>
            <p:nvPr/>
          </p:nvSpPr>
          <p:spPr bwMode="auto">
            <a:xfrm>
              <a:off x="2601913" y="2843213"/>
              <a:ext cx="111125" cy="7938"/>
            </a:xfrm>
            <a:custGeom>
              <a:avLst/>
              <a:gdLst>
                <a:gd name="T0" fmla="*/ 406 w 406"/>
                <a:gd name="T1" fmla="*/ 27 h 27"/>
                <a:gd name="T2" fmla="*/ 406 w 406"/>
                <a:gd name="T3" fmla="*/ 27 h 27"/>
                <a:gd name="T4" fmla="*/ 0 w 406"/>
                <a:gd name="T5" fmla="*/ 27 h 27"/>
                <a:gd name="T6" fmla="*/ 0 w 406"/>
                <a:gd name="T7" fmla="*/ 0 h 27"/>
                <a:gd name="T8" fmla="*/ 406 w 406"/>
                <a:gd name="T9" fmla="*/ 0 h 27"/>
                <a:gd name="T10" fmla="*/ 406 w 406"/>
                <a:gd name="T11" fmla="*/ 27 h 27"/>
              </a:gdLst>
              <a:ahLst/>
              <a:cxnLst>
                <a:cxn ang="0">
                  <a:pos x="T0" y="T1"/>
                </a:cxn>
                <a:cxn ang="0">
                  <a:pos x="T2" y="T3"/>
                </a:cxn>
                <a:cxn ang="0">
                  <a:pos x="T4" y="T5"/>
                </a:cxn>
                <a:cxn ang="0">
                  <a:pos x="T6" y="T7"/>
                </a:cxn>
                <a:cxn ang="0">
                  <a:pos x="T8" y="T9"/>
                </a:cxn>
                <a:cxn ang="0">
                  <a:pos x="T10" y="T11"/>
                </a:cxn>
              </a:cxnLst>
              <a:rect l="0" t="0" r="r" b="b"/>
              <a:pathLst>
                <a:path w="406" h="27">
                  <a:moveTo>
                    <a:pt x="406" y="27"/>
                  </a:moveTo>
                  <a:lnTo>
                    <a:pt x="406" y="27"/>
                  </a:lnTo>
                  <a:lnTo>
                    <a:pt x="0" y="27"/>
                  </a:lnTo>
                  <a:lnTo>
                    <a:pt x="0" y="0"/>
                  </a:lnTo>
                  <a:lnTo>
                    <a:pt x="406" y="0"/>
                  </a:lnTo>
                  <a:lnTo>
                    <a:pt x="406" y="27"/>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668" name="Freeform 147">
              <a:extLst>
                <a:ext uri="{FF2B5EF4-FFF2-40B4-BE49-F238E27FC236}">
                  <a16:creationId xmlns:a16="http://schemas.microsoft.com/office/drawing/2014/main" id="{D1AC92DA-E4D9-463A-8386-82791B919310}"/>
                </a:ext>
              </a:extLst>
            </p:cNvPr>
            <p:cNvSpPr>
              <a:spLocks/>
            </p:cNvSpPr>
            <p:nvPr/>
          </p:nvSpPr>
          <p:spPr bwMode="auto">
            <a:xfrm>
              <a:off x="2601913" y="2749551"/>
              <a:ext cx="136525" cy="7938"/>
            </a:xfrm>
            <a:custGeom>
              <a:avLst/>
              <a:gdLst>
                <a:gd name="T0" fmla="*/ 498 w 498"/>
                <a:gd name="T1" fmla="*/ 27 h 27"/>
                <a:gd name="T2" fmla="*/ 498 w 498"/>
                <a:gd name="T3" fmla="*/ 27 h 27"/>
                <a:gd name="T4" fmla="*/ 0 w 498"/>
                <a:gd name="T5" fmla="*/ 27 h 27"/>
                <a:gd name="T6" fmla="*/ 0 w 498"/>
                <a:gd name="T7" fmla="*/ 0 h 27"/>
                <a:gd name="T8" fmla="*/ 498 w 498"/>
                <a:gd name="T9" fmla="*/ 0 h 27"/>
                <a:gd name="T10" fmla="*/ 498 w 498"/>
                <a:gd name="T11" fmla="*/ 27 h 27"/>
              </a:gdLst>
              <a:ahLst/>
              <a:cxnLst>
                <a:cxn ang="0">
                  <a:pos x="T0" y="T1"/>
                </a:cxn>
                <a:cxn ang="0">
                  <a:pos x="T2" y="T3"/>
                </a:cxn>
                <a:cxn ang="0">
                  <a:pos x="T4" y="T5"/>
                </a:cxn>
                <a:cxn ang="0">
                  <a:pos x="T6" y="T7"/>
                </a:cxn>
                <a:cxn ang="0">
                  <a:pos x="T8" y="T9"/>
                </a:cxn>
                <a:cxn ang="0">
                  <a:pos x="T10" y="T11"/>
                </a:cxn>
              </a:cxnLst>
              <a:rect l="0" t="0" r="r" b="b"/>
              <a:pathLst>
                <a:path w="498" h="27">
                  <a:moveTo>
                    <a:pt x="498" y="27"/>
                  </a:moveTo>
                  <a:lnTo>
                    <a:pt x="498" y="27"/>
                  </a:lnTo>
                  <a:lnTo>
                    <a:pt x="0" y="27"/>
                  </a:lnTo>
                  <a:lnTo>
                    <a:pt x="0" y="0"/>
                  </a:lnTo>
                  <a:lnTo>
                    <a:pt x="498" y="0"/>
                  </a:lnTo>
                  <a:lnTo>
                    <a:pt x="498" y="27"/>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669" name="Freeform 148">
              <a:extLst>
                <a:ext uri="{FF2B5EF4-FFF2-40B4-BE49-F238E27FC236}">
                  <a16:creationId xmlns:a16="http://schemas.microsoft.com/office/drawing/2014/main" id="{72F8AA97-F70B-4D6D-BE17-09D80C086E45}"/>
                </a:ext>
              </a:extLst>
            </p:cNvPr>
            <p:cNvSpPr>
              <a:spLocks/>
            </p:cNvSpPr>
            <p:nvPr/>
          </p:nvSpPr>
          <p:spPr bwMode="auto">
            <a:xfrm>
              <a:off x="2601913" y="2890838"/>
              <a:ext cx="14288" cy="6350"/>
            </a:xfrm>
            <a:custGeom>
              <a:avLst/>
              <a:gdLst>
                <a:gd name="T0" fmla="*/ 0 w 53"/>
                <a:gd name="T1" fmla="*/ 0 h 27"/>
                <a:gd name="T2" fmla="*/ 0 w 53"/>
                <a:gd name="T3" fmla="*/ 0 h 27"/>
                <a:gd name="T4" fmla="*/ 0 w 53"/>
                <a:gd name="T5" fmla="*/ 27 h 27"/>
                <a:gd name="T6" fmla="*/ 44 w 53"/>
                <a:gd name="T7" fmla="*/ 27 h 27"/>
                <a:gd name="T8" fmla="*/ 53 w 53"/>
                <a:gd name="T9" fmla="*/ 0 h 27"/>
                <a:gd name="T10" fmla="*/ 0 w 53"/>
                <a:gd name="T11" fmla="*/ 0 h 27"/>
              </a:gdLst>
              <a:ahLst/>
              <a:cxnLst>
                <a:cxn ang="0">
                  <a:pos x="T0" y="T1"/>
                </a:cxn>
                <a:cxn ang="0">
                  <a:pos x="T2" y="T3"/>
                </a:cxn>
                <a:cxn ang="0">
                  <a:pos x="T4" y="T5"/>
                </a:cxn>
                <a:cxn ang="0">
                  <a:pos x="T6" y="T7"/>
                </a:cxn>
                <a:cxn ang="0">
                  <a:pos x="T8" y="T9"/>
                </a:cxn>
                <a:cxn ang="0">
                  <a:pos x="T10" y="T11"/>
                </a:cxn>
              </a:cxnLst>
              <a:rect l="0" t="0" r="r" b="b"/>
              <a:pathLst>
                <a:path w="53" h="27">
                  <a:moveTo>
                    <a:pt x="0" y="0"/>
                  </a:moveTo>
                  <a:lnTo>
                    <a:pt x="0" y="0"/>
                  </a:lnTo>
                  <a:lnTo>
                    <a:pt x="0" y="27"/>
                  </a:lnTo>
                  <a:lnTo>
                    <a:pt x="44" y="27"/>
                  </a:lnTo>
                  <a:lnTo>
                    <a:pt x="53" y="0"/>
                  </a:lnTo>
                  <a:lnTo>
                    <a:pt x="0"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670" name="Freeform 149">
              <a:extLst>
                <a:ext uri="{FF2B5EF4-FFF2-40B4-BE49-F238E27FC236}">
                  <a16:creationId xmlns:a16="http://schemas.microsoft.com/office/drawing/2014/main" id="{3303EEAE-629F-4D11-A9C7-F27157566BE9}"/>
                </a:ext>
              </a:extLst>
            </p:cNvPr>
            <p:cNvSpPr>
              <a:spLocks noEditPoints="1"/>
            </p:cNvSpPr>
            <p:nvPr/>
          </p:nvSpPr>
          <p:spPr bwMode="auto">
            <a:xfrm>
              <a:off x="2597150" y="2825751"/>
              <a:ext cx="146050" cy="127000"/>
            </a:xfrm>
            <a:custGeom>
              <a:avLst/>
              <a:gdLst>
                <a:gd name="T0" fmla="*/ 502 w 529"/>
                <a:gd name="T1" fmla="*/ 439 h 466"/>
                <a:gd name="T2" fmla="*/ 502 w 529"/>
                <a:gd name="T3" fmla="*/ 439 h 466"/>
                <a:gd name="T4" fmla="*/ 37 w 529"/>
                <a:gd name="T5" fmla="*/ 439 h 466"/>
                <a:gd name="T6" fmla="*/ 89 w 529"/>
                <a:gd name="T7" fmla="*/ 267 h 466"/>
                <a:gd name="T8" fmla="*/ 150 w 529"/>
                <a:gd name="T9" fmla="*/ 286 h 466"/>
                <a:gd name="T10" fmla="*/ 209 w 529"/>
                <a:gd name="T11" fmla="*/ 169 h 466"/>
                <a:gd name="T12" fmla="*/ 268 w 529"/>
                <a:gd name="T13" fmla="*/ 225 h 466"/>
                <a:gd name="T14" fmla="*/ 333 w 529"/>
                <a:gd name="T15" fmla="*/ 145 h 466"/>
                <a:gd name="T16" fmla="*/ 395 w 529"/>
                <a:gd name="T17" fmla="*/ 178 h 466"/>
                <a:gd name="T18" fmla="*/ 463 w 529"/>
                <a:gd name="T19" fmla="*/ 90 h 466"/>
                <a:gd name="T20" fmla="*/ 502 w 529"/>
                <a:gd name="T21" fmla="*/ 57 h 466"/>
                <a:gd name="T22" fmla="*/ 502 w 529"/>
                <a:gd name="T23" fmla="*/ 439 h 466"/>
                <a:gd name="T24" fmla="*/ 445 w 529"/>
                <a:gd name="T25" fmla="*/ 70 h 466"/>
                <a:gd name="T26" fmla="*/ 445 w 529"/>
                <a:gd name="T27" fmla="*/ 70 h 466"/>
                <a:gd name="T28" fmla="*/ 388 w 529"/>
                <a:gd name="T29" fmla="*/ 144 h 466"/>
                <a:gd name="T30" fmla="*/ 326 w 529"/>
                <a:gd name="T31" fmla="*/ 111 h 466"/>
                <a:gd name="T32" fmla="*/ 266 w 529"/>
                <a:gd name="T33" fmla="*/ 186 h 466"/>
                <a:gd name="T34" fmla="*/ 201 w 529"/>
                <a:gd name="T35" fmla="*/ 125 h 466"/>
                <a:gd name="T36" fmla="*/ 136 w 529"/>
                <a:gd name="T37" fmla="*/ 254 h 466"/>
                <a:gd name="T38" fmla="*/ 72 w 529"/>
                <a:gd name="T39" fmla="*/ 233 h 466"/>
                <a:gd name="T40" fmla="*/ 71 w 529"/>
                <a:gd name="T41" fmla="*/ 237 h 466"/>
                <a:gd name="T42" fmla="*/ 62 w 529"/>
                <a:gd name="T43" fmla="*/ 264 h 466"/>
                <a:gd name="T44" fmla="*/ 0 w 529"/>
                <a:gd name="T45" fmla="*/ 466 h 466"/>
                <a:gd name="T46" fmla="*/ 529 w 529"/>
                <a:gd name="T47" fmla="*/ 466 h 466"/>
                <a:gd name="T48" fmla="*/ 529 w 529"/>
                <a:gd name="T49" fmla="*/ 0 h 466"/>
                <a:gd name="T50" fmla="*/ 445 w 529"/>
                <a:gd name="T51" fmla="*/ 7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9" h="466">
                  <a:moveTo>
                    <a:pt x="502" y="439"/>
                  </a:moveTo>
                  <a:lnTo>
                    <a:pt x="502" y="439"/>
                  </a:lnTo>
                  <a:lnTo>
                    <a:pt x="37" y="439"/>
                  </a:lnTo>
                  <a:lnTo>
                    <a:pt x="89" y="267"/>
                  </a:lnTo>
                  <a:lnTo>
                    <a:pt x="150" y="286"/>
                  </a:lnTo>
                  <a:lnTo>
                    <a:pt x="209" y="169"/>
                  </a:lnTo>
                  <a:lnTo>
                    <a:pt x="268" y="225"/>
                  </a:lnTo>
                  <a:lnTo>
                    <a:pt x="333" y="145"/>
                  </a:lnTo>
                  <a:lnTo>
                    <a:pt x="395" y="178"/>
                  </a:lnTo>
                  <a:lnTo>
                    <a:pt x="463" y="90"/>
                  </a:lnTo>
                  <a:lnTo>
                    <a:pt x="502" y="57"/>
                  </a:lnTo>
                  <a:lnTo>
                    <a:pt x="502" y="439"/>
                  </a:lnTo>
                  <a:close/>
                  <a:moveTo>
                    <a:pt x="445" y="70"/>
                  </a:moveTo>
                  <a:lnTo>
                    <a:pt x="445" y="70"/>
                  </a:lnTo>
                  <a:lnTo>
                    <a:pt x="388" y="144"/>
                  </a:lnTo>
                  <a:lnTo>
                    <a:pt x="326" y="111"/>
                  </a:lnTo>
                  <a:lnTo>
                    <a:pt x="266" y="186"/>
                  </a:lnTo>
                  <a:lnTo>
                    <a:pt x="201" y="125"/>
                  </a:lnTo>
                  <a:lnTo>
                    <a:pt x="136" y="254"/>
                  </a:lnTo>
                  <a:lnTo>
                    <a:pt x="72" y="233"/>
                  </a:lnTo>
                  <a:lnTo>
                    <a:pt x="71" y="237"/>
                  </a:lnTo>
                  <a:lnTo>
                    <a:pt x="62" y="264"/>
                  </a:lnTo>
                  <a:lnTo>
                    <a:pt x="0" y="466"/>
                  </a:lnTo>
                  <a:lnTo>
                    <a:pt x="529" y="466"/>
                  </a:lnTo>
                  <a:lnTo>
                    <a:pt x="529" y="0"/>
                  </a:lnTo>
                  <a:lnTo>
                    <a:pt x="445" y="7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671" name="Freeform 150">
              <a:extLst>
                <a:ext uri="{FF2B5EF4-FFF2-40B4-BE49-F238E27FC236}">
                  <a16:creationId xmlns:a16="http://schemas.microsoft.com/office/drawing/2014/main" id="{1FC14058-E108-4CA9-885B-51645107ADFF}"/>
                </a:ext>
              </a:extLst>
            </p:cNvPr>
            <p:cNvSpPr>
              <a:spLocks/>
            </p:cNvSpPr>
            <p:nvPr/>
          </p:nvSpPr>
          <p:spPr bwMode="auto">
            <a:xfrm>
              <a:off x="2668588" y="3092451"/>
              <a:ext cx="92075" cy="160338"/>
            </a:xfrm>
            <a:custGeom>
              <a:avLst/>
              <a:gdLst>
                <a:gd name="T0" fmla="*/ 14 w 334"/>
                <a:gd name="T1" fmla="*/ 283 h 588"/>
                <a:gd name="T2" fmla="*/ 14 w 334"/>
                <a:gd name="T3" fmla="*/ 283 h 588"/>
                <a:gd name="T4" fmla="*/ 0 w 334"/>
                <a:gd name="T5" fmla="*/ 283 h 588"/>
                <a:gd name="T6" fmla="*/ 0 w 334"/>
                <a:gd name="T7" fmla="*/ 588 h 588"/>
                <a:gd name="T8" fmla="*/ 27 w 334"/>
                <a:gd name="T9" fmla="*/ 588 h 588"/>
                <a:gd name="T10" fmla="*/ 27 w 334"/>
                <a:gd name="T11" fmla="*/ 309 h 588"/>
                <a:gd name="T12" fmla="*/ 334 w 334"/>
                <a:gd name="T13" fmla="*/ 0 h 588"/>
                <a:gd name="T14" fmla="*/ 308 w 334"/>
                <a:gd name="T15" fmla="*/ 0 h 588"/>
                <a:gd name="T16" fmla="*/ 14 w 334"/>
                <a:gd name="T17" fmla="*/ 28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588">
                  <a:moveTo>
                    <a:pt x="14" y="283"/>
                  </a:moveTo>
                  <a:lnTo>
                    <a:pt x="14" y="283"/>
                  </a:lnTo>
                  <a:lnTo>
                    <a:pt x="0" y="283"/>
                  </a:lnTo>
                  <a:lnTo>
                    <a:pt x="0" y="588"/>
                  </a:lnTo>
                  <a:lnTo>
                    <a:pt x="27" y="588"/>
                  </a:lnTo>
                  <a:lnTo>
                    <a:pt x="27" y="309"/>
                  </a:lnTo>
                  <a:cubicBezTo>
                    <a:pt x="193" y="302"/>
                    <a:pt x="326" y="168"/>
                    <a:pt x="334" y="0"/>
                  </a:cubicBezTo>
                  <a:lnTo>
                    <a:pt x="308" y="0"/>
                  </a:lnTo>
                  <a:cubicBezTo>
                    <a:pt x="299" y="157"/>
                    <a:pt x="171" y="283"/>
                    <a:pt x="14" y="283"/>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672" name="Freeform 151">
              <a:extLst>
                <a:ext uri="{FF2B5EF4-FFF2-40B4-BE49-F238E27FC236}">
                  <a16:creationId xmlns:a16="http://schemas.microsoft.com/office/drawing/2014/main" id="{3F5F21FF-6D31-4FAB-8B8F-C8E114460C66}"/>
                </a:ext>
              </a:extLst>
            </p:cNvPr>
            <p:cNvSpPr>
              <a:spLocks/>
            </p:cNvSpPr>
            <p:nvPr/>
          </p:nvSpPr>
          <p:spPr bwMode="auto">
            <a:xfrm>
              <a:off x="2593975" y="3024188"/>
              <a:ext cx="190500" cy="68263"/>
            </a:xfrm>
            <a:custGeom>
              <a:avLst/>
              <a:gdLst>
                <a:gd name="T0" fmla="*/ 580 w 694"/>
                <a:gd name="T1" fmla="*/ 246 h 246"/>
                <a:gd name="T2" fmla="*/ 580 w 694"/>
                <a:gd name="T3" fmla="*/ 246 h 246"/>
                <a:gd name="T4" fmla="*/ 606 w 694"/>
                <a:gd name="T5" fmla="*/ 246 h 246"/>
                <a:gd name="T6" fmla="*/ 651 w 694"/>
                <a:gd name="T7" fmla="*/ 246 h 246"/>
                <a:gd name="T8" fmla="*/ 694 w 694"/>
                <a:gd name="T9" fmla="*/ 206 h 246"/>
                <a:gd name="T10" fmla="*/ 694 w 694"/>
                <a:gd name="T11" fmla="*/ 5 h 246"/>
                <a:gd name="T12" fmla="*/ 667 w 694"/>
                <a:gd name="T13" fmla="*/ 0 h 246"/>
                <a:gd name="T14" fmla="*/ 667 w 694"/>
                <a:gd name="T15" fmla="*/ 206 h 246"/>
                <a:gd name="T16" fmla="*/ 651 w 694"/>
                <a:gd name="T17" fmla="*/ 219 h 246"/>
                <a:gd name="T18" fmla="*/ 18 w 694"/>
                <a:gd name="T19" fmla="*/ 219 h 246"/>
                <a:gd name="T20" fmla="*/ 0 w 694"/>
                <a:gd name="T21" fmla="*/ 246 h 246"/>
                <a:gd name="T22" fmla="*/ 580 w 694"/>
                <a:gd name="T23"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246">
                  <a:moveTo>
                    <a:pt x="580" y="246"/>
                  </a:moveTo>
                  <a:lnTo>
                    <a:pt x="580" y="246"/>
                  </a:lnTo>
                  <a:lnTo>
                    <a:pt x="606" y="246"/>
                  </a:lnTo>
                  <a:lnTo>
                    <a:pt x="651" y="246"/>
                  </a:lnTo>
                  <a:cubicBezTo>
                    <a:pt x="669" y="246"/>
                    <a:pt x="694" y="226"/>
                    <a:pt x="694" y="206"/>
                  </a:cubicBezTo>
                  <a:lnTo>
                    <a:pt x="694" y="5"/>
                  </a:lnTo>
                  <a:cubicBezTo>
                    <a:pt x="685" y="4"/>
                    <a:pt x="676" y="2"/>
                    <a:pt x="667" y="0"/>
                  </a:cubicBezTo>
                  <a:lnTo>
                    <a:pt x="667" y="206"/>
                  </a:lnTo>
                  <a:cubicBezTo>
                    <a:pt x="667" y="210"/>
                    <a:pt x="656" y="219"/>
                    <a:pt x="651" y="219"/>
                  </a:cubicBezTo>
                  <a:lnTo>
                    <a:pt x="18" y="219"/>
                  </a:lnTo>
                  <a:cubicBezTo>
                    <a:pt x="13" y="228"/>
                    <a:pt x="7" y="237"/>
                    <a:pt x="0" y="246"/>
                  </a:cubicBezTo>
                  <a:lnTo>
                    <a:pt x="580" y="24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673" name="Freeform 152">
              <a:extLst>
                <a:ext uri="{FF2B5EF4-FFF2-40B4-BE49-F238E27FC236}">
                  <a16:creationId xmlns:a16="http://schemas.microsoft.com/office/drawing/2014/main" id="{453FF75C-2D2E-40E9-96CA-7315FEE0BBBA}"/>
                </a:ext>
              </a:extLst>
            </p:cNvPr>
            <p:cNvSpPr>
              <a:spLocks/>
            </p:cNvSpPr>
            <p:nvPr/>
          </p:nvSpPr>
          <p:spPr bwMode="auto">
            <a:xfrm>
              <a:off x="2557463" y="2711451"/>
              <a:ext cx="227013" cy="107950"/>
            </a:xfrm>
            <a:custGeom>
              <a:avLst/>
              <a:gdLst>
                <a:gd name="T0" fmla="*/ 827 w 827"/>
                <a:gd name="T1" fmla="*/ 239 h 394"/>
                <a:gd name="T2" fmla="*/ 827 w 827"/>
                <a:gd name="T3" fmla="*/ 239 h 394"/>
                <a:gd name="T4" fmla="*/ 827 w 827"/>
                <a:gd name="T5" fmla="*/ 26 h 394"/>
                <a:gd name="T6" fmla="*/ 784 w 827"/>
                <a:gd name="T7" fmla="*/ 0 h 394"/>
                <a:gd name="T8" fmla="*/ 36 w 827"/>
                <a:gd name="T9" fmla="*/ 0 h 394"/>
                <a:gd name="T10" fmla="*/ 0 w 827"/>
                <a:gd name="T11" fmla="*/ 26 h 394"/>
                <a:gd name="T12" fmla="*/ 0 w 827"/>
                <a:gd name="T13" fmla="*/ 372 h 394"/>
                <a:gd name="T14" fmla="*/ 27 w 827"/>
                <a:gd name="T15" fmla="*/ 394 h 394"/>
                <a:gd name="T16" fmla="*/ 27 w 827"/>
                <a:gd name="T17" fmla="*/ 27 h 394"/>
                <a:gd name="T18" fmla="*/ 36 w 827"/>
                <a:gd name="T19" fmla="*/ 27 h 394"/>
                <a:gd name="T20" fmla="*/ 784 w 827"/>
                <a:gd name="T21" fmla="*/ 27 h 394"/>
                <a:gd name="T22" fmla="*/ 800 w 827"/>
                <a:gd name="T23" fmla="*/ 28 h 394"/>
                <a:gd name="T24" fmla="*/ 800 w 827"/>
                <a:gd name="T25" fmla="*/ 250 h 394"/>
                <a:gd name="T26" fmla="*/ 827 w 827"/>
                <a:gd name="T27" fmla="*/ 239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7" h="394">
                  <a:moveTo>
                    <a:pt x="827" y="239"/>
                  </a:moveTo>
                  <a:lnTo>
                    <a:pt x="827" y="239"/>
                  </a:lnTo>
                  <a:lnTo>
                    <a:pt x="827" y="26"/>
                  </a:lnTo>
                  <a:cubicBezTo>
                    <a:pt x="827" y="9"/>
                    <a:pt x="812" y="0"/>
                    <a:pt x="784" y="0"/>
                  </a:cubicBezTo>
                  <a:lnTo>
                    <a:pt x="36" y="0"/>
                  </a:lnTo>
                  <a:cubicBezTo>
                    <a:pt x="27" y="0"/>
                    <a:pt x="0" y="0"/>
                    <a:pt x="0" y="26"/>
                  </a:cubicBezTo>
                  <a:lnTo>
                    <a:pt x="0" y="372"/>
                  </a:lnTo>
                  <a:cubicBezTo>
                    <a:pt x="9" y="379"/>
                    <a:pt x="18" y="386"/>
                    <a:pt x="27" y="394"/>
                  </a:cubicBezTo>
                  <a:lnTo>
                    <a:pt x="27" y="27"/>
                  </a:lnTo>
                  <a:cubicBezTo>
                    <a:pt x="28" y="27"/>
                    <a:pt x="31" y="27"/>
                    <a:pt x="36" y="27"/>
                  </a:cubicBezTo>
                  <a:lnTo>
                    <a:pt x="784" y="27"/>
                  </a:lnTo>
                  <a:cubicBezTo>
                    <a:pt x="794" y="27"/>
                    <a:pt x="798" y="28"/>
                    <a:pt x="800" y="28"/>
                  </a:cubicBezTo>
                  <a:lnTo>
                    <a:pt x="800" y="250"/>
                  </a:lnTo>
                  <a:lnTo>
                    <a:pt x="827" y="239"/>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674" name="Freeform 153">
              <a:extLst>
                <a:ext uri="{FF2B5EF4-FFF2-40B4-BE49-F238E27FC236}">
                  <a16:creationId xmlns:a16="http://schemas.microsoft.com/office/drawing/2014/main" id="{34548B9C-BE91-4B9A-952F-D17F3A33574B}"/>
                </a:ext>
              </a:extLst>
            </p:cNvPr>
            <p:cNvSpPr>
              <a:spLocks/>
            </p:cNvSpPr>
            <p:nvPr/>
          </p:nvSpPr>
          <p:spPr bwMode="auto">
            <a:xfrm>
              <a:off x="2609850" y="3000376"/>
              <a:ext cx="147638" cy="7938"/>
            </a:xfrm>
            <a:custGeom>
              <a:avLst/>
              <a:gdLst>
                <a:gd name="T0" fmla="*/ 540 w 540"/>
                <a:gd name="T1" fmla="*/ 27 h 27"/>
                <a:gd name="T2" fmla="*/ 540 w 540"/>
                <a:gd name="T3" fmla="*/ 27 h 27"/>
                <a:gd name="T4" fmla="*/ 538 w 540"/>
                <a:gd name="T5" fmla="*/ 22 h 27"/>
                <a:gd name="T6" fmla="*/ 531 w 540"/>
                <a:gd name="T7" fmla="*/ 0 h 27"/>
                <a:gd name="T8" fmla="*/ 0 w 540"/>
                <a:gd name="T9" fmla="*/ 0 h 27"/>
                <a:gd name="T10" fmla="*/ 8 w 540"/>
                <a:gd name="T11" fmla="*/ 27 h 27"/>
                <a:gd name="T12" fmla="*/ 540 w 540"/>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540" h="27">
                  <a:moveTo>
                    <a:pt x="540" y="27"/>
                  </a:moveTo>
                  <a:lnTo>
                    <a:pt x="540" y="27"/>
                  </a:lnTo>
                  <a:cubicBezTo>
                    <a:pt x="540" y="26"/>
                    <a:pt x="539" y="24"/>
                    <a:pt x="538" y="22"/>
                  </a:cubicBezTo>
                  <a:cubicBezTo>
                    <a:pt x="535" y="15"/>
                    <a:pt x="533" y="8"/>
                    <a:pt x="531" y="0"/>
                  </a:cubicBezTo>
                  <a:lnTo>
                    <a:pt x="0" y="0"/>
                  </a:lnTo>
                  <a:cubicBezTo>
                    <a:pt x="3" y="9"/>
                    <a:pt x="6" y="18"/>
                    <a:pt x="8" y="27"/>
                  </a:cubicBezTo>
                  <a:lnTo>
                    <a:pt x="540" y="27"/>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675" name="Freeform 154">
              <a:extLst>
                <a:ext uri="{FF2B5EF4-FFF2-40B4-BE49-F238E27FC236}">
                  <a16:creationId xmlns:a16="http://schemas.microsoft.com/office/drawing/2014/main" id="{C197EB51-F264-4E60-8F4C-7BCC6952057D}"/>
                </a:ext>
              </a:extLst>
            </p:cNvPr>
            <p:cNvSpPr>
              <a:spLocks/>
            </p:cNvSpPr>
            <p:nvPr/>
          </p:nvSpPr>
          <p:spPr bwMode="auto">
            <a:xfrm>
              <a:off x="2513013" y="2800351"/>
              <a:ext cx="104775" cy="415925"/>
            </a:xfrm>
            <a:custGeom>
              <a:avLst/>
              <a:gdLst>
                <a:gd name="T0" fmla="*/ 14 w 384"/>
                <a:gd name="T1" fmla="*/ 0 h 1517"/>
                <a:gd name="T2" fmla="*/ 14 w 384"/>
                <a:gd name="T3" fmla="*/ 0 h 1517"/>
                <a:gd name="T4" fmla="*/ 0 w 384"/>
                <a:gd name="T5" fmla="*/ 0 h 1517"/>
                <a:gd name="T6" fmla="*/ 0 w 384"/>
                <a:gd name="T7" fmla="*/ 1517 h 1517"/>
                <a:gd name="T8" fmla="*/ 27 w 384"/>
                <a:gd name="T9" fmla="*/ 1517 h 1517"/>
                <a:gd name="T10" fmla="*/ 27 w 384"/>
                <a:gd name="T11" fmla="*/ 27 h 1517"/>
                <a:gd name="T12" fmla="*/ 174 w 384"/>
                <a:gd name="T13" fmla="*/ 93 h 1517"/>
                <a:gd name="T14" fmla="*/ 241 w 384"/>
                <a:gd name="T15" fmla="*/ 254 h 1517"/>
                <a:gd name="T16" fmla="*/ 240 w 384"/>
                <a:gd name="T17" fmla="*/ 597 h 1517"/>
                <a:gd name="T18" fmla="*/ 244 w 384"/>
                <a:gd name="T19" fmla="*/ 601 h 1517"/>
                <a:gd name="T20" fmla="*/ 244 w 384"/>
                <a:gd name="T21" fmla="*/ 1088 h 1517"/>
                <a:gd name="T22" fmla="*/ 190 w 384"/>
                <a:gd name="T23" fmla="*/ 1132 h 1517"/>
                <a:gd name="T24" fmla="*/ 205 w 384"/>
                <a:gd name="T25" fmla="*/ 1154 h 1517"/>
                <a:gd name="T26" fmla="*/ 263 w 384"/>
                <a:gd name="T27" fmla="*/ 1107 h 1517"/>
                <a:gd name="T28" fmla="*/ 298 w 384"/>
                <a:gd name="T29" fmla="*/ 1066 h 1517"/>
                <a:gd name="T30" fmla="*/ 316 w 384"/>
                <a:gd name="T31" fmla="*/ 1039 h 1517"/>
                <a:gd name="T32" fmla="*/ 362 w 384"/>
                <a:gd name="T33" fmla="*/ 759 h 1517"/>
                <a:gd name="T34" fmla="*/ 354 w 384"/>
                <a:gd name="T35" fmla="*/ 732 h 1517"/>
                <a:gd name="T36" fmla="*/ 267 w 384"/>
                <a:gd name="T37" fmla="*/ 586 h 1517"/>
                <a:gd name="T38" fmla="*/ 268 w 384"/>
                <a:gd name="T39" fmla="*/ 254 h 1517"/>
                <a:gd name="T40" fmla="*/ 193 w 384"/>
                <a:gd name="T41" fmla="*/ 75 h 1517"/>
                <a:gd name="T42" fmla="*/ 192 w 384"/>
                <a:gd name="T43" fmla="*/ 73 h 1517"/>
                <a:gd name="T44" fmla="*/ 165 w 384"/>
                <a:gd name="T45" fmla="*/ 51 h 1517"/>
                <a:gd name="T46" fmla="*/ 14 w 384"/>
                <a:gd name="T47" fmla="*/ 0 h 1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84" h="1517">
                  <a:moveTo>
                    <a:pt x="14" y="0"/>
                  </a:moveTo>
                  <a:lnTo>
                    <a:pt x="14" y="0"/>
                  </a:lnTo>
                  <a:lnTo>
                    <a:pt x="0" y="0"/>
                  </a:lnTo>
                  <a:lnTo>
                    <a:pt x="0" y="1517"/>
                  </a:lnTo>
                  <a:lnTo>
                    <a:pt x="27" y="1517"/>
                  </a:lnTo>
                  <a:lnTo>
                    <a:pt x="27" y="27"/>
                  </a:lnTo>
                  <a:cubicBezTo>
                    <a:pt x="83" y="31"/>
                    <a:pt x="135" y="54"/>
                    <a:pt x="174" y="93"/>
                  </a:cubicBezTo>
                  <a:cubicBezTo>
                    <a:pt x="217" y="136"/>
                    <a:pt x="241" y="193"/>
                    <a:pt x="241" y="254"/>
                  </a:cubicBezTo>
                  <a:lnTo>
                    <a:pt x="240" y="597"/>
                  </a:lnTo>
                  <a:lnTo>
                    <a:pt x="244" y="601"/>
                  </a:lnTo>
                  <a:cubicBezTo>
                    <a:pt x="379" y="735"/>
                    <a:pt x="379" y="954"/>
                    <a:pt x="244" y="1088"/>
                  </a:cubicBezTo>
                  <a:cubicBezTo>
                    <a:pt x="228" y="1104"/>
                    <a:pt x="210" y="1119"/>
                    <a:pt x="190" y="1132"/>
                  </a:cubicBezTo>
                  <a:lnTo>
                    <a:pt x="205" y="1154"/>
                  </a:lnTo>
                  <a:cubicBezTo>
                    <a:pt x="226" y="1141"/>
                    <a:pt x="245" y="1125"/>
                    <a:pt x="263" y="1107"/>
                  </a:cubicBezTo>
                  <a:cubicBezTo>
                    <a:pt x="276" y="1094"/>
                    <a:pt x="288" y="1080"/>
                    <a:pt x="298" y="1066"/>
                  </a:cubicBezTo>
                  <a:cubicBezTo>
                    <a:pt x="305" y="1057"/>
                    <a:pt x="311" y="1048"/>
                    <a:pt x="316" y="1039"/>
                  </a:cubicBezTo>
                  <a:cubicBezTo>
                    <a:pt x="369" y="955"/>
                    <a:pt x="384" y="853"/>
                    <a:pt x="362" y="759"/>
                  </a:cubicBezTo>
                  <a:cubicBezTo>
                    <a:pt x="360" y="750"/>
                    <a:pt x="357" y="741"/>
                    <a:pt x="354" y="732"/>
                  </a:cubicBezTo>
                  <a:cubicBezTo>
                    <a:pt x="338" y="679"/>
                    <a:pt x="309" y="629"/>
                    <a:pt x="267" y="586"/>
                  </a:cubicBezTo>
                  <a:lnTo>
                    <a:pt x="268" y="254"/>
                  </a:lnTo>
                  <a:cubicBezTo>
                    <a:pt x="268" y="186"/>
                    <a:pt x="241" y="123"/>
                    <a:pt x="193" y="75"/>
                  </a:cubicBezTo>
                  <a:cubicBezTo>
                    <a:pt x="193" y="74"/>
                    <a:pt x="192" y="74"/>
                    <a:pt x="192" y="73"/>
                  </a:cubicBezTo>
                  <a:cubicBezTo>
                    <a:pt x="183" y="65"/>
                    <a:pt x="174" y="58"/>
                    <a:pt x="165" y="51"/>
                  </a:cubicBezTo>
                  <a:cubicBezTo>
                    <a:pt x="122" y="18"/>
                    <a:pt x="69" y="0"/>
                    <a:pt x="14"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grpSp>
      <p:grpSp>
        <p:nvGrpSpPr>
          <p:cNvPr id="676" name="Group 675">
            <a:extLst>
              <a:ext uri="{FF2B5EF4-FFF2-40B4-BE49-F238E27FC236}">
                <a16:creationId xmlns:a16="http://schemas.microsoft.com/office/drawing/2014/main" id="{8687D463-AF77-4CB7-A334-3DC21A7DA522}"/>
              </a:ext>
            </a:extLst>
          </p:cNvPr>
          <p:cNvGrpSpPr/>
          <p:nvPr/>
        </p:nvGrpSpPr>
        <p:grpSpPr>
          <a:xfrm>
            <a:off x="9968251" y="5780506"/>
            <a:ext cx="847812" cy="544361"/>
            <a:chOff x="703263" y="3656014"/>
            <a:chExt cx="581025" cy="373063"/>
          </a:xfrm>
          <a:solidFill>
            <a:schemeClr val="tx1"/>
          </a:solidFill>
        </p:grpSpPr>
        <p:sp>
          <p:nvSpPr>
            <p:cNvPr id="677" name="Freeform 158">
              <a:extLst>
                <a:ext uri="{FF2B5EF4-FFF2-40B4-BE49-F238E27FC236}">
                  <a16:creationId xmlns:a16="http://schemas.microsoft.com/office/drawing/2014/main" id="{DF73E54D-5E2F-463B-9F64-64C8B304D25A}"/>
                </a:ext>
              </a:extLst>
            </p:cNvPr>
            <p:cNvSpPr>
              <a:spLocks noEditPoints="1"/>
            </p:cNvSpPr>
            <p:nvPr/>
          </p:nvSpPr>
          <p:spPr bwMode="auto">
            <a:xfrm>
              <a:off x="703263" y="3779839"/>
              <a:ext cx="153988" cy="249238"/>
            </a:xfrm>
            <a:custGeom>
              <a:avLst/>
              <a:gdLst>
                <a:gd name="T0" fmla="*/ 533 w 560"/>
                <a:gd name="T1" fmla="*/ 667 h 907"/>
                <a:gd name="T2" fmla="*/ 533 w 560"/>
                <a:gd name="T3" fmla="*/ 667 h 907"/>
                <a:gd name="T4" fmla="*/ 467 w 560"/>
                <a:gd name="T5" fmla="*/ 667 h 907"/>
                <a:gd name="T6" fmla="*/ 27 w 560"/>
                <a:gd name="T7" fmla="*/ 667 h 907"/>
                <a:gd name="T8" fmla="*/ 27 w 560"/>
                <a:gd name="T9" fmla="*/ 54 h 907"/>
                <a:gd name="T10" fmla="*/ 53 w 560"/>
                <a:gd name="T11" fmla="*/ 27 h 907"/>
                <a:gd name="T12" fmla="*/ 507 w 560"/>
                <a:gd name="T13" fmla="*/ 27 h 907"/>
                <a:gd name="T14" fmla="*/ 533 w 560"/>
                <a:gd name="T15" fmla="*/ 54 h 907"/>
                <a:gd name="T16" fmla="*/ 533 w 560"/>
                <a:gd name="T17" fmla="*/ 667 h 907"/>
                <a:gd name="T18" fmla="*/ 533 w 560"/>
                <a:gd name="T19" fmla="*/ 854 h 907"/>
                <a:gd name="T20" fmla="*/ 533 w 560"/>
                <a:gd name="T21" fmla="*/ 854 h 907"/>
                <a:gd name="T22" fmla="*/ 507 w 560"/>
                <a:gd name="T23" fmla="*/ 880 h 907"/>
                <a:gd name="T24" fmla="*/ 53 w 560"/>
                <a:gd name="T25" fmla="*/ 880 h 907"/>
                <a:gd name="T26" fmla="*/ 27 w 560"/>
                <a:gd name="T27" fmla="*/ 854 h 907"/>
                <a:gd name="T28" fmla="*/ 27 w 560"/>
                <a:gd name="T29" fmla="*/ 694 h 907"/>
                <a:gd name="T30" fmla="*/ 467 w 560"/>
                <a:gd name="T31" fmla="*/ 694 h 907"/>
                <a:gd name="T32" fmla="*/ 533 w 560"/>
                <a:gd name="T33" fmla="*/ 694 h 907"/>
                <a:gd name="T34" fmla="*/ 533 w 560"/>
                <a:gd name="T35" fmla="*/ 854 h 907"/>
                <a:gd name="T36" fmla="*/ 507 w 560"/>
                <a:gd name="T37" fmla="*/ 0 h 907"/>
                <a:gd name="T38" fmla="*/ 507 w 560"/>
                <a:gd name="T39" fmla="*/ 0 h 907"/>
                <a:gd name="T40" fmla="*/ 427 w 560"/>
                <a:gd name="T41" fmla="*/ 0 h 907"/>
                <a:gd name="T42" fmla="*/ 400 w 560"/>
                <a:gd name="T43" fmla="*/ 0 h 907"/>
                <a:gd name="T44" fmla="*/ 53 w 560"/>
                <a:gd name="T45" fmla="*/ 0 h 907"/>
                <a:gd name="T46" fmla="*/ 0 w 560"/>
                <a:gd name="T47" fmla="*/ 54 h 907"/>
                <a:gd name="T48" fmla="*/ 0 w 560"/>
                <a:gd name="T49" fmla="*/ 854 h 907"/>
                <a:gd name="T50" fmla="*/ 53 w 560"/>
                <a:gd name="T51" fmla="*/ 907 h 907"/>
                <a:gd name="T52" fmla="*/ 507 w 560"/>
                <a:gd name="T53" fmla="*/ 907 h 907"/>
                <a:gd name="T54" fmla="*/ 560 w 560"/>
                <a:gd name="T55" fmla="*/ 854 h 907"/>
                <a:gd name="T56" fmla="*/ 560 w 560"/>
                <a:gd name="T57" fmla="*/ 694 h 907"/>
                <a:gd name="T58" fmla="*/ 560 w 560"/>
                <a:gd name="T59" fmla="*/ 667 h 907"/>
                <a:gd name="T60" fmla="*/ 560 w 560"/>
                <a:gd name="T61" fmla="*/ 494 h 907"/>
                <a:gd name="T62" fmla="*/ 560 w 560"/>
                <a:gd name="T63" fmla="*/ 467 h 907"/>
                <a:gd name="T64" fmla="*/ 560 w 560"/>
                <a:gd name="T65" fmla="*/ 54 h 907"/>
                <a:gd name="T66" fmla="*/ 507 w 560"/>
                <a:gd name="T67"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0" h="907">
                  <a:moveTo>
                    <a:pt x="533" y="667"/>
                  </a:moveTo>
                  <a:lnTo>
                    <a:pt x="533" y="667"/>
                  </a:lnTo>
                  <a:lnTo>
                    <a:pt x="467" y="667"/>
                  </a:lnTo>
                  <a:lnTo>
                    <a:pt x="27" y="667"/>
                  </a:lnTo>
                  <a:lnTo>
                    <a:pt x="27" y="54"/>
                  </a:lnTo>
                  <a:cubicBezTo>
                    <a:pt x="27" y="39"/>
                    <a:pt x="39" y="27"/>
                    <a:pt x="53" y="27"/>
                  </a:cubicBezTo>
                  <a:lnTo>
                    <a:pt x="507" y="27"/>
                  </a:lnTo>
                  <a:cubicBezTo>
                    <a:pt x="521" y="27"/>
                    <a:pt x="533" y="39"/>
                    <a:pt x="533" y="54"/>
                  </a:cubicBezTo>
                  <a:lnTo>
                    <a:pt x="533" y="667"/>
                  </a:lnTo>
                  <a:close/>
                  <a:moveTo>
                    <a:pt x="533" y="854"/>
                  </a:moveTo>
                  <a:lnTo>
                    <a:pt x="533" y="854"/>
                  </a:lnTo>
                  <a:cubicBezTo>
                    <a:pt x="533" y="869"/>
                    <a:pt x="521" y="880"/>
                    <a:pt x="507" y="880"/>
                  </a:cubicBezTo>
                  <a:lnTo>
                    <a:pt x="53" y="880"/>
                  </a:lnTo>
                  <a:cubicBezTo>
                    <a:pt x="39" y="880"/>
                    <a:pt x="27" y="869"/>
                    <a:pt x="27" y="854"/>
                  </a:cubicBezTo>
                  <a:lnTo>
                    <a:pt x="27" y="694"/>
                  </a:lnTo>
                  <a:lnTo>
                    <a:pt x="467" y="694"/>
                  </a:lnTo>
                  <a:lnTo>
                    <a:pt x="533" y="694"/>
                  </a:lnTo>
                  <a:lnTo>
                    <a:pt x="533" y="854"/>
                  </a:lnTo>
                  <a:close/>
                  <a:moveTo>
                    <a:pt x="507" y="0"/>
                  </a:moveTo>
                  <a:lnTo>
                    <a:pt x="507" y="0"/>
                  </a:lnTo>
                  <a:lnTo>
                    <a:pt x="427" y="0"/>
                  </a:lnTo>
                  <a:lnTo>
                    <a:pt x="400" y="0"/>
                  </a:lnTo>
                  <a:lnTo>
                    <a:pt x="53" y="0"/>
                  </a:lnTo>
                  <a:cubicBezTo>
                    <a:pt x="24" y="0"/>
                    <a:pt x="0" y="24"/>
                    <a:pt x="0" y="54"/>
                  </a:cubicBezTo>
                  <a:lnTo>
                    <a:pt x="0" y="854"/>
                  </a:lnTo>
                  <a:cubicBezTo>
                    <a:pt x="0" y="883"/>
                    <a:pt x="24" y="907"/>
                    <a:pt x="53" y="907"/>
                  </a:cubicBezTo>
                  <a:lnTo>
                    <a:pt x="507" y="907"/>
                  </a:lnTo>
                  <a:cubicBezTo>
                    <a:pt x="536" y="907"/>
                    <a:pt x="560" y="883"/>
                    <a:pt x="560" y="854"/>
                  </a:cubicBezTo>
                  <a:lnTo>
                    <a:pt x="560" y="694"/>
                  </a:lnTo>
                  <a:lnTo>
                    <a:pt x="560" y="667"/>
                  </a:lnTo>
                  <a:lnTo>
                    <a:pt x="560" y="494"/>
                  </a:lnTo>
                  <a:lnTo>
                    <a:pt x="560" y="467"/>
                  </a:lnTo>
                  <a:lnTo>
                    <a:pt x="560" y="54"/>
                  </a:lnTo>
                  <a:cubicBezTo>
                    <a:pt x="560" y="24"/>
                    <a:pt x="536" y="0"/>
                    <a:pt x="507"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678" name="Freeform 159">
              <a:extLst>
                <a:ext uri="{FF2B5EF4-FFF2-40B4-BE49-F238E27FC236}">
                  <a16:creationId xmlns:a16="http://schemas.microsoft.com/office/drawing/2014/main" id="{1B710AD2-281E-4856-AF1A-1DA20050E3B5}"/>
                </a:ext>
              </a:extLst>
            </p:cNvPr>
            <p:cNvSpPr>
              <a:spLocks noEditPoints="1"/>
            </p:cNvSpPr>
            <p:nvPr/>
          </p:nvSpPr>
          <p:spPr bwMode="auto">
            <a:xfrm>
              <a:off x="812800" y="3656014"/>
              <a:ext cx="471488" cy="361950"/>
            </a:xfrm>
            <a:custGeom>
              <a:avLst/>
              <a:gdLst>
                <a:gd name="T0" fmla="*/ 1147 w 1720"/>
                <a:gd name="T1" fmla="*/ 1240 h 1320"/>
                <a:gd name="T2" fmla="*/ 1147 w 1720"/>
                <a:gd name="T3" fmla="*/ 1240 h 1320"/>
                <a:gd name="T4" fmla="*/ 1147 w 1720"/>
                <a:gd name="T5" fmla="*/ 1293 h 1320"/>
                <a:gd name="T6" fmla="*/ 547 w 1720"/>
                <a:gd name="T7" fmla="*/ 1293 h 1320"/>
                <a:gd name="T8" fmla="*/ 547 w 1720"/>
                <a:gd name="T9" fmla="*/ 1240 h 1320"/>
                <a:gd name="T10" fmla="*/ 667 w 1720"/>
                <a:gd name="T11" fmla="*/ 1240 h 1320"/>
                <a:gd name="T12" fmla="*/ 1040 w 1720"/>
                <a:gd name="T13" fmla="*/ 1240 h 1320"/>
                <a:gd name="T14" fmla="*/ 1147 w 1720"/>
                <a:gd name="T15" fmla="*/ 1240 h 1320"/>
                <a:gd name="T16" fmla="*/ 693 w 1720"/>
                <a:gd name="T17" fmla="*/ 1147 h 1320"/>
                <a:gd name="T18" fmla="*/ 693 w 1720"/>
                <a:gd name="T19" fmla="*/ 1147 h 1320"/>
                <a:gd name="T20" fmla="*/ 1013 w 1720"/>
                <a:gd name="T21" fmla="*/ 1147 h 1320"/>
                <a:gd name="T22" fmla="*/ 1013 w 1720"/>
                <a:gd name="T23" fmla="*/ 1213 h 1320"/>
                <a:gd name="T24" fmla="*/ 693 w 1720"/>
                <a:gd name="T25" fmla="*/ 1213 h 1320"/>
                <a:gd name="T26" fmla="*/ 693 w 1720"/>
                <a:gd name="T27" fmla="*/ 1147 h 1320"/>
                <a:gd name="T28" fmla="*/ 1635 w 1720"/>
                <a:gd name="T29" fmla="*/ 0 h 1320"/>
                <a:gd name="T30" fmla="*/ 1635 w 1720"/>
                <a:gd name="T31" fmla="*/ 0 h 1320"/>
                <a:gd name="T32" fmla="*/ 1517 w 1720"/>
                <a:gd name="T33" fmla="*/ 0 h 1320"/>
                <a:gd name="T34" fmla="*/ 203 w 1720"/>
                <a:gd name="T35" fmla="*/ 0 h 1320"/>
                <a:gd name="T36" fmla="*/ 86 w 1720"/>
                <a:gd name="T37" fmla="*/ 0 h 1320"/>
                <a:gd name="T38" fmla="*/ 0 w 1720"/>
                <a:gd name="T39" fmla="*/ 70 h 1320"/>
                <a:gd name="T40" fmla="*/ 0 w 1720"/>
                <a:gd name="T41" fmla="*/ 453 h 1320"/>
                <a:gd name="T42" fmla="*/ 27 w 1720"/>
                <a:gd name="T43" fmla="*/ 453 h 1320"/>
                <a:gd name="T44" fmla="*/ 27 w 1720"/>
                <a:gd name="T45" fmla="*/ 70 h 1320"/>
                <a:gd name="T46" fmla="*/ 86 w 1720"/>
                <a:gd name="T47" fmla="*/ 27 h 1320"/>
                <a:gd name="T48" fmla="*/ 203 w 1720"/>
                <a:gd name="T49" fmla="*/ 27 h 1320"/>
                <a:gd name="T50" fmla="*/ 1517 w 1720"/>
                <a:gd name="T51" fmla="*/ 27 h 1320"/>
                <a:gd name="T52" fmla="*/ 1635 w 1720"/>
                <a:gd name="T53" fmla="*/ 27 h 1320"/>
                <a:gd name="T54" fmla="*/ 1693 w 1720"/>
                <a:gd name="T55" fmla="*/ 70 h 1320"/>
                <a:gd name="T56" fmla="*/ 1693 w 1720"/>
                <a:gd name="T57" fmla="*/ 87 h 1320"/>
                <a:gd name="T58" fmla="*/ 1693 w 1720"/>
                <a:gd name="T59" fmla="*/ 453 h 1320"/>
                <a:gd name="T60" fmla="*/ 1693 w 1720"/>
                <a:gd name="T61" fmla="*/ 920 h 1320"/>
                <a:gd name="T62" fmla="*/ 160 w 1720"/>
                <a:gd name="T63" fmla="*/ 920 h 1320"/>
                <a:gd name="T64" fmla="*/ 160 w 1720"/>
                <a:gd name="T65" fmla="*/ 947 h 1320"/>
                <a:gd name="T66" fmla="*/ 1693 w 1720"/>
                <a:gd name="T67" fmla="*/ 947 h 1320"/>
                <a:gd name="T68" fmla="*/ 1693 w 1720"/>
                <a:gd name="T69" fmla="*/ 1063 h 1320"/>
                <a:gd name="T70" fmla="*/ 1665 w 1720"/>
                <a:gd name="T71" fmla="*/ 1120 h 1320"/>
                <a:gd name="T72" fmla="*/ 1040 w 1720"/>
                <a:gd name="T73" fmla="*/ 1120 h 1320"/>
                <a:gd name="T74" fmla="*/ 667 w 1720"/>
                <a:gd name="T75" fmla="*/ 1120 h 1320"/>
                <a:gd name="T76" fmla="*/ 160 w 1720"/>
                <a:gd name="T77" fmla="*/ 1120 h 1320"/>
                <a:gd name="T78" fmla="*/ 160 w 1720"/>
                <a:gd name="T79" fmla="*/ 1147 h 1320"/>
                <a:gd name="T80" fmla="*/ 667 w 1720"/>
                <a:gd name="T81" fmla="*/ 1147 h 1320"/>
                <a:gd name="T82" fmla="*/ 667 w 1720"/>
                <a:gd name="T83" fmla="*/ 1213 h 1320"/>
                <a:gd name="T84" fmla="*/ 520 w 1720"/>
                <a:gd name="T85" fmla="*/ 1213 h 1320"/>
                <a:gd name="T86" fmla="*/ 520 w 1720"/>
                <a:gd name="T87" fmla="*/ 1320 h 1320"/>
                <a:gd name="T88" fmla="*/ 1173 w 1720"/>
                <a:gd name="T89" fmla="*/ 1320 h 1320"/>
                <a:gd name="T90" fmla="*/ 1173 w 1720"/>
                <a:gd name="T91" fmla="*/ 1213 h 1320"/>
                <a:gd name="T92" fmla="*/ 1040 w 1720"/>
                <a:gd name="T93" fmla="*/ 1213 h 1320"/>
                <a:gd name="T94" fmla="*/ 1040 w 1720"/>
                <a:gd name="T95" fmla="*/ 1147 h 1320"/>
                <a:gd name="T96" fmla="*/ 1665 w 1720"/>
                <a:gd name="T97" fmla="*/ 1147 h 1320"/>
                <a:gd name="T98" fmla="*/ 1720 w 1720"/>
                <a:gd name="T99" fmla="*/ 1063 h 1320"/>
                <a:gd name="T100" fmla="*/ 1720 w 1720"/>
                <a:gd name="T101" fmla="*/ 453 h 1320"/>
                <a:gd name="T102" fmla="*/ 1720 w 1720"/>
                <a:gd name="T103" fmla="*/ 87 h 1320"/>
                <a:gd name="T104" fmla="*/ 1720 w 1720"/>
                <a:gd name="T105" fmla="*/ 70 h 1320"/>
                <a:gd name="T106" fmla="*/ 1635 w 1720"/>
                <a:gd name="T107" fmla="*/ 0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20" h="1320">
                  <a:moveTo>
                    <a:pt x="1147" y="1240"/>
                  </a:moveTo>
                  <a:lnTo>
                    <a:pt x="1147" y="1240"/>
                  </a:lnTo>
                  <a:lnTo>
                    <a:pt x="1147" y="1293"/>
                  </a:lnTo>
                  <a:lnTo>
                    <a:pt x="547" y="1293"/>
                  </a:lnTo>
                  <a:lnTo>
                    <a:pt x="547" y="1240"/>
                  </a:lnTo>
                  <a:lnTo>
                    <a:pt x="667" y="1240"/>
                  </a:lnTo>
                  <a:lnTo>
                    <a:pt x="1040" y="1240"/>
                  </a:lnTo>
                  <a:lnTo>
                    <a:pt x="1147" y="1240"/>
                  </a:lnTo>
                  <a:close/>
                  <a:moveTo>
                    <a:pt x="693" y="1147"/>
                  </a:moveTo>
                  <a:lnTo>
                    <a:pt x="693" y="1147"/>
                  </a:lnTo>
                  <a:lnTo>
                    <a:pt x="1013" y="1147"/>
                  </a:lnTo>
                  <a:lnTo>
                    <a:pt x="1013" y="1213"/>
                  </a:lnTo>
                  <a:lnTo>
                    <a:pt x="693" y="1213"/>
                  </a:lnTo>
                  <a:lnTo>
                    <a:pt x="693" y="1147"/>
                  </a:lnTo>
                  <a:close/>
                  <a:moveTo>
                    <a:pt x="1635" y="0"/>
                  </a:moveTo>
                  <a:lnTo>
                    <a:pt x="1635" y="0"/>
                  </a:lnTo>
                  <a:lnTo>
                    <a:pt x="1517" y="0"/>
                  </a:lnTo>
                  <a:lnTo>
                    <a:pt x="203" y="0"/>
                  </a:lnTo>
                  <a:lnTo>
                    <a:pt x="86" y="0"/>
                  </a:lnTo>
                  <a:cubicBezTo>
                    <a:pt x="35" y="0"/>
                    <a:pt x="0" y="29"/>
                    <a:pt x="0" y="70"/>
                  </a:cubicBezTo>
                  <a:lnTo>
                    <a:pt x="0" y="453"/>
                  </a:lnTo>
                  <a:lnTo>
                    <a:pt x="27" y="453"/>
                  </a:lnTo>
                  <a:lnTo>
                    <a:pt x="27" y="70"/>
                  </a:lnTo>
                  <a:cubicBezTo>
                    <a:pt x="27" y="40"/>
                    <a:pt x="56" y="27"/>
                    <a:pt x="86" y="27"/>
                  </a:cubicBezTo>
                  <a:lnTo>
                    <a:pt x="203" y="27"/>
                  </a:lnTo>
                  <a:lnTo>
                    <a:pt x="1517" y="27"/>
                  </a:lnTo>
                  <a:lnTo>
                    <a:pt x="1635" y="27"/>
                  </a:lnTo>
                  <a:cubicBezTo>
                    <a:pt x="1664" y="27"/>
                    <a:pt x="1693" y="40"/>
                    <a:pt x="1693" y="70"/>
                  </a:cubicBezTo>
                  <a:lnTo>
                    <a:pt x="1693" y="87"/>
                  </a:lnTo>
                  <a:lnTo>
                    <a:pt x="1693" y="453"/>
                  </a:lnTo>
                  <a:lnTo>
                    <a:pt x="1693" y="920"/>
                  </a:lnTo>
                  <a:lnTo>
                    <a:pt x="160" y="920"/>
                  </a:lnTo>
                  <a:lnTo>
                    <a:pt x="160" y="947"/>
                  </a:lnTo>
                  <a:lnTo>
                    <a:pt x="1693" y="947"/>
                  </a:lnTo>
                  <a:lnTo>
                    <a:pt x="1693" y="1063"/>
                  </a:lnTo>
                  <a:cubicBezTo>
                    <a:pt x="1693" y="1112"/>
                    <a:pt x="1684" y="1120"/>
                    <a:pt x="1665" y="1120"/>
                  </a:cubicBezTo>
                  <a:lnTo>
                    <a:pt x="1040" y="1120"/>
                  </a:lnTo>
                  <a:lnTo>
                    <a:pt x="667" y="1120"/>
                  </a:lnTo>
                  <a:lnTo>
                    <a:pt x="160" y="1120"/>
                  </a:lnTo>
                  <a:lnTo>
                    <a:pt x="160" y="1147"/>
                  </a:lnTo>
                  <a:lnTo>
                    <a:pt x="667" y="1147"/>
                  </a:lnTo>
                  <a:lnTo>
                    <a:pt x="667" y="1213"/>
                  </a:lnTo>
                  <a:lnTo>
                    <a:pt x="520" y="1213"/>
                  </a:lnTo>
                  <a:lnTo>
                    <a:pt x="520" y="1320"/>
                  </a:lnTo>
                  <a:lnTo>
                    <a:pt x="1173" y="1320"/>
                  </a:lnTo>
                  <a:lnTo>
                    <a:pt x="1173" y="1213"/>
                  </a:lnTo>
                  <a:lnTo>
                    <a:pt x="1040" y="1213"/>
                  </a:lnTo>
                  <a:lnTo>
                    <a:pt x="1040" y="1147"/>
                  </a:lnTo>
                  <a:lnTo>
                    <a:pt x="1665" y="1147"/>
                  </a:lnTo>
                  <a:cubicBezTo>
                    <a:pt x="1720" y="1147"/>
                    <a:pt x="1720" y="1090"/>
                    <a:pt x="1720" y="1063"/>
                  </a:cubicBezTo>
                  <a:lnTo>
                    <a:pt x="1720" y="453"/>
                  </a:lnTo>
                  <a:lnTo>
                    <a:pt x="1720" y="87"/>
                  </a:lnTo>
                  <a:lnTo>
                    <a:pt x="1720" y="70"/>
                  </a:lnTo>
                  <a:cubicBezTo>
                    <a:pt x="1720" y="29"/>
                    <a:pt x="1685" y="0"/>
                    <a:pt x="1635"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spTree>
    <p:extLst>
      <p:ext uri="{BB962C8B-B14F-4D97-AF65-F5344CB8AC3E}">
        <p14:creationId xmlns:p14="http://schemas.microsoft.com/office/powerpoint/2010/main" val="3024642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46"/>
                                        </p:tgtEl>
                                        <p:attrNameLst>
                                          <p:attrName>style.visibility</p:attrName>
                                        </p:attrNameLst>
                                      </p:cBhvr>
                                      <p:to>
                                        <p:strVal val="visible"/>
                                      </p:to>
                                    </p:set>
                                    <p:animEffect transition="in" filter="fade">
                                      <p:cBhvr>
                                        <p:cTn id="7" dur="250"/>
                                        <p:tgtEl>
                                          <p:spTgt spid="64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45"/>
                                        </p:tgtEl>
                                        <p:attrNameLst>
                                          <p:attrName>style.visibility</p:attrName>
                                        </p:attrNameLst>
                                      </p:cBhvr>
                                      <p:to>
                                        <p:strVal val="visible"/>
                                      </p:to>
                                    </p:set>
                                    <p:animEffect transition="in" filter="wipe(left)">
                                      <p:cBhvr>
                                        <p:cTn id="10" dur="500"/>
                                        <p:tgtEl>
                                          <p:spTgt spid="64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20"/>
                                        </p:tgtEl>
                                        <p:attrNameLst>
                                          <p:attrName>style.visibility</p:attrName>
                                        </p:attrNameLst>
                                      </p:cBhvr>
                                      <p:to>
                                        <p:strVal val="visible"/>
                                      </p:to>
                                    </p:set>
                                    <p:animEffect transition="in" filter="fade">
                                      <p:cBhvr>
                                        <p:cTn id="14" dur="1000"/>
                                        <p:tgtEl>
                                          <p:spTgt spid="320"/>
                                        </p:tgtEl>
                                      </p:cBhvr>
                                    </p:animEffect>
                                  </p:childTnLst>
                                </p:cTn>
                              </p:par>
                              <p:par>
                                <p:cTn id="15" presetID="10" presetClass="entr" presetSubtype="0" fill="hold" nodeType="withEffect">
                                  <p:stCondLst>
                                    <p:cond delay="250"/>
                                  </p:stCondLst>
                                  <p:childTnLst>
                                    <p:set>
                                      <p:cBhvr>
                                        <p:cTn id="16" dur="1" fill="hold">
                                          <p:stCondLst>
                                            <p:cond delay="0"/>
                                          </p:stCondLst>
                                        </p:cTn>
                                        <p:tgtEl>
                                          <p:spTgt spid="656"/>
                                        </p:tgtEl>
                                        <p:attrNameLst>
                                          <p:attrName>style.visibility</p:attrName>
                                        </p:attrNameLst>
                                      </p:cBhvr>
                                      <p:to>
                                        <p:strVal val="visible"/>
                                      </p:to>
                                    </p:set>
                                    <p:animEffect transition="in" filter="fade">
                                      <p:cBhvr>
                                        <p:cTn id="17" dur="1000"/>
                                        <p:tgtEl>
                                          <p:spTgt spid="65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55"/>
                                        </p:tgtEl>
                                        <p:attrNameLst>
                                          <p:attrName>style.visibility</p:attrName>
                                        </p:attrNameLst>
                                      </p:cBhvr>
                                      <p:to>
                                        <p:strVal val="visible"/>
                                      </p:to>
                                    </p:set>
                                    <p:animEffect transition="in" filter="fade">
                                      <p:cBhvr>
                                        <p:cTn id="20" dur="1000"/>
                                        <p:tgtEl>
                                          <p:spTgt spid="655"/>
                                        </p:tgtEl>
                                      </p:cBhvr>
                                    </p:animEffect>
                                  </p:childTnLst>
                                </p:cTn>
                              </p:par>
                              <p:par>
                                <p:cTn id="21" presetID="10" presetClass="entr" presetSubtype="0" fill="hold" grpId="0" nodeType="withEffect">
                                  <p:stCondLst>
                                    <p:cond delay="750"/>
                                  </p:stCondLst>
                                  <p:childTnLst>
                                    <p:set>
                                      <p:cBhvr>
                                        <p:cTn id="22" dur="1" fill="hold">
                                          <p:stCondLst>
                                            <p:cond delay="0"/>
                                          </p:stCondLst>
                                        </p:cTn>
                                        <p:tgtEl>
                                          <p:spTgt spid="573"/>
                                        </p:tgtEl>
                                        <p:attrNameLst>
                                          <p:attrName>style.visibility</p:attrName>
                                        </p:attrNameLst>
                                      </p:cBhvr>
                                      <p:to>
                                        <p:strVal val="visible"/>
                                      </p:to>
                                    </p:set>
                                    <p:animEffect transition="in" filter="fade">
                                      <p:cBhvr>
                                        <p:cTn id="23" dur="250"/>
                                        <p:tgtEl>
                                          <p:spTgt spid="573"/>
                                        </p:tgtEl>
                                      </p:cBhvr>
                                    </p:animEffect>
                                  </p:childTnLst>
                                </p:cTn>
                              </p:par>
                              <p:par>
                                <p:cTn id="24" presetID="10" presetClass="entr" presetSubtype="0" fill="hold" grpId="0" nodeType="withEffect">
                                  <p:stCondLst>
                                    <p:cond delay="750"/>
                                  </p:stCondLst>
                                  <p:childTnLst>
                                    <p:set>
                                      <p:cBhvr>
                                        <p:cTn id="25" dur="1" fill="hold">
                                          <p:stCondLst>
                                            <p:cond delay="0"/>
                                          </p:stCondLst>
                                        </p:cTn>
                                        <p:tgtEl>
                                          <p:spTgt spid="571"/>
                                        </p:tgtEl>
                                        <p:attrNameLst>
                                          <p:attrName>style.visibility</p:attrName>
                                        </p:attrNameLst>
                                      </p:cBhvr>
                                      <p:to>
                                        <p:strVal val="visible"/>
                                      </p:to>
                                    </p:set>
                                    <p:animEffect transition="in" filter="fade">
                                      <p:cBhvr>
                                        <p:cTn id="26" dur="250"/>
                                        <p:tgtEl>
                                          <p:spTgt spid="571"/>
                                        </p:tgtEl>
                                      </p:cBhvr>
                                    </p:animEffect>
                                  </p:childTnLst>
                                </p:cTn>
                              </p:par>
                              <p:par>
                                <p:cTn id="27" presetID="10" presetClass="entr" presetSubtype="0" fill="hold" grpId="0" nodeType="withEffect">
                                  <p:stCondLst>
                                    <p:cond delay="750"/>
                                  </p:stCondLst>
                                  <p:childTnLst>
                                    <p:set>
                                      <p:cBhvr>
                                        <p:cTn id="28" dur="1" fill="hold">
                                          <p:stCondLst>
                                            <p:cond delay="0"/>
                                          </p:stCondLst>
                                        </p:cTn>
                                        <p:tgtEl>
                                          <p:spTgt spid="567"/>
                                        </p:tgtEl>
                                        <p:attrNameLst>
                                          <p:attrName>style.visibility</p:attrName>
                                        </p:attrNameLst>
                                      </p:cBhvr>
                                      <p:to>
                                        <p:strVal val="visible"/>
                                      </p:to>
                                    </p:set>
                                    <p:animEffect transition="in" filter="fade">
                                      <p:cBhvr>
                                        <p:cTn id="29" dur="250"/>
                                        <p:tgtEl>
                                          <p:spTgt spid="567"/>
                                        </p:tgtEl>
                                      </p:cBhvr>
                                    </p:animEffect>
                                  </p:childTnLst>
                                </p:cTn>
                              </p:par>
                              <p:par>
                                <p:cTn id="30" presetID="10" presetClass="entr" presetSubtype="0" fill="hold" grpId="0" nodeType="withEffect">
                                  <p:stCondLst>
                                    <p:cond delay="750"/>
                                  </p:stCondLst>
                                  <p:childTnLst>
                                    <p:set>
                                      <p:cBhvr>
                                        <p:cTn id="31" dur="1" fill="hold">
                                          <p:stCondLst>
                                            <p:cond delay="0"/>
                                          </p:stCondLst>
                                        </p:cTn>
                                        <p:tgtEl>
                                          <p:spTgt spid="569"/>
                                        </p:tgtEl>
                                        <p:attrNameLst>
                                          <p:attrName>style.visibility</p:attrName>
                                        </p:attrNameLst>
                                      </p:cBhvr>
                                      <p:to>
                                        <p:strVal val="visible"/>
                                      </p:to>
                                    </p:set>
                                    <p:animEffect transition="in" filter="fade">
                                      <p:cBhvr>
                                        <p:cTn id="32" dur="250"/>
                                        <p:tgtEl>
                                          <p:spTgt spid="569"/>
                                        </p:tgtEl>
                                      </p:cBhvr>
                                    </p:animEffect>
                                  </p:childTnLst>
                                </p:cTn>
                              </p:par>
                              <p:par>
                                <p:cTn id="33" presetID="10" presetClass="entr" presetSubtype="0" fill="hold" grpId="0" nodeType="withEffect">
                                  <p:stCondLst>
                                    <p:cond delay="750"/>
                                  </p:stCondLst>
                                  <p:childTnLst>
                                    <p:set>
                                      <p:cBhvr>
                                        <p:cTn id="34" dur="1" fill="hold">
                                          <p:stCondLst>
                                            <p:cond delay="0"/>
                                          </p:stCondLst>
                                        </p:cTn>
                                        <p:tgtEl>
                                          <p:spTgt spid="568"/>
                                        </p:tgtEl>
                                        <p:attrNameLst>
                                          <p:attrName>style.visibility</p:attrName>
                                        </p:attrNameLst>
                                      </p:cBhvr>
                                      <p:to>
                                        <p:strVal val="visible"/>
                                      </p:to>
                                    </p:set>
                                    <p:animEffect transition="in" filter="fade">
                                      <p:cBhvr>
                                        <p:cTn id="35" dur="250"/>
                                        <p:tgtEl>
                                          <p:spTgt spid="568"/>
                                        </p:tgtEl>
                                      </p:cBhvr>
                                    </p:animEffect>
                                  </p:childTnLst>
                                </p:cTn>
                              </p:par>
                              <p:par>
                                <p:cTn id="36" presetID="10" presetClass="entr" presetSubtype="0" fill="hold" grpId="0" nodeType="withEffect">
                                  <p:stCondLst>
                                    <p:cond delay="750"/>
                                  </p:stCondLst>
                                  <p:childTnLst>
                                    <p:set>
                                      <p:cBhvr>
                                        <p:cTn id="37" dur="1" fill="hold">
                                          <p:stCondLst>
                                            <p:cond delay="0"/>
                                          </p:stCondLst>
                                        </p:cTn>
                                        <p:tgtEl>
                                          <p:spTgt spid="566"/>
                                        </p:tgtEl>
                                        <p:attrNameLst>
                                          <p:attrName>style.visibility</p:attrName>
                                        </p:attrNameLst>
                                      </p:cBhvr>
                                      <p:to>
                                        <p:strVal val="visible"/>
                                      </p:to>
                                    </p:set>
                                    <p:animEffect transition="in" filter="fade">
                                      <p:cBhvr>
                                        <p:cTn id="38" dur="250"/>
                                        <p:tgtEl>
                                          <p:spTgt spid="566"/>
                                        </p:tgtEl>
                                      </p:cBhvr>
                                    </p:animEffect>
                                  </p:childTnLst>
                                </p:cTn>
                              </p:par>
                              <p:par>
                                <p:cTn id="39" presetID="10" presetClass="entr" presetSubtype="0" fill="hold" grpId="0" nodeType="withEffect">
                                  <p:stCondLst>
                                    <p:cond delay="750"/>
                                  </p:stCondLst>
                                  <p:childTnLst>
                                    <p:set>
                                      <p:cBhvr>
                                        <p:cTn id="40" dur="1" fill="hold">
                                          <p:stCondLst>
                                            <p:cond delay="0"/>
                                          </p:stCondLst>
                                        </p:cTn>
                                        <p:tgtEl>
                                          <p:spTgt spid="570"/>
                                        </p:tgtEl>
                                        <p:attrNameLst>
                                          <p:attrName>style.visibility</p:attrName>
                                        </p:attrNameLst>
                                      </p:cBhvr>
                                      <p:to>
                                        <p:strVal val="visible"/>
                                      </p:to>
                                    </p:set>
                                    <p:animEffect transition="in" filter="fade">
                                      <p:cBhvr>
                                        <p:cTn id="41" dur="250"/>
                                        <p:tgtEl>
                                          <p:spTgt spid="570"/>
                                        </p:tgtEl>
                                      </p:cBhvr>
                                    </p:animEffect>
                                  </p:childTnLst>
                                </p:cTn>
                              </p:par>
                              <p:par>
                                <p:cTn id="42" presetID="10" presetClass="entr" presetSubtype="0" fill="hold" grpId="0" nodeType="withEffect">
                                  <p:stCondLst>
                                    <p:cond delay="750"/>
                                  </p:stCondLst>
                                  <p:childTnLst>
                                    <p:set>
                                      <p:cBhvr>
                                        <p:cTn id="43" dur="1" fill="hold">
                                          <p:stCondLst>
                                            <p:cond delay="0"/>
                                          </p:stCondLst>
                                        </p:cTn>
                                        <p:tgtEl>
                                          <p:spTgt spid="572"/>
                                        </p:tgtEl>
                                        <p:attrNameLst>
                                          <p:attrName>style.visibility</p:attrName>
                                        </p:attrNameLst>
                                      </p:cBhvr>
                                      <p:to>
                                        <p:strVal val="visible"/>
                                      </p:to>
                                    </p:set>
                                    <p:animEffect transition="in" filter="fade">
                                      <p:cBhvr>
                                        <p:cTn id="44" dur="250"/>
                                        <p:tgtEl>
                                          <p:spTgt spid="572"/>
                                        </p:tgtEl>
                                      </p:cBhvr>
                                    </p:animEffect>
                                  </p:childTnLst>
                                </p:cTn>
                              </p:par>
                            </p:childTnLst>
                          </p:cTn>
                        </p:par>
                        <p:par>
                          <p:cTn id="45" fill="hold">
                            <p:stCondLst>
                              <p:cond delay="1750"/>
                            </p:stCondLst>
                            <p:childTnLst>
                              <p:par>
                                <p:cTn id="46" presetID="22" presetClass="entr" presetSubtype="4" fill="hold" nodeType="afterEffect">
                                  <p:stCondLst>
                                    <p:cond delay="0"/>
                                  </p:stCondLst>
                                  <p:childTnLst>
                                    <p:set>
                                      <p:cBhvr>
                                        <p:cTn id="47" dur="1" fill="hold">
                                          <p:stCondLst>
                                            <p:cond delay="0"/>
                                          </p:stCondLst>
                                        </p:cTn>
                                        <p:tgtEl>
                                          <p:spTgt spid="547"/>
                                        </p:tgtEl>
                                        <p:attrNameLst>
                                          <p:attrName>style.visibility</p:attrName>
                                        </p:attrNameLst>
                                      </p:cBhvr>
                                      <p:to>
                                        <p:strVal val="visible"/>
                                      </p:to>
                                    </p:set>
                                    <p:animEffect transition="in" filter="wipe(down)">
                                      <p:cBhvr>
                                        <p:cTn id="48" dur="500"/>
                                        <p:tgtEl>
                                          <p:spTgt spid="547"/>
                                        </p:tgtEl>
                                      </p:cBhvr>
                                    </p:animEffect>
                                  </p:childTnLst>
                                </p:cTn>
                              </p:par>
                              <p:par>
                                <p:cTn id="49" presetID="10" presetClass="entr" presetSubtype="0" fill="hold" nodeType="withEffect">
                                  <p:stCondLst>
                                    <p:cond delay="250"/>
                                  </p:stCondLst>
                                  <p:childTnLst>
                                    <p:set>
                                      <p:cBhvr>
                                        <p:cTn id="50" dur="1" fill="hold">
                                          <p:stCondLst>
                                            <p:cond delay="0"/>
                                          </p:stCondLst>
                                        </p:cTn>
                                        <p:tgtEl>
                                          <p:spTgt spid="581"/>
                                        </p:tgtEl>
                                        <p:attrNameLst>
                                          <p:attrName>style.visibility</p:attrName>
                                        </p:attrNameLst>
                                      </p:cBhvr>
                                      <p:to>
                                        <p:strVal val="visible"/>
                                      </p:to>
                                    </p:set>
                                    <p:animEffect transition="in" filter="fade">
                                      <p:cBhvr>
                                        <p:cTn id="51" dur="500"/>
                                        <p:tgtEl>
                                          <p:spTgt spid="581"/>
                                        </p:tgtEl>
                                      </p:cBhvr>
                                    </p:animEffect>
                                  </p:childTnLst>
                                </p:cTn>
                              </p:par>
                            </p:childTnLst>
                          </p:cTn>
                        </p:par>
                        <p:par>
                          <p:cTn id="52" fill="hold">
                            <p:stCondLst>
                              <p:cond delay="2500"/>
                            </p:stCondLst>
                            <p:childTnLst>
                              <p:par>
                                <p:cTn id="53" presetID="22" presetClass="entr" presetSubtype="4" fill="hold" nodeType="afterEffect">
                                  <p:stCondLst>
                                    <p:cond delay="0"/>
                                  </p:stCondLst>
                                  <p:childTnLst>
                                    <p:set>
                                      <p:cBhvr>
                                        <p:cTn id="54" dur="1" fill="hold">
                                          <p:stCondLst>
                                            <p:cond delay="0"/>
                                          </p:stCondLst>
                                        </p:cTn>
                                        <p:tgtEl>
                                          <p:spTgt spid="540"/>
                                        </p:tgtEl>
                                        <p:attrNameLst>
                                          <p:attrName>style.visibility</p:attrName>
                                        </p:attrNameLst>
                                      </p:cBhvr>
                                      <p:to>
                                        <p:strVal val="visible"/>
                                      </p:to>
                                    </p:set>
                                    <p:animEffect transition="in" filter="wipe(down)">
                                      <p:cBhvr>
                                        <p:cTn id="55" dur="500"/>
                                        <p:tgtEl>
                                          <p:spTgt spid="540"/>
                                        </p:tgtEl>
                                      </p:cBhvr>
                                    </p:animEffect>
                                  </p:childTnLst>
                                </p:cTn>
                              </p:par>
                              <p:par>
                                <p:cTn id="56" presetID="10" presetClass="entr" presetSubtype="0" fill="hold" nodeType="withEffect">
                                  <p:stCondLst>
                                    <p:cond delay="250"/>
                                  </p:stCondLst>
                                  <p:childTnLst>
                                    <p:set>
                                      <p:cBhvr>
                                        <p:cTn id="57" dur="1" fill="hold">
                                          <p:stCondLst>
                                            <p:cond delay="0"/>
                                          </p:stCondLst>
                                        </p:cTn>
                                        <p:tgtEl>
                                          <p:spTgt spid="574"/>
                                        </p:tgtEl>
                                        <p:attrNameLst>
                                          <p:attrName>style.visibility</p:attrName>
                                        </p:attrNameLst>
                                      </p:cBhvr>
                                      <p:to>
                                        <p:strVal val="visible"/>
                                      </p:to>
                                    </p:set>
                                    <p:animEffect transition="in" filter="fade">
                                      <p:cBhvr>
                                        <p:cTn id="58" dur="500"/>
                                        <p:tgtEl>
                                          <p:spTgt spid="574"/>
                                        </p:tgtEl>
                                      </p:cBhvr>
                                    </p:animEffect>
                                  </p:childTnLst>
                                </p:cTn>
                              </p:par>
                            </p:childTnLst>
                          </p:cTn>
                        </p:par>
                        <p:par>
                          <p:cTn id="59" fill="hold">
                            <p:stCondLst>
                              <p:cond delay="3250"/>
                            </p:stCondLst>
                            <p:childTnLst>
                              <p:par>
                                <p:cTn id="60" presetID="22" presetClass="entr" presetSubtype="4" fill="hold" nodeType="afterEffect">
                                  <p:stCondLst>
                                    <p:cond delay="0"/>
                                  </p:stCondLst>
                                  <p:childTnLst>
                                    <p:set>
                                      <p:cBhvr>
                                        <p:cTn id="61" dur="1" fill="hold">
                                          <p:stCondLst>
                                            <p:cond delay="0"/>
                                          </p:stCondLst>
                                        </p:cTn>
                                        <p:tgtEl>
                                          <p:spTgt spid="548"/>
                                        </p:tgtEl>
                                        <p:attrNameLst>
                                          <p:attrName>style.visibility</p:attrName>
                                        </p:attrNameLst>
                                      </p:cBhvr>
                                      <p:to>
                                        <p:strVal val="visible"/>
                                      </p:to>
                                    </p:set>
                                    <p:animEffect transition="in" filter="wipe(down)">
                                      <p:cBhvr>
                                        <p:cTn id="62" dur="500"/>
                                        <p:tgtEl>
                                          <p:spTgt spid="548"/>
                                        </p:tgtEl>
                                      </p:cBhvr>
                                    </p:animEffect>
                                  </p:childTnLst>
                                </p:cTn>
                              </p:par>
                              <p:par>
                                <p:cTn id="63" presetID="10" presetClass="entr" presetSubtype="0" fill="hold" nodeType="withEffect">
                                  <p:stCondLst>
                                    <p:cond delay="250"/>
                                  </p:stCondLst>
                                  <p:childTnLst>
                                    <p:set>
                                      <p:cBhvr>
                                        <p:cTn id="64" dur="1" fill="hold">
                                          <p:stCondLst>
                                            <p:cond delay="0"/>
                                          </p:stCondLst>
                                        </p:cTn>
                                        <p:tgtEl>
                                          <p:spTgt spid="588"/>
                                        </p:tgtEl>
                                        <p:attrNameLst>
                                          <p:attrName>style.visibility</p:attrName>
                                        </p:attrNameLst>
                                      </p:cBhvr>
                                      <p:to>
                                        <p:strVal val="visible"/>
                                      </p:to>
                                    </p:set>
                                    <p:animEffect transition="in" filter="fade">
                                      <p:cBhvr>
                                        <p:cTn id="65" dur="500"/>
                                        <p:tgtEl>
                                          <p:spTgt spid="588"/>
                                        </p:tgtEl>
                                      </p:cBhvr>
                                    </p:animEffect>
                                  </p:childTnLst>
                                </p:cTn>
                              </p:par>
                            </p:childTnLst>
                          </p:cTn>
                        </p:par>
                        <p:par>
                          <p:cTn id="66" fill="hold">
                            <p:stCondLst>
                              <p:cond delay="4000"/>
                            </p:stCondLst>
                            <p:childTnLst>
                              <p:par>
                                <p:cTn id="67" presetID="22" presetClass="entr" presetSubtype="4" fill="hold" nodeType="afterEffect">
                                  <p:stCondLst>
                                    <p:cond delay="0"/>
                                  </p:stCondLst>
                                  <p:childTnLst>
                                    <p:set>
                                      <p:cBhvr>
                                        <p:cTn id="68" dur="1" fill="hold">
                                          <p:stCondLst>
                                            <p:cond delay="0"/>
                                          </p:stCondLst>
                                        </p:cTn>
                                        <p:tgtEl>
                                          <p:spTgt spid="533"/>
                                        </p:tgtEl>
                                        <p:attrNameLst>
                                          <p:attrName>style.visibility</p:attrName>
                                        </p:attrNameLst>
                                      </p:cBhvr>
                                      <p:to>
                                        <p:strVal val="visible"/>
                                      </p:to>
                                    </p:set>
                                    <p:animEffect transition="in" filter="wipe(down)">
                                      <p:cBhvr>
                                        <p:cTn id="69" dur="500"/>
                                        <p:tgtEl>
                                          <p:spTgt spid="533"/>
                                        </p:tgtEl>
                                      </p:cBhvr>
                                    </p:animEffect>
                                  </p:childTnLst>
                                </p:cTn>
                              </p:par>
                              <p:par>
                                <p:cTn id="70" presetID="10" presetClass="entr" presetSubtype="0" fill="hold" nodeType="withEffect">
                                  <p:stCondLst>
                                    <p:cond delay="250"/>
                                  </p:stCondLst>
                                  <p:childTnLst>
                                    <p:set>
                                      <p:cBhvr>
                                        <p:cTn id="71" dur="1" fill="hold">
                                          <p:stCondLst>
                                            <p:cond delay="0"/>
                                          </p:stCondLst>
                                        </p:cTn>
                                        <p:tgtEl>
                                          <p:spTgt spid="595"/>
                                        </p:tgtEl>
                                        <p:attrNameLst>
                                          <p:attrName>style.visibility</p:attrName>
                                        </p:attrNameLst>
                                      </p:cBhvr>
                                      <p:to>
                                        <p:strVal val="visible"/>
                                      </p:to>
                                    </p:set>
                                    <p:animEffect transition="in" filter="fade">
                                      <p:cBhvr>
                                        <p:cTn id="72" dur="500"/>
                                        <p:tgtEl>
                                          <p:spTgt spid="595"/>
                                        </p:tgtEl>
                                      </p:cBhvr>
                                    </p:animEffect>
                                  </p:childTnLst>
                                </p:cTn>
                              </p:par>
                            </p:childTnLst>
                          </p:cTn>
                        </p:par>
                        <p:par>
                          <p:cTn id="73" fill="hold">
                            <p:stCondLst>
                              <p:cond delay="4750"/>
                            </p:stCondLst>
                            <p:childTnLst>
                              <p:par>
                                <p:cTn id="74" presetID="22" presetClass="entr" presetSubtype="8" fill="hold" grpId="0" nodeType="afterEffect">
                                  <p:stCondLst>
                                    <p:cond delay="0"/>
                                  </p:stCondLst>
                                  <p:childTnLst>
                                    <p:set>
                                      <p:cBhvr>
                                        <p:cTn id="75" dur="1" fill="hold">
                                          <p:stCondLst>
                                            <p:cond delay="0"/>
                                          </p:stCondLst>
                                        </p:cTn>
                                        <p:tgtEl>
                                          <p:spTgt spid="649"/>
                                        </p:tgtEl>
                                        <p:attrNameLst>
                                          <p:attrName>style.visibility</p:attrName>
                                        </p:attrNameLst>
                                      </p:cBhvr>
                                      <p:to>
                                        <p:strVal val="visible"/>
                                      </p:to>
                                    </p:set>
                                    <p:animEffect transition="in" filter="wipe(left)">
                                      <p:cBhvr>
                                        <p:cTn id="76" dur="500"/>
                                        <p:tgtEl>
                                          <p:spTgt spid="649"/>
                                        </p:tgtEl>
                                      </p:cBhvr>
                                    </p:animEffect>
                                  </p:childTnLst>
                                </p:cTn>
                              </p:par>
                              <p:par>
                                <p:cTn id="77" presetID="10" presetClass="entr" presetSubtype="0" fill="hold" nodeType="withEffect">
                                  <p:stCondLst>
                                    <p:cond delay="250"/>
                                  </p:stCondLst>
                                  <p:childTnLst>
                                    <p:set>
                                      <p:cBhvr>
                                        <p:cTn id="78" dur="1" fill="hold">
                                          <p:stCondLst>
                                            <p:cond delay="0"/>
                                          </p:stCondLst>
                                        </p:cTn>
                                        <p:tgtEl>
                                          <p:spTgt spid="650"/>
                                        </p:tgtEl>
                                        <p:attrNameLst>
                                          <p:attrName>style.visibility</p:attrName>
                                        </p:attrNameLst>
                                      </p:cBhvr>
                                      <p:to>
                                        <p:strVal val="visible"/>
                                      </p:to>
                                    </p:set>
                                    <p:animEffect transition="in" filter="fade">
                                      <p:cBhvr>
                                        <p:cTn id="79" dur="250"/>
                                        <p:tgtEl>
                                          <p:spTgt spid="650"/>
                                        </p:tgtEl>
                                      </p:cBhvr>
                                    </p:animEffect>
                                  </p:childTnLst>
                                </p:cTn>
                              </p:par>
                              <p:par>
                                <p:cTn id="80" presetID="10" presetClass="entr" presetSubtype="0" fill="hold" grpId="0" nodeType="withEffect">
                                  <p:stCondLst>
                                    <p:cond delay="250"/>
                                  </p:stCondLst>
                                  <p:childTnLst>
                                    <p:set>
                                      <p:cBhvr>
                                        <p:cTn id="81" dur="1" fill="hold">
                                          <p:stCondLst>
                                            <p:cond delay="0"/>
                                          </p:stCondLst>
                                        </p:cTn>
                                        <p:tgtEl>
                                          <p:spTgt spid="641"/>
                                        </p:tgtEl>
                                        <p:attrNameLst>
                                          <p:attrName>style.visibility</p:attrName>
                                        </p:attrNameLst>
                                      </p:cBhvr>
                                      <p:to>
                                        <p:strVal val="visible"/>
                                      </p:to>
                                    </p:set>
                                    <p:animEffect transition="in" filter="fade">
                                      <p:cBhvr>
                                        <p:cTn id="82" dur="500"/>
                                        <p:tgtEl>
                                          <p:spTgt spid="641"/>
                                        </p:tgtEl>
                                      </p:cBhvr>
                                    </p:animEffect>
                                  </p:childTnLst>
                                </p:cTn>
                              </p:par>
                            </p:childTnLst>
                          </p:cTn>
                        </p:par>
                        <p:par>
                          <p:cTn id="83" fill="hold">
                            <p:stCondLst>
                              <p:cond delay="5500"/>
                            </p:stCondLst>
                            <p:childTnLst>
                              <p:par>
                                <p:cTn id="84" presetID="10" presetClass="entr" presetSubtype="0" fill="hold" grpId="0" nodeType="afterEffect">
                                  <p:stCondLst>
                                    <p:cond delay="0"/>
                                  </p:stCondLst>
                                  <p:childTnLst>
                                    <p:set>
                                      <p:cBhvr>
                                        <p:cTn id="85" dur="1" fill="hold">
                                          <p:stCondLst>
                                            <p:cond delay="0"/>
                                          </p:stCondLst>
                                        </p:cTn>
                                        <p:tgtEl>
                                          <p:spTgt spid="642"/>
                                        </p:tgtEl>
                                        <p:attrNameLst>
                                          <p:attrName>style.visibility</p:attrName>
                                        </p:attrNameLst>
                                      </p:cBhvr>
                                      <p:to>
                                        <p:strVal val="visible"/>
                                      </p:to>
                                    </p:set>
                                    <p:animEffect transition="in" filter="fade">
                                      <p:cBhvr>
                                        <p:cTn id="86" dur="500"/>
                                        <p:tgtEl>
                                          <p:spTgt spid="642"/>
                                        </p:tgtEl>
                                      </p:cBhvr>
                                    </p:animEffect>
                                  </p:childTnLst>
                                </p:cTn>
                              </p:par>
                            </p:childTnLst>
                          </p:cTn>
                        </p:par>
                        <p:par>
                          <p:cTn id="87" fill="hold">
                            <p:stCondLst>
                              <p:cond delay="6000"/>
                            </p:stCondLst>
                            <p:childTnLst>
                              <p:par>
                                <p:cTn id="88" presetID="10" presetClass="entr" presetSubtype="0" fill="hold" grpId="0" nodeType="afterEffect">
                                  <p:stCondLst>
                                    <p:cond delay="0"/>
                                  </p:stCondLst>
                                  <p:childTnLst>
                                    <p:set>
                                      <p:cBhvr>
                                        <p:cTn id="89" dur="1" fill="hold">
                                          <p:stCondLst>
                                            <p:cond delay="0"/>
                                          </p:stCondLst>
                                        </p:cTn>
                                        <p:tgtEl>
                                          <p:spTgt spid="643"/>
                                        </p:tgtEl>
                                        <p:attrNameLst>
                                          <p:attrName>style.visibility</p:attrName>
                                        </p:attrNameLst>
                                      </p:cBhvr>
                                      <p:to>
                                        <p:strVal val="visible"/>
                                      </p:to>
                                    </p:set>
                                    <p:animEffect transition="in" filter="fade">
                                      <p:cBhvr>
                                        <p:cTn id="90" dur="500"/>
                                        <p:tgtEl>
                                          <p:spTgt spid="643"/>
                                        </p:tgtEl>
                                      </p:cBhvr>
                                    </p:animEffect>
                                  </p:childTnLst>
                                </p:cTn>
                              </p:par>
                            </p:childTnLst>
                          </p:cTn>
                        </p:par>
                        <p:par>
                          <p:cTn id="91" fill="hold">
                            <p:stCondLst>
                              <p:cond delay="6500"/>
                            </p:stCondLst>
                            <p:childTnLst>
                              <p:par>
                                <p:cTn id="92" presetID="10" presetClass="entr" presetSubtype="0" fill="hold" grpId="0" nodeType="afterEffect">
                                  <p:stCondLst>
                                    <p:cond delay="0"/>
                                  </p:stCondLst>
                                  <p:childTnLst>
                                    <p:set>
                                      <p:cBhvr>
                                        <p:cTn id="93" dur="1" fill="hold">
                                          <p:stCondLst>
                                            <p:cond delay="0"/>
                                          </p:stCondLst>
                                        </p:cTn>
                                        <p:tgtEl>
                                          <p:spTgt spid="644"/>
                                        </p:tgtEl>
                                        <p:attrNameLst>
                                          <p:attrName>style.visibility</p:attrName>
                                        </p:attrNameLst>
                                      </p:cBhvr>
                                      <p:to>
                                        <p:strVal val="visible"/>
                                      </p:to>
                                    </p:set>
                                    <p:animEffect transition="in" filter="fade">
                                      <p:cBhvr>
                                        <p:cTn id="94" dur="500"/>
                                        <p:tgtEl>
                                          <p:spTgt spid="644"/>
                                        </p:tgtEl>
                                      </p:cBhvr>
                                    </p:animEffect>
                                  </p:childTnLst>
                                </p:cTn>
                              </p:par>
                            </p:childTnLst>
                          </p:cTn>
                        </p:par>
                        <p:par>
                          <p:cTn id="95" fill="hold">
                            <p:stCondLst>
                              <p:cond delay="7000"/>
                            </p:stCondLst>
                            <p:childTnLst>
                              <p:par>
                                <p:cTn id="96" presetID="10" presetClass="entr" presetSubtype="0" fill="hold" grpId="0" nodeType="afterEffect">
                                  <p:stCondLst>
                                    <p:cond delay="0"/>
                                  </p:stCondLst>
                                  <p:childTnLst>
                                    <p:set>
                                      <p:cBhvr>
                                        <p:cTn id="97" dur="1" fill="hold">
                                          <p:stCondLst>
                                            <p:cond delay="0"/>
                                          </p:stCondLst>
                                        </p:cTn>
                                        <p:tgtEl>
                                          <p:spTgt spid="654"/>
                                        </p:tgtEl>
                                        <p:attrNameLst>
                                          <p:attrName>style.visibility</p:attrName>
                                        </p:attrNameLst>
                                      </p:cBhvr>
                                      <p:to>
                                        <p:strVal val="visible"/>
                                      </p:to>
                                    </p:set>
                                    <p:animEffect transition="in" filter="fade">
                                      <p:cBhvr>
                                        <p:cTn id="98" dur="250"/>
                                        <p:tgtEl>
                                          <p:spTgt spid="654"/>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653"/>
                                        </p:tgtEl>
                                        <p:attrNameLst>
                                          <p:attrName>style.visibility</p:attrName>
                                        </p:attrNameLst>
                                      </p:cBhvr>
                                      <p:to>
                                        <p:strVal val="visible"/>
                                      </p:to>
                                    </p:set>
                                    <p:animEffect transition="in" filter="wipe(left)">
                                      <p:cBhvr>
                                        <p:cTn id="101" dur="500"/>
                                        <p:tgtEl>
                                          <p:spTgt spid="653"/>
                                        </p:tgtEl>
                                      </p:cBhvr>
                                    </p:animEffect>
                                  </p:childTnLst>
                                </p:cTn>
                              </p:par>
                              <p:par>
                                <p:cTn id="102" presetID="10" presetClass="entr" presetSubtype="0" fill="hold" nodeType="withEffect">
                                  <p:stCondLst>
                                    <p:cond delay="0"/>
                                  </p:stCondLst>
                                  <p:childTnLst>
                                    <p:set>
                                      <p:cBhvr>
                                        <p:cTn id="103" dur="1" fill="hold">
                                          <p:stCondLst>
                                            <p:cond delay="0"/>
                                          </p:stCondLst>
                                        </p:cTn>
                                        <p:tgtEl>
                                          <p:spTgt spid="563"/>
                                        </p:tgtEl>
                                        <p:attrNameLst>
                                          <p:attrName>style.visibility</p:attrName>
                                        </p:attrNameLst>
                                      </p:cBhvr>
                                      <p:to>
                                        <p:strVal val="visible"/>
                                      </p:to>
                                    </p:set>
                                    <p:animEffect transition="in" filter="fade">
                                      <p:cBhvr>
                                        <p:cTn id="104" dur="400"/>
                                        <p:tgtEl>
                                          <p:spTgt spid="563"/>
                                        </p:tgtEl>
                                      </p:cBhvr>
                                    </p:animEffect>
                                  </p:childTnLst>
                                </p:cTn>
                              </p:par>
                              <p:par>
                                <p:cTn id="105" presetID="42" presetClass="path" presetSubtype="0" repeatCount="indefinite" decel="100000" autoRev="1" fill="hold" nodeType="withEffect">
                                  <p:stCondLst>
                                    <p:cond delay="0"/>
                                  </p:stCondLst>
                                  <p:childTnLst>
                                    <p:animMotion origin="layout" path="M 2.08333E-6 2.96296E-6 L 2.08333E-6 0.30949 " pathEditMode="relative" rAng="0" ptsTypes="AA">
                                      <p:cBhvr>
                                        <p:cTn id="106" dur="4000" spd="-100000" fill="hold"/>
                                        <p:tgtEl>
                                          <p:spTgt spid="563"/>
                                        </p:tgtEl>
                                        <p:attrNameLst>
                                          <p:attrName>ppt_x</p:attrName>
                                          <p:attrName>ppt_y</p:attrName>
                                        </p:attrNameLst>
                                      </p:cBhvr>
                                      <p:rCtr x="0" y="15463"/>
                                    </p:animMotion>
                                  </p:childTnLst>
                                </p:cTn>
                              </p:par>
                              <p:par>
                                <p:cTn id="107" presetID="10" presetClass="entr" presetSubtype="0" fill="hold" nodeType="withEffect">
                                  <p:stCondLst>
                                    <p:cond delay="1250"/>
                                  </p:stCondLst>
                                  <p:childTnLst>
                                    <p:set>
                                      <p:cBhvr>
                                        <p:cTn id="108" dur="1" fill="hold">
                                          <p:stCondLst>
                                            <p:cond delay="0"/>
                                          </p:stCondLst>
                                        </p:cTn>
                                        <p:tgtEl>
                                          <p:spTgt spid="541"/>
                                        </p:tgtEl>
                                        <p:attrNameLst>
                                          <p:attrName>style.visibility</p:attrName>
                                        </p:attrNameLst>
                                      </p:cBhvr>
                                      <p:to>
                                        <p:strVal val="visible"/>
                                      </p:to>
                                    </p:set>
                                    <p:animEffect transition="in" filter="fade">
                                      <p:cBhvr>
                                        <p:cTn id="109" dur="400"/>
                                        <p:tgtEl>
                                          <p:spTgt spid="541"/>
                                        </p:tgtEl>
                                      </p:cBhvr>
                                    </p:animEffect>
                                  </p:childTnLst>
                                </p:cTn>
                              </p:par>
                              <p:par>
                                <p:cTn id="110" presetID="64" presetClass="path" presetSubtype="0" repeatCount="indefinite" accel="50000" decel="50000" autoRev="1" fill="hold" nodeType="withEffect">
                                  <p:stCondLst>
                                    <p:cond delay="1250"/>
                                  </p:stCondLst>
                                  <p:childTnLst>
                                    <p:animMotion origin="layout" path="M 0.00052 0.00162 L 0.00052 -0.33982 " pathEditMode="relative" rAng="0" ptsTypes="AA">
                                      <p:cBhvr>
                                        <p:cTn id="111" dur="4000" fill="hold"/>
                                        <p:tgtEl>
                                          <p:spTgt spid="541"/>
                                        </p:tgtEl>
                                        <p:attrNameLst>
                                          <p:attrName>ppt_x</p:attrName>
                                          <p:attrName>ppt_y</p:attrName>
                                        </p:attrNameLst>
                                      </p:cBhvr>
                                      <p:rCtr x="0" y="-17083"/>
                                    </p:animMotion>
                                  </p:childTnLst>
                                </p:cTn>
                              </p:par>
                              <p:par>
                                <p:cTn id="112" presetID="10" presetClass="entr" presetSubtype="0" fill="hold" nodeType="withEffect">
                                  <p:stCondLst>
                                    <p:cond delay="2800"/>
                                  </p:stCondLst>
                                  <p:childTnLst>
                                    <p:set>
                                      <p:cBhvr>
                                        <p:cTn id="113" dur="1" fill="hold">
                                          <p:stCondLst>
                                            <p:cond delay="0"/>
                                          </p:stCondLst>
                                        </p:cTn>
                                        <p:tgtEl>
                                          <p:spTgt spid="560"/>
                                        </p:tgtEl>
                                        <p:attrNameLst>
                                          <p:attrName>style.visibility</p:attrName>
                                        </p:attrNameLst>
                                      </p:cBhvr>
                                      <p:to>
                                        <p:strVal val="visible"/>
                                      </p:to>
                                    </p:set>
                                    <p:animEffect transition="in" filter="fade">
                                      <p:cBhvr>
                                        <p:cTn id="114" dur="400"/>
                                        <p:tgtEl>
                                          <p:spTgt spid="560"/>
                                        </p:tgtEl>
                                      </p:cBhvr>
                                    </p:animEffect>
                                  </p:childTnLst>
                                </p:cTn>
                              </p:par>
                              <p:par>
                                <p:cTn id="115" presetID="42" presetClass="path" presetSubtype="0" repeatCount="indefinite" accel="50000" decel="50000" autoRev="1" fill="hold" nodeType="withEffect">
                                  <p:stCondLst>
                                    <p:cond delay="2500"/>
                                  </p:stCondLst>
                                  <p:childTnLst>
                                    <p:animMotion origin="layout" path="M -6.25E-7 2.96296E-6 L -6.25E-7 0.32662 " pathEditMode="relative" rAng="0" ptsTypes="AA">
                                      <p:cBhvr>
                                        <p:cTn id="116" dur="4000" fill="hold"/>
                                        <p:tgtEl>
                                          <p:spTgt spid="560"/>
                                        </p:tgtEl>
                                        <p:attrNameLst>
                                          <p:attrName>ppt_x</p:attrName>
                                          <p:attrName>ppt_y</p:attrName>
                                        </p:attrNameLst>
                                      </p:cBhvr>
                                      <p:rCtr x="0" y="16319"/>
                                    </p:animMotion>
                                  </p:childTnLst>
                                </p:cTn>
                              </p:par>
                              <p:par>
                                <p:cTn id="117" presetID="10" presetClass="entr" presetSubtype="0" fill="hold" nodeType="withEffect">
                                  <p:stCondLst>
                                    <p:cond delay="3300"/>
                                  </p:stCondLst>
                                  <p:childTnLst>
                                    <p:set>
                                      <p:cBhvr>
                                        <p:cTn id="118" dur="1" fill="hold">
                                          <p:stCondLst>
                                            <p:cond delay="0"/>
                                          </p:stCondLst>
                                        </p:cTn>
                                        <p:tgtEl>
                                          <p:spTgt spid="549"/>
                                        </p:tgtEl>
                                        <p:attrNameLst>
                                          <p:attrName>style.visibility</p:attrName>
                                        </p:attrNameLst>
                                      </p:cBhvr>
                                      <p:to>
                                        <p:strVal val="visible"/>
                                      </p:to>
                                    </p:set>
                                    <p:animEffect transition="in" filter="fade">
                                      <p:cBhvr>
                                        <p:cTn id="119" dur="400"/>
                                        <p:tgtEl>
                                          <p:spTgt spid="549"/>
                                        </p:tgtEl>
                                      </p:cBhvr>
                                    </p:animEffect>
                                  </p:childTnLst>
                                </p:cTn>
                              </p:par>
                              <p:par>
                                <p:cTn id="120" presetID="42" presetClass="path" presetSubtype="0" repeatCount="indefinite" decel="100000" autoRev="1" fill="hold" nodeType="withEffect">
                                  <p:stCondLst>
                                    <p:cond delay="3000"/>
                                  </p:stCondLst>
                                  <p:childTnLst>
                                    <p:animMotion origin="layout" path="M 1.45833E-6 -0.15995 L 1.45833E-6 0.16783 " pathEditMode="relative" rAng="0" ptsTypes="AA">
                                      <p:cBhvr>
                                        <p:cTn id="121" dur="4000" spd="-100000" fill="hold"/>
                                        <p:tgtEl>
                                          <p:spTgt spid="549"/>
                                        </p:tgtEl>
                                        <p:attrNameLst>
                                          <p:attrName>ppt_x</p:attrName>
                                          <p:attrName>ppt_y</p:attrName>
                                        </p:attrNameLst>
                                      </p:cBhvr>
                                      <p:rCtr x="0" y="16389"/>
                                    </p:animMotion>
                                  </p:childTnLst>
                                </p:cTn>
                              </p:par>
                              <p:par>
                                <p:cTn id="122" presetID="10" presetClass="entr" presetSubtype="0" fill="hold" nodeType="withEffect">
                                  <p:stCondLst>
                                    <p:cond delay="2300"/>
                                  </p:stCondLst>
                                  <p:childTnLst>
                                    <p:set>
                                      <p:cBhvr>
                                        <p:cTn id="123" dur="1" fill="hold">
                                          <p:stCondLst>
                                            <p:cond delay="0"/>
                                          </p:stCondLst>
                                        </p:cTn>
                                        <p:tgtEl>
                                          <p:spTgt spid="534"/>
                                        </p:tgtEl>
                                        <p:attrNameLst>
                                          <p:attrName>style.visibility</p:attrName>
                                        </p:attrNameLst>
                                      </p:cBhvr>
                                      <p:to>
                                        <p:strVal val="visible"/>
                                      </p:to>
                                    </p:set>
                                    <p:animEffect transition="in" filter="fade">
                                      <p:cBhvr>
                                        <p:cTn id="124" dur="400"/>
                                        <p:tgtEl>
                                          <p:spTgt spid="534"/>
                                        </p:tgtEl>
                                      </p:cBhvr>
                                    </p:animEffect>
                                  </p:childTnLst>
                                </p:cTn>
                              </p:par>
                              <p:par>
                                <p:cTn id="125" presetID="64" presetClass="path" presetSubtype="0" repeatCount="indefinite" accel="50000" decel="50000" autoRev="1" fill="hold" nodeType="withEffect">
                                  <p:stCondLst>
                                    <p:cond delay="2500"/>
                                  </p:stCondLst>
                                  <p:childTnLst>
                                    <p:animMotion origin="layout" path="M 0.00052 0.00162 L 1.45833E-6 -0.32268 " pathEditMode="relative" rAng="0" ptsTypes="AA">
                                      <p:cBhvr>
                                        <p:cTn id="126" dur="4000" fill="hold"/>
                                        <p:tgtEl>
                                          <p:spTgt spid="534"/>
                                        </p:tgtEl>
                                        <p:attrNameLst>
                                          <p:attrName>ppt_x</p:attrName>
                                          <p:attrName>ppt_y</p:attrName>
                                        </p:attrNameLst>
                                      </p:cBhvr>
                                      <p:rCtr x="-26" y="-1622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6" grpId="0" animBg="1"/>
      <p:bldP spid="567" grpId="0" animBg="1"/>
      <p:bldP spid="568" grpId="0" animBg="1"/>
      <p:bldP spid="569" grpId="0" animBg="1"/>
      <p:bldP spid="570" grpId="0" animBg="1"/>
      <p:bldP spid="571" grpId="0" animBg="1"/>
      <p:bldP spid="572" grpId="0" animBg="1"/>
      <p:bldP spid="573" grpId="0" animBg="1"/>
      <p:bldP spid="641" grpId="0" animBg="1"/>
      <p:bldP spid="642" grpId="0" animBg="1"/>
      <p:bldP spid="643" grpId="0" animBg="1"/>
      <p:bldP spid="644" grpId="0" animBg="1"/>
      <p:bldP spid="645" grpId="0"/>
      <p:bldP spid="649" grpId="0"/>
      <p:bldP spid="653" grpId="0"/>
      <p:bldP spid="654" grpId="0" animBg="1"/>
      <p:bldP spid="655"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C255C0A-6683-478C-8E94-9CF21798F5B2}"/>
              </a:ext>
            </a:extLst>
          </p:cNvPr>
          <p:cNvSpPr/>
          <p:nvPr/>
        </p:nvSpPr>
        <p:spPr bwMode="auto">
          <a:xfrm>
            <a:off x="6019800" y="0"/>
            <a:ext cx="6172200" cy="68580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a:extLst>
              <a:ext uri="{FF2B5EF4-FFF2-40B4-BE49-F238E27FC236}">
                <a16:creationId xmlns:a16="http://schemas.microsoft.com/office/drawing/2014/main" id="{28A7F506-43BC-46A8-9ADD-C270C8BFB018}"/>
              </a:ext>
            </a:extLst>
          </p:cNvPr>
          <p:cNvSpPr>
            <a:spLocks noGrp="1"/>
          </p:cNvSpPr>
          <p:nvPr>
            <p:ph type="title"/>
          </p:nvPr>
        </p:nvSpPr>
        <p:spPr>
          <a:xfrm>
            <a:off x="269240" y="289511"/>
            <a:ext cx="5750560" cy="899665"/>
          </a:xfrm>
        </p:spPr>
        <p:txBody>
          <a:bodyPr/>
          <a:lstStyle/>
          <a:p>
            <a:r>
              <a:rPr lang="en-US" sz="3600"/>
              <a:t>Discovery and risk assessment</a:t>
            </a:r>
          </a:p>
        </p:txBody>
      </p:sp>
      <p:grpSp>
        <p:nvGrpSpPr>
          <p:cNvPr id="4" name="Group 3">
            <a:extLst>
              <a:ext uri="{FF2B5EF4-FFF2-40B4-BE49-F238E27FC236}">
                <a16:creationId xmlns:a16="http://schemas.microsoft.com/office/drawing/2014/main" id="{A04BBB61-7FB9-489C-B932-495954CB4580}"/>
              </a:ext>
            </a:extLst>
          </p:cNvPr>
          <p:cNvGrpSpPr/>
          <p:nvPr/>
        </p:nvGrpSpPr>
        <p:grpSpPr>
          <a:xfrm>
            <a:off x="325122" y="3279170"/>
            <a:ext cx="5257800" cy="1006814"/>
            <a:chOff x="6464300" y="3880893"/>
            <a:chExt cx="5257800" cy="1006814"/>
          </a:xfrm>
        </p:grpSpPr>
        <p:sp>
          <p:nvSpPr>
            <p:cNvPr id="5" name="Rectangle 4">
              <a:extLst>
                <a:ext uri="{FF2B5EF4-FFF2-40B4-BE49-F238E27FC236}">
                  <a16:creationId xmlns:a16="http://schemas.microsoft.com/office/drawing/2014/main" id="{6D30E5F1-BDBE-4B97-AC67-7E5211D8E16E}"/>
                </a:ext>
              </a:extLst>
            </p:cNvPr>
            <p:cNvSpPr/>
            <p:nvPr/>
          </p:nvSpPr>
          <p:spPr>
            <a:xfrm>
              <a:off x="6464300" y="4204443"/>
              <a:ext cx="5257800" cy="683264"/>
            </a:xfrm>
            <a:prstGeom prst="rect">
              <a:avLst/>
            </a:prstGeom>
          </p:spPr>
          <p:txBody>
            <a:bodyPr wrap="square" lIns="91440" tIns="91440" rIns="91440" bIns="91440">
              <a:spAutoFit/>
            </a:bodyPr>
            <a:lstStyle/>
            <a:p>
              <a:pPr marL="0" marR="0" lvl="0" indent="0" algn="l" defTabSz="913874" rtl="0" eaLnBrk="1" fontAlgn="auto" latinLnBrk="0" hangingPunct="1">
                <a:lnSpc>
                  <a:spcPct val="90000"/>
                </a:lnSpc>
                <a:spcBef>
                  <a:spcPts val="600"/>
                </a:spcBef>
                <a:spcAft>
                  <a:spcPts val="588"/>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Get anomalous usage alerts, new app and trending apps alerts.</a:t>
              </a:r>
            </a:p>
          </p:txBody>
        </p:sp>
        <p:sp>
          <p:nvSpPr>
            <p:cNvPr id="6" name="Rectangle 5">
              <a:extLst>
                <a:ext uri="{FF2B5EF4-FFF2-40B4-BE49-F238E27FC236}">
                  <a16:creationId xmlns:a16="http://schemas.microsoft.com/office/drawing/2014/main" id="{29C7667A-FBFA-4E02-AA3A-0646510E7866}"/>
                </a:ext>
              </a:extLst>
            </p:cNvPr>
            <p:cNvSpPr/>
            <p:nvPr/>
          </p:nvSpPr>
          <p:spPr>
            <a:xfrm>
              <a:off x="6464300" y="3880893"/>
              <a:ext cx="5257800" cy="461665"/>
            </a:xfrm>
            <a:prstGeom prst="rect">
              <a:avLst/>
            </a:prstGeom>
          </p:spPr>
          <p:txBody>
            <a:bodyPr wrap="square" lIns="91440" tIns="91440" rIns="91440" bIns="91440">
              <a:spAutoFit/>
            </a:bodyPr>
            <a:lstStyle/>
            <a:p>
              <a:pPr marL="0" marR="0" lvl="1" indent="0" algn="l" defTabSz="914102" rtl="0" eaLnBrk="1" fontAlgn="base"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On-going analytics</a:t>
              </a:r>
            </a:p>
          </p:txBody>
        </p:sp>
      </p:grpSp>
      <p:grpSp>
        <p:nvGrpSpPr>
          <p:cNvPr id="7" name="Group 6">
            <a:extLst>
              <a:ext uri="{FF2B5EF4-FFF2-40B4-BE49-F238E27FC236}">
                <a16:creationId xmlns:a16="http://schemas.microsoft.com/office/drawing/2014/main" id="{0AAD2660-BB83-4701-8A65-94960581DE6C}"/>
              </a:ext>
            </a:extLst>
          </p:cNvPr>
          <p:cNvGrpSpPr/>
          <p:nvPr/>
        </p:nvGrpSpPr>
        <p:grpSpPr>
          <a:xfrm>
            <a:off x="325122" y="1318730"/>
            <a:ext cx="5257800" cy="1006814"/>
            <a:chOff x="6464300" y="3880893"/>
            <a:chExt cx="5257800" cy="1006814"/>
          </a:xfrm>
        </p:grpSpPr>
        <p:sp>
          <p:nvSpPr>
            <p:cNvPr id="8" name="Rectangle 7">
              <a:extLst>
                <a:ext uri="{FF2B5EF4-FFF2-40B4-BE49-F238E27FC236}">
                  <a16:creationId xmlns:a16="http://schemas.microsoft.com/office/drawing/2014/main" id="{C0D5531D-1F59-4750-A542-27C94B74D675}"/>
                </a:ext>
              </a:extLst>
            </p:cNvPr>
            <p:cNvSpPr/>
            <p:nvPr/>
          </p:nvSpPr>
          <p:spPr>
            <a:xfrm>
              <a:off x="6464300" y="4204443"/>
              <a:ext cx="5257800" cy="683264"/>
            </a:xfrm>
            <a:prstGeom prst="rect">
              <a:avLst/>
            </a:prstGeom>
          </p:spPr>
          <p:txBody>
            <a:bodyPr wrap="square" lIns="91440" tIns="91440" rIns="91440" bIns="91440">
              <a:spAutoFit/>
            </a:bodyPr>
            <a:lstStyle/>
            <a:p>
              <a:pPr marL="0" marR="0" lvl="0" indent="0" algn="l" defTabSz="913874" rtl="0" eaLnBrk="1" fontAlgn="auto" latinLnBrk="0" hangingPunct="1">
                <a:lnSpc>
                  <a:spcPct val="90000"/>
                </a:lnSpc>
                <a:spcBef>
                  <a:spcPts val="600"/>
                </a:spcBef>
                <a:spcAft>
                  <a:spcPts val="588"/>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Discover 15K+ cloud apps in use across your networks and sensitive data they store.</a:t>
              </a:r>
            </a:p>
          </p:txBody>
        </p:sp>
        <p:sp>
          <p:nvSpPr>
            <p:cNvPr id="9" name="Rectangle 8">
              <a:extLst>
                <a:ext uri="{FF2B5EF4-FFF2-40B4-BE49-F238E27FC236}">
                  <a16:creationId xmlns:a16="http://schemas.microsoft.com/office/drawing/2014/main" id="{D0EF14EC-E9CD-47B3-8B14-4437D094B158}"/>
                </a:ext>
              </a:extLst>
            </p:cNvPr>
            <p:cNvSpPr/>
            <p:nvPr/>
          </p:nvSpPr>
          <p:spPr>
            <a:xfrm>
              <a:off x="6464300" y="3880893"/>
              <a:ext cx="5257800" cy="461665"/>
            </a:xfrm>
            <a:prstGeom prst="rect">
              <a:avLst/>
            </a:prstGeom>
          </p:spPr>
          <p:txBody>
            <a:bodyPr wrap="square" lIns="91440" tIns="91440" rIns="91440" bIns="91440">
              <a:spAutoFit/>
            </a:bodyPr>
            <a:lstStyle/>
            <a:p>
              <a:pPr marL="0" marR="0" lvl="1" indent="0" algn="l" defTabSz="914102" rtl="0" eaLnBrk="1" fontAlgn="base"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Discovery of cloud apps and data</a:t>
              </a:r>
            </a:p>
          </p:txBody>
        </p:sp>
      </p:grpSp>
      <p:grpSp>
        <p:nvGrpSpPr>
          <p:cNvPr id="10" name="Group 9">
            <a:extLst>
              <a:ext uri="{FF2B5EF4-FFF2-40B4-BE49-F238E27FC236}">
                <a16:creationId xmlns:a16="http://schemas.microsoft.com/office/drawing/2014/main" id="{95E899E4-637F-40E3-BC3B-10199C0C4A20}"/>
              </a:ext>
            </a:extLst>
          </p:cNvPr>
          <p:cNvGrpSpPr/>
          <p:nvPr/>
        </p:nvGrpSpPr>
        <p:grpSpPr>
          <a:xfrm>
            <a:off x="325122" y="2298950"/>
            <a:ext cx="5257800" cy="1006814"/>
            <a:chOff x="6464300" y="3880893"/>
            <a:chExt cx="5257800" cy="1006814"/>
          </a:xfrm>
        </p:grpSpPr>
        <p:sp>
          <p:nvSpPr>
            <p:cNvPr id="11" name="Rectangle 10">
              <a:extLst>
                <a:ext uri="{FF2B5EF4-FFF2-40B4-BE49-F238E27FC236}">
                  <a16:creationId xmlns:a16="http://schemas.microsoft.com/office/drawing/2014/main" id="{17488E4E-7047-4155-A145-0B021509B0F7}"/>
                </a:ext>
              </a:extLst>
            </p:cNvPr>
            <p:cNvSpPr/>
            <p:nvPr/>
          </p:nvSpPr>
          <p:spPr>
            <a:xfrm>
              <a:off x="6464300" y="4204443"/>
              <a:ext cx="5257800" cy="683264"/>
            </a:xfrm>
            <a:prstGeom prst="rect">
              <a:avLst/>
            </a:prstGeom>
          </p:spPr>
          <p:txBody>
            <a:bodyPr wrap="square" lIns="91440" tIns="91440" rIns="91440" bIns="91440">
              <a:spAutoFit/>
            </a:bodyPr>
            <a:lstStyle/>
            <a:p>
              <a:pPr lvl="0" defTabSz="913874">
                <a:lnSpc>
                  <a:spcPct val="90000"/>
                </a:lnSpc>
                <a:spcBef>
                  <a:spcPts val="600"/>
                </a:spcBef>
                <a:spcAft>
                  <a:spcPts val="588"/>
                </a:spcAft>
                <a:defRPr/>
              </a:pPr>
              <a:r>
                <a:rPr kumimoji="0" lang="en-US" sz="1800" b="0" i="0" u="none" strike="noStrike" kern="1200" cap="none" spc="0" normalizeH="0" baseline="0" noProof="0">
                  <a:ln>
                    <a:noFill/>
                  </a:ln>
                  <a:solidFill>
                    <a:srgbClr val="505050"/>
                  </a:solidFill>
                  <a:effectLst/>
                  <a:uLnTx/>
                  <a:uFillTx/>
                  <a:latin typeface="Segoe UI"/>
                  <a:ea typeface="+mn-ea"/>
                  <a:cs typeface="+mn-cs"/>
                </a:rPr>
                <a:t>Assess c</a:t>
              </a:r>
              <a:r>
                <a:rPr lang="en-US">
                  <a:solidFill>
                    <a:srgbClr val="505050"/>
                  </a:solidFill>
                </a:rPr>
                <a:t>loud app risk </a:t>
              </a:r>
              <a:r>
                <a:rPr kumimoji="0" lang="en-US" sz="1800" b="0" i="0" u="none" strike="noStrike" kern="1200" cap="none" spc="0" normalizeH="0" baseline="0" noProof="0">
                  <a:ln>
                    <a:noFill/>
                  </a:ln>
                  <a:solidFill>
                    <a:srgbClr val="505050"/>
                  </a:solidFill>
                  <a:effectLst/>
                  <a:uLnTx/>
                  <a:uFillTx/>
                  <a:latin typeface="Segoe UI"/>
                  <a:ea typeface="+mn-ea"/>
                  <a:cs typeface="+mn-cs"/>
                </a:rPr>
                <a:t>based on ~60 security and compliance risk factors.</a:t>
              </a:r>
            </a:p>
          </p:txBody>
        </p:sp>
        <p:sp>
          <p:nvSpPr>
            <p:cNvPr id="12" name="Rectangle 11">
              <a:extLst>
                <a:ext uri="{FF2B5EF4-FFF2-40B4-BE49-F238E27FC236}">
                  <a16:creationId xmlns:a16="http://schemas.microsoft.com/office/drawing/2014/main" id="{E2BC2387-7C0A-47BB-B18A-DF3C9264E2D4}"/>
                </a:ext>
              </a:extLst>
            </p:cNvPr>
            <p:cNvSpPr/>
            <p:nvPr/>
          </p:nvSpPr>
          <p:spPr>
            <a:xfrm>
              <a:off x="6464300" y="3880893"/>
              <a:ext cx="5257800" cy="461665"/>
            </a:xfrm>
            <a:prstGeom prst="rect">
              <a:avLst/>
            </a:prstGeom>
          </p:spPr>
          <p:txBody>
            <a:bodyPr wrap="square" lIns="91440" tIns="91440" rIns="91440" bIns="91440">
              <a:spAutoFit/>
            </a:bodyPr>
            <a:lstStyle/>
            <a:p>
              <a:pPr marL="0" marR="0" lvl="1" indent="0" algn="l" defTabSz="914102" rtl="0" eaLnBrk="1" fontAlgn="base"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Cloud app risk assessment</a:t>
              </a:r>
            </a:p>
          </p:txBody>
        </p:sp>
      </p:grpSp>
      <p:grpSp>
        <p:nvGrpSpPr>
          <p:cNvPr id="13" name="Group 12">
            <a:extLst>
              <a:ext uri="{FF2B5EF4-FFF2-40B4-BE49-F238E27FC236}">
                <a16:creationId xmlns:a16="http://schemas.microsoft.com/office/drawing/2014/main" id="{F78953D3-1C31-40B7-940D-6EDB8ACE1F64}"/>
              </a:ext>
            </a:extLst>
          </p:cNvPr>
          <p:cNvGrpSpPr/>
          <p:nvPr/>
        </p:nvGrpSpPr>
        <p:grpSpPr>
          <a:xfrm>
            <a:off x="325122" y="4259390"/>
            <a:ext cx="5257800" cy="1062214"/>
            <a:chOff x="6464300" y="3880893"/>
            <a:chExt cx="5257800" cy="1062214"/>
          </a:xfrm>
        </p:grpSpPr>
        <p:sp>
          <p:nvSpPr>
            <p:cNvPr id="14" name="Rectangle 13">
              <a:extLst>
                <a:ext uri="{FF2B5EF4-FFF2-40B4-BE49-F238E27FC236}">
                  <a16:creationId xmlns:a16="http://schemas.microsoft.com/office/drawing/2014/main" id="{2EA36B27-F0AB-4308-BDDB-39567E7F273B}"/>
                </a:ext>
              </a:extLst>
            </p:cNvPr>
            <p:cNvSpPr/>
            <p:nvPr/>
          </p:nvSpPr>
          <p:spPr>
            <a:xfrm>
              <a:off x="6464300" y="4204443"/>
              <a:ext cx="5257800" cy="738664"/>
            </a:xfrm>
            <a:prstGeom prst="rect">
              <a:avLst/>
            </a:prstGeom>
          </p:spPr>
          <p:txBody>
            <a:bodyPr wrap="square" lIns="91440" tIns="91440" rIns="91440" bIns="91440">
              <a:spAutoFit/>
            </a:bodyPr>
            <a:lstStyle/>
            <a:p>
              <a:pPr marL="0" marR="0" lvl="1" indent="0" algn="l" defTabSz="914102"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Protect your employees’ privacy while discovering cloud apps in your environment.</a:t>
              </a:r>
            </a:p>
          </p:txBody>
        </p:sp>
        <p:sp>
          <p:nvSpPr>
            <p:cNvPr id="15" name="Rectangle 14">
              <a:extLst>
                <a:ext uri="{FF2B5EF4-FFF2-40B4-BE49-F238E27FC236}">
                  <a16:creationId xmlns:a16="http://schemas.microsoft.com/office/drawing/2014/main" id="{E6497D33-82C1-43DF-A0C1-19EA8F664DF1}"/>
                </a:ext>
              </a:extLst>
            </p:cNvPr>
            <p:cNvSpPr/>
            <p:nvPr/>
          </p:nvSpPr>
          <p:spPr>
            <a:xfrm>
              <a:off x="6464300" y="3880893"/>
              <a:ext cx="5257800" cy="461665"/>
            </a:xfrm>
            <a:prstGeom prst="rect">
              <a:avLst/>
            </a:prstGeom>
          </p:spPr>
          <p:txBody>
            <a:bodyPr wrap="square" lIns="91440" tIns="91440" rIns="91440" bIns="91440">
              <a:spAutoFit/>
            </a:bodyPr>
            <a:lstStyle/>
            <a:p>
              <a:pPr marL="0" marR="0" lvl="1" indent="0" algn="l" defTabSz="914102" rtl="0" eaLnBrk="1" fontAlgn="base"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Log anonymization</a:t>
              </a:r>
            </a:p>
          </p:txBody>
        </p:sp>
      </p:grpSp>
      <p:pic>
        <p:nvPicPr>
          <p:cNvPr id="16" name="Picture 15">
            <a:extLst>
              <a:ext uri="{FF2B5EF4-FFF2-40B4-BE49-F238E27FC236}">
                <a16:creationId xmlns:a16="http://schemas.microsoft.com/office/drawing/2014/main" id="{31EAEAB1-6BFA-4D1F-8696-8EE4C9721A4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62700" y="223641"/>
            <a:ext cx="5486400" cy="3382260"/>
          </a:xfrm>
          <a:prstGeom prst="rect">
            <a:avLst/>
          </a:prstGeom>
        </p:spPr>
      </p:pic>
      <p:grpSp>
        <p:nvGrpSpPr>
          <p:cNvPr id="19" name="Group 18">
            <a:extLst>
              <a:ext uri="{FF2B5EF4-FFF2-40B4-BE49-F238E27FC236}">
                <a16:creationId xmlns:a16="http://schemas.microsoft.com/office/drawing/2014/main" id="{C4E0ACE6-BC0C-45D3-BD2D-5F39791CD663}"/>
              </a:ext>
            </a:extLst>
          </p:cNvPr>
          <p:cNvGrpSpPr/>
          <p:nvPr/>
        </p:nvGrpSpPr>
        <p:grpSpPr>
          <a:xfrm>
            <a:off x="325122" y="5295010"/>
            <a:ext cx="5257800" cy="1006814"/>
            <a:chOff x="6464300" y="3880893"/>
            <a:chExt cx="5257800" cy="1006814"/>
          </a:xfrm>
        </p:grpSpPr>
        <p:sp>
          <p:nvSpPr>
            <p:cNvPr id="20" name="Rectangle 19">
              <a:extLst>
                <a:ext uri="{FF2B5EF4-FFF2-40B4-BE49-F238E27FC236}">
                  <a16:creationId xmlns:a16="http://schemas.microsoft.com/office/drawing/2014/main" id="{DD1A241A-D978-489E-AD97-C606F87CBFCE}"/>
                </a:ext>
              </a:extLst>
            </p:cNvPr>
            <p:cNvSpPr/>
            <p:nvPr/>
          </p:nvSpPr>
          <p:spPr>
            <a:xfrm>
              <a:off x="6464300" y="4204443"/>
              <a:ext cx="5257800" cy="683264"/>
            </a:xfrm>
            <a:prstGeom prst="rect">
              <a:avLst/>
            </a:prstGeom>
          </p:spPr>
          <p:txBody>
            <a:bodyPr wrap="square" lIns="91440" tIns="91440" rIns="91440" bIns="91440">
              <a:spAutoFit/>
            </a:bodyPr>
            <a:lstStyle/>
            <a:p>
              <a:pPr lvl="0" defTabSz="913874">
                <a:lnSpc>
                  <a:spcPct val="90000"/>
                </a:lnSpc>
                <a:spcBef>
                  <a:spcPts val="600"/>
                </a:spcBef>
                <a:spcAft>
                  <a:spcPts val="588"/>
                </a:spcAft>
                <a:defRPr/>
              </a:pPr>
              <a:r>
                <a:rPr lang="en-US">
                  <a:solidFill>
                    <a:srgbClr val="505050"/>
                  </a:solidFill>
                </a:rPr>
                <a:t>Investigate on users, file, activities, locations and managed apps, quantify exposure and risk.</a:t>
              </a:r>
            </a:p>
          </p:txBody>
        </p:sp>
        <p:sp>
          <p:nvSpPr>
            <p:cNvPr id="21" name="Rectangle 20">
              <a:extLst>
                <a:ext uri="{FF2B5EF4-FFF2-40B4-BE49-F238E27FC236}">
                  <a16:creationId xmlns:a16="http://schemas.microsoft.com/office/drawing/2014/main" id="{8E329931-50D6-4D06-AC7C-51F14FFF6D3B}"/>
                </a:ext>
              </a:extLst>
            </p:cNvPr>
            <p:cNvSpPr/>
            <p:nvPr/>
          </p:nvSpPr>
          <p:spPr>
            <a:xfrm>
              <a:off x="6464300" y="3880893"/>
              <a:ext cx="5257800" cy="461665"/>
            </a:xfrm>
            <a:prstGeom prst="rect">
              <a:avLst/>
            </a:prstGeom>
          </p:spPr>
          <p:txBody>
            <a:bodyPr wrap="square" lIns="91440" tIns="91440" rIns="91440" bIns="91440">
              <a:spAutoFit/>
            </a:bodyPr>
            <a:lstStyle/>
            <a:p>
              <a:pPr marL="0" lvl="1" defTabSz="914102" fontAlgn="base">
                <a:defRPr/>
              </a:pPr>
              <a:r>
                <a:rPr lang="en-US" kern="0">
                  <a:solidFill>
                    <a:srgbClr val="0078D7"/>
                  </a:solidFill>
                  <a:latin typeface="Segoe UI Semibold" panose="020B0702040204020203" pitchFamily="34" charset="0"/>
                  <a:cs typeface="Segoe UI Semibold" panose="020B0702040204020203" pitchFamily="34" charset="0"/>
                </a:rPr>
                <a:t>Advanced incident investigation tools</a:t>
              </a:r>
              <a:endParaRPr kumimoji="0" lang="en-US" sz="18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grpSp>
      <p:pic>
        <p:nvPicPr>
          <p:cNvPr id="17" name="Picture 16" descr="A screenshot of a computer&#10;&#10;Description generated with very high confidence">
            <a:extLst>
              <a:ext uri="{FF2B5EF4-FFF2-40B4-BE49-F238E27FC236}">
                <a16:creationId xmlns:a16="http://schemas.microsoft.com/office/drawing/2014/main" id="{3CAAC151-53C4-48A5-B25F-62F797F9D4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62699" y="3694441"/>
            <a:ext cx="5485921" cy="3259184"/>
          </a:xfrm>
          <a:prstGeom prst="rect">
            <a:avLst/>
          </a:prstGeom>
        </p:spPr>
      </p:pic>
      <p:pic>
        <p:nvPicPr>
          <p:cNvPr id="23" name="Picture 22">
            <a:extLst>
              <a:ext uri="{FF2B5EF4-FFF2-40B4-BE49-F238E27FC236}">
                <a16:creationId xmlns:a16="http://schemas.microsoft.com/office/drawing/2014/main" id="{EB6F6061-42AA-4719-81E2-75D6B657DF27}"/>
              </a:ext>
            </a:extLst>
          </p:cNvPr>
          <p:cNvPicPr>
            <a:picLocks noChangeAspect="1"/>
          </p:cNvPicPr>
          <p:nvPr/>
        </p:nvPicPr>
        <p:blipFill rotWithShape="1">
          <a:blip r:embed="rId5"/>
          <a:srcRect l="1857" t="25799" r="5931" b="5931"/>
          <a:stretch/>
        </p:blipFill>
        <p:spPr>
          <a:xfrm>
            <a:off x="241093" y="1385455"/>
            <a:ext cx="11533827" cy="4804052"/>
          </a:xfrm>
          <a:prstGeom prst="roundRect">
            <a:avLst>
              <a:gd name="adj" fmla="val 5844"/>
            </a:avLst>
          </a:prstGeom>
          <a:ln w="76200">
            <a:solidFill>
              <a:schemeClr val="accent2"/>
            </a:solidFill>
          </a:ln>
        </p:spPr>
      </p:pic>
    </p:spTree>
    <p:extLst>
      <p:ext uri="{BB962C8B-B14F-4D97-AF65-F5344CB8AC3E}">
        <p14:creationId xmlns:p14="http://schemas.microsoft.com/office/powerpoint/2010/main" val="10919430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23"/>
                                        </p:tgtEl>
                                        <p:attrNameLst>
                                          <p:attrName>ppt_w</p:attrName>
                                        </p:attrNameLst>
                                      </p:cBhvr>
                                      <p:tavLst>
                                        <p:tav tm="0">
                                          <p:val>
                                            <p:strVal val="ppt_w"/>
                                          </p:val>
                                        </p:tav>
                                        <p:tav tm="100000">
                                          <p:val>
                                            <p:fltVal val="0"/>
                                          </p:val>
                                        </p:tav>
                                      </p:tavLst>
                                    </p:anim>
                                    <p:anim calcmode="lin" valueType="num">
                                      <p:cBhvr>
                                        <p:cTn id="14" dur="500"/>
                                        <p:tgtEl>
                                          <p:spTgt spid="23"/>
                                        </p:tgtEl>
                                        <p:attrNameLst>
                                          <p:attrName>ppt_h</p:attrName>
                                        </p:attrNameLst>
                                      </p:cBhvr>
                                      <p:tavLst>
                                        <p:tav tm="0">
                                          <p:val>
                                            <p:strVal val="ppt_h"/>
                                          </p:val>
                                        </p:tav>
                                        <p:tav tm="100000">
                                          <p:val>
                                            <p:fltVal val="0"/>
                                          </p:val>
                                        </p:tav>
                                      </p:tavLst>
                                    </p:anim>
                                    <p:animEffect transition="out" filter="fade">
                                      <p:cBhvr>
                                        <p:cTn id="15" dur="500"/>
                                        <p:tgtEl>
                                          <p:spTgt spid="23"/>
                                        </p:tgtEl>
                                      </p:cBhvr>
                                    </p:animEffect>
                                    <p:set>
                                      <p:cBhvr>
                                        <p:cTn id="16"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41D5E658-355F-4528-891F-78B54DBA89E4}"/>
              </a:ext>
            </a:extLst>
          </p:cNvPr>
          <p:cNvGrpSpPr/>
          <p:nvPr/>
        </p:nvGrpSpPr>
        <p:grpSpPr>
          <a:xfrm>
            <a:off x="453755" y="3591980"/>
            <a:ext cx="11487934" cy="2954900"/>
            <a:chOff x="453755" y="3734604"/>
            <a:chExt cx="8252426" cy="2812766"/>
          </a:xfrm>
        </p:grpSpPr>
        <p:sp>
          <p:nvSpPr>
            <p:cNvPr id="13" name="Rectangle: Rounded Corners 12">
              <a:extLst>
                <a:ext uri="{FF2B5EF4-FFF2-40B4-BE49-F238E27FC236}">
                  <a16:creationId xmlns:a16="http://schemas.microsoft.com/office/drawing/2014/main" id="{1353478F-303F-4FB7-B277-92CE0307E7F8}"/>
                </a:ext>
              </a:extLst>
            </p:cNvPr>
            <p:cNvSpPr/>
            <p:nvPr/>
          </p:nvSpPr>
          <p:spPr bwMode="auto">
            <a:xfrm>
              <a:off x="453755" y="3844850"/>
              <a:ext cx="8252426" cy="2702520"/>
            </a:xfrm>
            <a:prstGeom prst="roundRect">
              <a:avLst>
                <a:gd name="adj" fmla="val 0"/>
              </a:avLst>
            </a:prstGeom>
            <a:solidFill>
              <a:schemeClr val="bg1">
                <a:lumMod val="95000"/>
                <a:alpha val="81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98" name="Rectangle 97">
              <a:extLst>
                <a:ext uri="{FF2B5EF4-FFF2-40B4-BE49-F238E27FC236}">
                  <a16:creationId xmlns:a16="http://schemas.microsoft.com/office/drawing/2014/main" id="{CB06ECE6-9838-4C5B-804C-5EE200B7B3AA}"/>
                </a:ext>
              </a:extLst>
            </p:cNvPr>
            <p:cNvSpPr/>
            <p:nvPr/>
          </p:nvSpPr>
          <p:spPr bwMode="auto">
            <a:xfrm>
              <a:off x="458710" y="3844850"/>
              <a:ext cx="8247471" cy="5094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9" name="Content Placeholder 2">
              <a:extLst>
                <a:ext uri="{FF2B5EF4-FFF2-40B4-BE49-F238E27FC236}">
                  <a16:creationId xmlns:a16="http://schemas.microsoft.com/office/drawing/2014/main" id="{7FD0EA0D-6D60-4B61-ACE9-1C5A5EDD7980}"/>
                </a:ext>
              </a:extLst>
            </p:cNvPr>
            <p:cNvSpPr txBox="1">
              <a:spLocks/>
            </p:cNvSpPr>
            <p:nvPr/>
          </p:nvSpPr>
          <p:spPr>
            <a:xfrm>
              <a:off x="512484" y="3734604"/>
              <a:ext cx="2829781" cy="684198"/>
            </a:xfrm>
            <a:prstGeom prst="rect">
              <a:avLst/>
            </a:prstGeom>
            <a:effectLst/>
          </p:spPr>
          <p:txBody>
            <a:bodyPr anchor="ctr">
              <a:noAutofit/>
            </a:bodyPr>
            <a:lstStyle>
              <a:lvl1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4080" kern="1200" spc="0" baseline="0">
                  <a:gradFill>
                    <a:gsLst>
                      <a:gs pos="1250">
                        <a:schemeClr val="tx1"/>
                      </a:gs>
                      <a:gs pos="100000">
                        <a:schemeClr val="tx1"/>
                      </a:gs>
                    </a:gsLst>
                    <a:lin ang="5400000" scaled="0"/>
                  </a:gradFill>
                  <a:latin typeface="+mj-lt"/>
                  <a:ea typeface="+mn-ea"/>
                  <a:cs typeface="+mn-cs"/>
                </a:defRPr>
              </a:lvl1pPr>
              <a:lvl2pPr marL="349724"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448" kern="1200" spc="0" baseline="0">
                  <a:gradFill>
                    <a:gsLst>
                      <a:gs pos="1250">
                        <a:schemeClr val="tx1"/>
                      </a:gs>
                      <a:gs pos="100000">
                        <a:schemeClr val="tx1"/>
                      </a:gs>
                    </a:gsLst>
                    <a:lin ang="5400000" scaled="0"/>
                  </a:gradFill>
                  <a:latin typeface="+mn-lt"/>
                  <a:ea typeface="+mn-ea"/>
                  <a:cs typeface="+mn-cs"/>
                </a:defRPr>
              </a:lvl2pPr>
              <a:lvl3pPr marL="582873"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4pPr>
              <a:lvl5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24011" indent="-224011" defTabSz="896042">
                <a:lnSpc>
                  <a:spcPct val="100000"/>
                </a:lnSpc>
                <a:spcBef>
                  <a:spcPts val="980"/>
                </a:spcBef>
                <a:defRPr/>
              </a:pPr>
              <a:r>
                <a:rPr lang="en-US" sz="1600" b="1" kern="0" cap="all">
                  <a:ln w="3175">
                    <a:noFill/>
                  </a:ln>
                  <a:gradFill>
                    <a:gsLst>
                      <a:gs pos="0">
                        <a:schemeClr val="bg1"/>
                      </a:gs>
                      <a:gs pos="100000">
                        <a:schemeClr val="bg1"/>
                      </a:gs>
                    </a:gsLst>
                    <a:lin ang="5400000" scaled="1"/>
                  </a:gradFill>
                  <a:latin typeface="Segoe UI"/>
                  <a:ea typeface="Segoe UI Black" pitchFamily="34"/>
                  <a:cs typeface="Segoe UI Black" pitchFamily="34"/>
                </a:rPr>
                <a:t>Security Management</a:t>
              </a:r>
            </a:p>
          </p:txBody>
        </p:sp>
      </p:grpSp>
      <p:grpSp>
        <p:nvGrpSpPr>
          <p:cNvPr id="22" name="Group 21">
            <a:extLst>
              <a:ext uri="{FF2B5EF4-FFF2-40B4-BE49-F238E27FC236}">
                <a16:creationId xmlns:a16="http://schemas.microsoft.com/office/drawing/2014/main" id="{83A4275D-AE68-4A73-B0CD-5C42EF0D6E9C}"/>
              </a:ext>
            </a:extLst>
          </p:cNvPr>
          <p:cNvGrpSpPr/>
          <p:nvPr/>
        </p:nvGrpSpPr>
        <p:grpSpPr>
          <a:xfrm>
            <a:off x="453398" y="1158785"/>
            <a:ext cx="11488291" cy="2270215"/>
            <a:chOff x="453398" y="1158785"/>
            <a:chExt cx="11488291" cy="2534114"/>
          </a:xfrm>
        </p:grpSpPr>
        <p:sp>
          <p:nvSpPr>
            <p:cNvPr id="73" name="Rectangle: Rounded Corners 72">
              <a:extLst>
                <a:ext uri="{FF2B5EF4-FFF2-40B4-BE49-F238E27FC236}">
                  <a16:creationId xmlns:a16="http://schemas.microsoft.com/office/drawing/2014/main" id="{4158FAA4-424D-401D-BEF3-7377BB60115C}"/>
                </a:ext>
              </a:extLst>
            </p:cNvPr>
            <p:cNvSpPr/>
            <p:nvPr/>
          </p:nvSpPr>
          <p:spPr bwMode="auto">
            <a:xfrm>
              <a:off x="453398" y="1272744"/>
              <a:ext cx="11488291" cy="2420155"/>
            </a:xfrm>
            <a:prstGeom prst="roundRect">
              <a:avLst>
                <a:gd name="adj" fmla="val 0"/>
              </a:avLst>
            </a:prstGeom>
            <a:solidFill>
              <a:schemeClr val="bg1">
                <a:lumMod val="95000"/>
                <a:alpha val="81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568D3D80-DB92-4F14-8FFE-E022B8FA5CB5}"/>
                </a:ext>
              </a:extLst>
            </p:cNvPr>
            <p:cNvSpPr/>
            <p:nvPr/>
          </p:nvSpPr>
          <p:spPr bwMode="auto">
            <a:xfrm>
              <a:off x="453755" y="1158785"/>
              <a:ext cx="11487934" cy="450077"/>
            </a:xfrm>
            <a:prstGeom prst="rect">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latin typeface="Segoe UI"/>
                <a:cs typeface="Segoe UI" pitchFamily="34" charset="0"/>
              </a:endParaRPr>
            </a:p>
          </p:txBody>
        </p:sp>
      </p:grpSp>
      <p:sp>
        <p:nvSpPr>
          <p:cNvPr id="6" name="Title 5"/>
          <p:cNvSpPr>
            <a:spLocks noGrp="1"/>
          </p:cNvSpPr>
          <p:nvPr>
            <p:ph type="title"/>
          </p:nvPr>
        </p:nvSpPr>
        <p:spPr>
          <a:xfrm>
            <a:off x="588263" y="457201"/>
            <a:ext cx="11018520" cy="553998"/>
          </a:xfrm>
        </p:spPr>
        <p:txBody>
          <a:bodyPr/>
          <a:lstStyle/>
          <a:p>
            <a:r>
              <a:rPr lang="en-US"/>
              <a:t>Overall Principles + Security Management Strategy</a:t>
            </a:r>
          </a:p>
        </p:txBody>
      </p:sp>
      <p:sp>
        <p:nvSpPr>
          <p:cNvPr id="74" name="Content Placeholder 2">
            <a:extLst>
              <a:ext uri="{FF2B5EF4-FFF2-40B4-BE49-F238E27FC236}">
                <a16:creationId xmlns:a16="http://schemas.microsoft.com/office/drawing/2014/main" id="{4F6155BC-7261-4F46-81A3-C4A59314DF57}"/>
              </a:ext>
            </a:extLst>
          </p:cNvPr>
          <p:cNvSpPr txBox="1">
            <a:spLocks/>
          </p:cNvSpPr>
          <p:nvPr/>
        </p:nvSpPr>
        <p:spPr>
          <a:xfrm>
            <a:off x="527063" y="1024437"/>
            <a:ext cx="3436638" cy="718772"/>
          </a:xfrm>
          <a:prstGeom prst="rect">
            <a:avLst/>
          </a:prstGeom>
          <a:effectLst/>
        </p:spPr>
        <p:txBody>
          <a:bodyPr anchor="ctr">
            <a:noAutofit/>
          </a:bodyPr>
          <a:lstStyle>
            <a:lvl1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4080" kern="1200" spc="0" baseline="0">
                <a:gradFill>
                  <a:gsLst>
                    <a:gs pos="1250">
                      <a:schemeClr val="tx1"/>
                    </a:gs>
                    <a:gs pos="100000">
                      <a:schemeClr val="tx1"/>
                    </a:gs>
                  </a:gsLst>
                  <a:lin ang="5400000" scaled="0"/>
                </a:gradFill>
                <a:latin typeface="+mj-lt"/>
                <a:ea typeface="+mn-ea"/>
                <a:cs typeface="+mn-cs"/>
              </a:defRPr>
            </a:lvl1pPr>
            <a:lvl2pPr marL="349724"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448" kern="1200" spc="0" baseline="0">
                <a:gradFill>
                  <a:gsLst>
                    <a:gs pos="1250">
                      <a:schemeClr val="tx1"/>
                    </a:gs>
                    <a:gs pos="100000">
                      <a:schemeClr val="tx1"/>
                    </a:gs>
                  </a:gsLst>
                  <a:lin ang="5400000" scaled="0"/>
                </a:gradFill>
                <a:latin typeface="+mn-lt"/>
                <a:ea typeface="+mn-ea"/>
                <a:cs typeface="+mn-cs"/>
              </a:defRPr>
            </a:lvl2pPr>
            <a:lvl3pPr marL="582873"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4pPr>
            <a:lvl5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24011" indent="-224011" defTabSz="896042">
              <a:lnSpc>
                <a:spcPct val="100000"/>
              </a:lnSpc>
              <a:spcBef>
                <a:spcPts val="980"/>
              </a:spcBef>
              <a:defRPr/>
            </a:pPr>
            <a:r>
              <a:rPr lang="en-US" sz="1600" b="1" kern="0" cap="all">
                <a:ln w="3175">
                  <a:noFill/>
                </a:ln>
                <a:gradFill>
                  <a:gsLst>
                    <a:gs pos="0">
                      <a:schemeClr val="bg1"/>
                    </a:gs>
                    <a:gs pos="100000">
                      <a:schemeClr val="bg1"/>
                    </a:gs>
                  </a:gsLst>
                  <a:lin ang="5400000" scaled="1"/>
                </a:gradFill>
                <a:latin typeface="Segoe UI"/>
                <a:ea typeface="Segoe UI Black" pitchFamily="34"/>
                <a:cs typeface="Segoe UI Black" pitchFamily="34"/>
              </a:rPr>
              <a:t>Key Principles</a:t>
            </a:r>
          </a:p>
        </p:txBody>
      </p:sp>
      <p:sp>
        <p:nvSpPr>
          <p:cNvPr id="29" name="TextBox 28">
            <a:extLst>
              <a:ext uri="{FF2B5EF4-FFF2-40B4-BE49-F238E27FC236}">
                <a16:creationId xmlns:a16="http://schemas.microsoft.com/office/drawing/2014/main" id="{E79E45F8-E4FB-4E39-A0C2-4433D41AE3C6}"/>
              </a:ext>
            </a:extLst>
          </p:cNvPr>
          <p:cNvSpPr txBox="1"/>
          <p:nvPr/>
        </p:nvSpPr>
        <p:spPr>
          <a:xfrm>
            <a:off x="6563891" y="5759730"/>
            <a:ext cx="2092449" cy="603242"/>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r>
              <a:rPr lang="en-US" sz="1000" dirty="0">
                <a:gradFill>
                  <a:gsLst>
                    <a:gs pos="0">
                      <a:schemeClr val="tx1"/>
                    </a:gs>
                    <a:gs pos="100000">
                      <a:schemeClr val="tx1"/>
                    </a:gs>
                  </a:gsLst>
                  <a:lin ang="5400000" scaled="1"/>
                </a:gradFill>
              </a:rPr>
              <a:t>Vulnerability Management</a:t>
            </a:r>
          </a:p>
        </p:txBody>
      </p:sp>
      <p:sp>
        <p:nvSpPr>
          <p:cNvPr id="69" name="TextBox 68">
            <a:extLst>
              <a:ext uri="{FF2B5EF4-FFF2-40B4-BE49-F238E27FC236}">
                <a16:creationId xmlns:a16="http://schemas.microsoft.com/office/drawing/2014/main" id="{4BE2EA8A-1C27-4159-BCC2-2B44F6D122CD}"/>
              </a:ext>
            </a:extLst>
          </p:cNvPr>
          <p:cNvSpPr txBox="1"/>
          <p:nvPr/>
        </p:nvSpPr>
        <p:spPr>
          <a:xfrm>
            <a:off x="766360" y="2784399"/>
            <a:ext cx="1606197" cy="618631"/>
          </a:xfrm>
          <a:prstGeom prst="rect">
            <a:avLst/>
          </a:prstGeom>
          <a:noFill/>
          <a:effectLst/>
        </p:spPr>
        <p:txBody>
          <a:bodyPr wrap="square" lIns="182880" tIns="146304" rIns="182880" bIns="146304" rtlCol="0" anchor="ctr">
            <a:spAutoFit/>
          </a:bodyPr>
          <a:lstStyle/>
          <a:p>
            <a:pPr lvl="0" algn="ctr" defTabSz="914367">
              <a:spcBef>
                <a:spcPct val="0"/>
              </a:spcBef>
              <a:spcAft>
                <a:spcPts val="2353"/>
              </a:spcAft>
              <a:defRPr/>
            </a:pPr>
            <a:r>
              <a:rPr kumimoji="0" lang="en-US" sz="1050" b="1" i="0" u="none" strike="noStrike" kern="0" cap="all" spc="118" normalizeH="0" baseline="0" noProof="0" dirty="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rPr>
              <a:t>RUIN </a:t>
            </a:r>
            <a:br>
              <a:rPr kumimoji="0" lang="en-US" sz="1050" b="1" i="0" u="none" strike="noStrike" kern="0" cap="all" spc="118" normalizeH="0" baseline="0" noProof="0" dirty="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rPr>
            </a:br>
            <a:r>
              <a:rPr kumimoji="0" lang="en-US" sz="1050" b="1" i="0" u="none" strike="noStrike" kern="0" cap="all" spc="118" normalizeH="0" baseline="0" noProof="0" dirty="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rPr>
              <a:t>ATTACKER ROI</a:t>
            </a:r>
            <a:endParaRPr kumimoji="0" lang="en-US" sz="1050" b="1" i="0" u="none" strike="noStrike" kern="0" cap="all" spc="118" normalizeH="0" baseline="0" noProof="0" dirty="0">
              <a:ln w="3175">
                <a:noFill/>
              </a:ln>
              <a:gradFill>
                <a:gsLst>
                  <a:gs pos="0">
                    <a:schemeClr val="tx1"/>
                  </a:gs>
                  <a:gs pos="100000">
                    <a:schemeClr val="tx1"/>
                  </a:gs>
                </a:gsLst>
                <a:lin ang="5400000" scaled="1"/>
              </a:gradFill>
              <a:effectLst/>
              <a:highlight>
                <a:srgbClr val="FFFF00"/>
              </a:highlight>
              <a:uLnTx/>
              <a:uFillTx/>
              <a:latin typeface="Segoe UI"/>
              <a:ea typeface="Segoe UI Black" pitchFamily="34"/>
              <a:cs typeface="Segoe UI Black" pitchFamily="34"/>
            </a:endParaRPr>
          </a:p>
        </p:txBody>
      </p:sp>
      <p:sp>
        <p:nvSpPr>
          <p:cNvPr id="87" name="TextBox 86">
            <a:extLst>
              <a:ext uri="{FF2B5EF4-FFF2-40B4-BE49-F238E27FC236}">
                <a16:creationId xmlns:a16="http://schemas.microsoft.com/office/drawing/2014/main" id="{8D9FD042-D866-42CC-819F-ACF8884B129A}"/>
              </a:ext>
            </a:extLst>
          </p:cNvPr>
          <p:cNvSpPr txBox="1"/>
          <p:nvPr/>
        </p:nvSpPr>
        <p:spPr>
          <a:xfrm>
            <a:off x="3091945" y="2799076"/>
            <a:ext cx="1537252" cy="618631"/>
          </a:xfrm>
          <a:prstGeom prst="rect">
            <a:avLst/>
          </a:prstGeom>
          <a:noFill/>
          <a:effectLst/>
        </p:spPr>
        <p:txBody>
          <a:bodyPr wrap="square" lIns="182880" tIns="146304" rIns="182880" bIns="146304" rtlCol="0" anchor="ctr">
            <a:spAutoFit/>
          </a:bodyPr>
          <a:lstStyle/>
          <a:p>
            <a:pPr lvl="0" algn="ctr" defTabSz="914367">
              <a:spcBef>
                <a:spcPct val="0"/>
              </a:spcBef>
              <a:spcAft>
                <a:spcPts val="2353"/>
              </a:spcAft>
              <a:defRPr/>
            </a:pPr>
            <a:r>
              <a:rPr kumimoji="0" lang="en-US" sz="1050" b="1" i="0" u="none" strike="noStrike" kern="0" cap="all" spc="118" normalizeH="0" baseline="0" noProof="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rPr>
              <a:t>PRODUCTIVITY </a:t>
            </a:r>
            <a:br>
              <a:rPr kumimoji="0" lang="en-US" sz="1050" b="1" i="0" u="none" strike="noStrike" kern="0" cap="all" spc="118" normalizeH="0" baseline="0" noProof="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rPr>
            </a:br>
            <a:r>
              <a:rPr kumimoji="0" lang="en-US" sz="1050" b="1" i="0" u="sng" strike="noStrike" kern="0" cap="all" spc="118" normalizeH="0" baseline="0" noProof="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rPr>
              <a:t>AND</a:t>
            </a:r>
            <a:r>
              <a:rPr kumimoji="0" lang="en-US" sz="1050" b="1" i="0" strike="noStrike" kern="0" cap="all" spc="118" normalizeH="0" baseline="0" noProof="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rPr>
              <a:t> </a:t>
            </a:r>
            <a:r>
              <a:rPr kumimoji="0" lang="en-US" sz="1050" b="1" i="0" u="none" strike="noStrike" kern="0" cap="all" spc="118" normalizeH="0" baseline="0" noProof="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rPr>
              <a:t>SECURITY</a:t>
            </a:r>
            <a:endParaRPr kumimoji="0" lang="en-US" sz="1050" b="1" i="0" u="none" strike="noStrike" kern="0" cap="all" spc="118" normalizeH="0" baseline="0" noProof="0">
              <a:ln w="3175">
                <a:noFill/>
              </a:ln>
              <a:gradFill>
                <a:gsLst>
                  <a:gs pos="0">
                    <a:schemeClr val="tx1"/>
                  </a:gs>
                  <a:gs pos="100000">
                    <a:schemeClr val="tx1"/>
                  </a:gs>
                </a:gsLst>
                <a:lin ang="5400000" scaled="1"/>
              </a:gradFill>
              <a:effectLst/>
              <a:highlight>
                <a:srgbClr val="FFFF00"/>
              </a:highlight>
              <a:uLnTx/>
              <a:uFillTx/>
              <a:latin typeface="Segoe UI"/>
              <a:ea typeface="Segoe UI Black" pitchFamily="34"/>
              <a:cs typeface="Segoe UI Black" pitchFamily="34"/>
            </a:endParaRPr>
          </a:p>
        </p:txBody>
      </p:sp>
      <p:sp>
        <p:nvSpPr>
          <p:cNvPr id="93" name="TextBox 92">
            <a:extLst>
              <a:ext uri="{FF2B5EF4-FFF2-40B4-BE49-F238E27FC236}">
                <a16:creationId xmlns:a16="http://schemas.microsoft.com/office/drawing/2014/main" id="{15699CB9-302D-412F-AF1F-76282F896B40}"/>
              </a:ext>
            </a:extLst>
          </p:cNvPr>
          <p:cNvSpPr txBox="1"/>
          <p:nvPr/>
        </p:nvSpPr>
        <p:spPr>
          <a:xfrm>
            <a:off x="5348585" y="2793114"/>
            <a:ext cx="1537252" cy="618631"/>
          </a:xfrm>
          <a:prstGeom prst="rect">
            <a:avLst/>
          </a:prstGeom>
          <a:noFill/>
          <a:effectLst/>
        </p:spPr>
        <p:txBody>
          <a:bodyPr wrap="square" lIns="182880" tIns="146304" rIns="182880" bIns="146304" rtlCol="0" anchor="ctr">
            <a:spAutoFit/>
          </a:bodyPr>
          <a:lstStyle/>
          <a:p>
            <a:pPr lvl="0" algn="ctr" defTabSz="914367">
              <a:spcBef>
                <a:spcPct val="0"/>
              </a:spcBef>
              <a:spcAft>
                <a:spcPts val="2353"/>
              </a:spcAft>
              <a:defRPr/>
            </a:pPr>
            <a:r>
              <a:rPr kumimoji="0" lang="en-US" sz="1050" b="1" i="0" u="none" strike="noStrike" kern="0" cap="all" spc="118" normalizeH="0" baseline="0" noProof="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rPr>
              <a:t>Assume Compromise</a:t>
            </a:r>
            <a:endParaRPr kumimoji="0" lang="en-US" sz="1050" b="1" i="0" u="none" strike="noStrike" kern="0" cap="all" spc="118" normalizeH="0" baseline="0" noProof="0">
              <a:ln w="3175">
                <a:noFill/>
              </a:ln>
              <a:gradFill>
                <a:gsLst>
                  <a:gs pos="0">
                    <a:schemeClr val="tx1"/>
                  </a:gs>
                  <a:gs pos="100000">
                    <a:schemeClr val="tx1"/>
                  </a:gs>
                </a:gsLst>
                <a:lin ang="5400000" scaled="1"/>
              </a:gradFill>
              <a:effectLst/>
              <a:highlight>
                <a:srgbClr val="FFFF00"/>
              </a:highlight>
              <a:uLnTx/>
              <a:uFillTx/>
              <a:latin typeface="Segoe UI"/>
              <a:ea typeface="Segoe UI Black" pitchFamily="34"/>
              <a:cs typeface="Segoe UI Black" pitchFamily="34"/>
            </a:endParaRPr>
          </a:p>
        </p:txBody>
      </p:sp>
      <p:sp>
        <p:nvSpPr>
          <p:cNvPr id="97" name="TextBox 96">
            <a:extLst>
              <a:ext uri="{FF2B5EF4-FFF2-40B4-BE49-F238E27FC236}">
                <a16:creationId xmlns:a16="http://schemas.microsoft.com/office/drawing/2014/main" id="{DA36A998-587C-4EF5-B1A2-300E4B598497}"/>
              </a:ext>
            </a:extLst>
          </p:cNvPr>
          <p:cNvSpPr txBox="1"/>
          <p:nvPr/>
        </p:nvSpPr>
        <p:spPr>
          <a:xfrm>
            <a:off x="7761035" y="2778155"/>
            <a:ext cx="1693061" cy="618631"/>
          </a:xfrm>
          <a:prstGeom prst="rect">
            <a:avLst/>
          </a:prstGeom>
          <a:noFill/>
          <a:effectLst/>
        </p:spPr>
        <p:txBody>
          <a:bodyPr wrap="square" lIns="182880" tIns="146304" rIns="182880" bIns="146304" rtlCol="0" anchor="ctr">
            <a:spAutoFit/>
          </a:bodyPr>
          <a:lstStyle/>
          <a:p>
            <a:pPr lvl="0" algn="ctr" defTabSz="914367">
              <a:spcBef>
                <a:spcPct val="0"/>
              </a:spcBef>
              <a:spcAft>
                <a:spcPts val="2353"/>
              </a:spcAft>
              <a:defRPr/>
            </a:pPr>
            <a:r>
              <a:rPr kumimoji="0" lang="en-US" sz="1050" b="1" i="0" u="none" strike="noStrike" kern="0" cap="all" spc="118" normalizeH="0" baseline="0" noProof="0" dirty="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rPr>
              <a:t>Shared Responsibility</a:t>
            </a:r>
            <a:endParaRPr kumimoji="0" lang="en-US" sz="1050" b="1" i="0" u="none" strike="noStrike" kern="0" cap="all" spc="118" normalizeH="0" baseline="0" noProof="0" dirty="0">
              <a:ln w="3175">
                <a:noFill/>
              </a:ln>
              <a:gradFill>
                <a:gsLst>
                  <a:gs pos="0">
                    <a:schemeClr val="tx1"/>
                  </a:gs>
                  <a:gs pos="100000">
                    <a:schemeClr val="tx1"/>
                  </a:gs>
                </a:gsLst>
                <a:lin ang="5400000" scaled="1"/>
              </a:gradFill>
              <a:effectLst/>
              <a:highlight>
                <a:srgbClr val="FFFF00"/>
              </a:highlight>
              <a:uLnTx/>
              <a:uFillTx/>
              <a:latin typeface="Segoe UI"/>
              <a:ea typeface="Segoe UI Black" pitchFamily="34"/>
              <a:cs typeface="Segoe UI Black" pitchFamily="34"/>
            </a:endParaRPr>
          </a:p>
        </p:txBody>
      </p:sp>
      <p:sp>
        <p:nvSpPr>
          <p:cNvPr id="99" name="TextBox 98">
            <a:extLst>
              <a:ext uri="{FF2B5EF4-FFF2-40B4-BE49-F238E27FC236}">
                <a16:creationId xmlns:a16="http://schemas.microsoft.com/office/drawing/2014/main" id="{64424143-8F99-4565-BB19-646B6ECAE598}"/>
              </a:ext>
            </a:extLst>
          </p:cNvPr>
          <p:cNvSpPr txBox="1"/>
          <p:nvPr/>
        </p:nvSpPr>
        <p:spPr>
          <a:xfrm>
            <a:off x="10017675" y="2772622"/>
            <a:ext cx="1693061" cy="618631"/>
          </a:xfrm>
          <a:prstGeom prst="rect">
            <a:avLst/>
          </a:prstGeom>
          <a:noFill/>
          <a:effectLst/>
        </p:spPr>
        <p:txBody>
          <a:bodyPr wrap="square" lIns="182880" tIns="146304" rIns="182880" bIns="146304" rtlCol="0" anchor="ctr">
            <a:spAutoFit/>
          </a:bodyPr>
          <a:lstStyle/>
          <a:p>
            <a:pPr lvl="0" algn="ctr" defTabSz="914367">
              <a:spcBef>
                <a:spcPct val="0"/>
              </a:spcBef>
              <a:spcAft>
                <a:spcPts val="2353"/>
              </a:spcAft>
              <a:defRPr/>
            </a:pPr>
            <a:r>
              <a:rPr kumimoji="0" lang="en-US" sz="1050" b="1" i="0" u="none" strike="noStrike" kern="0" cap="all" spc="118" normalizeH="0" baseline="0" noProof="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rPr>
              <a:t>CLOUD IS </a:t>
            </a:r>
            <a:br>
              <a:rPr kumimoji="0" lang="en-US" sz="1050" b="1" i="0" u="none" strike="noStrike" kern="0" cap="all" spc="118" normalizeH="0" baseline="0" noProof="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rPr>
            </a:br>
            <a:r>
              <a:rPr kumimoji="0" lang="en-US" sz="1050" b="1" i="0" u="none" strike="noStrike" kern="0" cap="all" spc="118" normalizeH="0" baseline="0" noProof="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rPr>
              <a:t>MORE SECURE</a:t>
            </a:r>
            <a:endParaRPr kumimoji="0" lang="en-US" sz="1050" b="1" i="0" u="none" strike="noStrike" kern="0" cap="all" spc="118" normalizeH="0" baseline="0" noProof="0">
              <a:ln w="3175">
                <a:noFill/>
              </a:ln>
              <a:gradFill>
                <a:gsLst>
                  <a:gs pos="0">
                    <a:schemeClr val="tx1"/>
                  </a:gs>
                  <a:gs pos="100000">
                    <a:schemeClr val="tx1"/>
                  </a:gs>
                </a:gsLst>
                <a:lin ang="5400000" scaled="1"/>
              </a:gradFill>
              <a:effectLst/>
              <a:highlight>
                <a:srgbClr val="FFFF00"/>
              </a:highlight>
              <a:uLnTx/>
              <a:uFillTx/>
              <a:latin typeface="Segoe UI"/>
              <a:ea typeface="Segoe UI Black" pitchFamily="34"/>
              <a:cs typeface="Segoe UI Black" pitchFamily="34"/>
            </a:endParaRPr>
          </a:p>
        </p:txBody>
      </p:sp>
      <p:sp>
        <p:nvSpPr>
          <p:cNvPr id="101" name="Rectangle 100">
            <a:extLst>
              <a:ext uri="{FF2B5EF4-FFF2-40B4-BE49-F238E27FC236}">
                <a16:creationId xmlns:a16="http://schemas.microsoft.com/office/drawing/2014/main" id="{D71D8BA3-E086-4293-8540-32D2F9BE81F3}"/>
              </a:ext>
            </a:extLst>
          </p:cNvPr>
          <p:cNvSpPr/>
          <p:nvPr/>
        </p:nvSpPr>
        <p:spPr>
          <a:xfrm>
            <a:off x="820929" y="5759730"/>
            <a:ext cx="2092449" cy="618631"/>
          </a:xfrm>
          <a:prstGeom prst="rect">
            <a:avLst/>
          </a:prstGeom>
          <a:noFill/>
          <a:effectLst/>
        </p:spPr>
        <p:txBody>
          <a:bodyPr wrap="square" lIns="182880" tIns="146304" rIns="182880" bIns="146304" rtlCol="0" anchor="ctr">
            <a:spAutoFit/>
          </a:bodyPr>
          <a:lstStyle/>
          <a:p>
            <a:pPr algn="ctr" defTabSz="914367">
              <a:spcBef>
                <a:spcPct val="0"/>
              </a:spcBef>
              <a:spcAft>
                <a:spcPts val="2353"/>
              </a:spcAft>
            </a:pPr>
            <a:r>
              <a:rPr lang="en-US" sz="1050" b="1" kern="0" cap="all" spc="118" dirty="0">
                <a:ln w="3175">
                  <a:noFill/>
                </a:ln>
                <a:gradFill>
                  <a:gsLst>
                    <a:gs pos="0">
                      <a:schemeClr val="tx1"/>
                    </a:gs>
                    <a:gs pos="100000">
                      <a:schemeClr val="tx1"/>
                    </a:gs>
                  </a:gsLst>
                  <a:lin ang="5400000" scaled="1"/>
                </a:gradFill>
                <a:latin typeface="Segoe UI"/>
                <a:ea typeface="Segoe UI Black" pitchFamily="34"/>
                <a:cs typeface="Segoe UI Black" pitchFamily="34"/>
              </a:rPr>
              <a:t>Success Criteria </a:t>
            </a:r>
            <a:br>
              <a:rPr lang="en-US" sz="1050" b="1" kern="0" cap="all" spc="118" dirty="0">
                <a:ln w="3175">
                  <a:noFill/>
                </a:ln>
                <a:gradFill>
                  <a:gsLst>
                    <a:gs pos="0">
                      <a:schemeClr val="tx1"/>
                    </a:gs>
                    <a:gs pos="100000">
                      <a:schemeClr val="tx1"/>
                    </a:gs>
                  </a:gsLst>
                  <a:lin ang="5400000" scaled="1"/>
                </a:gradFill>
                <a:latin typeface="Segoe UI"/>
                <a:ea typeface="Segoe UI Black" pitchFamily="34"/>
                <a:cs typeface="Segoe UI Black" pitchFamily="34"/>
              </a:rPr>
            </a:br>
            <a:r>
              <a:rPr lang="en-US" sz="1050" b="1" kern="0" cap="all" spc="118" dirty="0">
                <a:ln w="3175">
                  <a:noFill/>
                </a:ln>
                <a:gradFill>
                  <a:gsLst>
                    <a:gs pos="0">
                      <a:schemeClr val="tx1"/>
                    </a:gs>
                    <a:gs pos="100000">
                      <a:schemeClr val="tx1"/>
                    </a:gs>
                  </a:gsLst>
                  <a:lin ang="5400000" scaled="1"/>
                </a:gradFill>
                <a:latin typeface="Segoe UI"/>
                <a:ea typeface="Segoe UI Black" pitchFamily="34"/>
                <a:cs typeface="Segoe UI Black" pitchFamily="34"/>
              </a:rPr>
              <a:t>&amp; Use Cases</a:t>
            </a:r>
          </a:p>
        </p:txBody>
      </p:sp>
      <p:sp>
        <p:nvSpPr>
          <p:cNvPr id="103" name="Rectangle 102">
            <a:extLst>
              <a:ext uri="{FF2B5EF4-FFF2-40B4-BE49-F238E27FC236}">
                <a16:creationId xmlns:a16="http://schemas.microsoft.com/office/drawing/2014/main" id="{B54BCA4B-61A3-4681-A09F-77FE5B5B98B5}"/>
              </a:ext>
            </a:extLst>
          </p:cNvPr>
          <p:cNvSpPr/>
          <p:nvPr/>
        </p:nvSpPr>
        <p:spPr>
          <a:xfrm>
            <a:off x="3624196" y="5759730"/>
            <a:ext cx="2092449" cy="618631"/>
          </a:xfrm>
          <a:prstGeom prst="rect">
            <a:avLst/>
          </a:prstGeom>
          <a:noFill/>
          <a:effectLst/>
        </p:spPr>
        <p:txBody>
          <a:bodyPr wrap="square" lIns="182880" tIns="146304" rIns="182880" bIns="146304" rtlCol="0" anchor="ctr">
            <a:spAutoFit/>
          </a:bodyPr>
          <a:lstStyle/>
          <a:p>
            <a:pPr algn="ctr" defTabSz="914367">
              <a:spcBef>
                <a:spcPct val="0"/>
              </a:spcBef>
              <a:spcAft>
                <a:spcPts val="2353"/>
              </a:spcAft>
            </a:pPr>
            <a:r>
              <a:rPr lang="en-US" sz="1050" b="1" kern="0" cap="all" spc="118" dirty="0">
                <a:ln w="3175">
                  <a:noFill/>
                </a:ln>
                <a:gradFill>
                  <a:gsLst>
                    <a:gs pos="0">
                      <a:schemeClr val="tx1"/>
                    </a:gs>
                    <a:gs pos="100000">
                      <a:schemeClr val="tx1"/>
                    </a:gs>
                  </a:gsLst>
                  <a:lin ang="5400000" scaled="1"/>
                </a:gradFill>
                <a:ea typeface="Segoe UI Black" pitchFamily="34"/>
                <a:cs typeface="Segoe UI Black" pitchFamily="34"/>
              </a:rPr>
              <a:t>Visibility, Control, &amp; Guidance</a:t>
            </a:r>
            <a:endParaRPr lang="en-US" sz="1050" b="1" kern="0" cap="all" spc="118" dirty="0">
              <a:ln w="3175">
                <a:noFill/>
              </a:ln>
              <a:gradFill>
                <a:gsLst>
                  <a:gs pos="0">
                    <a:schemeClr val="tx1"/>
                  </a:gs>
                  <a:gs pos="100000">
                    <a:schemeClr val="tx1"/>
                  </a:gs>
                </a:gsLst>
                <a:lin ang="5400000" scaled="1"/>
              </a:gradFill>
              <a:latin typeface="Segoe UI"/>
              <a:ea typeface="Segoe UI Black" pitchFamily="34"/>
              <a:cs typeface="Segoe UI Black" pitchFamily="34"/>
            </a:endParaRPr>
          </a:p>
        </p:txBody>
      </p:sp>
      <mc:AlternateContent xmlns:mc="http://schemas.openxmlformats.org/markup-compatibility/2006" xmlns:psez="http://schemas.microsoft.com/office/powerpoint/2016/sectionzoom">
        <mc:Choice Requires="psez">
          <p:graphicFrame>
            <p:nvGraphicFramePr>
              <p:cNvPr id="31" name="Section Zoom 30">
                <a:extLst>
                  <a:ext uri="{FF2B5EF4-FFF2-40B4-BE49-F238E27FC236}">
                    <a16:creationId xmlns:a16="http://schemas.microsoft.com/office/drawing/2014/main" id="{B5A808A6-8B99-40C4-BC46-E6D16F641D90}"/>
                  </a:ext>
                </a:extLst>
              </p:cNvPr>
              <p:cNvGraphicFramePr>
                <a:graphicFrameLocks noChangeAspect="1"/>
              </p:cNvGraphicFramePr>
              <p:nvPr>
                <p:extLst>
                  <p:ext uri="{D42A27DB-BD31-4B8C-83A1-F6EECF244321}">
                    <p14:modId xmlns:p14="http://schemas.microsoft.com/office/powerpoint/2010/main" val="105726660"/>
                  </p:ext>
                </p:extLst>
              </p:nvPr>
            </p:nvGraphicFramePr>
            <p:xfrm>
              <a:off x="957358" y="4594589"/>
              <a:ext cx="1819592" cy="1023522"/>
            </p:xfrm>
            <a:graphic>
              <a:graphicData uri="http://schemas.microsoft.com/office/powerpoint/2016/sectionzoom">
                <psez:sectionZm>
                  <psez:sectionZmObj sectionId="{E140EC6F-E8D9-4D4A-BCEF-00FCD28A96F8}">
                    <psez:zmPr id="{EC7EE133-953D-48F1-9ACE-61165ACD7CE5}" transitionDur="1000">
                      <p166:blipFill xmlns:p166="http://schemas.microsoft.com/office/powerpoint/2016/6/main">
                        <a:blip r:embed="rId3"/>
                        <a:stretch>
                          <a:fillRect/>
                        </a:stretch>
                      </p166:blipFill>
                      <p166:spPr xmlns:p166="http://schemas.microsoft.com/office/powerpoint/2016/6/main">
                        <a:xfrm>
                          <a:off x="0" y="0"/>
                          <a:ext cx="1819592" cy="1023522"/>
                        </a:xfrm>
                        <a:prstGeom prst="rect">
                          <a:avLst/>
                        </a:prstGeom>
                        <a:ln w="3175">
                          <a:solidFill>
                            <a:prstClr val="ltGray"/>
                          </a:solidFill>
                        </a:ln>
                        <a:effectLst>
                          <a:outerShdw blurRad="254000" dist="76200" dir="2700000" algn="ctr" rotWithShape="0">
                            <a:srgbClr val="000000">
                              <a:alpha val="40000"/>
                            </a:srgbClr>
                          </a:outerShdw>
                        </a:effectLst>
                      </p166:spPr>
                    </psez:zmPr>
                  </psez:sectionZmObj>
                </psez:sectionZm>
              </a:graphicData>
            </a:graphic>
          </p:graphicFrame>
        </mc:Choice>
        <mc:Fallback xmlns="">
          <p:pic>
            <p:nvPicPr>
              <p:cNvPr id="31" name="Section Zoom 30">
                <a:hlinkClick r:id="rId4" action="ppaction://hlinksldjump"/>
                <a:extLst>
                  <a:ext uri="{FF2B5EF4-FFF2-40B4-BE49-F238E27FC236}">
                    <a16:creationId xmlns:a16="http://schemas.microsoft.com/office/drawing/2014/main" id="{B5A808A6-8B99-40C4-BC46-E6D16F641D90}"/>
                  </a:ext>
                </a:extLst>
              </p:cNvPr>
              <p:cNvPicPr>
                <a:picLocks noGrp="1" noRot="1" noChangeAspect="1" noMove="1" noResize="1" noEditPoints="1" noAdjustHandles="1" noChangeArrowheads="1" noChangeShapeType="1"/>
              </p:cNvPicPr>
              <p:nvPr/>
            </p:nvPicPr>
            <p:blipFill>
              <a:blip r:embed="rId5"/>
              <a:stretch>
                <a:fillRect/>
              </a:stretch>
            </p:blipFill>
            <p:spPr>
              <a:xfrm>
                <a:off x="957358" y="4594589"/>
                <a:ext cx="1819592" cy="1023522"/>
              </a:xfrm>
              <a:prstGeom prst="rect">
                <a:avLst/>
              </a:prstGeom>
              <a:ln w="3175">
                <a:solidFill>
                  <a:prstClr val="ltGray"/>
                </a:solidFill>
              </a:ln>
              <a:effectLst>
                <a:outerShdw blurRad="254000" dist="76200" dir="2700000" algn="ctr" rotWithShape="0">
                  <a:srgbClr val="000000">
                    <a:alpha val="40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33" name="Section Zoom 32">
                <a:extLst>
                  <a:ext uri="{FF2B5EF4-FFF2-40B4-BE49-F238E27FC236}">
                    <a16:creationId xmlns:a16="http://schemas.microsoft.com/office/drawing/2014/main" id="{E1047275-8DCC-4031-98AA-03C0CA6F4C83}"/>
                  </a:ext>
                </a:extLst>
              </p:cNvPr>
              <p:cNvGraphicFramePr>
                <a:graphicFrameLocks noChangeAspect="1"/>
              </p:cNvGraphicFramePr>
              <p:nvPr>
                <p:extLst>
                  <p:ext uri="{D42A27DB-BD31-4B8C-83A1-F6EECF244321}">
                    <p14:modId xmlns:p14="http://schemas.microsoft.com/office/powerpoint/2010/main" val="350066514"/>
                  </p:ext>
                </p:extLst>
              </p:nvPr>
            </p:nvGraphicFramePr>
            <p:xfrm>
              <a:off x="3760625" y="4594589"/>
              <a:ext cx="1819592" cy="1023522"/>
            </p:xfrm>
            <a:graphic>
              <a:graphicData uri="http://schemas.microsoft.com/office/powerpoint/2016/sectionzoom">
                <psez:sectionZm>
                  <psez:sectionZmObj sectionId="{B98ED84B-57AC-4399-9245-1EA699624AB5}">
                    <psez:zmPr id="{7D242E82-3AF0-4D68-A587-767385B1C9A6}" transitionDur="1000">
                      <p166:blipFill xmlns:p166="http://schemas.microsoft.com/office/powerpoint/2016/6/main">
                        <a:blip r:embed="rId6"/>
                        <a:stretch>
                          <a:fillRect/>
                        </a:stretch>
                      </p166:blipFill>
                      <p166:spPr xmlns:p166="http://schemas.microsoft.com/office/powerpoint/2016/6/main">
                        <a:xfrm>
                          <a:off x="0" y="0"/>
                          <a:ext cx="1819592" cy="1023522"/>
                        </a:xfrm>
                        <a:prstGeom prst="rect">
                          <a:avLst/>
                        </a:prstGeom>
                        <a:ln w="3175">
                          <a:solidFill>
                            <a:prstClr val="ltGray"/>
                          </a:solidFill>
                        </a:ln>
                        <a:effectLst>
                          <a:outerShdw blurRad="254000" dist="76200" dir="2700000" algn="ctr" rotWithShape="0">
                            <a:srgbClr val="000000">
                              <a:alpha val="40000"/>
                            </a:srgbClr>
                          </a:outerShdw>
                        </a:effectLst>
                      </p166:spPr>
                    </psez:zmPr>
                  </psez:sectionZmObj>
                </psez:sectionZm>
              </a:graphicData>
            </a:graphic>
          </p:graphicFrame>
        </mc:Choice>
        <mc:Fallback xmlns="">
          <p:pic>
            <p:nvPicPr>
              <p:cNvPr id="33" name="Section Zoom 32">
                <a:hlinkClick r:id="rId7" action="ppaction://hlinksldjump"/>
                <a:extLst>
                  <a:ext uri="{FF2B5EF4-FFF2-40B4-BE49-F238E27FC236}">
                    <a16:creationId xmlns:a16="http://schemas.microsoft.com/office/drawing/2014/main" id="{E1047275-8DCC-4031-98AA-03C0CA6F4C83}"/>
                  </a:ext>
                </a:extLst>
              </p:cNvPr>
              <p:cNvPicPr>
                <a:picLocks noGrp="1" noRot="1" noChangeAspect="1" noMove="1" noResize="1" noEditPoints="1" noAdjustHandles="1" noChangeArrowheads="1" noChangeShapeType="1"/>
              </p:cNvPicPr>
              <p:nvPr/>
            </p:nvPicPr>
            <p:blipFill>
              <a:blip r:embed="rId8"/>
              <a:stretch>
                <a:fillRect/>
              </a:stretch>
            </p:blipFill>
            <p:spPr>
              <a:xfrm>
                <a:off x="3760625" y="4594589"/>
                <a:ext cx="1819592" cy="1023522"/>
              </a:xfrm>
              <a:prstGeom prst="rect">
                <a:avLst/>
              </a:prstGeom>
              <a:ln w="3175">
                <a:solidFill>
                  <a:prstClr val="ltGray"/>
                </a:solidFill>
              </a:ln>
              <a:effectLst>
                <a:outerShdw blurRad="254000" dist="76200" dir="2700000" algn="ctr" rotWithShape="0">
                  <a:srgbClr val="000000">
                    <a:alpha val="40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3AF55005-4915-47C7-8324-06A4083E9F28}"/>
                  </a:ext>
                </a:extLst>
              </p:cNvPr>
              <p:cNvGraphicFramePr>
                <a:graphicFrameLocks noChangeAspect="1"/>
              </p:cNvGraphicFramePr>
              <p:nvPr>
                <p:extLst>
                  <p:ext uri="{D42A27DB-BD31-4B8C-83A1-F6EECF244321}">
                    <p14:modId xmlns:p14="http://schemas.microsoft.com/office/powerpoint/2010/main" val="2052612036"/>
                  </p:ext>
                </p:extLst>
              </p:nvPr>
            </p:nvGraphicFramePr>
            <p:xfrm>
              <a:off x="820930" y="1905178"/>
              <a:ext cx="1399810" cy="787393"/>
            </p:xfrm>
            <a:graphic>
              <a:graphicData uri="http://schemas.microsoft.com/office/powerpoint/2016/sectionzoom">
                <psez:sectionZm>
                  <psez:sectionZmObj sectionId="{143661FC-559C-43E0-A5DE-94A6A898F4BC}">
                    <psez:zmPr id="{DA118FDF-83E4-4E6E-8DC1-D14DF3BE6A7B}" transitionDur="1000">
                      <p166:blipFill xmlns:p166="http://schemas.microsoft.com/office/powerpoint/2016/6/main">
                        <a:blip r:embed="rId9"/>
                        <a:stretch>
                          <a:fillRect/>
                        </a:stretch>
                      </p166:blipFill>
                      <p166:spPr xmlns:p166="http://schemas.microsoft.com/office/powerpoint/2016/6/main">
                        <a:xfrm>
                          <a:off x="0" y="0"/>
                          <a:ext cx="1399810" cy="787393"/>
                        </a:xfrm>
                        <a:prstGeom prst="rect">
                          <a:avLst/>
                        </a:prstGeom>
                        <a:ln w="3175">
                          <a:solidFill>
                            <a:prstClr val="ltGray"/>
                          </a:solidFill>
                        </a:ln>
                        <a:effectLst>
                          <a:outerShdw blurRad="254000" dist="76200" dir="2700000" sx="102000" sy="102000" algn="ctr" rotWithShape="0">
                            <a:srgbClr val="000000">
                              <a:alpha val="40000"/>
                            </a:srgbClr>
                          </a:outerShdw>
                        </a:effectLst>
                      </p166:spPr>
                    </psez:zmPr>
                  </psez:sectionZmObj>
                </psez:sectionZm>
              </a:graphicData>
            </a:graphic>
          </p:graphicFrame>
        </mc:Choice>
        <mc:Fallback xmlns="">
          <p:pic>
            <p:nvPicPr>
              <p:cNvPr id="4" name="Section Zoom 3">
                <a:hlinkClick r:id="rId32" action="ppaction://hlinksldjump"/>
                <a:extLst>
                  <a:ext uri="{FF2B5EF4-FFF2-40B4-BE49-F238E27FC236}">
                    <a16:creationId xmlns:a16="http://schemas.microsoft.com/office/drawing/2014/main" id="{3AF55005-4915-47C7-8324-06A4083E9F28}"/>
                  </a:ext>
                </a:extLst>
              </p:cNvPr>
              <p:cNvPicPr>
                <a:picLocks noGrp="1" noRot="1" noChangeAspect="1" noMove="1" noResize="1" noEditPoints="1" noAdjustHandles="1" noChangeArrowheads="1" noChangeShapeType="1"/>
              </p:cNvPicPr>
              <p:nvPr/>
            </p:nvPicPr>
            <p:blipFill>
              <a:blip r:embed="rId33"/>
              <a:stretch>
                <a:fillRect/>
              </a:stretch>
            </p:blipFill>
            <p:spPr>
              <a:xfrm>
                <a:off x="820930" y="1905178"/>
                <a:ext cx="1399810" cy="787393"/>
              </a:xfrm>
              <a:prstGeom prst="rect">
                <a:avLst/>
              </a:prstGeom>
              <a:ln w="3175">
                <a:solidFill>
                  <a:prstClr val="ltGray"/>
                </a:solidFill>
              </a:ln>
              <a:effectLst>
                <a:outerShdw blurRad="254000" dist="76200" dir="2700000" sx="102000" sy="102000" algn="ctr" rotWithShape="0">
                  <a:srgbClr val="000000">
                    <a:alpha val="40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0" name="Section Zoom 9">
                <a:extLst>
                  <a:ext uri="{FF2B5EF4-FFF2-40B4-BE49-F238E27FC236}">
                    <a16:creationId xmlns:a16="http://schemas.microsoft.com/office/drawing/2014/main" id="{55CCC183-C337-4F42-8157-504304786E07}"/>
                  </a:ext>
                </a:extLst>
              </p:cNvPr>
              <p:cNvGraphicFramePr>
                <a:graphicFrameLocks noChangeAspect="1"/>
              </p:cNvGraphicFramePr>
              <p:nvPr>
                <p:extLst>
                  <p:ext uri="{D42A27DB-BD31-4B8C-83A1-F6EECF244321}">
                    <p14:modId xmlns:p14="http://schemas.microsoft.com/office/powerpoint/2010/main" val="1997554772"/>
                  </p:ext>
                </p:extLst>
              </p:nvPr>
            </p:nvGraphicFramePr>
            <p:xfrm>
              <a:off x="3156772" y="1905178"/>
              <a:ext cx="1399810" cy="787393"/>
            </p:xfrm>
            <a:graphic>
              <a:graphicData uri="http://schemas.microsoft.com/office/powerpoint/2016/sectionzoom">
                <psez:sectionZm>
                  <psez:sectionZmObj sectionId="{218BBDA7-CD42-4533-950D-F6A13E77A550}">
                    <psez:zmPr id="{F7430441-C8A0-40E6-98D2-CB25E39DAE7D}" transitionDur="1000">
                      <p166:blipFill xmlns:p166="http://schemas.microsoft.com/office/powerpoint/2016/6/main">
                        <a:blip r:embed="rId34"/>
                        <a:stretch>
                          <a:fillRect/>
                        </a:stretch>
                      </p166:blipFill>
                      <p166:spPr xmlns:p166="http://schemas.microsoft.com/office/powerpoint/2016/6/main">
                        <a:xfrm>
                          <a:off x="0" y="0"/>
                          <a:ext cx="1399810" cy="787393"/>
                        </a:xfrm>
                        <a:prstGeom prst="rect">
                          <a:avLst/>
                        </a:prstGeom>
                        <a:ln w="3175">
                          <a:solidFill>
                            <a:prstClr val="ltGray"/>
                          </a:solidFill>
                        </a:ln>
                        <a:effectLst>
                          <a:outerShdw blurRad="254000" dist="76200" dir="2700000" sx="102000" sy="102000" algn="ctr" rotWithShape="0">
                            <a:srgbClr val="000000">
                              <a:alpha val="40000"/>
                            </a:srgbClr>
                          </a:outerShdw>
                        </a:effectLst>
                      </p166:spPr>
                    </psez:zmPr>
                  </psez:sectionZmObj>
                </psez:sectionZm>
              </a:graphicData>
            </a:graphic>
          </p:graphicFrame>
        </mc:Choice>
        <mc:Fallback xmlns="">
          <p:pic>
            <p:nvPicPr>
              <p:cNvPr id="10" name="Section Zoom 9">
                <a:hlinkClick r:id="rId35" action="ppaction://hlinksldjump"/>
                <a:extLst>
                  <a:ext uri="{FF2B5EF4-FFF2-40B4-BE49-F238E27FC236}">
                    <a16:creationId xmlns:a16="http://schemas.microsoft.com/office/drawing/2014/main" id="{55CCC183-C337-4F42-8157-504304786E07}"/>
                  </a:ext>
                </a:extLst>
              </p:cNvPr>
              <p:cNvPicPr>
                <a:picLocks noGrp="1" noRot="1" noChangeAspect="1" noMove="1" noResize="1" noEditPoints="1" noAdjustHandles="1" noChangeArrowheads="1" noChangeShapeType="1"/>
              </p:cNvPicPr>
              <p:nvPr/>
            </p:nvPicPr>
            <p:blipFill>
              <a:blip r:embed="rId36"/>
              <a:stretch>
                <a:fillRect/>
              </a:stretch>
            </p:blipFill>
            <p:spPr>
              <a:xfrm>
                <a:off x="3156772" y="1905178"/>
                <a:ext cx="1399810" cy="787393"/>
              </a:xfrm>
              <a:prstGeom prst="rect">
                <a:avLst/>
              </a:prstGeom>
              <a:ln w="3175">
                <a:solidFill>
                  <a:prstClr val="ltGray"/>
                </a:solidFill>
              </a:ln>
              <a:effectLst>
                <a:outerShdw blurRad="254000" dist="76200" dir="2700000" sx="102000" sy="102000" algn="ctr" rotWithShape="0">
                  <a:srgbClr val="000000">
                    <a:alpha val="40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4" name="Section Zoom 13">
                <a:extLst>
                  <a:ext uri="{FF2B5EF4-FFF2-40B4-BE49-F238E27FC236}">
                    <a16:creationId xmlns:a16="http://schemas.microsoft.com/office/drawing/2014/main" id="{418E3843-43E6-453A-84F9-B8C521194CBE}"/>
                  </a:ext>
                </a:extLst>
              </p:cNvPr>
              <p:cNvGraphicFramePr>
                <a:graphicFrameLocks noChangeAspect="1"/>
              </p:cNvGraphicFramePr>
              <p:nvPr>
                <p:extLst>
                  <p:ext uri="{D42A27DB-BD31-4B8C-83A1-F6EECF244321}">
                    <p14:modId xmlns:p14="http://schemas.microsoft.com/office/powerpoint/2010/main" val="3217669776"/>
                  </p:ext>
                </p:extLst>
              </p:nvPr>
            </p:nvGraphicFramePr>
            <p:xfrm>
              <a:off x="5492614" y="1905178"/>
              <a:ext cx="1399810" cy="787393"/>
            </p:xfrm>
            <a:graphic>
              <a:graphicData uri="http://schemas.microsoft.com/office/powerpoint/2016/sectionzoom">
                <psez:sectionZm>
                  <psez:sectionZmObj sectionId="{F395CFC4-EB74-40DB-B6EB-CAE854F18CCA}">
                    <psez:zmPr id="{C5C9A550-064A-4CA9-B62C-9EA13E4B630C}" transitionDur="1000">
                      <p166:blipFill xmlns:p166="http://schemas.microsoft.com/office/powerpoint/2016/6/main">
                        <a:blip r:embed="rId37"/>
                        <a:stretch>
                          <a:fillRect/>
                        </a:stretch>
                      </p166:blipFill>
                      <p166:spPr xmlns:p166="http://schemas.microsoft.com/office/powerpoint/2016/6/main">
                        <a:xfrm>
                          <a:off x="0" y="0"/>
                          <a:ext cx="1399810" cy="787393"/>
                        </a:xfrm>
                        <a:prstGeom prst="rect">
                          <a:avLst/>
                        </a:prstGeom>
                        <a:ln w="3175">
                          <a:solidFill>
                            <a:prstClr val="ltGray"/>
                          </a:solidFill>
                        </a:ln>
                        <a:effectLst>
                          <a:outerShdw blurRad="254000" dist="76200" dir="2700000" sx="102000" sy="102000" algn="ctr" rotWithShape="0">
                            <a:srgbClr val="000000">
                              <a:alpha val="40000"/>
                            </a:srgbClr>
                          </a:outerShdw>
                        </a:effectLst>
                      </p166:spPr>
                    </psez:zmPr>
                  </psez:sectionZmObj>
                </psez:sectionZm>
              </a:graphicData>
            </a:graphic>
          </p:graphicFrame>
        </mc:Choice>
        <mc:Fallback xmlns="">
          <p:pic>
            <p:nvPicPr>
              <p:cNvPr id="14" name="Section Zoom 13">
                <a:hlinkClick r:id="rId38" action="ppaction://hlinksldjump"/>
                <a:extLst>
                  <a:ext uri="{FF2B5EF4-FFF2-40B4-BE49-F238E27FC236}">
                    <a16:creationId xmlns:a16="http://schemas.microsoft.com/office/drawing/2014/main" id="{418E3843-43E6-453A-84F9-B8C521194CBE}"/>
                  </a:ext>
                </a:extLst>
              </p:cNvPr>
              <p:cNvPicPr>
                <a:picLocks noGrp="1" noRot="1" noChangeAspect="1" noMove="1" noResize="1" noEditPoints="1" noAdjustHandles="1" noChangeArrowheads="1" noChangeShapeType="1"/>
              </p:cNvPicPr>
              <p:nvPr/>
            </p:nvPicPr>
            <p:blipFill>
              <a:blip r:embed="rId39"/>
              <a:stretch>
                <a:fillRect/>
              </a:stretch>
            </p:blipFill>
            <p:spPr>
              <a:xfrm>
                <a:off x="5492614" y="1905178"/>
                <a:ext cx="1399810" cy="787393"/>
              </a:xfrm>
              <a:prstGeom prst="rect">
                <a:avLst/>
              </a:prstGeom>
              <a:ln w="3175">
                <a:solidFill>
                  <a:prstClr val="ltGray"/>
                </a:solidFill>
              </a:ln>
              <a:effectLst>
                <a:outerShdw blurRad="254000" dist="76200" dir="2700000" sx="102000" sy="102000" algn="ctr" rotWithShape="0">
                  <a:srgbClr val="000000">
                    <a:alpha val="40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7" name="Section Zoom 16">
                <a:extLst>
                  <a:ext uri="{FF2B5EF4-FFF2-40B4-BE49-F238E27FC236}">
                    <a16:creationId xmlns:a16="http://schemas.microsoft.com/office/drawing/2014/main" id="{C83C0D3D-696C-4EC3-AD73-DCD7E09BD031}"/>
                  </a:ext>
                </a:extLst>
              </p:cNvPr>
              <p:cNvGraphicFramePr>
                <a:graphicFrameLocks noChangeAspect="1"/>
              </p:cNvGraphicFramePr>
              <p:nvPr>
                <p:extLst>
                  <p:ext uri="{D42A27DB-BD31-4B8C-83A1-F6EECF244321}">
                    <p14:modId xmlns:p14="http://schemas.microsoft.com/office/powerpoint/2010/main" val="533364121"/>
                  </p:ext>
                </p:extLst>
              </p:nvPr>
            </p:nvGraphicFramePr>
            <p:xfrm>
              <a:off x="7828456" y="1905178"/>
              <a:ext cx="1399810" cy="787393"/>
            </p:xfrm>
            <a:graphic>
              <a:graphicData uri="http://schemas.microsoft.com/office/powerpoint/2016/sectionzoom">
                <psez:sectionZm>
                  <psez:sectionZmObj sectionId="{CE747569-DF7A-4CC7-9B8D-7F0B7A696B13}">
                    <psez:zmPr id="{EFDB07DE-2AD5-4B6C-80BD-F7AFA1D34E3E}" transitionDur="1000">
                      <p166:blipFill xmlns:p166="http://schemas.microsoft.com/office/powerpoint/2016/6/main">
                        <a:blip r:embed="rId40"/>
                        <a:stretch>
                          <a:fillRect/>
                        </a:stretch>
                      </p166:blipFill>
                      <p166:spPr xmlns:p166="http://schemas.microsoft.com/office/powerpoint/2016/6/main">
                        <a:xfrm>
                          <a:off x="0" y="0"/>
                          <a:ext cx="1399810" cy="787393"/>
                        </a:xfrm>
                        <a:prstGeom prst="rect">
                          <a:avLst/>
                        </a:prstGeom>
                        <a:ln w="3175">
                          <a:solidFill>
                            <a:prstClr val="ltGray"/>
                          </a:solidFill>
                        </a:ln>
                        <a:effectLst>
                          <a:outerShdw blurRad="254000" dist="76200" dir="2700000" sx="102000" sy="102000" algn="ctr" rotWithShape="0">
                            <a:srgbClr val="000000">
                              <a:alpha val="40000"/>
                            </a:srgbClr>
                          </a:outerShdw>
                        </a:effectLst>
                      </p166:spPr>
                    </psez:zmPr>
                  </psez:sectionZmObj>
                </psez:sectionZm>
              </a:graphicData>
            </a:graphic>
          </p:graphicFrame>
        </mc:Choice>
        <mc:Fallback xmlns="">
          <p:pic>
            <p:nvPicPr>
              <p:cNvPr id="17" name="Section Zoom 16">
                <a:hlinkClick r:id="rId41" action="ppaction://hlinksldjump"/>
                <a:extLst>
                  <a:ext uri="{FF2B5EF4-FFF2-40B4-BE49-F238E27FC236}">
                    <a16:creationId xmlns:a16="http://schemas.microsoft.com/office/drawing/2014/main" id="{C83C0D3D-696C-4EC3-AD73-DCD7E09BD031}"/>
                  </a:ext>
                </a:extLst>
              </p:cNvPr>
              <p:cNvPicPr>
                <a:picLocks noGrp="1" noRot="1" noChangeAspect="1" noMove="1" noResize="1" noEditPoints="1" noAdjustHandles="1" noChangeArrowheads="1" noChangeShapeType="1"/>
              </p:cNvPicPr>
              <p:nvPr/>
            </p:nvPicPr>
            <p:blipFill>
              <a:blip r:embed="rId42"/>
              <a:stretch>
                <a:fillRect/>
              </a:stretch>
            </p:blipFill>
            <p:spPr>
              <a:xfrm>
                <a:off x="7828456" y="1905178"/>
                <a:ext cx="1399810" cy="787393"/>
              </a:xfrm>
              <a:prstGeom prst="rect">
                <a:avLst/>
              </a:prstGeom>
              <a:ln w="3175">
                <a:solidFill>
                  <a:prstClr val="ltGray"/>
                </a:solidFill>
              </a:ln>
              <a:effectLst>
                <a:outerShdw blurRad="254000" dist="76200" dir="2700000" sx="102000" sy="102000" algn="ctr" rotWithShape="0">
                  <a:srgbClr val="000000">
                    <a:alpha val="40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20" name="Section Zoom 19">
                <a:extLst>
                  <a:ext uri="{FF2B5EF4-FFF2-40B4-BE49-F238E27FC236}">
                    <a16:creationId xmlns:a16="http://schemas.microsoft.com/office/drawing/2014/main" id="{D44FB83B-7CDE-4F08-89F6-32A11CD6065D}"/>
                  </a:ext>
                </a:extLst>
              </p:cNvPr>
              <p:cNvGraphicFramePr>
                <a:graphicFrameLocks noChangeAspect="1"/>
              </p:cNvGraphicFramePr>
              <p:nvPr>
                <p:extLst>
                  <p:ext uri="{D42A27DB-BD31-4B8C-83A1-F6EECF244321}">
                    <p14:modId xmlns:p14="http://schemas.microsoft.com/office/powerpoint/2010/main" val="2091268709"/>
                  </p:ext>
                </p:extLst>
              </p:nvPr>
            </p:nvGraphicFramePr>
            <p:xfrm>
              <a:off x="10164300" y="1905178"/>
              <a:ext cx="1399810" cy="787393"/>
            </p:xfrm>
            <a:graphic>
              <a:graphicData uri="http://schemas.microsoft.com/office/powerpoint/2016/sectionzoom">
                <psez:sectionZm>
                  <psez:sectionZmObj sectionId="{B849337F-80C3-4DA4-9D41-958BF02DCCE8}">
                    <psez:zmPr id="{30E29EC6-FFC5-45F5-80E0-4D69F9B3BDFC}" transitionDur="1000">
                      <p166:blipFill xmlns:p166="http://schemas.microsoft.com/office/powerpoint/2016/6/main">
                        <a:blip r:embed="rId43"/>
                        <a:stretch>
                          <a:fillRect/>
                        </a:stretch>
                      </p166:blipFill>
                      <p166:spPr xmlns:p166="http://schemas.microsoft.com/office/powerpoint/2016/6/main">
                        <a:xfrm>
                          <a:off x="0" y="0"/>
                          <a:ext cx="1399810" cy="787393"/>
                        </a:xfrm>
                        <a:prstGeom prst="rect">
                          <a:avLst/>
                        </a:prstGeom>
                        <a:ln w="3175">
                          <a:solidFill>
                            <a:prstClr val="ltGray"/>
                          </a:solidFill>
                        </a:ln>
                        <a:effectLst>
                          <a:outerShdw blurRad="254000" dist="76200" dir="2700000" sx="102000" sy="102000" algn="ctr" rotWithShape="0">
                            <a:srgbClr val="000000">
                              <a:alpha val="40000"/>
                            </a:srgbClr>
                          </a:outerShdw>
                        </a:effectLst>
                      </p166:spPr>
                    </psez:zmPr>
                  </psez:sectionZmObj>
                </psez:sectionZm>
              </a:graphicData>
            </a:graphic>
          </p:graphicFrame>
        </mc:Choice>
        <mc:Fallback xmlns="">
          <p:pic>
            <p:nvPicPr>
              <p:cNvPr id="20" name="Section Zoom 19">
                <a:hlinkClick r:id="rId44" action="ppaction://hlinksldjump"/>
                <a:extLst>
                  <a:ext uri="{FF2B5EF4-FFF2-40B4-BE49-F238E27FC236}">
                    <a16:creationId xmlns:a16="http://schemas.microsoft.com/office/drawing/2014/main" id="{D44FB83B-7CDE-4F08-89F6-32A11CD6065D}"/>
                  </a:ext>
                </a:extLst>
              </p:cNvPr>
              <p:cNvPicPr>
                <a:picLocks noGrp="1" noRot="1" noChangeAspect="1" noMove="1" noResize="1" noEditPoints="1" noAdjustHandles="1" noChangeArrowheads="1" noChangeShapeType="1"/>
              </p:cNvPicPr>
              <p:nvPr/>
            </p:nvPicPr>
            <p:blipFill>
              <a:blip r:embed="rId45"/>
              <a:stretch>
                <a:fillRect/>
              </a:stretch>
            </p:blipFill>
            <p:spPr>
              <a:xfrm>
                <a:off x="10164300" y="1905178"/>
                <a:ext cx="1399810" cy="787393"/>
              </a:xfrm>
              <a:prstGeom prst="rect">
                <a:avLst/>
              </a:prstGeom>
              <a:ln w="3175">
                <a:solidFill>
                  <a:prstClr val="ltGray"/>
                </a:solidFill>
              </a:ln>
              <a:effectLst>
                <a:outerShdw blurRad="254000" dist="76200" dir="2700000" sx="102000" sy="102000" algn="ctr" rotWithShape="0">
                  <a:srgbClr val="000000">
                    <a:alpha val="40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25" name="Section Zoom 24">
                <a:extLst>
                  <a:ext uri="{FF2B5EF4-FFF2-40B4-BE49-F238E27FC236}">
                    <a16:creationId xmlns:a16="http://schemas.microsoft.com/office/drawing/2014/main" id="{A7C77436-3032-42BF-8C2F-8E7D55319F8F}"/>
                  </a:ext>
                </a:extLst>
              </p:cNvPr>
              <p:cNvGraphicFramePr>
                <a:graphicFrameLocks noChangeAspect="1"/>
              </p:cNvGraphicFramePr>
              <p:nvPr>
                <p:extLst>
                  <p:ext uri="{D42A27DB-BD31-4B8C-83A1-F6EECF244321}">
                    <p14:modId xmlns:p14="http://schemas.microsoft.com/office/powerpoint/2010/main" val="691685065"/>
                  </p:ext>
                </p:extLst>
              </p:nvPr>
            </p:nvGraphicFramePr>
            <p:xfrm>
              <a:off x="6700320" y="4594589"/>
              <a:ext cx="1819592" cy="1023522"/>
            </p:xfrm>
            <a:graphic>
              <a:graphicData uri="http://schemas.microsoft.com/office/powerpoint/2016/sectionzoom">
                <psez:sectionZm>
                  <psez:sectionZmObj sectionId="{FFC25F9C-E3B5-43D6-9CE1-3318CD440676}">
                    <psez:zmPr id="{93A06BF3-3A78-49A3-83B0-0531C052EB7F}" transitionDur="1000">
                      <p166:blipFill xmlns:p166="http://schemas.microsoft.com/office/powerpoint/2016/6/main">
                        <a:blip r:embed="rId46"/>
                        <a:stretch>
                          <a:fillRect/>
                        </a:stretch>
                      </p166:blipFill>
                      <p166:spPr xmlns:p166="http://schemas.microsoft.com/office/powerpoint/2016/6/main">
                        <a:xfrm>
                          <a:off x="0" y="0"/>
                          <a:ext cx="1819592" cy="1023522"/>
                        </a:xfrm>
                        <a:prstGeom prst="rect">
                          <a:avLst/>
                        </a:prstGeom>
                        <a:ln w="3175">
                          <a:solidFill>
                            <a:prstClr val="ltGray"/>
                          </a:solidFill>
                        </a:ln>
                        <a:effectLst>
                          <a:outerShdw blurRad="254000" dist="76200" dir="2700000" sx="102000" sy="102000" algn="ctr" rotWithShape="0">
                            <a:srgbClr val="000000">
                              <a:alpha val="40000"/>
                            </a:srgbClr>
                          </a:outerShdw>
                        </a:effectLst>
                      </p166:spPr>
                    </psez:zmPr>
                  </psez:sectionZmObj>
                </psez:sectionZm>
              </a:graphicData>
            </a:graphic>
          </p:graphicFrame>
        </mc:Choice>
        <mc:Fallback xmlns="">
          <p:pic>
            <p:nvPicPr>
              <p:cNvPr id="25" name="Section Zoom 24">
                <a:hlinkClick r:id="rId47" action="ppaction://hlinksldjump"/>
                <a:extLst>
                  <a:ext uri="{FF2B5EF4-FFF2-40B4-BE49-F238E27FC236}">
                    <a16:creationId xmlns:a16="http://schemas.microsoft.com/office/drawing/2014/main" id="{A7C77436-3032-42BF-8C2F-8E7D55319F8F}"/>
                  </a:ext>
                </a:extLst>
              </p:cNvPr>
              <p:cNvPicPr>
                <a:picLocks noGrp="1" noRot="1" noChangeAspect="1" noMove="1" noResize="1" noEditPoints="1" noAdjustHandles="1" noChangeArrowheads="1" noChangeShapeType="1"/>
              </p:cNvPicPr>
              <p:nvPr/>
            </p:nvPicPr>
            <p:blipFill>
              <a:blip r:embed="rId48"/>
              <a:stretch>
                <a:fillRect/>
              </a:stretch>
            </p:blipFill>
            <p:spPr>
              <a:xfrm>
                <a:off x="6700320" y="4594589"/>
                <a:ext cx="1819592" cy="1023522"/>
              </a:xfrm>
              <a:prstGeom prst="rect">
                <a:avLst/>
              </a:prstGeom>
              <a:ln w="3175">
                <a:solidFill>
                  <a:prstClr val="ltGray"/>
                </a:solidFill>
              </a:ln>
              <a:effectLst>
                <a:outerShdw blurRad="254000" dist="76200" dir="2700000" sx="102000" sy="102000" algn="ctr" rotWithShape="0">
                  <a:srgbClr val="000000">
                    <a:alpha val="40000"/>
                  </a:srgbClr>
                </a:outerShdw>
              </a:effectLst>
            </p:spPr>
          </p:pic>
        </mc:Fallback>
      </mc:AlternateContent>
      <p:sp>
        <p:nvSpPr>
          <p:cNvPr id="28" name="TextBox 27">
            <a:extLst>
              <a:ext uri="{FF2B5EF4-FFF2-40B4-BE49-F238E27FC236}">
                <a16:creationId xmlns:a16="http://schemas.microsoft.com/office/drawing/2014/main" id="{E6503C71-A07A-41B3-BB78-CA09A27ADA6F}"/>
              </a:ext>
            </a:extLst>
          </p:cNvPr>
          <p:cNvSpPr txBox="1"/>
          <p:nvPr/>
        </p:nvSpPr>
        <p:spPr>
          <a:xfrm>
            <a:off x="9363067" y="5759730"/>
            <a:ext cx="2092449" cy="603242"/>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r>
              <a:rPr lang="en-US" sz="1000" dirty="0">
                <a:gradFill>
                  <a:gsLst>
                    <a:gs pos="0">
                      <a:schemeClr val="tx1"/>
                    </a:gs>
                    <a:gs pos="100000">
                      <a:schemeClr val="tx1"/>
                    </a:gs>
                  </a:gsLst>
                  <a:lin ang="5400000" scaled="1"/>
                </a:gradFill>
              </a:rPr>
              <a:t>Security Transformation</a:t>
            </a:r>
          </a:p>
        </p:txBody>
      </p:sp>
      <mc:AlternateContent xmlns:mc="http://schemas.openxmlformats.org/markup-compatibility/2006" xmlns:psez="http://schemas.microsoft.com/office/powerpoint/2016/sectionzoom">
        <mc:Choice Requires="psez">
          <p:graphicFrame>
            <p:nvGraphicFramePr>
              <p:cNvPr id="5" name="Section Zoom 4">
                <a:extLst>
                  <a:ext uri="{FF2B5EF4-FFF2-40B4-BE49-F238E27FC236}">
                    <a16:creationId xmlns:a16="http://schemas.microsoft.com/office/drawing/2014/main" id="{D2664DCD-D90D-4887-8F33-8E63E246FEB5}"/>
                  </a:ext>
                </a:extLst>
              </p:cNvPr>
              <p:cNvGraphicFramePr>
                <a:graphicFrameLocks noChangeAspect="1"/>
              </p:cNvGraphicFramePr>
              <p:nvPr>
                <p:extLst>
                  <p:ext uri="{D42A27DB-BD31-4B8C-83A1-F6EECF244321}">
                    <p14:modId xmlns:p14="http://schemas.microsoft.com/office/powerpoint/2010/main" val="4247008400"/>
                  </p:ext>
                </p:extLst>
              </p:nvPr>
            </p:nvGraphicFramePr>
            <p:xfrm>
              <a:off x="9499496" y="4594590"/>
              <a:ext cx="1819592" cy="1023521"/>
            </p:xfrm>
            <a:graphic>
              <a:graphicData uri="http://schemas.microsoft.com/office/powerpoint/2016/sectionzoom">
                <psez:sectionZm>
                  <psez:sectionZmObj sectionId="{9509252B-0F30-4578-A64F-43FED128C264}">
                    <psez:zmPr id="{41151538-ACC2-4FA4-9C92-04E3D15216A3}" transitionDur="1000">
                      <p166:blipFill xmlns:p166="http://schemas.microsoft.com/office/powerpoint/2016/6/main">
                        <a:blip r:embed="rId49"/>
                        <a:stretch>
                          <a:fillRect/>
                        </a:stretch>
                      </p166:blipFill>
                      <p166:spPr xmlns:p166="http://schemas.microsoft.com/office/powerpoint/2016/6/main">
                        <a:xfrm>
                          <a:off x="0" y="0"/>
                          <a:ext cx="1819592" cy="1023521"/>
                        </a:xfrm>
                        <a:prstGeom prst="rect">
                          <a:avLst/>
                        </a:prstGeom>
                        <a:solidFill>
                          <a:schemeClr val="bg1"/>
                        </a:solidFill>
                        <a:ln>
                          <a:noFill/>
                        </a:ln>
                        <a:effectLst>
                          <a:outerShdw blurRad="254000" dist="76200" dir="2700000" algn="tl" rotWithShape="0">
                            <a:prstClr val="black">
                              <a:alpha val="40000"/>
                            </a:prstClr>
                          </a:outerShdw>
                        </a:effectLst>
                      </p166:spPr>
                    </psez:zmPr>
                  </psez:sectionZmObj>
                </psez:sectionZm>
              </a:graphicData>
            </a:graphic>
          </p:graphicFrame>
        </mc:Choice>
        <mc:Fallback xmlns="">
          <p:pic>
            <p:nvPicPr>
              <p:cNvPr id="5" name="Section Zoom 4">
                <a:hlinkClick r:id="rId50" action="ppaction://hlinksldjump"/>
                <a:extLst>
                  <a:ext uri="{FF2B5EF4-FFF2-40B4-BE49-F238E27FC236}">
                    <a16:creationId xmlns:a16="http://schemas.microsoft.com/office/drawing/2014/main" id="{D2664DCD-D90D-4887-8F33-8E63E246FEB5}"/>
                  </a:ext>
                </a:extLst>
              </p:cNvPr>
              <p:cNvPicPr>
                <a:picLocks noGrp="1" noRot="1" noChangeAspect="1" noMove="1" noResize="1" noEditPoints="1" noAdjustHandles="1" noChangeArrowheads="1" noChangeShapeType="1"/>
              </p:cNvPicPr>
              <p:nvPr/>
            </p:nvPicPr>
            <p:blipFill>
              <a:blip r:embed="rId51"/>
              <a:stretch>
                <a:fillRect/>
              </a:stretch>
            </p:blipFill>
            <p:spPr>
              <a:xfrm>
                <a:off x="9499496" y="4594590"/>
                <a:ext cx="1819592" cy="1023521"/>
              </a:xfrm>
              <a:prstGeom prst="rect">
                <a:avLst/>
              </a:prstGeom>
              <a:solidFill>
                <a:schemeClr val="bg1"/>
              </a:solidFill>
              <a:ln>
                <a:noFill/>
              </a:ln>
              <a:effectLst>
                <a:outerShdw blurRad="254000" dist="76200" dir="2700000" algn="tl" rotWithShape="0">
                  <a:prstClr val="black">
                    <a:alpha val="40000"/>
                  </a:prstClr>
                </a:outerShdw>
              </a:effectLst>
            </p:spPr>
          </p:pic>
        </mc:Fallback>
      </mc:AlternateContent>
    </p:spTree>
    <p:extLst>
      <p:ext uri="{BB962C8B-B14F-4D97-AF65-F5344CB8AC3E}">
        <p14:creationId xmlns:p14="http://schemas.microsoft.com/office/powerpoint/2010/main" val="1829221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ectangle 119">
            <a:extLst>
              <a:ext uri="{FF2B5EF4-FFF2-40B4-BE49-F238E27FC236}">
                <a16:creationId xmlns:a16="http://schemas.microsoft.com/office/drawing/2014/main" id="{20ADFC34-0335-45AC-8CA9-5F2665BDB364}"/>
              </a:ext>
            </a:extLst>
          </p:cNvPr>
          <p:cNvSpPr/>
          <p:nvPr/>
        </p:nvSpPr>
        <p:spPr bwMode="auto">
          <a:xfrm>
            <a:off x="499363" y="1896369"/>
            <a:ext cx="4821887" cy="2423347"/>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Rectangle: Rounded Corners 115"/>
          <p:cNvSpPr/>
          <p:nvPr/>
        </p:nvSpPr>
        <p:spPr bwMode="auto">
          <a:xfrm>
            <a:off x="6490359" y="1886501"/>
            <a:ext cx="4953611" cy="2423346"/>
          </a:xfrm>
          <a:prstGeom prst="roundRect">
            <a:avLst>
              <a:gd name="adj" fmla="val 0"/>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96" name="Title 95"/>
          <p:cNvSpPr>
            <a:spLocks noGrp="1"/>
          </p:cNvSpPr>
          <p:nvPr>
            <p:ph type="title"/>
          </p:nvPr>
        </p:nvSpPr>
        <p:spPr>
          <a:xfrm>
            <a:off x="588263" y="457201"/>
            <a:ext cx="11018520" cy="1415772"/>
          </a:xfrm>
        </p:spPr>
        <p:txBody>
          <a:bodyPr/>
          <a:lstStyle/>
          <a:p>
            <a:pPr lvl="0" defTabSz="914400">
              <a:spcBef>
                <a:spcPts val="600"/>
              </a:spcBef>
              <a:defRPr/>
            </a:pPr>
            <a:r>
              <a:rPr lang="en-US" dirty="0"/>
              <a:t>Security Transformation</a:t>
            </a:r>
            <a:br>
              <a:rPr lang="en-US" dirty="0"/>
            </a:br>
            <a:r>
              <a:rPr lang="en-US" sz="2000" b="0" spc="0" dirty="0">
                <a:ln>
                  <a:noFill/>
                </a:ln>
                <a:solidFill>
                  <a:srgbClr val="1A1A1A"/>
                </a:solidFill>
                <a:latin typeface="Segoe UI Light" panose="020B0502040204020203" pitchFamily="34" charset="0"/>
                <a:cs typeface="Segoe UI Light" panose="020B0502040204020203" pitchFamily="34" charset="0"/>
              </a:rPr>
              <a:t>Consider a </a:t>
            </a:r>
            <a:r>
              <a:rPr lang="en-US" sz="2000" spc="0" dirty="0">
                <a:ln>
                  <a:noFill/>
                </a:ln>
                <a:solidFill>
                  <a:srgbClr val="1A1A1A"/>
                </a:solidFill>
                <a:latin typeface="Segoe UI Light" panose="020B0502040204020203" pitchFamily="34" charset="0"/>
                <a:cs typeface="Segoe UI Light" panose="020B0502040204020203" pitchFamily="34" charset="0"/>
              </a:rPr>
              <a:t>program of change </a:t>
            </a:r>
            <a:r>
              <a:rPr lang="en-US" sz="2000" b="0" spc="0" dirty="0">
                <a:ln>
                  <a:noFill/>
                </a:ln>
                <a:solidFill>
                  <a:srgbClr val="1A1A1A"/>
                </a:solidFill>
                <a:latin typeface="Segoe UI Light" panose="020B0502040204020203" pitchFamily="34" charset="0"/>
                <a:cs typeface="Segoe UI Light" panose="020B0502040204020203" pitchFamily="34" charset="0"/>
              </a:rPr>
              <a:t>including strategy, planning, execution, and governance</a:t>
            </a:r>
            <a:br>
              <a:rPr lang="en-US" sz="2000" b="0" spc="0" dirty="0">
                <a:ln>
                  <a:noFill/>
                </a:ln>
                <a:solidFill>
                  <a:srgbClr val="1A1A1A"/>
                </a:solidFill>
                <a:latin typeface="Segoe UI Light" panose="020B0502040204020203" pitchFamily="34" charset="0"/>
                <a:cs typeface="Segoe UI Light" panose="020B0502040204020203" pitchFamily="34" charset="0"/>
              </a:rPr>
            </a:br>
            <a:endParaRPr lang="en-US" dirty="0"/>
          </a:p>
        </p:txBody>
      </p:sp>
      <p:sp>
        <p:nvSpPr>
          <p:cNvPr id="124" name="arrow">
            <a:extLst>
              <a:ext uri="{FF2B5EF4-FFF2-40B4-BE49-F238E27FC236}">
                <a16:creationId xmlns:a16="http://schemas.microsoft.com/office/drawing/2014/main" id="{3B397877-5E14-45D8-B143-C3DE3CD8F644}"/>
              </a:ext>
            </a:extLst>
          </p:cNvPr>
          <p:cNvSpPr>
            <a:spLocks noChangeAspect="1" noEditPoints="1"/>
          </p:cNvSpPr>
          <p:nvPr/>
        </p:nvSpPr>
        <p:spPr bwMode="auto">
          <a:xfrm>
            <a:off x="5501437" y="2824955"/>
            <a:ext cx="808734" cy="74626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5" name="Rectangle 4">
            <a:extLst>
              <a:ext uri="{FF2B5EF4-FFF2-40B4-BE49-F238E27FC236}">
                <a16:creationId xmlns:a16="http://schemas.microsoft.com/office/drawing/2014/main" id="{D176229A-FA0B-47CC-9679-5D15AAA45B38}"/>
              </a:ext>
            </a:extLst>
          </p:cNvPr>
          <p:cNvSpPr/>
          <p:nvPr/>
        </p:nvSpPr>
        <p:spPr>
          <a:xfrm>
            <a:off x="6689268" y="2004889"/>
            <a:ext cx="4754702" cy="2092881"/>
          </a:xfrm>
          <a:prstGeom prst="rect">
            <a:avLst/>
          </a:prstGeom>
        </p:spPr>
        <p:txBody>
          <a:bodyPr wrap="square">
            <a:spAutoFit/>
          </a:bodyPr>
          <a:lstStyle/>
          <a:p>
            <a:pPr fontAlgn="base"/>
            <a:r>
              <a:rPr lang="en-US" sz="2000" dirty="0">
                <a:solidFill>
                  <a:srgbClr val="0070C0"/>
                </a:solidFill>
                <a:latin typeface="+mj-lt"/>
              </a:rPr>
              <a:t>Imagine a future where: </a:t>
            </a:r>
            <a:r>
              <a:rPr lang="en-US" sz="2000" dirty="0">
                <a:latin typeface="+mj-lt"/>
              </a:rPr>
              <a:t>​</a:t>
            </a:r>
          </a:p>
          <a:p>
            <a:pPr lvl="0">
              <a:spcBef>
                <a:spcPts val="600"/>
              </a:spcBef>
              <a:defRPr/>
            </a:pPr>
            <a:r>
              <a:rPr lang="en-US" dirty="0">
                <a:solidFill>
                  <a:srgbClr val="0070C0"/>
                </a:solidFill>
                <a:latin typeface="Segoe UI Light" panose="020B0502040204020203" pitchFamily="34" charset="0"/>
                <a:cs typeface="Segoe UI Light" panose="020B0502040204020203" pitchFamily="34" charset="0"/>
              </a:rPr>
              <a:t>… your identities cannot be stolen </a:t>
            </a:r>
          </a:p>
          <a:p>
            <a:pPr lvl="0">
              <a:spcBef>
                <a:spcPts val="600"/>
              </a:spcBef>
              <a:defRPr/>
            </a:pPr>
            <a:r>
              <a:rPr lang="en-US" dirty="0">
                <a:solidFill>
                  <a:srgbClr val="0070C0"/>
                </a:solidFill>
                <a:latin typeface="Segoe UI Light" panose="020B0502040204020203" pitchFamily="34" charset="0"/>
                <a:cs typeface="Segoe UI Light" panose="020B0502040204020203" pitchFamily="34" charset="0"/>
              </a:rPr>
              <a:t>… untrusted software cannot run </a:t>
            </a:r>
          </a:p>
          <a:p>
            <a:pPr marL="233363" indent="-233363">
              <a:spcBef>
                <a:spcPts val="600"/>
              </a:spcBef>
              <a:defRPr/>
            </a:pPr>
            <a:r>
              <a:rPr lang="en-US" dirty="0">
                <a:solidFill>
                  <a:srgbClr val="0070C0"/>
                </a:solidFill>
                <a:latin typeface="Segoe UI Light" panose="020B0502040204020203" pitchFamily="34" charset="0"/>
                <a:cs typeface="Segoe UI Light" panose="020B0502040204020203" pitchFamily="34" charset="0"/>
              </a:rPr>
              <a:t>… and users can click fearlessly (and safely)</a:t>
            </a:r>
          </a:p>
          <a:p>
            <a:pPr marL="233363" lvl="0" indent="-233363">
              <a:spcBef>
                <a:spcPts val="600"/>
              </a:spcBef>
              <a:defRPr/>
            </a:pPr>
            <a:r>
              <a:rPr lang="en-US" dirty="0">
                <a:solidFill>
                  <a:srgbClr val="0070C0"/>
                </a:solidFill>
                <a:latin typeface="Segoe UI Light" panose="020B0502040204020203" pitchFamily="34" charset="0"/>
                <a:cs typeface="Segoe UI Light" panose="020B0502040204020203" pitchFamily="34" charset="0"/>
              </a:rPr>
              <a:t>… data is automatically classified and protected </a:t>
            </a:r>
            <a:r>
              <a:rPr lang="en-US" dirty="0">
                <a:solidFill>
                  <a:srgbClr val="0070C0"/>
                </a:solidFill>
                <a:latin typeface="Segoe UI Light" panose="020B0502040204020203" pitchFamily="34" charset="0"/>
              </a:rPr>
              <a:t>wherever it goes</a:t>
            </a:r>
            <a:endParaRPr lang="en-US" dirty="0">
              <a:solidFill>
                <a:srgbClr val="0070C0"/>
              </a:solidFill>
              <a:latin typeface="Segoe UI Light" panose="020B0502040204020203" pitchFamily="34" charset="0"/>
              <a:cs typeface="Segoe UI Light" panose="020B0502040204020203" pitchFamily="34" charset="0"/>
            </a:endParaRPr>
          </a:p>
        </p:txBody>
      </p:sp>
      <p:sp>
        <p:nvSpPr>
          <p:cNvPr id="118" name="Rectangle 117">
            <a:extLst>
              <a:ext uri="{FF2B5EF4-FFF2-40B4-BE49-F238E27FC236}">
                <a16:creationId xmlns:a16="http://schemas.microsoft.com/office/drawing/2014/main" id="{241F759B-864B-44CC-8FCA-B4E4D030B515}"/>
              </a:ext>
            </a:extLst>
          </p:cNvPr>
          <p:cNvSpPr/>
          <p:nvPr/>
        </p:nvSpPr>
        <p:spPr>
          <a:xfrm>
            <a:off x="588263" y="1970744"/>
            <a:ext cx="4726848" cy="2339102"/>
          </a:xfrm>
          <a:prstGeom prst="rect">
            <a:avLst/>
          </a:prstGeom>
        </p:spPr>
        <p:txBody>
          <a:bodyPr wrap="square">
            <a:spAutoFit/>
          </a:bodyPr>
          <a:lstStyle/>
          <a:p>
            <a:pPr fontAlgn="base"/>
            <a:r>
              <a:rPr lang="en-US" sz="2000" dirty="0">
                <a:solidFill>
                  <a:srgbClr val="C00000"/>
                </a:solidFill>
                <a:latin typeface="+mj-lt"/>
              </a:rPr>
              <a:t>Common challenges:​</a:t>
            </a:r>
          </a:p>
          <a:p>
            <a:pPr marL="231775" indent="-231775" fontAlgn="base"/>
            <a:r>
              <a:rPr lang="en-US" dirty="0">
                <a:solidFill>
                  <a:srgbClr val="C00000"/>
                </a:solidFill>
                <a:latin typeface="Segoe UI Light" panose="020B0502040204020203" pitchFamily="34" charset="0"/>
              </a:rPr>
              <a:t>… network security is regularly bypassed with phishing and credential theft</a:t>
            </a:r>
            <a:endParaRPr lang="en-US" dirty="0">
              <a:solidFill>
                <a:srgbClr val="C00000"/>
              </a:solidFill>
              <a:latin typeface="&amp;quot"/>
            </a:endParaRPr>
          </a:p>
          <a:p>
            <a:pPr marL="231775" indent="-231775" fontAlgn="base"/>
            <a:r>
              <a:rPr lang="en-US" dirty="0">
                <a:solidFill>
                  <a:srgbClr val="C00000"/>
                </a:solidFill>
                <a:latin typeface="Segoe UI Light" panose="020B0502040204020203" pitchFamily="34" charset="0"/>
              </a:rPr>
              <a:t>… SIEMs and other tools overload analysts more than empowering them</a:t>
            </a:r>
            <a:endParaRPr lang="en-US" dirty="0">
              <a:solidFill>
                <a:srgbClr val="C00000"/>
              </a:solidFill>
              <a:latin typeface="&amp;quot"/>
            </a:endParaRPr>
          </a:p>
          <a:p>
            <a:pPr marL="231775" indent="-231775" fontAlgn="base"/>
            <a:r>
              <a:rPr lang="en-US" dirty="0">
                <a:solidFill>
                  <a:srgbClr val="C00000"/>
                </a:solidFill>
                <a:latin typeface="Segoe UI Light" panose="020B0502040204020203" pitchFamily="34" charset="0"/>
              </a:rPr>
              <a:t>… overwhelming security hygiene requirements for devices, identity, applications, etc. </a:t>
            </a:r>
            <a:endParaRPr lang="en-US" dirty="0">
              <a:solidFill>
                <a:srgbClr val="C00000"/>
              </a:solidFill>
              <a:latin typeface="&amp;quot"/>
            </a:endParaRPr>
          </a:p>
          <a:p>
            <a:pPr marL="231775" indent="-231775" fontAlgn="base"/>
            <a:r>
              <a:rPr lang="en-US" dirty="0">
                <a:solidFill>
                  <a:srgbClr val="C00000"/>
                </a:solidFill>
                <a:latin typeface="Segoe UI Light" panose="020B0502040204020203" pitchFamily="34" charset="0"/>
              </a:rPr>
              <a:t>… data is everywhere and constantly at risk</a:t>
            </a:r>
            <a:endParaRPr lang="en-US" dirty="0">
              <a:solidFill>
                <a:srgbClr val="C00000"/>
              </a:solidFill>
              <a:latin typeface="&amp;quot"/>
            </a:endParaRPr>
          </a:p>
        </p:txBody>
      </p:sp>
      <p:grpSp>
        <p:nvGrpSpPr>
          <p:cNvPr id="6" name="Group 5">
            <a:extLst>
              <a:ext uri="{FF2B5EF4-FFF2-40B4-BE49-F238E27FC236}">
                <a16:creationId xmlns:a16="http://schemas.microsoft.com/office/drawing/2014/main" id="{FD983E9E-8667-4B0E-B0F6-FA79A6B2A7A6}"/>
              </a:ext>
            </a:extLst>
          </p:cNvPr>
          <p:cNvGrpSpPr/>
          <p:nvPr/>
        </p:nvGrpSpPr>
        <p:grpSpPr>
          <a:xfrm>
            <a:off x="5685166" y="5087252"/>
            <a:ext cx="5758804" cy="1163380"/>
            <a:chOff x="5847979" y="5316481"/>
            <a:chExt cx="5758804" cy="1163380"/>
          </a:xfrm>
        </p:grpSpPr>
        <p:sp>
          <p:nvSpPr>
            <p:cNvPr id="102" name="Rectangle 101">
              <a:extLst>
                <a:ext uri="{FF2B5EF4-FFF2-40B4-BE49-F238E27FC236}">
                  <a16:creationId xmlns:a16="http://schemas.microsoft.com/office/drawing/2014/main" id="{A6DA50DA-2B3A-43EB-83FA-4E0A23CBF496}"/>
                </a:ext>
              </a:extLst>
            </p:cNvPr>
            <p:cNvSpPr/>
            <p:nvPr/>
          </p:nvSpPr>
          <p:spPr bwMode="auto">
            <a:xfrm>
              <a:off x="5847979" y="5316481"/>
              <a:ext cx="5758804" cy="1163380"/>
            </a:xfrm>
            <a:prstGeom prst="rect">
              <a:avLst/>
            </a:prstGeom>
            <a:solidFill>
              <a:schemeClr val="bg1"/>
            </a:solidFill>
            <a:ln>
              <a:noFill/>
              <a:headEnd type="none" w="med" len="med"/>
              <a:tailEnd type="none" w="med" len="med"/>
            </a:ln>
            <a:effectLst>
              <a:outerShdw blurRad="1905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182880" bIns="45720" numCol="1" spcCol="0" rtlCol="0" fromWordArt="0" anchor="ctr" anchorCtr="0" forceAA="0" compatLnSpc="1">
              <a:prstTxWarp prst="textNoShape">
                <a:avLst/>
              </a:prstTxWarp>
              <a:noAutofit/>
            </a:bodyPr>
            <a:lstStyle/>
            <a:p>
              <a:endParaRPr lang="en-US" dirty="0" err="1"/>
            </a:p>
          </p:txBody>
        </p:sp>
        <p:sp>
          <p:nvSpPr>
            <p:cNvPr id="117" name="Text Placeholder 96"/>
            <p:cNvSpPr txBox="1">
              <a:spLocks/>
            </p:cNvSpPr>
            <p:nvPr/>
          </p:nvSpPr>
          <p:spPr>
            <a:xfrm>
              <a:off x="6921050" y="5381110"/>
              <a:ext cx="4685733" cy="1024896"/>
            </a:xfrm>
            <a:prstGeom prst="rect">
              <a:avLst/>
            </a:prstGeom>
            <a:noFill/>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defRPr/>
              </a:pPr>
              <a:r>
                <a:rPr lang="en-US" sz="1400" b="1" dirty="0">
                  <a:ln w="3175">
                    <a:noFill/>
                  </a:ln>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Services to Accelerate Transformation</a:t>
              </a:r>
            </a:p>
            <a:p>
              <a:pPr defTabSz="914400">
                <a:lnSpc>
                  <a:spcPct val="100000"/>
                </a:lnSpc>
                <a:spcBef>
                  <a:spcPct val="0"/>
                </a:spcBef>
                <a:spcAft>
                  <a:spcPts val="1200"/>
                </a:spcAft>
                <a:defRPr/>
              </a:pPr>
              <a:r>
                <a:rPr lang="en-US" sz="1400" spc="-100" dirty="0">
                  <a:ln w="3175">
                    <a:noFill/>
                  </a:ln>
                  <a:gradFill>
                    <a:gsLst>
                      <a:gs pos="2917">
                        <a:schemeClr val="tx1"/>
                      </a:gs>
                      <a:gs pos="30000">
                        <a:schemeClr val="tx1"/>
                      </a:gs>
                    </a:gsLst>
                    <a:lin ang="5400000" scaled="0"/>
                  </a:gradFill>
                  <a:latin typeface="+mn-lt"/>
                </a:rPr>
                <a:t>Microsoft Enterprise Cybersecurity Advisory Service (ECAS) can help accelerate security’s digital transformation by helping create a cybersecurity program of change. </a:t>
              </a:r>
              <a:r>
                <a:rPr lang="en-US" sz="1400" spc="-100" dirty="0">
                  <a:ln w="3175">
                    <a:noFill/>
                  </a:ln>
                  <a:gradFill>
                    <a:gsLst>
                      <a:gs pos="2917">
                        <a:schemeClr val="tx1"/>
                      </a:gs>
                      <a:gs pos="30000">
                        <a:schemeClr val="tx1"/>
                      </a:gs>
                    </a:gsLst>
                    <a:lin ang="5400000" scaled="0"/>
                  </a:gradFill>
                  <a:latin typeface="+mn-lt"/>
                  <a:hlinkClick r:id="rId3"/>
                </a:rPr>
                <a:t>http://aka.ms/ECAS-Datasheet</a:t>
              </a:r>
              <a:r>
                <a:rPr lang="en-US" sz="1400" spc="-100" dirty="0">
                  <a:ln w="3175">
                    <a:noFill/>
                  </a:ln>
                  <a:gradFill>
                    <a:gsLst>
                      <a:gs pos="2917">
                        <a:schemeClr val="tx1"/>
                      </a:gs>
                      <a:gs pos="30000">
                        <a:schemeClr val="tx1"/>
                      </a:gs>
                    </a:gsLst>
                    <a:lin ang="5400000" scaled="0"/>
                  </a:gradFill>
                  <a:latin typeface="+mn-lt"/>
                </a:rPr>
                <a:t> </a:t>
              </a:r>
            </a:p>
          </p:txBody>
        </p:sp>
        <p:grpSp>
          <p:nvGrpSpPr>
            <p:cNvPr id="99" name="Group 98">
              <a:extLst>
                <a:ext uri="{FF2B5EF4-FFF2-40B4-BE49-F238E27FC236}">
                  <a16:creationId xmlns:a16="http://schemas.microsoft.com/office/drawing/2014/main" id="{035485D9-4D23-4636-8F7E-36F96A63EE8E}"/>
                </a:ext>
              </a:extLst>
            </p:cNvPr>
            <p:cNvGrpSpPr/>
            <p:nvPr/>
          </p:nvGrpSpPr>
          <p:grpSpPr>
            <a:xfrm>
              <a:off x="6030851" y="5529525"/>
              <a:ext cx="707499" cy="741521"/>
              <a:chOff x="343573" y="5350254"/>
              <a:chExt cx="1489056" cy="1489056"/>
            </a:xfrm>
          </p:grpSpPr>
          <p:sp>
            <p:nvSpPr>
              <p:cNvPr id="101" name="Oval 47">
                <a:extLst>
                  <a:ext uri="{FF2B5EF4-FFF2-40B4-BE49-F238E27FC236}">
                    <a16:creationId xmlns:a16="http://schemas.microsoft.com/office/drawing/2014/main" id="{240B9380-86F0-4EA4-B77F-719F4F449BEA}"/>
                  </a:ext>
                </a:extLst>
              </p:cNvPr>
              <p:cNvSpPr/>
              <p:nvPr/>
            </p:nvSpPr>
            <p:spPr>
              <a:xfrm>
                <a:off x="343573" y="5350254"/>
                <a:ext cx="1489056" cy="148905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8F8F8"/>
              </a:solidFill>
              <a:ln w="57150" cap="flat">
                <a:solidFill>
                  <a:srgbClr val="0078D7"/>
                </a:solidFill>
                <a:prstDash val="solid"/>
              </a:ln>
            </p:spPr>
            <p:txBody>
              <a:bodyPr vert="horz" wrap="square" lIns="175709" tIns="140566" rIns="175709" bIns="140566" anchor="t" anchorCtr="1" compatLnSpc="1">
                <a:noAutofit/>
              </a:bodyPr>
              <a:lstStyle/>
              <a:p>
                <a:pPr marL="0" marR="0" lvl="0" indent="0" algn="ctr" defTabSz="895748"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5292" b="0" i="0" u="none" strike="noStrike" kern="0" cap="none" spc="0" normalizeH="0" baseline="0" noProof="0">
                  <a:ln>
                    <a:noFill/>
                  </a:ln>
                  <a:solidFill>
                    <a:srgbClr val="000000"/>
                  </a:solidFill>
                  <a:effectLst/>
                  <a:uLnTx/>
                  <a:uFillTx/>
                  <a:latin typeface="Segoe UI Semilight"/>
                  <a:ea typeface="Segoe UI" pitchFamily="34"/>
                  <a:cs typeface="Segoe UI" pitchFamily="34"/>
                </a:endParaRPr>
              </a:p>
            </p:txBody>
          </p:sp>
          <p:pic>
            <p:nvPicPr>
              <p:cNvPr id="103" name="Picture 102">
                <a:extLst>
                  <a:ext uri="{FF2B5EF4-FFF2-40B4-BE49-F238E27FC236}">
                    <a16:creationId xmlns:a16="http://schemas.microsoft.com/office/drawing/2014/main" id="{AAEDE437-AC3E-45DC-A942-85CD25959F19}"/>
                  </a:ext>
                </a:extLst>
              </p:cNvPr>
              <p:cNvPicPr>
                <a:picLocks noChangeAspect="1"/>
              </p:cNvPicPr>
              <p:nvPr/>
            </p:nvPicPr>
            <p:blipFill>
              <a:blip r:embed="rId4"/>
              <a:stretch>
                <a:fillRect/>
              </a:stretch>
            </p:blipFill>
            <p:spPr>
              <a:xfrm>
                <a:off x="655045" y="5641668"/>
                <a:ext cx="842210" cy="842210"/>
              </a:xfrm>
              <a:prstGeom prst="rect">
                <a:avLst/>
              </a:prstGeom>
            </p:spPr>
          </p:pic>
        </p:grpSp>
      </p:grpSp>
      <p:grpSp>
        <p:nvGrpSpPr>
          <p:cNvPr id="105" name="Group 104">
            <a:extLst>
              <a:ext uri="{FF2B5EF4-FFF2-40B4-BE49-F238E27FC236}">
                <a16:creationId xmlns:a16="http://schemas.microsoft.com/office/drawing/2014/main" id="{7F03EBD4-2500-40A9-993D-53B693F66AF6}"/>
              </a:ext>
            </a:extLst>
          </p:cNvPr>
          <p:cNvGrpSpPr/>
          <p:nvPr/>
        </p:nvGrpSpPr>
        <p:grpSpPr>
          <a:xfrm>
            <a:off x="421526" y="5081773"/>
            <a:ext cx="4852294" cy="1174339"/>
            <a:chOff x="574214" y="5732085"/>
            <a:chExt cx="3463735" cy="838284"/>
          </a:xfrm>
        </p:grpSpPr>
        <p:sp>
          <p:nvSpPr>
            <p:cNvPr id="106" name="Rectangle 105">
              <a:extLst>
                <a:ext uri="{FF2B5EF4-FFF2-40B4-BE49-F238E27FC236}">
                  <a16:creationId xmlns:a16="http://schemas.microsoft.com/office/drawing/2014/main" id="{9A4EB70C-D7E5-43CB-B621-8599AFC25CBE}"/>
                </a:ext>
              </a:extLst>
            </p:cNvPr>
            <p:cNvSpPr/>
            <p:nvPr/>
          </p:nvSpPr>
          <p:spPr bwMode="auto">
            <a:xfrm>
              <a:off x="858415" y="5732085"/>
              <a:ext cx="3179534" cy="838284"/>
            </a:xfrm>
            <a:prstGeom prst="rect">
              <a:avLst/>
            </a:prstGeom>
            <a:solidFill>
              <a:schemeClr val="bg1"/>
            </a:solidFill>
            <a:ln>
              <a:noFill/>
              <a:headEnd type="none" w="med" len="med"/>
              <a:tailEnd type="none" w="med" len="med"/>
            </a:ln>
            <a:effectLst>
              <a:outerShdw blurRad="1905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182880" bIns="45720" numCol="1" spcCol="0" rtlCol="0" fromWordArt="0" anchor="ctr" anchorCtr="0" forceAA="0" compatLnSpc="1">
              <a:prstTxWarp prst="textNoShape">
                <a:avLst/>
              </a:prstTxWarp>
              <a:noAutofit/>
            </a:bodyPr>
            <a:lstStyle/>
            <a:p>
              <a:pPr marL="171450" lvl="1">
                <a:spcAft>
                  <a:spcPts val="600"/>
                </a:spcAft>
                <a:defRPr/>
              </a:pPr>
              <a:r>
                <a:rPr lang="en-US" sz="1400" b="1" dirty="0">
                  <a:ln w="3175">
                    <a:noFill/>
                  </a:ln>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Align with Business Leaders</a:t>
              </a:r>
            </a:p>
            <a:p>
              <a:pPr marL="171450" lvl="1">
                <a:spcAft>
                  <a:spcPts val="600"/>
                </a:spcAft>
                <a:defRPr/>
              </a:pPr>
              <a:r>
                <a:rPr lang="en-US" sz="1200" i="1" dirty="0">
                  <a:gradFill>
                    <a:gsLst>
                      <a:gs pos="1250">
                        <a:srgbClr val="1A1A1A"/>
                      </a:gs>
                      <a:gs pos="100000">
                        <a:srgbClr val="1A1A1A"/>
                      </a:gs>
                    </a:gsLst>
                    <a:lin ang="5400000" scaled="0"/>
                  </a:gradFill>
                </a:rPr>
                <a:t>Digital transformation is challenging for business leaders to navigate and security can partner to help them manage risk while enabling productivity</a:t>
              </a:r>
            </a:p>
          </p:txBody>
        </p:sp>
        <p:sp>
          <p:nvSpPr>
            <p:cNvPr id="107" name="Oval 106">
              <a:extLst>
                <a:ext uri="{FF2B5EF4-FFF2-40B4-BE49-F238E27FC236}">
                  <a16:creationId xmlns:a16="http://schemas.microsoft.com/office/drawing/2014/main" id="{97AC02B0-97F1-419E-A0AE-8D93FE9ADF69}"/>
                </a:ext>
              </a:extLst>
            </p:cNvPr>
            <p:cNvSpPr/>
            <p:nvPr/>
          </p:nvSpPr>
          <p:spPr bwMode="auto">
            <a:xfrm>
              <a:off x="574214" y="5841606"/>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light" title="Icon of a lightbulb">
              <a:extLst>
                <a:ext uri="{FF2B5EF4-FFF2-40B4-BE49-F238E27FC236}">
                  <a16:creationId xmlns:a16="http://schemas.microsoft.com/office/drawing/2014/main" id="{3AF0CFBE-5E3D-40A6-B05F-4D8B21EEDD2C}"/>
                </a:ext>
              </a:extLst>
            </p:cNvPr>
            <p:cNvSpPr>
              <a:spLocks noChangeAspect="1" noEditPoints="1"/>
            </p:cNvSpPr>
            <p:nvPr/>
          </p:nvSpPr>
          <p:spPr bwMode="auto">
            <a:xfrm>
              <a:off x="759228" y="5934722"/>
              <a:ext cx="246359" cy="365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Tree>
    <p:extLst>
      <p:ext uri="{BB962C8B-B14F-4D97-AF65-F5344CB8AC3E}">
        <p14:creationId xmlns:p14="http://schemas.microsoft.com/office/powerpoint/2010/main" val="3397275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wipe(left)">
                                      <p:cBhvr>
                                        <p:cTn id="7" dur="500"/>
                                        <p:tgtEl>
                                          <p:spTgt spid="12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5"/>
                                        </p:tgtEl>
                                        <p:attrNameLst>
                                          <p:attrName>style.visibility</p:attrName>
                                        </p:attrNameLst>
                                      </p:cBhvr>
                                      <p:to>
                                        <p:strVal val="visible"/>
                                      </p:to>
                                    </p:set>
                                    <p:animEffect transition="in" filter="fade">
                                      <p:cBhvr>
                                        <p:cTn id="12" dur="500"/>
                                        <p:tgtEl>
                                          <p:spTgt spid="105"/>
                                        </p:tgtEl>
                                      </p:cBhvr>
                                    </p:animEffect>
                                    <p:anim calcmode="lin" valueType="num">
                                      <p:cBhvr>
                                        <p:cTn id="13" dur="500" fill="hold"/>
                                        <p:tgtEl>
                                          <p:spTgt spid="105"/>
                                        </p:tgtEl>
                                        <p:attrNameLst>
                                          <p:attrName>ppt_x</p:attrName>
                                        </p:attrNameLst>
                                      </p:cBhvr>
                                      <p:tavLst>
                                        <p:tav tm="0">
                                          <p:val>
                                            <p:strVal val="#ppt_x"/>
                                          </p:val>
                                        </p:tav>
                                        <p:tav tm="100000">
                                          <p:val>
                                            <p:strVal val="#ppt_x"/>
                                          </p:val>
                                        </p:tav>
                                      </p:tavLst>
                                    </p:anim>
                                    <p:anim calcmode="lin" valueType="num">
                                      <p:cBhvr>
                                        <p:cTn id="14" dur="500" fill="hold"/>
                                        <p:tgtEl>
                                          <p:spTgt spid="1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Questions?</a:t>
            </a:r>
          </a:p>
        </p:txBody>
      </p:sp>
      <p:sp>
        <p:nvSpPr>
          <p:cNvPr id="5" name="ActivityFeed_F056">
            <a:extLst>
              <a:ext uri="{FF2B5EF4-FFF2-40B4-BE49-F238E27FC236}">
                <a16:creationId xmlns:a16="http://schemas.microsoft.com/office/drawing/2014/main" id="{00D62F0A-0EF1-4830-8744-B3D27F73019C}"/>
              </a:ext>
            </a:extLst>
          </p:cNvPr>
          <p:cNvSpPr>
            <a:spLocks noChangeAspect="1" noEditPoints="1"/>
          </p:cNvSpPr>
          <p:nvPr/>
        </p:nvSpPr>
        <p:spPr bwMode="auto">
          <a:xfrm>
            <a:off x="7650300" y="2233026"/>
            <a:ext cx="3211221" cy="2846974"/>
          </a:xfrm>
          <a:custGeom>
            <a:avLst/>
            <a:gdLst>
              <a:gd name="T0" fmla="*/ 3734 w 4408"/>
              <a:gd name="T1" fmla="*/ 3380 h 3908"/>
              <a:gd name="T2" fmla="*/ 879 w 4408"/>
              <a:gd name="T3" fmla="*/ 3380 h 3908"/>
              <a:gd name="T4" fmla="*/ 879 w 4408"/>
              <a:gd name="T5" fmla="*/ 2056 h 3908"/>
              <a:gd name="T6" fmla="*/ 4408 w 4408"/>
              <a:gd name="T7" fmla="*/ 2056 h 3908"/>
              <a:gd name="T8" fmla="*/ 4408 w 4408"/>
              <a:gd name="T9" fmla="*/ 3380 h 3908"/>
              <a:gd name="T10" fmla="*/ 4261 w 4408"/>
              <a:gd name="T11" fmla="*/ 3380 h 3908"/>
              <a:gd name="T12" fmla="*/ 4261 w 4408"/>
              <a:gd name="T13" fmla="*/ 3908 h 3908"/>
              <a:gd name="T14" fmla="*/ 3734 w 4408"/>
              <a:gd name="T15" fmla="*/ 3380 h 3908"/>
              <a:gd name="T16" fmla="*/ 147 w 4408"/>
              <a:gd name="T17" fmla="*/ 1849 h 3908"/>
              <a:gd name="T18" fmla="*/ 673 w 4408"/>
              <a:gd name="T19" fmla="*/ 1323 h 3908"/>
              <a:gd name="T20" fmla="*/ 3523 w 4408"/>
              <a:gd name="T21" fmla="*/ 1323 h 3908"/>
              <a:gd name="T22" fmla="*/ 3523 w 4408"/>
              <a:gd name="T23" fmla="*/ 0 h 3908"/>
              <a:gd name="T24" fmla="*/ 0 w 4408"/>
              <a:gd name="T25" fmla="*/ 0 h 3908"/>
              <a:gd name="T26" fmla="*/ 0 w 4408"/>
              <a:gd name="T27" fmla="*/ 1323 h 3908"/>
              <a:gd name="T28" fmla="*/ 147 w 4408"/>
              <a:gd name="T29" fmla="*/ 1323 h 3908"/>
              <a:gd name="T30" fmla="*/ 147 w 4408"/>
              <a:gd name="T31" fmla="*/ 1849 h 3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8" h="3908">
                <a:moveTo>
                  <a:pt x="3734" y="3380"/>
                </a:moveTo>
                <a:lnTo>
                  <a:pt x="879" y="3380"/>
                </a:lnTo>
                <a:lnTo>
                  <a:pt x="879" y="2056"/>
                </a:lnTo>
                <a:lnTo>
                  <a:pt x="4408" y="2056"/>
                </a:lnTo>
                <a:lnTo>
                  <a:pt x="4408" y="3380"/>
                </a:lnTo>
                <a:lnTo>
                  <a:pt x="4261" y="3380"/>
                </a:lnTo>
                <a:lnTo>
                  <a:pt x="4261" y="3908"/>
                </a:lnTo>
                <a:lnTo>
                  <a:pt x="3734" y="3380"/>
                </a:lnTo>
                <a:close/>
                <a:moveTo>
                  <a:pt x="147" y="1849"/>
                </a:moveTo>
                <a:lnTo>
                  <a:pt x="673" y="1323"/>
                </a:lnTo>
                <a:lnTo>
                  <a:pt x="3523" y="1323"/>
                </a:lnTo>
                <a:lnTo>
                  <a:pt x="3523" y="0"/>
                </a:lnTo>
                <a:lnTo>
                  <a:pt x="0" y="0"/>
                </a:lnTo>
                <a:lnTo>
                  <a:pt x="0" y="1323"/>
                </a:lnTo>
                <a:lnTo>
                  <a:pt x="147" y="1323"/>
                </a:lnTo>
                <a:lnTo>
                  <a:pt x="147" y="1849"/>
                </a:lnTo>
                <a:close/>
              </a:path>
            </a:pathLst>
          </a:custGeom>
          <a:ln w="127000">
            <a:solidFill>
              <a:schemeClr val="tx2">
                <a:alpha val="15000"/>
              </a:schemeClr>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93979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10000"/>
            <a:lumOff val="9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26140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References</a:t>
            </a:r>
          </a:p>
        </p:txBody>
      </p:sp>
      <p:sp>
        <p:nvSpPr>
          <p:cNvPr id="3" name="Books" title="Icon of a stack of books">
            <a:extLst>
              <a:ext uri="{FF2B5EF4-FFF2-40B4-BE49-F238E27FC236}">
                <a16:creationId xmlns:a16="http://schemas.microsoft.com/office/drawing/2014/main" id="{90FE4EC0-4C63-47F2-BC59-5C980BDCB221}"/>
              </a:ext>
            </a:extLst>
          </p:cNvPr>
          <p:cNvSpPr>
            <a:spLocks noChangeAspect="1" noEditPoints="1"/>
          </p:cNvSpPr>
          <p:nvPr/>
        </p:nvSpPr>
        <p:spPr bwMode="auto">
          <a:xfrm>
            <a:off x="8028466" y="2238316"/>
            <a:ext cx="3064926" cy="2419992"/>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ln w="127000">
            <a:solidFill>
              <a:schemeClr val="tx2">
                <a:alpha val="15000"/>
              </a:schemeClr>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9956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ectangle 119">
            <a:extLst>
              <a:ext uri="{FF2B5EF4-FFF2-40B4-BE49-F238E27FC236}">
                <a16:creationId xmlns:a16="http://schemas.microsoft.com/office/drawing/2014/main" id="{20ADFC34-0335-45AC-8CA9-5F2665BDB364}"/>
              </a:ext>
            </a:extLst>
          </p:cNvPr>
          <p:cNvSpPr/>
          <p:nvPr/>
        </p:nvSpPr>
        <p:spPr bwMode="auto">
          <a:xfrm>
            <a:off x="684229" y="1681197"/>
            <a:ext cx="4637021" cy="2705511"/>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Rectangle: Rounded Corners 115"/>
          <p:cNvSpPr/>
          <p:nvPr/>
        </p:nvSpPr>
        <p:spPr bwMode="auto">
          <a:xfrm>
            <a:off x="6490359" y="1671328"/>
            <a:ext cx="4953611" cy="2709937"/>
          </a:xfrm>
          <a:prstGeom prst="roundRect">
            <a:avLst>
              <a:gd name="adj" fmla="val 0"/>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96" name="Title 95"/>
          <p:cNvSpPr>
            <a:spLocks noGrp="1"/>
          </p:cNvSpPr>
          <p:nvPr>
            <p:ph type="title"/>
          </p:nvPr>
        </p:nvSpPr>
        <p:spPr/>
        <p:txBody>
          <a:bodyPr/>
          <a:lstStyle/>
          <a:p>
            <a:r>
              <a:rPr lang="en-US" dirty="0"/>
              <a:t>Security Transformation</a:t>
            </a:r>
          </a:p>
        </p:txBody>
      </p:sp>
      <p:sp>
        <p:nvSpPr>
          <p:cNvPr id="97" name="Text Placeholder 96"/>
          <p:cNvSpPr>
            <a:spLocks noGrp="1"/>
          </p:cNvSpPr>
          <p:nvPr>
            <p:ph type="body" sz="quarter" idx="4294967295"/>
          </p:nvPr>
        </p:nvSpPr>
        <p:spPr>
          <a:xfrm>
            <a:off x="909081" y="5379831"/>
            <a:ext cx="4253398" cy="992579"/>
          </a:xfrm>
        </p:spPr>
        <p:txBody>
          <a:bodyPr tIns="91440"/>
          <a:lstStyle/>
          <a:p>
            <a:pPr marL="0" indent="0">
              <a:buNone/>
            </a:pPr>
            <a:r>
              <a:rPr lang="en-US" sz="1400" b="1" dirty="0">
                <a:ln w="3175">
                  <a:noFill/>
                </a:ln>
                <a:gradFill>
                  <a:gsLst>
                    <a:gs pos="1250">
                      <a:schemeClr val="accent1"/>
                    </a:gs>
                    <a:gs pos="100000">
                      <a:schemeClr val="accent1"/>
                    </a:gs>
                  </a:gsLst>
                  <a:lin ang="5400000" scaled="0"/>
                </a:gradFill>
                <a:highlight>
                  <a:srgbClr val="FFFF00"/>
                </a:highlight>
                <a:latin typeface="Segoe UI Semibold" panose="020B0702040204020203" pitchFamily="34" charset="0"/>
                <a:cs typeface="Segoe UI Semibold" panose="020B0702040204020203" pitchFamily="34" charset="0"/>
              </a:rPr>
              <a:t>Critical Need for Business alignment </a:t>
            </a:r>
          </a:p>
          <a:p>
            <a:pPr marL="0" indent="0" defTabSz="914400">
              <a:spcBef>
                <a:spcPts val="288"/>
              </a:spcBef>
              <a:spcAft>
                <a:spcPts val="600"/>
              </a:spcAft>
              <a:buNone/>
            </a:pPr>
            <a:r>
              <a:rPr lang="en-US" sz="1400" spc="-100" dirty="0">
                <a:ln w="3175">
                  <a:noFill/>
                </a:ln>
                <a:gradFill>
                  <a:gsLst>
                    <a:gs pos="2917">
                      <a:schemeClr val="tx1"/>
                    </a:gs>
                    <a:gs pos="30000">
                      <a:schemeClr val="tx1"/>
                    </a:gs>
                  </a:gsLst>
                  <a:lin ang="5400000" scaled="0"/>
                </a:gradFill>
                <a:highlight>
                  <a:srgbClr val="FFFF00"/>
                </a:highlight>
                <a:latin typeface="+mn-lt"/>
                <a:cs typeface="+mn-cs"/>
              </a:rPr>
              <a:t>Businesses are navigating a challenging digital transformation to build or maintain competitiveness. Security can help assess and </a:t>
            </a:r>
            <a:r>
              <a:rPr lang="en-US" sz="1400" spc="-100" dirty="0">
                <a:ln w="3175">
                  <a:noFill/>
                </a:ln>
                <a:gradFill>
                  <a:gsLst>
                    <a:gs pos="2917">
                      <a:schemeClr val="tx1"/>
                    </a:gs>
                    <a:gs pos="30000">
                      <a:schemeClr val="tx1"/>
                    </a:gs>
                  </a:gsLst>
                  <a:lin ang="5400000" scaled="0"/>
                </a:gradFill>
                <a:highlight>
                  <a:srgbClr val="FFFF00"/>
                </a:highlight>
              </a:rPr>
              <a:t>manage risk while enabling productivity</a:t>
            </a:r>
            <a:endParaRPr lang="en-US" sz="1400" spc="-100" dirty="0">
              <a:ln w="3175">
                <a:noFill/>
              </a:ln>
              <a:gradFill>
                <a:gsLst>
                  <a:gs pos="2917">
                    <a:schemeClr val="tx1"/>
                  </a:gs>
                  <a:gs pos="30000">
                    <a:schemeClr val="tx1"/>
                  </a:gs>
                </a:gsLst>
                <a:lin ang="5400000" scaled="0"/>
              </a:gradFill>
              <a:highlight>
                <a:srgbClr val="FFFF00"/>
              </a:highlight>
              <a:latin typeface="+mn-lt"/>
              <a:cs typeface="+mn-cs"/>
            </a:endParaRPr>
          </a:p>
        </p:txBody>
      </p:sp>
      <p:graphicFrame>
        <p:nvGraphicFramePr>
          <p:cNvPr id="109" name="Diagram 108"/>
          <p:cNvGraphicFramePr/>
          <p:nvPr>
            <p:extLst>
              <p:ext uri="{D42A27DB-BD31-4B8C-83A1-F6EECF244321}">
                <p14:modId xmlns:p14="http://schemas.microsoft.com/office/powerpoint/2010/main" val="67381315"/>
              </p:ext>
            </p:extLst>
          </p:nvPr>
        </p:nvGraphicFramePr>
        <p:xfrm>
          <a:off x="1057315" y="7456717"/>
          <a:ext cx="7989987" cy="3990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4" name="Rectangle 93"/>
          <p:cNvSpPr/>
          <p:nvPr/>
        </p:nvSpPr>
        <p:spPr>
          <a:xfrm>
            <a:off x="499363" y="890357"/>
            <a:ext cx="12047838" cy="67710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kern="0" dirty="0">
                <a:gradFill>
                  <a:gsLst>
                    <a:gs pos="1250">
                      <a:schemeClr val="tx1"/>
                    </a:gs>
                    <a:gs pos="99000">
                      <a:schemeClr val="tx1"/>
                    </a:gs>
                  </a:gsLst>
                  <a:lin ang="5400000" scaled="0"/>
                </a:gradFill>
                <a:latin typeface="Segoe UI Semibold" panose="020B0702040204020203" pitchFamily="34" charset="0"/>
                <a:cs typeface="Segoe UI Semibold" panose="020B0702040204020203" pitchFamily="34" charset="0"/>
              </a:rPr>
              <a:t>Major changes to face the dual challenges of changing platforms + rapid threat evolution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7" name="Text Placeholder 96"/>
          <p:cNvSpPr txBox="1">
            <a:spLocks/>
          </p:cNvSpPr>
          <p:nvPr/>
        </p:nvSpPr>
        <p:spPr>
          <a:xfrm>
            <a:off x="7708644" y="5454965"/>
            <a:ext cx="4136718" cy="1024896"/>
          </a:xfrm>
          <a:prstGeom prst="rect">
            <a:avLst/>
          </a:prstGeom>
          <a:noFill/>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defRPr/>
            </a:pPr>
            <a:r>
              <a:rPr lang="en-US" sz="1400" b="1" dirty="0">
                <a:ln w="3175">
                  <a:noFill/>
                </a:ln>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Accelerate your transformation</a:t>
            </a:r>
          </a:p>
          <a:p>
            <a:pPr defTabSz="914400">
              <a:lnSpc>
                <a:spcPct val="100000"/>
              </a:lnSpc>
              <a:spcBef>
                <a:spcPct val="0"/>
              </a:spcBef>
              <a:spcAft>
                <a:spcPts val="1200"/>
              </a:spcAft>
              <a:defRPr/>
            </a:pPr>
            <a:r>
              <a:rPr lang="en-US" sz="1400" spc="-100" dirty="0">
                <a:ln w="3175">
                  <a:noFill/>
                </a:ln>
                <a:gradFill>
                  <a:gsLst>
                    <a:gs pos="2917">
                      <a:schemeClr val="tx1"/>
                    </a:gs>
                    <a:gs pos="30000">
                      <a:schemeClr val="tx1"/>
                    </a:gs>
                  </a:gsLst>
                  <a:lin ang="5400000" scaled="0"/>
                </a:gradFill>
                <a:latin typeface="+mn-lt"/>
              </a:rPr>
              <a:t>Microsoft offers Enterprise Cybersecurity Advisory Services (ECAS) to help with security transformation</a:t>
            </a:r>
            <a:br>
              <a:rPr lang="en-US" sz="1400" spc="-100" dirty="0">
                <a:ln w="3175">
                  <a:noFill/>
                </a:ln>
                <a:gradFill>
                  <a:gsLst>
                    <a:gs pos="2917">
                      <a:schemeClr val="tx1"/>
                    </a:gs>
                    <a:gs pos="30000">
                      <a:schemeClr val="tx1"/>
                    </a:gs>
                  </a:gsLst>
                  <a:lin ang="5400000" scaled="0"/>
                </a:gradFill>
                <a:latin typeface="+mn-lt"/>
              </a:rPr>
            </a:br>
            <a:r>
              <a:rPr lang="en-US" sz="1400" spc="-100" dirty="0">
                <a:ln w="3175">
                  <a:noFill/>
                </a:ln>
                <a:gradFill>
                  <a:gsLst>
                    <a:gs pos="2917">
                      <a:schemeClr val="tx1"/>
                    </a:gs>
                    <a:gs pos="30000">
                      <a:schemeClr val="tx1"/>
                    </a:gs>
                  </a:gsLst>
                  <a:lin ang="5400000" scaled="0"/>
                </a:gradFill>
                <a:highlight>
                  <a:srgbClr val="FFFF00"/>
                </a:highlight>
                <a:latin typeface="+mn-lt"/>
                <a:hlinkClick r:id="rId8"/>
              </a:rPr>
              <a:t>http://aka.ms/XXXXXXXXX</a:t>
            </a:r>
            <a:r>
              <a:rPr lang="en-US" sz="1400" spc="-100" dirty="0">
                <a:ln w="3175">
                  <a:noFill/>
                </a:ln>
                <a:gradFill>
                  <a:gsLst>
                    <a:gs pos="2917">
                      <a:schemeClr val="tx1"/>
                    </a:gs>
                    <a:gs pos="30000">
                      <a:schemeClr val="tx1"/>
                    </a:gs>
                  </a:gsLst>
                  <a:lin ang="5400000" scaled="0"/>
                </a:gradFill>
                <a:highlight>
                  <a:srgbClr val="FFFF00"/>
                </a:highlight>
                <a:latin typeface="+mn-lt"/>
              </a:rPr>
              <a:t> </a:t>
            </a:r>
          </a:p>
        </p:txBody>
      </p:sp>
      <p:grpSp>
        <p:nvGrpSpPr>
          <p:cNvPr id="20" name="Group 19"/>
          <p:cNvGrpSpPr/>
          <p:nvPr/>
        </p:nvGrpSpPr>
        <p:grpSpPr>
          <a:xfrm>
            <a:off x="6989312" y="5489592"/>
            <a:ext cx="592017" cy="851062"/>
            <a:chOff x="1609726" y="2506663"/>
            <a:chExt cx="1614487" cy="2320925"/>
          </a:xfrm>
        </p:grpSpPr>
        <p:sp>
          <p:nvSpPr>
            <p:cNvPr id="22" name="Freeform 151"/>
            <p:cNvSpPr>
              <a:spLocks/>
            </p:cNvSpPr>
            <p:nvPr/>
          </p:nvSpPr>
          <p:spPr bwMode="auto">
            <a:xfrm>
              <a:off x="1887538" y="2740025"/>
              <a:ext cx="1052513" cy="1379538"/>
            </a:xfrm>
            <a:custGeom>
              <a:avLst/>
              <a:gdLst>
                <a:gd name="T0" fmla="*/ 120 w 330"/>
                <a:gd name="T1" fmla="*/ 39 h 432"/>
                <a:gd name="T2" fmla="*/ 267 w 330"/>
                <a:gd name="T3" fmla="*/ 75 h 432"/>
                <a:gd name="T4" fmla="*/ 309 w 330"/>
                <a:gd name="T5" fmla="*/ 202 h 432"/>
                <a:gd name="T6" fmla="*/ 295 w 330"/>
                <a:gd name="T7" fmla="*/ 294 h 432"/>
                <a:gd name="T8" fmla="*/ 293 w 330"/>
                <a:gd name="T9" fmla="*/ 329 h 432"/>
                <a:gd name="T10" fmla="*/ 158 w 330"/>
                <a:gd name="T11" fmla="*/ 432 h 432"/>
                <a:gd name="T12" fmla="*/ 36 w 330"/>
                <a:gd name="T13" fmla="*/ 332 h 432"/>
                <a:gd name="T14" fmla="*/ 39 w 330"/>
                <a:gd name="T15" fmla="*/ 297 h 432"/>
                <a:gd name="T16" fmla="*/ 26 w 330"/>
                <a:gd name="T17" fmla="*/ 196 h 432"/>
                <a:gd name="T18" fmla="*/ 120 w 330"/>
                <a:gd name="T19" fmla="*/ 39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432">
                  <a:moveTo>
                    <a:pt x="120" y="39"/>
                  </a:moveTo>
                  <a:cubicBezTo>
                    <a:pt x="132" y="18"/>
                    <a:pt x="228" y="0"/>
                    <a:pt x="267" y="75"/>
                  </a:cubicBezTo>
                  <a:cubicBezTo>
                    <a:pt x="307" y="149"/>
                    <a:pt x="287" y="175"/>
                    <a:pt x="309" y="202"/>
                  </a:cubicBezTo>
                  <a:cubicBezTo>
                    <a:pt x="330" y="228"/>
                    <a:pt x="310" y="289"/>
                    <a:pt x="295" y="294"/>
                  </a:cubicBezTo>
                  <a:cubicBezTo>
                    <a:pt x="280" y="299"/>
                    <a:pt x="286" y="320"/>
                    <a:pt x="293" y="329"/>
                  </a:cubicBezTo>
                  <a:cubicBezTo>
                    <a:pt x="325" y="368"/>
                    <a:pt x="279" y="432"/>
                    <a:pt x="158" y="432"/>
                  </a:cubicBezTo>
                  <a:cubicBezTo>
                    <a:pt x="28" y="431"/>
                    <a:pt x="3" y="356"/>
                    <a:pt x="36" y="332"/>
                  </a:cubicBezTo>
                  <a:cubicBezTo>
                    <a:pt x="47" y="325"/>
                    <a:pt x="51" y="310"/>
                    <a:pt x="39" y="297"/>
                  </a:cubicBezTo>
                  <a:cubicBezTo>
                    <a:pt x="27" y="284"/>
                    <a:pt x="0" y="236"/>
                    <a:pt x="26" y="196"/>
                  </a:cubicBezTo>
                  <a:cubicBezTo>
                    <a:pt x="52" y="157"/>
                    <a:pt x="29" y="39"/>
                    <a:pt x="120" y="39"/>
                  </a:cubicBezTo>
                </a:path>
              </a:pathLst>
            </a:custGeom>
            <a:solidFill>
              <a:srgbClr val="806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23" name="Freeform 152"/>
            <p:cNvSpPr>
              <a:spLocks/>
            </p:cNvSpPr>
            <p:nvPr/>
          </p:nvSpPr>
          <p:spPr bwMode="auto">
            <a:xfrm>
              <a:off x="1628776" y="3848100"/>
              <a:ext cx="1566863" cy="688975"/>
            </a:xfrm>
            <a:custGeom>
              <a:avLst/>
              <a:gdLst>
                <a:gd name="T0" fmla="*/ 292 w 491"/>
                <a:gd name="T1" fmla="*/ 0 h 216"/>
                <a:gd name="T2" fmla="*/ 196 w 491"/>
                <a:gd name="T3" fmla="*/ 5 h 216"/>
                <a:gd name="T4" fmla="*/ 62 w 491"/>
                <a:gd name="T5" fmla="*/ 81 h 216"/>
                <a:gd name="T6" fmla="*/ 0 w 491"/>
                <a:gd name="T7" fmla="*/ 216 h 216"/>
                <a:gd name="T8" fmla="*/ 491 w 491"/>
                <a:gd name="T9" fmla="*/ 216 h 216"/>
                <a:gd name="T10" fmla="*/ 430 w 491"/>
                <a:gd name="T11" fmla="*/ 81 h 216"/>
                <a:gd name="T12" fmla="*/ 292 w 491"/>
                <a:gd name="T13" fmla="*/ 0 h 216"/>
              </a:gdLst>
              <a:ahLst/>
              <a:cxnLst>
                <a:cxn ang="0">
                  <a:pos x="T0" y="T1"/>
                </a:cxn>
                <a:cxn ang="0">
                  <a:pos x="T2" y="T3"/>
                </a:cxn>
                <a:cxn ang="0">
                  <a:pos x="T4" y="T5"/>
                </a:cxn>
                <a:cxn ang="0">
                  <a:pos x="T6" y="T7"/>
                </a:cxn>
                <a:cxn ang="0">
                  <a:pos x="T8" y="T9"/>
                </a:cxn>
                <a:cxn ang="0">
                  <a:pos x="T10" y="T11"/>
                </a:cxn>
                <a:cxn ang="0">
                  <a:pos x="T12" y="T13"/>
                </a:cxn>
              </a:cxnLst>
              <a:rect l="0" t="0" r="r" b="b"/>
              <a:pathLst>
                <a:path w="491" h="216">
                  <a:moveTo>
                    <a:pt x="292" y="0"/>
                  </a:moveTo>
                  <a:cubicBezTo>
                    <a:pt x="291" y="2"/>
                    <a:pt x="197" y="3"/>
                    <a:pt x="196" y="5"/>
                  </a:cubicBezTo>
                  <a:cubicBezTo>
                    <a:pt x="167" y="46"/>
                    <a:pt x="112" y="69"/>
                    <a:pt x="62" y="81"/>
                  </a:cubicBezTo>
                  <a:cubicBezTo>
                    <a:pt x="11" y="92"/>
                    <a:pt x="4" y="174"/>
                    <a:pt x="0" y="216"/>
                  </a:cubicBezTo>
                  <a:cubicBezTo>
                    <a:pt x="491" y="216"/>
                    <a:pt x="491" y="216"/>
                    <a:pt x="491" y="216"/>
                  </a:cubicBezTo>
                  <a:cubicBezTo>
                    <a:pt x="486" y="174"/>
                    <a:pt x="481" y="92"/>
                    <a:pt x="430" y="81"/>
                  </a:cubicBezTo>
                  <a:cubicBezTo>
                    <a:pt x="378" y="69"/>
                    <a:pt x="320" y="44"/>
                    <a:pt x="292" y="0"/>
                  </a:cubicBezTo>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24" name="Freeform 153"/>
            <p:cNvSpPr>
              <a:spLocks/>
            </p:cNvSpPr>
            <p:nvPr/>
          </p:nvSpPr>
          <p:spPr bwMode="auto">
            <a:xfrm>
              <a:off x="2254251" y="3352800"/>
              <a:ext cx="315913" cy="757238"/>
            </a:xfrm>
            <a:custGeom>
              <a:avLst/>
              <a:gdLst>
                <a:gd name="T0" fmla="*/ 0 w 99"/>
                <a:gd name="T1" fmla="*/ 65 h 237"/>
                <a:gd name="T2" fmla="*/ 0 w 99"/>
                <a:gd name="T3" fmla="*/ 146 h 237"/>
                <a:gd name="T4" fmla="*/ 0 w 99"/>
                <a:gd name="T5" fmla="*/ 186 h 237"/>
                <a:gd name="T6" fmla="*/ 99 w 99"/>
                <a:gd name="T7" fmla="*/ 186 h 237"/>
                <a:gd name="T8" fmla="*/ 99 w 99"/>
                <a:gd name="T9" fmla="*/ 146 h 237"/>
                <a:gd name="T10" fmla="*/ 99 w 99"/>
                <a:gd name="T11" fmla="*/ 65 h 237"/>
                <a:gd name="T12" fmla="*/ 0 w 99"/>
                <a:gd name="T13" fmla="*/ 65 h 237"/>
              </a:gdLst>
              <a:ahLst/>
              <a:cxnLst>
                <a:cxn ang="0">
                  <a:pos x="T0" y="T1"/>
                </a:cxn>
                <a:cxn ang="0">
                  <a:pos x="T2" y="T3"/>
                </a:cxn>
                <a:cxn ang="0">
                  <a:pos x="T4" y="T5"/>
                </a:cxn>
                <a:cxn ang="0">
                  <a:pos x="T6" y="T7"/>
                </a:cxn>
                <a:cxn ang="0">
                  <a:pos x="T8" y="T9"/>
                </a:cxn>
                <a:cxn ang="0">
                  <a:pos x="T10" y="T11"/>
                </a:cxn>
                <a:cxn ang="0">
                  <a:pos x="T12" y="T13"/>
                </a:cxn>
              </a:cxnLst>
              <a:rect l="0" t="0" r="r" b="b"/>
              <a:pathLst>
                <a:path w="99" h="237">
                  <a:moveTo>
                    <a:pt x="0" y="65"/>
                  </a:moveTo>
                  <a:cubicBezTo>
                    <a:pt x="0" y="146"/>
                    <a:pt x="0" y="146"/>
                    <a:pt x="0" y="146"/>
                  </a:cubicBezTo>
                  <a:cubicBezTo>
                    <a:pt x="0" y="186"/>
                    <a:pt x="0" y="186"/>
                    <a:pt x="0" y="186"/>
                  </a:cubicBezTo>
                  <a:cubicBezTo>
                    <a:pt x="25" y="236"/>
                    <a:pt x="69" y="237"/>
                    <a:pt x="99" y="186"/>
                  </a:cubicBezTo>
                  <a:cubicBezTo>
                    <a:pt x="99" y="146"/>
                    <a:pt x="99" y="146"/>
                    <a:pt x="99" y="146"/>
                  </a:cubicBezTo>
                  <a:cubicBezTo>
                    <a:pt x="99" y="65"/>
                    <a:pt x="99" y="65"/>
                    <a:pt x="99" y="65"/>
                  </a:cubicBezTo>
                  <a:cubicBezTo>
                    <a:pt x="99" y="0"/>
                    <a:pt x="0" y="0"/>
                    <a:pt x="0" y="65"/>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25" name="Freeform 154"/>
            <p:cNvSpPr>
              <a:spLocks/>
            </p:cNvSpPr>
            <p:nvPr/>
          </p:nvSpPr>
          <p:spPr bwMode="auto">
            <a:xfrm>
              <a:off x="2703513" y="3368675"/>
              <a:ext cx="160338" cy="233363"/>
            </a:xfrm>
            <a:custGeom>
              <a:avLst/>
              <a:gdLst>
                <a:gd name="T0" fmla="*/ 38 w 50"/>
                <a:gd name="T1" fmla="*/ 4 h 73"/>
                <a:gd name="T2" fmla="*/ 7 w 50"/>
                <a:gd name="T3" fmla="*/ 28 h 73"/>
                <a:gd name="T4" fmla="*/ 12 w 50"/>
                <a:gd name="T5" fmla="*/ 69 h 73"/>
                <a:gd name="T6" fmla="*/ 43 w 50"/>
                <a:gd name="T7" fmla="*/ 44 h 73"/>
                <a:gd name="T8" fmla="*/ 38 w 50"/>
                <a:gd name="T9" fmla="*/ 4 h 73"/>
              </a:gdLst>
              <a:ahLst/>
              <a:cxnLst>
                <a:cxn ang="0">
                  <a:pos x="T0" y="T1"/>
                </a:cxn>
                <a:cxn ang="0">
                  <a:pos x="T2" y="T3"/>
                </a:cxn>
                <a:cxn ang="0">
                  <a:pos x="T4" y="T5"/>
                </a:cxn>
                <a:cxn ang="0">
                  <a:pos x="T6" y="T7"/>
                </a:cxn>
                <a:cxn ang="0">
                  <a:pos x="T8" y="T9"/>
                </a:cxn>
              </a:cxnLst>
              <a:rect l="0" t="0" r="r" b="b"/>
              <a:pathLst>
                <a:path w="50" h="73">
                  <a:moveTo>
                    <a:pt x="38" y="4"/>
                  </a:moveTo>
                  <a:cubicBezTo>
                    <a:pt x="28" y="0"/>
                    <a:pt x="15" y="11"/>
                    <a:pt x="7" y="28"/>
                  </a:cubicBezTo>
                  <a:cubicBezTo>
                    <a:pt x="0" y="46"/>
                    <a:pt x="2" y="64"/>
                    <a:pt x="12" y="69"/>
                  </a:cubicBezTo>
                  <a:cubicBezTo>
                    <a:pt x="22" y="73"/>
                    <a:pt x="36" y="62"/>
                    <a:pt x="43" y="44"/>
                  </a:cubicBezTo>
                  <a:cubicBezTo>
                    <a:pt x="50" y="27"/>
                    <a:pt x="48" y="9"/>
                    <a:pt x="38" y="4"/>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26" name="Freeform 155"/>
            <p:cNvSpPr>
              <a:spLocks/>
            </p:cNvSpPr>
            <p:nvPr/>
          </p:nvSpPr>
          <p:spPr bwMode="auto">
            <a:xfrm>
              <a:off x="1960563" y="3368675"/>
              <a:ext cx="158750" cy="233363"/>
            </a:xfrm>
            <a:custGeom>
              <a:avLst/>
              <a:gdLst>
                <a:gd name="T0" fmla="*/ 12 w 50"/>
                <a:gd name="T1" fmla="*/ 4 h 73"/>
                <a:gd name="T2" fmla="*/ 43 w 50"/>
                <a:gd name="T3" fmla="*/ 28 h 73"/>
                <a:gd name="T4" fmla="*/ 38 w 50"/>
                <a:gd name="T5" fmla="*/ 69 h 73"/>
                <a:gd name="T6" fmla="*/ 7 w 50"/>
                <a:gd name="T7" fmla="*/ 44 h 73"/>
                <a:gd name="T8" fmla="*/ 12 w 50"/>
                <a:gd name="T9" fmla="*/ 4 h 73"/>
              </a:gdLst>
              <a:ahLst/>
              <a:cxnLst>
                <a:cxn ang="0">
                  <a:pos x="T0" y="T1"/>
                </a:cxn>
                <a:cxn ang="0">
                  <a:pos x="T2" y="T3"/>
                </a:cxn>
                <a:cxn ang="0">
                  <a:pos x="T4" y="T5"/>
                </a:cxn>
                <a:cxn ang="0">
                  <a:pos x="T6" y="T7"/>
                </a:cxn>
                <a:cxn ang="0">
                  <a:pos x="T8" y="T9"/>
                </a:cxn>
              </a:cxnLst>
              <a:rect l="0" t="0" r="r" b="b"/>
              <a:pathLst>
                <a:path w="50" h="73">
                  <a:moveTo>
                    <a:pt x="12" y="4"/>
                  </a:moveTo>
                  <a:cubicBezTo>
                    <a:pt x="22" y="0"/>
                    <a:pt x="36" y="11"/>
                    <a:pt x="43" y="28"/>
                  </a:cubicBezTo>
                  <a:cubicBezTo>
                    <a:pt x="50" y="46"/>
                    <a:pt x="48" y="64"/>
                    <a:pt x="38" y="69"/>
                  </a:cubicBezTo>
                  <a:cubicBezTo>
                    <a:pt x="29" y="73"/>
                    <a:pt x="15" y="62"/>
                    <a:pt x="7" y="44"/>
                  </a:cubicBezTo>
                  <a:cubicBezTo>
                    <a:pt x="0" y="27"/>
                    <a:pt x="2" y="9"/>
                    <a:pt x="12" y="4"/>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27" name="Freeform 156"/>
            <p:cNvSpPr>
              <a:spLocks/>
            </p:cNvSpPr>
            <p:nvPr/>
          </p:nvSpPr>
          <p:spPr bwMode="auto">
            <a:xfrm>
              <a:off x="2254251" y="3751263"/>
              <a:ext cx="315913" cy="109538"/>
            </a:xfrm>
            <a:custGeom>
              <a:avLst/>
              <a:gdLst>
                <a:gd name="T0" fmla="*/ 99 w 99"/>
                <a:gd name="T1" fmla="*/ 0 h 34"/>
                <a:gd name="T2" fmla="*/ 0 w 99"/>
                <a:gd name="T3" fmla="*/ 0 h 34"/>
                <a:gd name="T4" fmla="*/ 0 w 99"/>
                <a:gd name="T5" fmla="*/ 4 h 34"/>
                <a:gd name="T6" fmla="*/ 49 w 99"/>
                <a:gd name="T7" fmla="*/ 34 h 34"/>
                <a:gd name="T8" fmla="*/ 99 w 99"/>
                <a:gd name="T9" fmla="*/ 3 h 34"/>
                <a:gd name="T10" fmla="*/ 99 w 99"/>
                <a:gd name="T11" fmla="*/ 0 h 34"/>
              </a:gdLst>
              <a:ahLst/>
              <a:cxnLst>
                <a:cxn ang="0">
                  <a:pos x="T0" y="T1"/>
                </a:cxn>
                <a:cxn ang="0">
                  <a:pos x="T2" y="T3"/>
                </a:cxn>
                <a:cxn ang="0">
                  <a:pos x="T4" y="T5"/>
                </a:cxn>
                <a:cxn ang="0">
                  <a:pos x="T6" y="T7"/>
                </a:cxn>
                <a:cxn ang="0">
                  <a:pos x="T8" y="T9"/>
                </a:cxn>
                <a:cxn ang="0">
                  <a:pos x="T10" y="T11"/>
                </a:cxn>
              </a:cxnLst>
              <a:rect l="0" t="0" r="r" b="b"/>
              <a:pathLst>
                <a:path w="99" h="34">
                  <a:moveTo>
                    <a:pt x="99" y="0"/>
                  </a:moveTo>
                  <a:cubicBezTo>
                    <a:pt x="0" y="0"/>
                    <a:pt x="0" y="0"/>
                    <a:pt x="0" y="0"/>
                  </a:cubicBezTo>
                  <a:cubicBezTo>
                    <a:pt x="0" y="4"/>
                    <a:pt x="0" y="4"/>
                    <a:pt x="0" y="4"/>
                  </a:cubicBezTo>
                  <a:cubicBezTo>
                    <a:pt x="0" y="4"/>
                    <a:pt x="31" y="34"/>
                    <a:pt x="49" y="34"/>
                  </a:cubicBezTo>
                  <a:cubicBezTo>
                    <a:pt x="67" y="34"/>
                    <a:pt x="99" y="3"/>
                    <a:pt x="99" y="3"/>
                  </a:cubicBezTo>
                  <a:cubicBezTo>
                    <a:pt x="99" y="0"/>
                    <a:pt x="99" y="0"/>
                    <a:pt x="99"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28" name="Freeform 157"/>
            <p:cNvSpPr>
              <a:spLocks/>
            </p:cNvSpPr>
            <p:nvPr/>
          </p:nvSpPr>
          <p:spPr bwMode="auto">
            <a:xfrm>
              <a:off x="1982788" y="2870200"/>
              <a:ext cx="862013" cy="958850"/>
            </a:xfrm>
            <a:custGeom>
              <a:avLst/>
              <a:gdLst>
                <a:gd name="T0" fmla="*/ 135 w 270"/>
                <a:gd name="T1" fmla="*/ 300 h 300"/>
                <a:gd name="T2" fmla="*/ 20 w 270"/>
                <a:gd name="T3" fmla="*/ 177 h 300"/>
                <a:gd name="T4" fmla="*/ 135 w 270"/>
                <a:gd name="T5" fmla="*/ 0 h 300"/>
                <a:gd name="T6" fmla="*/ 250 w 270"/>
                <a:gd name="T7" fmla="*/ 177 h 300"/>
                <a:gd name="T8" fmla="*/ 135 w 270"/>
                <a:gd name="T9" fmla="*/ 300 h 300"/>
              </a:gdLst>
              <a:ahLst/>
              <a:cxnLst>
                <a:cxn ang="0">
                  <a:pos x="T0" y="T1"/>
                </a:cxn>
                <a:cxn ang="0">
                  <a:pos x="T2" y="T3"/>
                </a:cxn>
                <a:cxn ang="0">
                  <a:pos x="T4" y="T5"/>
                </a:cxn>
                <a:cxn ang="0">
                  <a:pos x="T6" y="T7"/>
                </a:cxn>
                <a:cxn ang="0">
                  <a:pos x="T8" y="T9"/>
                </a:cxn>
              </a:cxnLst>
              <a:rect l="0" t="0" r="r" b="b"/>
              <a:pathLst>
                <a:path w="270" h="300">
                  <a:moveTo>
                    <a:pt x="135" y="300"/>
                  </a:moveTo>
                  <a:cubicBezTo>
                    <a:pt x="104" y="300"/>
                    <a:pt x="40" y="249"/>
                    <a:pt x="20" y="177"/>
                  </a:cubicBezTo>
                  <a:cubicBezTo>
                    <a:pt x="0" y="105"/>
                    <a:pt x="38" y="0"/>
                    <a:pt x="135" y="0"/>
                  </a:cubicBezTo>
                  <a:cubicBezTo>
                    <a:pt x="232" y="0"/>
                    <a:pt x="270" y="105"/>
                    <a:pt x="250" y="177"/>
                  </a:cubicBezTo>
                  <a:cubicBezTo>
                    <a:pt x="230" y="249"/>
                    <a:pt x="165" y="300"/>
                    <a:pt x="135" y="300"/>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29" name="Freeform 158"/>
            <p:cNvSpPr>
              <a:spLocks/>
            </p:cNvSpPr>
            <p:nvPr/>
          </p:nvSpPr>
          <p:spPr bwMode="auto">
            <a:xfrm>
              <a:off x="1979613" y="2844800"/>
              <a:ext cx="909638" cy="657225"/>
            </a:xfrm>
            <a:custGeom>
              <a:avLst/>
              <a:gdLst>
                <a:gd name="T0" fmla="*/ 113 w 285"/>
                <a:gd name="T1" fmla="*/ 98 h 206"/>
                <a:gd name="T2" fmla="*/ 48 w 285"/>
                <a:gd name="T3" fmla="*/ 150 h 206"/>
                <a:gd name="T4" fmla="*/ 28 w 285"/>
                <a:gd name="T5" fmla="*/ 200 h 206"/>
                <a:gd name="T6" fmla="*/ 12 w 285"/>
                <a:gd name="T7" fmla="*/ 96 h 206"/>
                <a:gd name="T8" fmla="*/ 115 w 285"/>
                <a:gd name="T9" fmla="*/ 2 h 206"/>
                <a:gd name="T10" fmla="*/ 216 w 285"/>
                <a:gd name="T11" fmla="*/ 31 h 206"/>
                <a:gd name="T12" fmla="*/ 244 w 285"/>
                <a:gd name="T13" fmla="*/ 206 h 206"/>
                <a:gd name="T14" fmla="*/ 187 w 285"/>
                <a:gd name="T15" fmla="*/ 69 h 206"/>
                <a:gd name="T16" fmla="*/ 113 w 285"/>
                <a:gd name="T17" fmla="*/ 9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206">
                  <a:moveTo>
                    <a:pt x="113" y="98"/>
                  </a:moveTo>
                  <a:cubicBezTo>
                    <a:pt x="89" y="148"/>
                    <a:pt x="79" y="163"/>
                    <a:pt x="48" y="150"/>
                  </a:cubicBezTo>
                  <a:cubicBezTo>
                    <a:pt x="16" y="137"/>
                    <a:pt x="22" y="174"/>
                    <a:pt x="28" y="200"/>
                  </a:cubicBezTo>
                  <a:cubicBezTo>
                    <a:pt x="0" y="164"/>
                    <a:pt x="3" y="131"/>
                    <a:pt x="12" y="96"/>
                  </a:cubicBezTo>
                  <a:cubicBezTo>
                    <a:pt x="21" y="59"/>
                    <a:pt x="69" y="1"/>
                    <a:pt x="115" y="2"/>
                  </a:cubicBezTo>
                  <a:cubicBezTo>
                    <a:pt x="139" y="0"/>
                    <a:pt x="177" y="3"/>
                    <a:pt x="216" y="31"/>
                  </a:cubicBezTo>
                  <a:cubicBezTo>
                    <a:pt x="285" y="81"/>
                    <a:pt x="262" y="193"/>
                    <a:pt x="244" y="206"/>
                  </a:cubicBezTo>
                  <a:cubicBezTo>
                    <a:pt x="262" y="103"/>
                    <a:pt x="217" y="124"/>
                    <a:pt x="187" y="69"/>
                  </a:cubicBezTo>
                  <a:cubicBezTo>
                    <a:pt x="177" y="46"/>
                    <a:pt x="139" y="44"/>
                    <a:pt x="113" y="98"/>
                  </a:cubicBezTo>
                  <a:close/>
                </a:path>
              </a:pathLst>
            </a:custGeom>
            <a:solidFill>
              <a:srgbClr val="8060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30" name="Rectangle 159"/>
            <p:cNvSpPr>
              <a:spLocks noChangeArrowheads="1"/>
            </p:cNvSpPr>
            <p:nvPr/>
          </p:nvSpPr>
          <p:spPr bwMode="auto">
            <a:xfrm>
              <a:off x="2390776" y="4071938"/>
              <a:ext cx="31750" cy="395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31" name="Rectangle 160"/>
            <p:cNvSpPr>
              <a:spLocks noChangeArrowheads="1"/>
            </p:cNvSpPr>
            <p:nvPr/>
          </p:nvSpPr>
          <p:spPr bwMode="auto">
            <a:xfrm>
              <a:off x="2390776" y="4071938"/>
              <a:ext cx="3175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32" name="Freeform 161"/>
            <p:cNvSpPr>
              <a:spLocks/>
            </p:cNvSpPr>
            <p:nvPr/>
          </p:nvSpPr>
          <p:spPr bwMode="auto">
            <a:xfrm>
              <a:off x="2141538" y="3860800"/>
              <a:ext cx="265113" cy="325438"/>
            </a:xfrm>
            <a:custGeom>
              <a:avLst/>
              <a:gdLst>
                <a:gd name="T0" fmla="*/ 71 w 167"/>
                <a:gd name="T1" fmla="*/ 0 h 205"/>
                <a:gd name="T2" fmla="*/ 0 w 167"/>
                <a:gd name="T3" fmla="*/ 64 h 205"/>
                <a:gd name="T4" fmla="*/ 91 w 167"/>
                <a:gd name="T5" fmla="*/ 205 h 205"/>
                <a:gd name="T6" fmla="*/ 167 w 167"/>
                <a:gd name="T7" fmla="*/ 131 h 205"/>
                <a:gd name="T8" fmla="*/ 71 w 167"/>
                <a:gd name="T9" fmla="*/ 0 h 205"/>
              </a:gdLst>
              <a:ahLst/>
              <a:cxnLst>
                <a:cxn ang="0">
                  <a:pos x="T0" y="T1"/>
                </a:cxn>
                <a:cxn ang="0">
                  <a:pos x="T2" y="T3"/>
                </a:cxn>
                <a:cxn ang="0">
                  <a:pos x="T4" y="T5"/>
                </a:cxn>
                <a:cxn ang="0">
                  <a:pos x="T6" y="T7"/>
                </a:cxn>
                <a:cxn ang="0">
                  <a:pos x="T8" y="T9"/>
                </a:cxn>
              </a:cxnLst>
              <a:rect l="0" t="0" r="r" b="b"/>
              <a:pathLst>
                <a:path w="167" h="205">
                  <a:moveTo>
                    <a:pt x="71" y="0"/>
                  </a:moveTo>
                  <a:lnTo>
                    <a:pt x="0" y="64"/>
                  </a:lnTo>
                  <a:lnTo>
                    <a:pt x="91" y="205"/>
                  </a:lnTo>
                  <a:lnTo>
                    <a:pt x="167" y="131"/>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33" name="Freeform 162"/>
            <p:cNvSpPr>
              <a:spLocks/>
            </p:cNvSpPr>
            <p:nvPr/>
          </p:nvSpPr>
          <p:spPr bwMode="auto">
            <a:xfrm>
              <a:off x="2141538" y="3860800"/>
              <a:ext cx="265113" cy="325438"/>
            </a:xfrm>
            <a:custGeom>
              <a:avLst/>
              <a:gdLst>
                <a:gd name="T0" fmla="*/ 71 w 167"/>
                <a:gd name="T1" fmla="*/ 0 h 205"/>
                <a:gd name="T2" fmla="*/ 0 w 167"/>
                <a:gd name="T3" fmla="*/ 64 h 205"/>
                <a:gd name="T4" fmla="*/ 91 w 167"/>
                <a:gd name="T5" fmla="*/ 205 h 205"/>
                <a:gd name="T6" fmla="*/ 167 w 167"/>
                <a:gd name="T7" fmla="*/ 131 h 205"/>
                <a:gd name="T8" fmla="*/ 71 w 167"/>
                <a:gd name="T9" fmla="*/ 0 h 205"/>
              </a:gdLst>
              <a:ahLst/>
              <a:cxnLst>
                <a:cxn ang="0">
                  <a:pos x="T0" y="T1"/>
                </a:cxn>
                <a:cxn ang="0">
                  <a:pos x="T2" y="T3"/>
                </a:cxn>
                <a:cxn ang="0">
                  <a:pos x="T4" y="T5"/>
                </a:cxn>
                <a:cxn ang="0">
                  <a:pos x="T6" y="T7"/>
                </a:cxn>
                <a:cxn ang="0">
                  <a:pos x="T8" y="T9"/>
                </a:cxn>
              </a:cxnLst>
              <a:rect l="0" t="0" r="r" b="b"/>
              <a:pathLst>
                <a:path w="167" h="205">
                  <a:moveTo>
                    <a:pt x="71" y="0"/>
                  </a:moveTo>
                  <a:lnTo>
                    <a:pt x="0" y="64"/>
                  </a:lnTo>
                  <a:lnTo>
                    <a:pt x="91" y="205"/>
                  </a:lnTo>
                  <a:lnTo>
                    <a:pt x="167" y="13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34" name="Freeform 163"/>
            <p:cNvSpPr>
              <a:spLocks/>
            </p:cNvSpPr>
            <p:nvPr/>
          </p:nvSpPr>
          <p:spPr bwMode="auto">
            <a:xfrm>
              <a:off x="2406651" y="3860800"/>
              <a:ext cx="274638" cy="325438"/>
            </a:xfrm>
            <a:custGeom>
              <a:avLst/>
              <a:gdLst>
                <a:gd name="T0" fmla="*/ 103 w 173"/>
                <a:gd name="T1" fmla="*/ 0 h 205"/>
                <a:gd name="T2" fmla="*/ 173 w 173"/>
                <a:gd name="T3" fmla="*/ 68 h 205"/>
                <a:gd name="T4" fmla="*/ 79 w 173"/>
                <a:gd name="T5" fmla="*/ 205 h 205"/>
                <a:gd name="T6" fmla="*/ 0 w 173"/>
                <a:gd name="T7" fmla="*/ 131 h 205"/>
                <a:gd name="T8" fmla="*/ 103 w 173"/>
                <a:gd name="T9" fmla="*/ 0 h 205"/>
              </a:gdLst>
              <a:ahLst/>
              <a:cxnLst>
                <a:cxn ang="0">
                  <a:pos x="T0" y="T1"/>
                </a:cxn>
                <a:cxn ang="0">
                  <a:pos x="T2" y="T3"/>
                </a:cxn>
                <a:cxn ang="0">
                  <a:pos x="T4" y="T5"/>
                </a:cxn>
                <a:cxn ang="0">
                  <a:pos x="T6" y="T7"/>
                </a:cxn>
                <a:cxn ang="0">
                  <a:pos x="T8" y="T9"/>
                </a:cxn>
              </a:cxnLst>
              <a:rect l="0" t="0" r="r" b="b"/>
              <a:pathLst>
                <a:path w="173" h="205">
                  <a:moveTo>
                    <a:pt x="103" y="0"/>
                  </a:moveTo>
                  <a:lnTo>
                    <a:pt x="173" y="68"/>
                  </a:lnTo>
                  <a:lnTo>
                    <a:pt x="79" y="205"/>
                  </a:lnTo>
                  <a:lnTo>
                    <a:pt x="0" y="131"/>
                  </a:lnTo>
                  <a:lnTo>
                    <a:pt x="10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35" name="Freeform 164"/>
            <p:cNvSpPr>
              <a:spLocks/>
            </p:cNvSpPr>
            <p:nvPr/>
          </p:nvSpPr>
          <p:spPr bwMode="auto">
            <a:xfrm>
              <a:off x="2406651" y="3860800"/>
              <a:ext cx="274638" cy="325438"/>
            </a:xfrm>
            <a:custGeom>
              <a:avLst/>
              <a:gdLst>
                <a:gd name="T0" fmla="*/ 103 w 173"/>
                <a:gd name="T1" fmla="*/ 0 h 205"/>
                <a:gd name="T2" fmla="*/ 173 w 173"/>
                <a:gd name="T3" fmla="*/ 68 h 205"/>
                <a:gd name="T4" fmla="*/ 79 w 173"/>
                <a:gd name="T5" fmla="*/ 205 h 205"/>
                <a:gd name="T6" fmla="*/ 0 w 173"/>
                <a:gd name="T7" fmla="*/ 131 h 205"/>
                <a:gd name="T8" fmla="*/ 103 w 173"/>
                <a:gd name="T9" fmla="*/ 0 h 205"/>
              </a:gdLst>
              <a:ahLst/>
              <a:cxnLst>
                <a:cxn ang="0">
                  <a:pos x="T0" y="T1"/>
                </a:cxn>
                <a:cxn ang="0">
                  <a:pos x="T2" y="T3"/>
                </a:cxn>
                <a:cxn ang="0">
                  <a:pos x="T4" y="T5"/>
                </a:cxn>
                <a:cxn ang="0">
                  <a:pos x="T6" y="T7"/>
                </a:cxn>
                <a:cxn ang="0">
                  <a:pos x="T8" y="T9"/>
                </a:cxn>
              </a:cxnLst>
              <a:rect l="0" t="0" r="r" b="b"/>
              <a:pathLst>
                <a:path w="173" h="205">
                  <a:moveTo>
                    <a:pt x="103" y="0"/>
                  </a:moveTo>
                  <a:lnTo>
                    <a:pt x="173" y="68"/>
                  </a:lnTo>
                  <a:lnTo>
                    <a:pt x="79" y="205"/>
                  </a:lnTo>
                  <a:lnTo>
                    <a:pt x="0" y="131"/>
                  </a:lnTo>
                  <a:lnTo>
                    <a:pt x="1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36" name="Freeform 165"/>
            <p:cNvSpPr>
              <a:spLocks noEditPoints="1"/>
            </p:cNvSpPr>
            <p:nvPr/>
          </p:nvSpPr>
          <p:spPr bwMode="auto">
            <a:xfrm>
              <a:off x="2081213" y="3314700"/>
              <a:ext cx="669925" cy="246063"/>
            </a:xfrm>
            <a:custGeom>
              <a:avLst/>
              <a:gdLst>
                <a:gd name="T0" fmla="*/ 157 w 210"/>
                <a:gd name="T1" fmla="*/ 76 h 77"/>
                <a:gd name="T2" fmla="*/ 160 w 210"/>
                <a:gd name="T3" fmla="*/ 76 h 77"/>
                <a:gd name="T4" fmla="*/ 198 w 210"/>
                <a:gd name="T5" fmla="*/ 45 h 77"/>
                <a:gd name="T6" fmla="*/ 206 w 210"/>
                <a:gd name="T7" fmla="*/ 20 h 77"/>
                <a:gd name="T8" fmla="*/ 210 w 210"/>
                <a:gd name="T9" fmla="*/ 10 h 77"/>
                <a:gd name="T10" fmla="*/ 204 w 210"/>
                <a:gd name="T11" fmla="*/ 3 h 77"/>
                <a:gd name="T12" fmla="*/ 158 w 210"/>
                <a:gd name="T13" fmla="*/ 1 h 77"/>
                <a:gd name="T14" fmla="*/ 158 w 210"/>
                <a:gd name="T15" fmla="*/ 6 h 77"/>
                <a:gd name="T16" fmla="*/ 190 w 210"/>
                <a:gd name="T17" fmla="*/ 9 h 77"/>
                <a:gd name="T18" fmla="*/ 189 w 210"/>
                <a:gd name="T19" fmla="*/ 57 h 77"/>
                <a:gd name="T20" fmla="*/ 157 w 210"/>
                <a:gd name="T21" fmla="*/ 71 h 77"/>
                <a:gd name="T22" fmla="*/ 157 w 210"/>
                <a:gd name="T23" fmla="*/ 76 h 77"/>
                <a:gd name="T24" fmla="*/ 105 w 210"/>
                <a:gd name="T25" fmla="*/ 10 h 77"/>
                <a:gd name="T26" fmla="*/ 56 w 210"/>
                <a:gd name="T27" fmla="*/ 1 h 77"/>
                <a:gd name="T28" fmla="*/ 52 w 210"/>
                <a:gd name="T29" fmla="*/ 1 h 77"/>
                <a:gd name="T30" fmla="*/ 52 w 210"/>
                <a:gd name="T31" fmla="*/ 6 h 77"/>
                <a:gd name="T32" fmla="*/ 86 w 210"/>
                <a:gd name="T33" fmla="*/ 18 h 77"/>
                <a:gd name="T34" fmla="*/ 66 w 210"/>
                <a:gd name="T35" fmla="*/ 68 h 77"/>
                <a:gd name="T36" fmla="*/ 50 w 210"/>
                <a:gd name="T37" fmla="*/ 72 h 77"/>
                <a:gd name="T38" fmla="*/ 50 w 210"/>
                <a:gd name="T39" fmla="*/ 76 h 77"/>
                <a:gd name="T40" fmla="*/ 86 w 210"/>
                <a:gd name="T41" fmla="*/ 53 h 77"/>
                <a:gd name="T42" fmla="*/ 105 w 210"/>
                <a:gd name="T43" fmla="*/ 27 h 77"/>
                <a:gd name="T44" fmla="*/ 121 w 210"/>
                <a:gd name="T45" fmla="*/ 53 h 77"/>
                <a:gd name="T46" fmla="*/ 157 w 210"/>
                <a:gd name="T47" fmla="*/ 76 h 77"/>
                <a:gd name="T48" fmla="*/ 157 w 210"/>
                <a:gd name="T49" fmla="*/ 71 h 77"/>
                <a:gd name="T50" fmla="*/ 141 w 210"/>
                <a:gd name="T51" fmla="*/ 68 h 77"/>
                <a:gd name="T52" fmla="*/ 123 w 210"/>
                <a:gd name="T53" fmla="*/ 17 h 77"/>
                <a:gd name="T54" fmla="*/ 158 w 210"/>
                <a:gd name="T55" fmla="*/ 6 h 77"/>
                <a:gd name="T56" fmla="*/ 158 w 210"/>
                <a:gd name="T57" fmla="*/ 1 h 77"/>
                <a:gd name="T58" fmla="*/ 155 w 210"/>
                <a:gd name="T59" fmla="*/ 1 h 77"/>
                <a:gd name="T60" fmla="*/ 105 w 210"/>
                <a:gd name="T61" fmla="*/ 10 h 77"/>
                <a:gd name="T62" fmla="*/ 52 w 210"/>
                <a:gd name="T63" fmla="*/ 1 h 77"/>
                <a:gd name="T64" fmla="*/ 6 w 210"/>
                <a:gd name="T65" fmla="*/ 4 h 77"/>
                <a:gd name="T66" fmla="*/ 0 w 210"/>
                <a:gd name="T67" fmla="*/ 11 h 77"/>
                <a:gd name="T68" fmla="*/ 3 w 210"/>
                <a:gd name="T69" fmla="*/ 20 h 77"/>
                <a:gd name="T70" fmla="*/ 10 w 210"/>
                <a:gd name="T71" fmla="*/ 45 h 77"/>
                <a:gd name="T72" fmla="*/ 46 w 210"/>
                <a:gd name="T73" fmla="*/ 76 h 77"/>
                <a:gd name="T74" fmla="*/ 50 w 210"/>
                <a:gd name="T75" fmla="*/ 76 h 77"/>
                <a:gd name="T76" fmla="*/ 50 w 210"/>
                <a:gd name="T77" fmla="*/ 72 h 77"/>
                <a:gd name="T78" fmla="*/ 19 w 210"/>
                <a:gd name="T79" fmla="*/ 57 h 77"/>
                <a:gd name="T80" fmla="*/ 20 w 210"/>
                <a:gd name="T81" fmla="*/ 9 h 77"/>
                <a:gd name="T82" fmla="*/ 52 w 210"/>
                <a:gd name="T83" fmla="*/ 6 h 77"/>
                <a:gd name="T84" fmla="*/ 52 w 210"/>
                <a:gd name="T85" fmla="*/ 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0" h="77">
                  <a:moveTo>
                    <a:pt x="157" y="76"/>
                  </a:moveTo>
                  <a:cubicBezTo>
                    <a:pt x="158" y="76"/>
                    <a:pt x="159" y="76"/>
                    <a:pt x="160" y="76"/>
                  </a:cubicBezTo>
                  <a:cubicBezTo>
                    <a:pt x="188" y="73"/>
                    <a:pt x="195" y="61"/>
                    <a:pt x="198" y="45"/>
                  </a:cubicBezTo>
                  <a:cubicBezTo>
                    <a:pt x="201" y="28"/>
                    <a:pt x="202" y="22"/>
                    <a:pt x="206" y="20"/>
                  </a:cubicBezTo>
                  <a:cubicBezTo>
                    <a:pt x="209" y="19"/>
                    <a:pt x="210" y="15"/>
                    <a:pt x="210" y="10"/>
                  </a:cubicBezTo>
                  <a:cubicBezTo>
                    <a:pt x="210" y="6"/>
                    <a:pt x="210" y="5"/>
                    <a:pt x="204" y="3"/>
                  </a:cubicBezTo>
                  <a:cubicBezTo>
                    <a:pt x="200" y="2"/>
                    <a:pt x="176" y="0"/>
                    <a:pt x="158" y="1"/>
                  </a:cubicBezTo>
                  <a:cubicBezTo>
                    <a:pt x="158" y="6"/>
                    <a:pt x="158" y="6"/>
                    <a:pt x="158" y="6"/>
                  </a:cubicBezTo>
                  <a:cubicBezTo>
                    <a:pt x="172" y="5"/>
                    <a:pt x="186" y="7"/>
                    <a:pt x="190" y="9"/>
                  </a:cubicBezTo>
                  <a:cubicBezTo>
                    <a:pt x="199" y="15"/>
                    <a:pt x="196" y="43"/>
                    <a:pt x="189" y="57"/>
                  </a:cubicBezTo>
                  <a:cubicBezTo>
                    <a:pt x="183" y="66"/>
                    <a:pt x="170" y="71"/>
                    <a:pt x="157" y="71"/>
                  </a:cubicBezTo>
                  <a:lnTo>
                    <a:pt x="157" y="76"/>
                  </a:lnTo>
                  <a:close/>
                  <a:moveTo>
                    <a:pt x="105" y="10"/>
                  </a:moveTo>
                  <a:cubicBezTo>
                    <a:pt x="99" y="10"/>
                    <a:pt x="73" y="3"/>
                    <a:pt x="56" y="1"/>
                  </a:cubicBezTo>
                  <a:cubicBezTo>
                    <a:pt x="54" y="1"/>
                    <a:pt x="53" y="1"/>
                    <a:pt x="52" y="1"/>
                  </a:cubicBezTo>
                  <a:cubicBezTo>
                    <a:pt x="52" y="6"/>
                    <a:pt x="52" y="6"/>
                    <a:pt x="52" y="6"/>
                  </a:cubicBezTo>
                  <a:cubicBezTo>
                    <a:pt x="66" y="6"/>
                    <a:pt x="81" y="10"/>
                    <a:pt x="86" y="18"/>
                  </a:cubicBezTo>
                  <a:cubicBezTo>
                    <a:pt x="95" y="30"/>
                    <a:pt x="80" y="61"/>
                    <a:pt x="66" y="68"/>
                  </a:cubicBezTo>
                  <a:cubicBezTo>
                    <a:pt x="62" y="71"/>
                    <a:pt x="56" y="72"/>
                    <a:pt x="50" y="72"/>
                  </a:cubicBezTo>
                  <a:cubicBezTo>
                    <a:pt x="50" y="76"/>
                    <a:pt x="50" y="76"/>
                    <a:pt x="50" y="76"/>
                  </a:cubicBezTo>
                  <a:cubicBezTo>
                    <a:pt x="74" y="76"/>
                    <a:pt x="83" y="59"/>
                    <a:pt x="86" y="53"/>
                  </a:cubicBezTo>
                  <a:cubicBezTo>
                    <a:pt x="92" y="42"/>
                    <a:pt x="91" y="27"/>
                    <a:pt x="105" y="27"/>
                  </a:cubicBezTo>
                  <a:cubicBezTo>
                    <a:pt x="118" y="27"/>
                    <a:pt x="117" y="42"/>
                    <a:pt x="121" y="53"/>
                  </a:cubicBezTo>
                  <a:cubicBezTo>
                    <a:pt x="124" y="58"/>
                    <a:pt x="132" y="77"/>
                    <a:pt x="157" y="76"/>
                  </a:cubicBezTo>
                  <a:cubicBezTo>
                    <a:pt x="157" y="71"/>
                    <a:pt x="157" y="71"/>
                    <a:pt x="157" y="71"/>
                  </a:cubicBezTo>
                  <a:cubicBezTo>
                    <a:pt x="151" y="72"/>
                    <a:pt x="145" y="70"/>
                    <a:pt x="141" y="68"/>
                  </a:cubicBezTo>
                  <a:cubicBezTo>
                    <a:pt x="127" y="61"/>
                    <a:pt x="114" y="30"/>
                    <a:pt x="123" y="17"/>
                  </a:cubicBezTo>
                  <a:cubicBezTo>
                    <a:pt x="129" y="10"/>
                    <a:pt x="144" y="6"/>
                    <a:pt x="158" y="6"/>
                  </a:cubicBezTo>
                  <a:cubicBezTo>
                    <a:pt x="158" y="1"/>
                    <a:pt x="158" y="1"/>
                    <a:pt x="158" y="1"/>
                  </a:cubicBezTo>
                  <a:cubicBezTo>
                    <a:pt x="157" y="1"/>
                    <a:pt x="156" y="1"/>
                    <a:pt x="155" y="1"/>
                  </a:cubicBezTo>
                  <a:cubicBezTo>
                    <a:pt x="139" y="3"/>
                    <a:pt x="119" y="10"/>
                    <a:pt x="105" y="10"/>
                  </a:cubicBezTo>
                  <a:close/>
                  <a:moveTo>
                    <a:pt x="52" y="1"/>
                  </a:moveTo>
                  <a:cubicBezTo>
                    <a:pt x="34" y="0"/>
                    <a:pt x="10" y="2"/>
                    <a:pt x="6" y="4"/>
                  </a:cubicBezTo>
                  <a:cubicBezTo>
                    <a:pt x="1" y="6"/>
                    <a:pt x="0" y="6"/>
                    <a:pt x="0" y="11"/>
                  </a:cubicBezTo>
                  <a:cubicBezTo>
                    <a:pt x="0" y="15"/>
                    <a:pt x="0" y="19"/>
                    <a:pt x="3" y="20"/>
                  </a:cubicBezTo>
                  <a:cubicBezTo>
                    <a:pt x="8" y="22"/>
                    <a:pt x="8" y="28"/>
                    <a:pt x="10" y="45"/>
                  </a:cubicBezTo>
                  <a:cubicBezTo>
                    <a:pt x="12" y="61"/>
                    <a:pt x="18" y="74"/>
                    <a:pt x="46" y="76"/>
                  </a:cubicBezTo>
                  <a:cubicBezTo>
                    <a:pt x="48" y="76"/>
                    <a:pt x="49" y="76"/>
                    <a:pt x="50" y="76"/>
                  </a:cubicBezTo>
                  <a:cubicBezTo>
                    <a:pt x="50" y="72"/>
                    <a:pt x="50" y="72"/>
                    <a:pt x="50" y="72"/>
                  </a:cubicBezTo>
                  <a:cubicBezTo>
                    <a:pt x="38" y="72"/>
                    <a:pt x="23" y="67"/>
                    <a:pt x="19" y="57"/>
                  </a:cubicBezTo>
                  <a:cubicBezTo>
                    <a:pt x="12" y="43"/>
                    <a:pt x="11" y="15"/>
                    <a:pt x="20" y="9"/>
                  </a:cubicBezTo>
                  <a:cubicBezTo>
                    <a:pt x="24" y="7"/>
                    <a:pt x="38" y="5"/>
                    <a:pt x="52" y="6"/>
                  </a:cubicBezTo>
                  <a:lnTo>
                    <a:pt x="52" y="1"/>
                  </a:lnTo>
                  <a:close/>
                </a:path>
              </a:pathLst>
            </a:custGeom>
            <a:solidFill>
              <a:srgbClr val="546B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37" name="Freeform 166"/>
            <p:cNvSpPr>
              <a:spLocks/>
            </p:cNvSpPr>
            <p:nvPr/>
          </p:nvSpPr>
          <p:spPr bwMode="auto">
            <a:xfrm>
              <a:off x="2406651" y="4068763"/>
              <a:ext cx="3175"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CE3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38" name="Freeform 167"/>
            <p:cNvSpPr>
              <a:spLocks/>
            </p:cNvSpPr>
            <p:nvPr/>
          </p:nvSpPr>
          <p:spPr bwMode="auto">
            <a:xfrm>
              <a:off x="2254251" y="3857625"/>
              <a:ext cx="315913" cy="211138"/>
            </a:xfrm>
            <a:custGeom>
              <a:avLst/>
              <a:gdLst>
                <a:gd name="T0" fmla="*/ 99 w 99"/>
                <a:gd name="T1" fmla="*/ 0 h 66"/>
                <a:gd name="T2" fmla="*/ 48 w 99"/>
                <a:gd name="T3" fmla="*/ 64 h 66"/>
                <a:gd name="T4" fmla="*/ 0 w 99"/>
                <a:gd name="T5" fmla="*/ 0 h 66"/>
                <a:gd name="T6" fmla="*/ 0 w 99"/>
                <a:gd name="T7" fmla="*/ 1 h 66"/>
                <a:gd name="T8" fmla="*/ 48 w 99"/>
                <a:gd name="T9" fmla="*/ 66 h 66"/>
                <a:gd name="T10" fmla="*/ 49 w 99"/>
                <a:gd name="T11" fmla="*/ 66 h 66"/>
                <a:gd name="T12" fmla="*/ 99 w 99"/>
                <a:gd name="T13" fmla="*/ 1 h 66"/>
                <a:gd name="T14" fmla="*/ 99 w 99"/>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66">
                  <a:moveTo>
                    <a:pt x="99" y="0"/>
                  </a:moveTo>
                  <a:cubicBezTo>
                    <a:pt x="48" y="64"/>
                    <a:pt x="48" y="64"/>
                    <a:pt x="48" y="64"/>
                  </a:cubicBezTo>
                  <a:cubicBezTo>
                    <a:pt x="0" y="0"/>
                    <a:pt x="0" y="0"/>
                    <a:pt x="0" y="0"/>
                  </a:cubicBezTo>
                  <a:cubicBezTo>
                    <a:pt x="0" y="1"/>
                    <a:pt x="0" y="1"/>
                    <a:pt x="0" y="1"/>
                  </a:cubicBezTo>
                  <a:cubicBezTo>
                    <a:pt x="48" y="66"/>
                    <a:pt x="48" y="66"/>
                    <a:pt x="48" y="66"/>
                  </a:cubicBezTo>
                  <a:cubicBezTo>
                    <a:pt x="48" y="66"/>
                    <a:pt x="48" y="66"/>
                    <a:pt x="49" y="66"/>
                  </a:cubicBezTo>
                  <a:cubicBezTo>
                    <a:pt x="99" y="1"/>
                    <a:pt x="99" y="1"/>
                    <a:pt x="99" y="1"/>
                  </a:cubicBezTo>
                  <a:cubicBezTo>
                    <a:pt x="99" y="0"/>
                    <a:pt x="99" y="0"/>
                    <a:pt x="99" y="0"/>
                  </a:cubicBezTo>
                </a:path>
              </a:pathLst>
            </a:custGeom>
            <a:solidFill>
              <a:srgbClr val="E9BB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39" name="Freeform 168"/>
            <p:cNvSpPr>
              <a:spLocks/>
            </p:cNvSpPr>
            <p:nvPr/>
          </p:nvSpPr>
          <p:spPr bwMode="auto">
            <a:xfrm>
              <a:off x="1609726" y="4464050"/>
              <a:ext cx="1150938" cy="363538"/>
            </a:xfrm>
            <a:custGeom>
              <a:avLst/>
              <a:gdLst>
                <a:gd name="T0" fmla="*/ 98 w 361"/>
                <a:gd name="T1" fmla="*/ 23 h 114"/>
                <a:gd name="T2" fmla="*/ 351 w 361"/>
                <a:gd name="T3" fmla="*/ 0 h 114"/>
                <a:gd name="T4" fmla="*/ 361 w 361"/>
                <a:gd name="T5" fmla="*/ 80 h 114"/>
                <a:gd name="T6" fmla="*/ 64 w 361"/>
                <a:gd name="T7" fmla="*/ 108 h 114"/>
                <a:gd name="T8" fmla="*/ 6 w 361"/>
                <a:gd name="T9" fmla="*/ 23 h 114"/>
                <a:gd name="T10" fmla="*/ 98 w 361"/>
                <a:gd name="T11" fmla="*/ 23 h 114"/>
              </a:gdLst>
              <a:ahLst/>
              <a:cxnLst>
                <a:cxn ang="0">
                  <a:pos x="T0" y="T1"/>
                </a:cxn>
                <a:cxn ang="0">
                  <a:pos x="T2" y="T3"/>
                </a:cxn>
                <a:cxn ang="0">
                  <a:pos x="T4" y="T5"/>
                </a:cxn>
                <a:cxn ang="0">
                  <a:pos x="T6" y="T7"/>
                </a:cxn>
                <a:cxn ang="0">
                  <a:pos x="T8" y="T9"/>
                </a:cxn>
                <a:cxn ang="0">
                  <a:pos x="T10" y="T11"/>
                </a:cxn>
              </a:cxnLst>
              <a:rect l="0" t="0" r="r" b="b"/>
              <a:pathLst>
                <a:path w="361" h="114">
                  <a:moveTo>
                    <a:pt x="98" y="23"/>
                  </a:moveTo>
                  <a:cubicBezTo>
                    <a:pt x="351" y="0"/>
                    <a:pt x="351" y="0"/>
                    <a:pt x="351" y="0"/>
                  </a:cubicBezTo>
                  <a:cubicBezTo>
                    <a:pt x="361" y="80"/>
                    <a:pt x="361" y="80"/>
                    <a:pt x="361" y="80"/>
                  </a:cubicBezTo>
                  <a:cubicBezTo>
                    <a:pt x="361" y="80"/>
                    <a:pt x="139" y="114"/>
                    <a:pt x="64" y="108"/>
                  </a:cubicBezTo>
                  <a:cubicBezTo>
                    <a:pt x="0" y="104"/>
                    <a:pt x="6" y="23"/>
                    <a:pt x="6" y="23"/>
                  </a:cubicBezTo>
                  <a:cubicBezTo>
                    <a:pt x="98" y="23"/>
                    <a:pt x="98" y="23"/>
                    <a:pt x="98" y="23"/>
                  </a:cubicBezTo>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40" name="Freeform 169"/>
            <p:cNvSpPr>
              <a:spLocks/>
            </p:cNvSpPr>
            <p:nvPr/>
          </p:nvSpPr>
          <p:spPr bwMode="auto">
            <a:xfrm>
              <a:off x="2767013" y="4464050"/>
              <a:ext cx="150813" cy="214313"/>
            </a:xfrm>
            <a:custGeom>
              <a:avLst/>
              <a:gdLst>
                <a:gd name="T0" fmla="*/ 0 w 47"/>
                <a:gd name="T1" fmla="*/ 6 h 67"/>
                <a:gd name="T2" fmla="*/ 43 w 47"/>
                <a:gd name="T3" fmla="*/ 16 h 67"/>
                <a:gd name="T4" fmla="*/ 43 w 47"/>
                <a:gd name="T5" fmla="*/ 38 h 67"/>
                <a:gd name="T6" fmla="*/ 5 w 47"/>
                <a:gd name="T7" fmla="*/ 67 h 67"/>
                <a:gd name="T8" fmla="*/ 0 w 47"/>
                <a:gd name="T9" fmla="*/ 6 h 67"/>
              </a:gdLst>
              <a:ahLst/>
              <a:cxnLst>
                <a:cxn ang="0">
                  <a:pos x="T0" y="T1"/>
                </a:cxn>
                <a:cxn ang="0">
                  <a:pos x="T2" y="T3"/>
                </a:cxn>
                <a:cxn ang="0">
                  <a:pos x="T4" y="T5"/>
                </a:cxn>
                <a:cxn ang="0">
                  <a:pos x="T6" y="T7"/>
                </a:cxn>
                <a:cxn ang="0">
                  <a:pos x="T8" y="T9"/>
                </a:cxn>
              </a:cxnLst>
              <a:rect l="0" t="0" r="r" b="b"/>
              <a:pathLst>
                <a:path w="47" h="67">
                  <a:moveTo>
                    <a:pt x="0" y="6"/>
                  </a:moveTo>
                  <a:cubicBezTo>
                    <a:pt x="0" y="6"/>
                    <a:pt x="38" y="0"/>
                    <a:pt x="43" y="16"/>
                  </a:cubicBezTo>
                  <a:cubicBezTo>
                    <a:pt x="45" y="22"/>
                    <a:pt x="47" y="32"/>
                    <a:pt x="43" y="38"/>
                  </a:cubicBezTo>
                  <a:cubicBezTo>
                    <a:pt x="39" y="45"/>
                    <a:pt x="5" y="67"/>
                    <a:pt x="5" y="67"/>
                  </a:cubicBezTo>
                  <a:lnTo>
                    <a:pt x="0" y="6"/>
                  </a:ln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41" name="Freeform 170"/>
            <p:cNvSpPr>
              <a:spLocks/>
            </p:cNvSpPr>
            <p:nvPr/>
          </p:nvSpPr>
          <p:spPr bwMode="auto">
            <a:xfrm>
              <a:off x="2725738" y="4464050"/>
              <a:ext cx="57150" cy="220663"/>
            </a:xfrm>
            <a:custGeom>
              <a:avLst/>
              <a:gdLst>
                <a:gd name="T0" fmla="*/ 36 w 36"/>
                <a:gd name="T1" fmla="*/ 135 h 139"/>
                <a:gd name="T2" fmla="*/ 26 w 36"/>
                <a:gd name="T3" fmla="*/ 0 h 139"/>
                <a:gd name="T4" fmla="*/ 0 w 36"/>
                <a:gd name="T5" fmla="*/ 0 h 139"/>
                <a:gd name="T6" fmla="*/ 12 w 36"/>
                <a:gd name="T7" fmla="*/ 139 h 139"/>
                <a:gd name="T8" fmla="*/ 36 w 36"/>
                <a:gd name="T9" fmla="*/ 135 h 139"/>
              </a:gdLst>
              <a:ahLst/>
              <a:cxnLst>
                <a:cxn ang="0">
                  <a:pos x="T0" y="T1"/>
                </a:cxn>
                <a:cxn ang="0">
                  <a:pos x="T2" y="T3"/>
                </a:cxn>
                <a:cxn ang="0">
                  <a:pos x="T4" y="T5"/>
                </a:cxn>
                <a:cxn ang="0">
                  <a:pos x="T6" y="T7"/>
                </a:cxn>
                <a:cxn ang="0">
                  <a:pos x="T8" y="T9"/>
                </a:cxn>
              </a:cxnLst>
              <a:rect l="0" t="0" r="r" b="b"/>
              <a:pathLst>
                <a:path w="36" h="139">
                  <a:moveTo>
                    <a:pt x="36" y="135"/>
                  </a:moveTo>
                  <a:lnTo>
                    <a:pt x="26" y="0"/>
                  </a:lnTo>
                  <a:lnTo>
                    <a:pt x="0" y="0"/>
                  </a:lnTo>
                  <a:lnTo>
                    <a:pt x="12" y="139"/>
                  </a:lnTo>
                  <a:lnTo>
                    <a:pt x="36"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42" name="Freeform 171"/>
            <p:cNvSpPr>
              <a:spLocks/>
            </p:cNvSpPr>
            <p:nvPr/>
          </p:nvSpPr>
          <p:spPr bwMode="auto">
            <a:xfrm>
              <a:off x="2725738" y="4464050"/>
              <a:ext cx="57150" cy="220663"/>
            </a:xfrm>
            <a:custGeom>
              <a:avLst/>
              <a:gdLst>
                <a:gd name="T0" fmla="*/ 36 w 36"/>
                <a:gd name="T1" fmla="*/ 135 h 139"/>
                <a:gd name="T2" fmla="*/ 26 w 36"/>
                <a:gd name="T3" fmla="*/ 0 h 139"/>
                <a:gd name="T4" fmla="*/ 0 w 36"/>
                <a:gd name="T5" fmla="*/ 0 h 139"/>
                <a:gd name="T6" fmla="*/ 12 w 36"/>
                <a:gd name="T7" fmla="*/ 139 h 139"/>
                <a:gd name="T8" fmla="*/ 36 w 36"/>
                <a:gd name="T9" fmla="*/ 135 h 139"/>
              </a:gdLst>
              <a:ahLst/>
              <a:cxnLst>
                <a:cxn ang="0">
                  <a:pos x="T0" y="T1"/>
                </a:cxn>
                <a:cxn ang="0">
                  <a:pos x="T2" y="T3"/>
                </a:cxn>
                <a:cxn ang="0">
                  <a:pos x="T4" y="T5"/>
                </a:cxn>
                <a:cxn ang="0">
                  <a:pos x="T6" y="T7"/>
                </a:cxn>
                <a:cxn ang="0">
                  <a:pos x="T8" y="T9"/>
                </a:cxn>
              </a:cxnLst>
              <a:rect l="0" t="0" r="r" b="b"/>
              <a:pathLst>
                <a:path w="36" h="139">
                  <a:moveTo>
                    <a:pt x="36" y="135"/>
                  </a:moveTo>
                  <a:lnTo>
                    <a:pt x="26" y="0"/>
                  </a:lnTo>
                  <a:lnTo>
                    <a:pt x="0" y="0"/>
                  </a:lnTo>
                  <a:lnTo>
                    <a:pt x="12" y="139"/>
                  </a:lnTo>
                  <a:lnTo>
                    <a:pt x="36" y="1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43" name="Freeform 172"/>
            <p:cNvSpPr>
              <a:spLocks/>
            </p:cNvSpPr>
            <p:nvPr/>
          </p:nvSpPr>
          <p:spPr bwMode="auto">
            <a:xfrm>
              <a:off x="2090738" y="4432300"/>
              <a:ext cx="1133475" cy="376238"/>
            </a:xfrm>
            <a:custGeom>
              <a:avLst/>
              <a:gdLst>
                <a:gd name="T0" fmla="*/ 346 w 355"/>
                <a:gd name="T1" fmla="*/ 33 h 118"/>
                <a:gd name="T2" fmla="*/ 292 w 355"/>
                <a:gd name="T3" fmla="*/ 118 h 118"/>
                <a:gd name="T4" fmla="*/ 0 w 355"/>
                <a:gd name="T5" fmla="*/ 80 h 118"/>
                <a:gd name="T6" fmla="*/ 0 w 355"/>
                <a:gd name="T7" fmla="*/ 73 h 118"/>
                <a:gd name="T8" fmla="*/ 6 w 355"/>
                <a:gd name="T9" fmla="*/ 0 h 118"/>
                <a:gd name="T10" fmla="*/ 254 w 355"/>
                <a:gd name="T11" fmla="*/ 32 h 118"/>
                <a:gd name="T12" fmla="*/ 346 w 355"/>
                <a:gd name="T13" fmla="*/ 33 h 118"/>
              </a:gdLst>
              <a:ahLst/>
              <a:cxnLst>
                <a:cxn ang="0">
                  <a:pos x="T0" y="T1"/>
                </a:cxn>
                <a:cxn ang="0">
                  <a:pos x="T2" y="T3"/>
                </a:cxn>
                <a:cxn ang="0">
                  <a:pos x="T4" y="T5"/>
                </a:cxn>
                <a:cxn ang="0">
                  <a:pos x="T6" y="T7"/>
                </a:cxn>
                <a:cxn ang="0">
                  <a:pos x="T8" y="T9"/>
                </a:cxn>
                <a:cxn ang="0">
                  <a:pos x="T10" y="T11"/>
                </a:cxn>
                <a:cxn ang="0">
                  <a:pos x="T12" y="T13"/>
                </a:cxn>
              </a:cxnLst>
              <a:rect l="0" t="0" r="r" b="b"/>
              <a:pathLst>
                <a:path w="355" h="118">
                  <a:moveTo>
                    <a:pt x="346" y="33"/>
                  </a:moveTo>
                  <a:cubicBezTo>
                    <a:pt x="346" y="33"/>
                    <a:pt x="355" y="118"/>
                    <a:pt x="292" y="118"/>
                  </a:cubicBezTo>
                  <a:cubicBezTo>
                    <a:pt x="216" y="113"/>
                    <a:pt x="0" y="80"/>
                    <a:pt x="0" y="80"/>
                  </a:cubicBezTo>
                  <a:cubicBezTo>
                    <a:pt x="0" y="73"/>
                    <a:pt x="0" y="73"/>
                    <a:pt x="0" y="73"/>
                  </a:cubicBezTo>
                  <a:cubicBezTo>
                    <a:pt x="6" y="0"/>
                    <a:pt x="6" y="0"/>
                    <a:pt x="6" y="0"/>
                  </a:cubicBezTo>
                  <a:cubicBezTo>
                    <a:pt x="254" y="32"/>
                    <a:pt x="254" y="32"/>
                    <a:pt x="254" y="32"/>
                  </a:cubicBezTo>
                  <a:cubicBezTo>
                    <a:pt x="346" y="33"/>
                    <a:pt x="346" y="33"/>
                    <a:pt x="346" y="33"/>
                  </a:cubicBezTo>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44" name="Freeform 173"/>
            <p:cNvSpPr>
              <a:spLocks/>
            </p:cNvSpPr>
            <p:nvPr/>
          </p:nvSpPr>
          <p:spPr bwMode="auto">
            <a:xfrm>
              <a:off x="1919288" y="4435475"/>
              <a:ext cx="149225" cy="220663"/>
            </a:xfrm>
            <a:custGeom>
              <a:avLst/>
              <a:gdLst>
                <a:gd name="T0" fmla="*/ 47 w 47"/>
                <a:gd name="T1" fmla="*/ 9 h 69"/>
                <a:gd name="T2" fmla="*/ 4 w 47"/>
                <a:gd name="T3" fmla="*/ 18 h 69"/>
                <a:gd name="T4" fmla="*/ 4 w 47"/>
                <a:gd name="T5" fmla="*/ 36 h 69"/>
                <a:gd name="T6" fmla="*/ 42 w 47"/>
                <a:gd name="T7" fmla="*/ 69 h 69"/>
                <a:gd name="T8" fmla="*/ 47 w 47"/>
                <a:gd name="T9" fmla="*/ 9 h 69"/>
              </a:gdLst>
              <a:ahLst/>
              <a:cxnLst>
                <a:cxn ang="0">
                  <a:pos x="T0" y="T1"/>
                </a:cxn>
                <a:cxn ang="0">
                  <a:pos x="T2" y="T3"/>
                </a:cxn>
                <a:cxn ang="0">
                  <a:pos x="T4" y="T5"/>
                </a:cxn>
                <a:cxn ang="0">
                  <a:pos x="T6" y="T7"/>
                </a:cxn>
                <a:cxn ang="0">
                  <a:pos x="T8" y="T9"/>
                </a:cxn>
              </a:cxnLst>
              <a:rect l="0" t="0" r="r" b="b"/>
              <a:pathLst>
                <a:path w="47" h="69">
                  <a:moveTo>
                    <a:pt x="47" y="9"/>
                  </a:moveTo>
                  <a:cubicBezTo>
                    <a:pt x="47" y="9"/>
                    <a:pt x="7" y="0"/>
                    <a:pt x="4" y="18"/>
                  </a:cubicBezTo>
                  <a:cubicBezTo>
                    <a:pt x="3" y="25"/>
                    <a:pt x="0" y="30"/>
                    <a:pt x="4" y="36"/>
                  </a:cubicBezTo>
                  <a:cubicBezTo>
                    <a:pt x="8" y="43"/>
                    <a:pt x="42" y="69"/>
                    <a:pt x="42" y="69"/>
                  </a:cubicBezTo>
                  <a:cubicBezTo>
                    <a:pt x="47" y="9"/>
                    <a:pt x="47" y="9"/>
                    <a:pt x="47" y="9"/>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45" name="Freeform 174"/>
            <p:cNvSpPr>
              <a:spLocks/>
            </p:cNvSpPr>
            <p:nvPr/>
          </p:nvSpPr>
          <p:spPr bwMode="auto">
            <a:xfrm>
              <a:off x="2052638" y="4441825"/>
              <a:ext cx="57150" cy="223838"/>
            </a:xfrm>
            <a:custGeom>
              <a:avLst/>
              <a:gdLst>
                <a:gd name="T0" fmla="*/ 0 w 36"/>
                <a:gd name="T1" fmla="*/ 135 h 141"/>
                <a:gd name="T2" fmla="*/ 10 w 36"/>
                <a:gd name="T3" fmla="*/ 0 h 141"/>
                <a:gd name="T4" fmla="*/ 36 w 36"/>
                <a:gd name="T5" fmla="*/ 0 h 141"/>
                <a:gd name="T6" fmla="*/ 24 w 36"/>
                <a:gd name="T7" fmla="*/ 141 h 141"/>
                <a:gd name="T8" fmla="*/ 0 w 36"/>
                <a:gd name="T9" fmla="*/ 135 h 141"/>
              </a:gdLst>
              <a:ahLst/>
              <a:cxnLst>
                <a:cxn ang="0">
                  <a:pos x="T0" y="T1"/>
                </a:cxn>
                <a:cxn ang="0">
                  <a:pos x="T2" y="T3"/>
                </a:cxn>
                <a:cxn ang="0">
                  <a:pos x="T4" y="T5"/>
                </a:cxn>
                <a:cxn ang="0">
                  <a:pos x="T6" y="T7"/>
                </a:cxn>
                <a:cxn ang="0">
                  <a:pos x="T8" y="T9"/>
                </a:cxn>
              </a:cxnLst>
              <a:rect l="0" t="0" r="r" b="b"/>
              <a:pathLst>
                <a:path w="36" h="141">
                  <a:moveTo>
                    <a:pt x="0" y="135"/>
                  </a:moveTo>
                  <a:lnTo>
                    <a:pt x="10" y="0"/>
                  </a:lnTo>
                  <a:lnTo>
                    <a:pt x="36" y="0"/>
                  </a:lnTo>
                  <a:lnTo>
                    <a:pt x="24" y="141"/>
                  </a:lnTo>
                  <a:lnTo>
                    <a:pt x="0"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46" name="Freeform 175"/>
            <p:cNvSpPr>
              <a:spLocks/>
            </p:cNvSpPr>
            <p:nvPr/>
          </p:nvSpPr>
          <p:spPr bwMode="auto">
            <a:xfrm>
              <a:off x="2052638" y="4441825"/>
              <a:ext cx="57150" cy="223838"/>
            </a:xfrm>
            <a:custGeom>
              <a:avLst/>
              <a:gdLst>
                <a:gd name="T0" fmla="*/ 0 w 36"/>
                <a:gd name="T1" fmla="*/ 135 h 141"/>
                <a:gd name="T2" fmla="*/ 10 w 36"/>
                <a:gd name="T3" fmla="*/ 0 h 141"/>
                <a:gd name="T4" fmla="*/ 36 w 36"/>
                <a:gd name="T5" fmla="*/ 0 h 141"/>
                <a:gd name="T6" fmla="*/ 24 w 36"/>
                <a:gd name="T7" fmla="*/ 141 h 141"/>
                <a:gd name="T8" fmla="*/ 0 w 36"/>
                <a:gd name="T9" fmla="*/ 135 h 141"/>
              </a:gdLst>
              <a:ahLst/>
              <a:cxnLst>
                <a:cxn ang="0">
                  <a:pos x="T0" y="T1"/>
                </a:cxn>
                <a:cxn ang="0">
                  <a:pos x="T2" y="T3"/>
                </a:cxn>
                <a:cxn ang="0">
                  <a:pos x="T4" y="T5"/>
                </a:cxn>
                <a:cxn ang="0">
                  <a:pos x="T6" y="T7"/>
                </a:cxn>
                <a:cxn ang="0">
                  <a:pos x="T8" y="T9"/>
                </a:cxn>
              </a:cxnLst>
              <a:rect l="0" t="0" r="r" b="b"/>
              <a:pathLst>
                <a:path w="36" h="141">
                  <a:moveTo>
                    <a:pt x="0" y="135"/>
                  </a:moveTo>
                  <a:lnTo>
                    <a:pt x="10" y="0"/>
                  </a:lnTo>
                  <a:lnTo>
                    <a:pt x="36" y="0"/>
                  </a:lnTo>
                  <a:lnTo>
                    <a:pt x="24" y="141"/>
                  </a:lnTo>
                  <a:lnTo>
                    <a:pt x="0" y="1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47" name="Freeform 176"/>
            <p:cNvSpPr>
              <a:spLocks/>
            </p:cNvSpPr>
            <p:nvPr/>
          </p:nvSpPr>
          <p:spPr bwMode="auto">
            <a:xfrm>
              <a:off x="1925638" y="45370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48" name="Freeform 177"/>
            <p:cNvSpPr>
              <a:spLocks noEditPoints="1"/>
            </p:cNvSpPr>
            <p:nvPr/>
          </p:nvSpPr>
          <p:spPr bwMode="auto">
            <a:xfrm>
              <a:off x="1925638" y="4537075"/>
              <a:ext cx="165100" cy="141288"/>
            </a:xfrm>
            <a:custGeom>
              <a:avLst/>
              <a:gdLst>
                <a:gd name="T0" fmla="*/ 2 w 52"/>
                <a:gd name="T1" fmla="*/ 4 h 44"/>
                <a:gd name="T2" fmla="*/ 40 w 52"/>
                <a:gd name="T3" fmla="*/ 42 h 44"/>
                <a:gd name="T4" fmla="*/ 52 w 52"/>
                <a:gd name="T5" fmla="*/ 44 h 44"/>
                <a:gd name="T6" fmla="*/ 52 w 52"/>
                <a:gd name="T7" fmla="*/ 40 h 44"/>
                <a:gd name="T8" fmla="*/ 47 w 52"/>
                <a:gd name="T9" fmla="*/ 39 h 44"/>
                <a:gd name="T10" fmla="*/ 40 w 52"/>
                <a:gd name="T11" fmla="*/ 37 h 44"/>
                <a:gd name="T12" fmla="*/ 2 w 52"/>
                <a:gd name="T13" fmla="*/ 4 h 44"/>
                <a:gd name="T14" fmla="*/ 2 w 52"/>
                <a:gd name="T15" fmla="*/ 4 h 44"/>
                <a:gd name="T16" fmla="*/ 2 w 52"/>
                <a:gd name="T17" fmla="*/ 4 h 44"/>
                <a:gd name="T18" fmla="*/ 2 w 52"/>
                <a:gd name="T19" fmla="*/ 4 h 44"/>
                <a:gd name="T20" fmla="*/ 2 w 52"/>
                <a:gd name="T21" fmla="*/ 4 h 44"/>
                <a:gd name="T22" fmla="*/ 2 w 52"/>
                <a:gd name="T23" fmla="*/ 4 h 44"/>
                <a:gd name="T24" fmla="*/ 0 w 52"/>
                <a:gd name="T25" fmla="*/ 0 h 44"/>
                <a:gd name="T26" fmla="*/ 0 w 52"/>
                <a:gd name="T27" fmla="*/ 0 h 44"/>
                <a:gd name="T28" fmla="*/ 2 w 52"/>
                <a:gd name="T29" fmla="*/ 4 h 44"/>
                <a:gd name="T30" fmla="*/ 1 w 52"/>
                <a:gd name="T31" fmla="*/ 2 h 44"/>
                <a:gd name="T32" fmla="*/ 0 w 52"/>
                <a:gd name="T3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44">
                  <a:moveTo>
                    <a:pt x="2" y="4"/>
                  </a:moveTo>
                  <a:cubicBezTo>
                    <a:pt x="6" y="11"/>
                    <a:pt x="40" y="42"/>
                    <a:pt x="40" y="42"/>
                  </a:cubicBezTo>
                  <a:cubicBezTo>
                    <a:pt x="52" y="44"/>
                    <a:pt x="52" y="44"/>
                    <a:pt x="52" y="44"/>
                  </a:cubicBezTo>
                  <a:cubicBezTo>
                    <a:pt x="52" y="40"/>
                    <a:pt x="52" y="40"/>
                    <a:pt x="52" y="40"/>
                  </a:cubicBezTo>
                  <a:cubicBezTo>
                    <a:pt x="47" y="39"/>
                    <a:pt x="47" y="39"/>
                    <a:pt x="47" y="39"/>
                  </a:cubicBezTo>
                  <a:cubicBezTo>
                    <a:pt x="40" y="37"/>
                    <a:pt x="40" y="37"/>
                    <a:pt x="40" y="37"/>
                  </a:cubicBezTo>
                  <a:cubicBezTo>
                    <a:pt x="40" y="37"/>
                    <a:pt x="6" y="11"/>
                    <a:pt x="2" y="4"/>
                  </a:cubicBezTo>
                  <a:moveTo>
                    <a:pt x="2" y="4"/>
                  </a:moveTo>
                  <a:cubicBezTo>
                    <a:pt x="2" y="4"/>
                    <a:pt x="2" y="4"/>
                    <a:pt x="2" y="4"/>
                  </a:cubicBezTo>
                  <a:cubicBezTo>
                    <a:pt x="2" y="4"/>
                    <a:pt x="2" y="4"/>
                    <a:pt x="2" y="4"/>
                  </a:cubicBezTo>
                  <a:cubicBezTo>
                    <a:pt x="2" y="4"/>
                    <a:pt x="2" y="4"/>
                    <a:pt x="2" y="4"/>
                  </a:cubicBezTo>
                  <a:cubicBezTo>
                    <a:pt x="2" y="4"/>
                    <a:pt x="2" y="4"/>
                    <a:pt x="2" y="4"/>
                  </a:cubicBezTo>
                  <a:moveTo>
                    <a:pt x="0" y="0"/>
                  </a:moveTo>
                  <a:cubicBezTo>
                    <a:pt x="0" y="0"/>
                    <a:pt x="0" y="0"/>
                    <a:pt x="0" y="0"/>
                  </a:cubicBezTo>
                  <a:cubicBezTo>
                    <a:pt x="0" y="3"/>
                    <a:pt x="0" y="1"/>
                    <a:pt x="2" y="4"/>
                  </a:cubicBezTo>
                  <a:cubicBezTo>
                    <a:pt x="1" y="3"/>
                    <a:pt x="1" y="3"/>
                    <a:pt x="1" y="2"/>
                  </a:cubicBezTo>
                  <a:cubicBezTo>
                    <a:pt x="1" y="1"/>
                    <a:pt x="0" y="1"/>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49" name="Freeform 178"/>
            <p:cNvSpPr>
              <a:spLocks/>
            </p:cNvSpPr>
            <p:nvPr/>
          </p:nvSpPr>
          <p:spPr bwMode="auto">
            <a:xfrm>
              <a:off x="2090738" y="4665663"/>
              <a:ext cx="0" cy="12700"/>
            </a:xfrm>
            <a:custGeom>
              <a:avLst/>
              <a:gdLst>
                <a:gd name="T0" fmla="*/ 0 h 8"/>
                <a:gd name="T1" fmla="*/ 0 h 8"/>
                <a:gd name="T2" fmla="*/ 8 h 8"/>
                <a:gd name="T3" fmla="*/ 8 h 8"/>
                <a:gd name="T4" fmla="*/ 0 h 8"/>
                <a:gd name="T5" fmla="*/ 0 h 8"/>
              </a:gdLst>
              <a:ahLst/>
              <a:cxnLst>
                <a:cxn ang="0">
                  <a:pos x="0" y="T0"/>
                </a:cxn>
                <a:cxn ang="0">
                  <a:pos x="0" y="T1"/>
                </a:cxn>
                <a:cxn ang="0">
                  <a:pos x="0" y="T2"/>
                </a:cxn>
                <a:cxn ang="0">
                  <a:pos x="0" y="T3"/>
                </a:cxn>
                <a:cxn ang="0">
                  <a:pos x="0" y="T4"/>
                </a:cxn>
                <a:cxn ang="0">
                  <a:pos x="0" y="T5"/>
                </a:cxn>
              </a:cxnLst>
              <a:rect l="0" t="0" r="r" b="b"/>
              <a:pathLst>
                <a:path h="8">
                  <a:moveTo>
                    <a:pt x="0" y="0"/>
                  </a:moveTo>
                  <a:lnTo>
                    <a:pt x="0" y="0"/>
                  </a:lnTo>
                  <a:lnTo>
                    <a:pt x="0" y="8"/>
                  </a:lnTo>
                  <a:lnTo>
                    <a:pt x="0" y="8"/>
                  </a:lnTo>
                  <a:lnTo>
                    <a:pt x="0" y="0"/>
                  </a:lnTo>
                  <a:lnTo>
                    <a:pt x="0" y="0"/>
                  </a:lnTo>
                  <a:close/>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50" name="Freeform 179"/>
            <p:cNvSpPr>
              <a:spLocks/>
            </p:cNvSpPr>
            <p:nvPr/>
          </p:nvSpPr>
          <p:spPr bwMode="auto">
            <a:xfrm>
              <a:off x="2090738" y="4665663"/>
              <a:ext cx="0" cy="12700"/>
            </a:xfrm>
            <a:custGeom>
              <a:avLst/>
              <a:gdLst>
                <a:gd name="T0" fmla="*/ 0 h 8"/>
                <a:gd name="T1" fmla="*/ 0 h 8"/>
                <a:gd name="T2" fmla="*/ 8 h 8"/>
                <a:gd name="T3" fmla="*/ 8 h 8"/>
                <a:gd name="T4" fmla="*/ 0 h 8"/>
                <a:gd name="T5" fmla="*/ 0 h 8"/>
              </a:gdLst>
              <a:ahLst/>
              <a:cxnLst>
                <a:cxn ang="0">
                  <a:pos x="0" y="T0"/>
                </a:cxn>
                <a:cxn ang="0">
                  <a:pos x="0" y="T1"/>
                </a:cxn>
                <a:cxn ang="0">
                  <a:pos x="0" y="T2"/>
                </a:cxn>
                <a:cxn ang="0">
                  <a:pos x="0" y="T3"/>
                </a:cxn>
                <a:cxn ang="0">
                  <a:pos x="0" y="T4"/>
                </a:cxn>
                <a:cxn ang="0">
                  <a:pos x="0" y="T5"/>
                </a:cxn>
              </a:cxnLst>
              <a:rect l="0" t="0" r="r" b="b"/>
              <a:pathLst>
                <a:path h="8">
                  <a:moveTo>
                    <a:pt x="0" y="0"/>
                  </a:moveTo>
                  <a:lnTo>
                    <a:pt x="0" y="0"/>
                  </a:lnTo>
                  <a:lnTo>
                    <a:pt x="0" y="8"/>
                  </a:lnTo>
                  <a:lnTo>
                    <a:pt x="0" y="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51" name="Freeform 180"/>
            <p:cNvSpPr>
              <a:spLocks/>
            </p:cNvSpPr>
            <p:nvPr/>
          </p:nvSpPr>
          <p:spPr bwMode="auto">
            <a:xfrm>
              <a:off x="1925638" y="4537075"/>
              <a:ext cx="3175" cy="6350"/>
            </a:xfrm>
            <a:custGeom>
              <a:avLst/>
              <a:gdLst>
                <a:gd name="T0" fmla="*/ 0 w 1"/>
                <a:gd name="T1" fmla="*/ 0 h 2"/>
                <a:gd name="T2" fmla="*/ 0 w 1"/>
                <a:gd name="T3" fmla="*/ 0 h 2"/>
                <a:gd name="T4" fmla="*/ 0 w 1"/>
                <a:gd name="T5" fmla="*/ 0 h 2"/>
                <a:gd name="T6" fmla="*/ 1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0"/>
                  </a:cubicBezTo>
                  <a:cubicBezTo>
                    <a:pt x="0" y="0"/>
                    <a:pt x="0" y="0"/>
                    <a:pt x="0" y="0"/>
                  </a:cubicBezTo>
                  <a:cubicBezTo>
                    <a:pt x="0" y="1"/>
                    <a:pt x="1" y="1"/>
                    <a:pt x="1" y="2"/>
                  </a:cubicBezTo>
                  <a:cubicBezTo>
                    <a:pt x="1" y="1"/>
                    <a:pt x="0" y="0"/>
                    <a:pt x="0"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52" name="Freeform 181"/>
            <p:cNvSpPr>
              <a:spLocks/>
            </p:cNvSpPr>
            <p:nvPr/>
          </p:nvSpPr>
          <p:spPr bwMode="auto">
            <a:xfrm>
              <a:off x="2074863" y="4662488"/>
              <a:ext cx="15875" cy="3175"/>
            </a:xfrm>
            <a:custGeom>
              <a:avLst/>
              <a:gdLst>
                <a:gd name="T0" fmla="*/ 0 w 10"/>
                <a:gd name="T1" fmla="*/ 0 h 2"/>
                <a:gd name="T2" fmla="*/ 10 w 10"/>
                <a:gd name="T3" fmla="*/ 2 h 2"/>
                <a:gd name="T4" fmla="*/ 10 w 10"/>
                <a:gd name="T5" fmla="*/ 2 h 2"/>
                <a:gd name="T6" fmla="*/ 0 w 10"/>
                <a:gd name="T7" fmla="*/ 0 h 2"/>
              </a:gdLst>
              <a:ahLst/>
              <a:cxnLst>
                <a:cxn ang="0">
                  <a:pos x="T0" y="T1"/>
                </a:cxn>
                <a:cxn ang="0">
                  <a:pos x="T2" y="T3"/>
                </a:cxn>
                <a:cxn ang="0">
                  <a:pos x="T4" y="T5"/>
                </a:cxn>
                <a:cxn ang="0">
                  <a:pos x="T6" y="T7"/>
                </a:cxn>
              </a:cxnLst>
              <a:rect l="0" t="0" r="r" b="b"/>
              <a:pathLst>
                <a:path w="10" h="2">
                  <a:moveTo>
                    <a:pt x="0" y="0"/>
                  </a:moveTo>
                  <a:lnTo>
                    <a:pt x="10" y="2"/>
                  </a:lnTo>
                  <a:lnTo>
                    <a:pt x="10" y="2"/>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53" name="Freeform 182"/>
            <p:cNvSpPr>
              <a:spLocks/>
            </p:cNvSpPr>
            <p:nvPr/>
          </p:nvSpPr>
          <p:spPr bwMode="auto">
            <a:xfrm>
              <a:off x="2074863" y="4662488"/>
              <a:ext cx="15875" cy="3175"/>
            </a:xfrm>
            <a:custGeom>
              <a:avLst/>
              <a:gdLst>
                <a:gd name="T0" fmla="*/ 0 w 10"/>
                <a:gd name="T1" fmla="*/ 0 h 2"/>
                <a:gd name="T2" fmla="*/ 10 w 10"/>
                <a:gd name="T3" fmla="*/ 2 h 2"/>
                <a:gd name="T4" fmla="*/ 10 w 10"/>
                <a:gd name="T5" fmla="*/ 2 h 2"/>
                <a:gd name="T6" fmla="*/ 0 w 10"/>
                <a:gd name="T7" fmla="*/ 0 h 2"/>
              </a:gdLst>
              <a:ahLst/>
              <a:cxnLst>
                <a:cxn ang="0">
                  <a:pos x="T0" y="T1"/>
                </a:cxn>
                <a:cxn ang="0">
                  <a:pos x="T2" y="T3"/>
                </a:cxn>
                <a:cxn ang="0">
                  <a:pos x="T4" y="T5"/>
                </a:cxn>
                <a:cxn ang="0">
                  <a:pos x="T6" y="T7"/>
                </a:cxn>
              </a:cxnLst>
              <a:rect l="0" t="0" r="r" b="b"/>
              <a:pathLst>
                <a:path w="10" h="2">
                  <a:moveTo>
                    <a:pt x="0" y="0"/>
                  </a:moveTo>
                  <a:lnTo>
                    <a:pt x="10" y="2"/>
                  </a:lnTo>
                  <a:lnTo>
                    <a:pt x="1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54" name="Freeform 183"/>
            <p:cNvSpPr>
              <a:spLocks/>
            </p:cNvSpPr>
            <p:nvPr/>
          </p:nvSpPr>
          <p:spPr bwMode="auto">
            <a:xfrm>
              <a:off x="2090738" y="4687888"/>
              <a:ext cx="403225" cy="63500"/>
            </a:xfrm>
            <a:custGeom>
              <a:avLst/>
              <a:gdLst>
                <a:gd name="T0" fmla="*/ 0 w 126"/>
                <a:gd name="T1" fmla="*/ 0 h 20"/>
                <a:gd name="T2" fmla="*/ 0 w 126"/>
                <a:gd name="T3" fmla="*/ 4 h 20"/>
                <a:gd name="T4" fmla="*/ 107 w 126"/>
                <a:gd name="T5" fmla="*/ 20 h 20"/>
                <a:gd name="T6" fmla="*/ 126 w 126"/>
                <a:gd name="T7" fmla="*/ 18 h 20"/>
                <a:gd name="T8" fmla="*/ 2 w 126"/>
                <a:gd name="T9" fmla="*/ 0 h 20"/>
                <a:gd name="T10" fmla="*/ 0 w 126"/>
                <a:gd name="T11" fmla="*/ 0 h 20"/>
              </a:gdLst>
              <a:ahLst/>
              <a:cxnLst>
                <a:cxn ang="0">
                  <a:pos x="T0" y="T1"/>
                </a:cxn>
                <a:cxn ang="0">
                  <a:pos x="T2" y="T3"/>
                </a:cxn>
                <a:cxn ang="0">
                  <a:pos x="T4" y="T5"/>
                </a:cxn>
                <a:cxn ang="0">
                  <a:pos x="T6" y="T7"/>
                </a:cxn>
                <a:cxn ang="0">
                  <a:pos x="T8" y="T9"/>
                </a:cxn>
                <a:cxn ang="0">
                  <a:pos x="T10" y="T11"/>
                </a:cxn>
              </a:cxnLst>
              <a:rect l="0" t="0" r="r" b="b"/>
              <a:pathLst>
                <a:path w="126" h="20">
                  <a:moveTo>
                    <a:pt x="0" y="0"/>
                  </a:moveTo>
                  <a:cubicBezTo>
                    <a:pt x="0" y="4"/>
                    <a:pt x="0" y="4"/>
                    <a:pt x="0" y="4"/>
                  </a:cubicBezTo>
                  <a:cubicBezTo>
                    <a:pt x="0" y="4"/>
                    <a:pt x="48" y="12"/>
                    <a:pt x="107" y="20"/>
                  </a:cubicBezTo>
                  <a:cubicBezTo>
                    <a:pt x="114" y="20"/>
                    <a:pt x="120" y="19"/>
                    <a:pt x="126" y="18"/>
                  </a:cubicBezTo>
                  <a:cubicBezTo>
                    <a:pt x="66" y="10"/>
                    <a:pt x="13" y="2"/>
                    <a:pt x="2" y="0"/>
                  </a:cubicBezTo>
                  <a:cubicBezTo>
                    <a:pt x="1"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55" name="Freeform 184"/>
            <p:cNvSpPr>
              <a:spLocks/>
            </p:cNvSpPr>
            <p:nvPr/>
          </p:nvSpPr>
          <p:spPr bwMode="auto">
            <a:xfrm>
              <a:off x="2090738" y="4687888"/>
              <a:ext cx="6350"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cubicBezTo>
                    <a:pt x="0" y="0"/>
                    <a:pt x="0" y="0"/>
                    <a:pt x="0" y="0"/>
                  </a:cubicBezTo>
                  <a:cubicBezTo>
                    <a:pt x="0" y="0"/>
                    <a:pt x="1" y="0"/>
                    <a:pt x="2" y="0"/>
                  </a:cubicBezTo>
                  <a:cubicBezTo>
                    <a:pt x="1"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56" name="Freeform 191"/>
            <p:cNvSpPr>
              <a:spLocks/>
            </p:cNvSpPr>
            <p:nvPr/>
          </p:nvSpPr>
          <p:spPr bwMode="auto">
            <a:xfrm>
              <a:off x="2390776" y="2506663"/>
              <a:ext cx="38100" cy="9525"/>
            </a:xfrm>
            <a:custGeom>
              <a:avLst/>
              <a:gdLst>
                <a:gd name="T0" fmla="*/ 12 w 12"/>
                <a:gd name="T1" fmla="*/ 2 h 3"/>
                <a:gd name="T2" fmla="*/ 11 w 12"/>
                <a:gd name="T3" fmla="*/ 3 h 3"/>
                <a:gd name="T4" fmla="*/ 1 w 12"/>
                <a:gd name="T5" fmla="*/ 3 h 3"/>
                <a:gd name="T6" fmla="*/ 0 w 12"/>
                <a:gd name="T7" fmla="*/ 2 h 3"/>
                <a:gd name="T8" fmla="*/ 0 w 12"/>
                <a:gd name="T9" fmla="*/ 1 h 3"/>
                <a:gd name="T10" fmla="*/ 1 w 12"/>
                <a:gd name="T11" fmla="*/ 0 h 3"/>
                <a:gd name="T12" fmla="*/ 11 w 12"/>
                <a:gd name="T13" fmla="*/ 0 h 3"/>
                <a:gd name="T14" fmla="*/ 12 w 12"/>
                <a:gd name="T15" fmla="*/ 1 h 3"/>
                <a:gd name="T16" fmla="*/ 12 w 12"/>
                <a:gd name="T1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3">
                  <a:moveTo>
                    <a:pt x="12" y="2"/>
                  </a:moveTo>
                  <a:cubicBezTo>
                    <a:pt x="12" y="2"/>
                    <a:pt x="11" y="3"/>
                    <a:pt x="11" y="3"/>
                  </a:cubicBezTo>
                  <a:cubicBezTo>
                    <a:pt x="1" y="3"/>
                    <a:pt x="1" y="3"/>
                    <a:pt x="1" y="3"/>
                  </a:cubicBezTo>
                  <a:cubicBezTo>
                    <a:pt x="0" y="3"/>
                    <a:pt x="0" y="2"/>
                    <a:pt x="0" y="2"/>
                  </a:cubicBezTo>
                  <a:cubicBezTo>
                    <a:pt x="0" y="1"/>
                    <a:pt x="0" y="1"/>
                    <a:pt x="0" y="1"/>
                  </a:cubicBezTo>
                  <a:cubicBezTo>
                    <a:pt x="0" y="0"/>
                    <a:pt x="0" y="0"/>
                    <a:pt x="1" y="0"/>
                  </a:cubicBezTo>
                  <a:cubicBezTo>
                    <a:pt x="11" y="0"/>
                    <a:pt x="11" y="0"/>
                    <a:pt x="11" y="0"/>
                  </a:cubicBezTo>
                  <a:cubicBezTo>
                    <a:pt x="11" y="0"/>
                    <a:pt x="12" y="0"/>
                    <a:pt x="12" y="1"/>
                  </a:cubicBezTo>
                  <a:lnTo>
                    <a:pt x="12" y="2"/>
                  </a:lnTo>
                  <a:close/>
                </a:path>
              </a:pathLst>
            </a:custGeom>
            <a:solidFill>
              <a:srgbClr val="DFE0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pic>
          <p:nvPicPr>
            <p:cNvPr id="57" name="Picture 20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0800000">
              <a:off x="2640013" y="4157663"/>
              <a:ext cx="184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20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17801" y="4464050"/>
              <a:ext cx="9525"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20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27326" y="4462463"/>
              <a:ext cx="396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Rectangle 208"/>
            <p:cNvSpPr>
              <a:spLocks noChangeArrowheads="1"/>
            </p:cNvSpPr>
            <p:nvPr/>
          </p:nvSpPr>
          <p:spPr bwMode="auto">
            <a:xfrm>
              <a:off x="2652713" y="4198938"/>
              <a:ext cx="157163" cy="153988"/>
            </a:xfrm>
            <a:prstGeom prst="rect">
              <a:avLst/>
            </a:prstGeom>
            <a:solidFill>
              <a:srgbClr val="546B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61" name="Rectangle 209"/>
            <p:cNvSpPr>
              <a:spLocks noChangeArrowheads="1"/>
            </p:cNvSpPr>
            <p:nvPr/>
          </p:nvSpPr>
          <p:spPr bwMode="auto">
            <a:xfrm>
              <a:off x="2652713" y="4198938"/>
              <a:ext cx="1571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62" name="Freeform 210"/>
            <p:cNvSpPr>
              <a:spLocks/>
            </p:cNvSpPr>
            <p:nvPr/>
          </p:nvSpPr>
          <p:spPr bwMode="auto">
            <a:xfrm>
              <a:off x="2678113" y="4224338"/>
              <a:ext cx="131763" cy="128588"/>
            </a:xfrm>
            <a:custGeom>
              <a:avLst/>
              <a:gdLst>
                <a:gd name="T0" fmla="*/ 0 w 83"/>
                <a:gd name="T1" fmla="*/ 81 h 81"/>
                <a:gd name="T2" fmla="*/ 83 w 83"/>
                <a:gd name="T3" fmla="*/ 0 h 81"/>
                <a:gd name="T4" fmla="*/ 83 w 83"/>
                <a:gd name="T5" fmla="*/ 81 h 81"/>
                <a:gd name="T6" fmla="*/ 0 w 83"/>
                <a:gd name="T7" fmla="*/ 81 h 81"/>
              </a:gdLst>
              <a:ahLst/>
              <a:cxnLst>
                <a:cxn ang="0">
                  <a:pos x="T0" y="T1"/>
                </a:cxn>
                <a:cxn ang="0">
                  <a:pos x="T2" y="T3"/>
                </a:cxn>
                <a:cxn ang="0">
                  <a:pos x="T4" y="T5"/>
                </a:cxn>
                <a:cxn ang="0">
                  <a:pos x="T6" y="T7"/>
                </a:cxn>
              </a:cxnLst>
              <a:rect l="0" t="0" r="r" b="b"/>
              <a:pathLst>
                <a:path w="83" h="81">
                  <a:moveTo>
                    <a:pt x="0" y="81"/>
                  </a:moveTo>
                  <a:lnTo>
                    <a:pt x="83" y="0"/>
                  </a:lnTo>
                  <a:lnTo>
                    <a:pt x="83" y="81"/>
                  </a:lnTo>
                  <a:lnTo>
                    <a:pt x="0" y="81"/>
                  </a:lnTo>
                  <a:close/>
                </a:path>
              </a:pathLst>
            </a:custGeom>
            <a:solidFill>
              <a:srgbClr val="768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63" name="Freeform 211"/>
            <p:cNvSpPr>
              <a:spLocks/>
            </p:cNvSpPr>
            <p:nvPr/>
          </p:nvSpPr>
          <p:spPr bwMode="auto">
            <a:xfrm>
              <a:off x="2678113" y="4224338"/>
              <a:ext cx="131763" cy="128588"/>
            </a:xfrm>
            <a:custGeom>
              <a:avLst/>
              <a:gdLst>
                <a:gd name="T0" fmla="*/ 0 w 83"/>
                <a:gd name="T1" fmla="*/ 81 h 81"/>
                <a:gd name="T2" fmla="*/ 83 w 83"/>
                <a:gd name="T3" fmla="*/ 0 h 81"/>
                <a:gd name="T4" fmla="*/ 83 w 83"/>
                <a:gd name="T5" fmla="*/ 81 h 81"/>
                <a:gd name="T6" fmla="*/ 0 w 83"/>
                <a:gd name="T7" fmla="*/ 81 h 81"/>
              </a:gdLst>
              <a:ahLst/>
              <a:cxnLst>
                <a:cxn ang="0">
                  <a:pos x="T0" y="T1"/>
                </a:cxn>
                <a:cxn ang="0">
                  <a:pos x="T2" y="T3"/>
                </a:cxn>
                <a:cxn ang="0">
                  <a:pos x="T4" y="T5"/>
                </a:cxn>
                <a:cxn ang="0">
                  <a:pos x="T6" y="T7"/>
                </a:cxn>
              </a:cxnLst>
              <a:rect l="0" t="0" r="r" b="b"/>
              <a:pathLst>
                <a:path w="83" h="81">
                  <a:moveTo>
                    <a:pt x="0" y="81"/>
                  </a:moveTo>
                  <a:lnTo>
                    <a:pt x="83" y="0"/>
                  </a:lnTo>
                  <a:lnTo>
                    <a:pt x="83" y="81"/>
                  </a:lnTo>
                  <a:lnTo>
                    <a:pt x="0" y="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64" name="Freeform 212"/>
            <p:cNvSpPr>
              <a:spLocks/>
            </p:cNvSpPr>
            <p:nvPr/>
          </p:nvSpPr>
          <p:spPr bwMode="auto">
            <a:xfrm>
              <a:off x="2697163" y="4214813"/>
              <a:ext cx="63500" cy="82550"/>
            </a:xfrm>
            <a:custGeom>
              <a:avLst/>
              <a:gdLst>
                <a:gd name="T0" fmla="*/ 7 w 20"/>
                <a:gd name="T1" fmla="*/ 2 h 26"/>
                <a:gd name="T2" fmla="*/ 16 w 20"/>
                <a:gd name="T3" fmla="*/ 4 h 26"/>
                <a:gd name="T4" fmla="*/ 19 w 20"/>
                <a:gd name="T5" fmla="*/ 12 h 26"/>
                <a:gd name="T6" fmla="*/ 18 w 20"/>
                <a:gd name="T7" fmla="*/ 17 h 26"/>
                <a:gd name="T8" fmla="*/ 18 w 20"/>
                <a:gd name="T9" fmla="*/ 20 h 26"/>
                <a:gd name="T10" fmla="*/ 10 w 20"/>
                <a:gd name="T11" fmla="*/ 26 h 26"/>
                <a:gd name="T12" fmla="*/ 2 w 20"/>
                <a:gd name="T13" fmla="*/ 20 h 26"/>
                <a:gd name="T14" fmla="*/ 2 w 20"/>
                <a:gd name="T15" fmla="*/ 18 h 26"/>
                <a:gd name="T16" fmla="*/ 1 w 20"/>
                <a:gd name="T17" fmla="*/ 11 h 26"/>
                <a:gd name="T18" fmla="*/ 7 w 20"/>
                <a:gd name="T19"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6">
                  <a:moveTo>
                    <a:pt x="7" y="2"/>
                  </a:moveTo>
                  <a:cubicBezTo>
                    <a:pt x="8" y="1"/>
                    <a:pt x="14" y="0"/>
                    <a:pt x="16" y="4"/>
                  </a:cubicBezTo>
                  <a:cubicBezTo>
                    <a:pt x="19" y="9"/>
                    <a:pt x="17" y="10"/>
                    <a:pt x="19" y="12"/>
                  </a:cubicBezTo>
                  <a:cubicBezTo>
                    <a:pt x="20" y="13"/>
                    <a:pt x="19" y="17"/>
                    <a:pt x="18" y="17"/>
                  </a:cubicBezTo>
                  <a:cubicBezTo>
                    <a:pt x="17" y="18"/>
                    <a:pt x="17" y="19"/>
                    <a:pt x="18" y="20"/>
                  </a:cubicBezTo>
                  <a:cubicBezTo>
                    <a:pt x="20" y="22"/>
                    <a:pt x="17" y="26"/>
                    <a:pt x="10" y="26"/>
                  </a:cubicBezTo>
                  <a:cubicBezTo>
                    <a:pt x="2" y="26"/>
                    <a:pt x="0" y="21"/>
                    <a:pt x="2" y="20"/>
                  </a:cubicBezTo>
                  <a:cubicBezTo>
                    <a:pt x="3" y="19"/>
                    <a:pt x="3" y="18"/>
                    <a:pt x="2" y="18"/>
                  </a:cubicBezTo>
                  <a:cubicBezTo>
                    <a:pt x="2" y="17"/>
                    <a:pt x="0" y="14"/>
                    <a:pt x="1" y="11"/>
                  </a:cubicBezTo>
                  <a:cubicBezTo>
                    <a:pt x="3" y="9"/>
                    <a:pt x="2" y="2"/>
                    <a:pt x="7" y="2"/>
                  </a:cubicBezTo>
                </a:path>
              </a:pathLst>
            </a:custGeom>
            <a:solidFill>
              <a:srgbClr val="806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65" name="Freeform 213"/>
            <p:cNvSpPr>
              <a:spLocks/>
            </p:cNvSpPr>
            <p:nvPr/>
          </p:nvSpPr>
          <p:spPr bwMode="auto">
            <a:xfrm>
              <a:off x="2681288" y="4281488"/>
              <a:ext cx="95250" cy="41275"/>
            </a:xfrm>
            <a:custGeom>
              <a:avLst/>
              <a:gdLst>
                <a:gd name="T0" fmla="*/ 18 w 30"/>
                <a:gd name="T1" fmla="*/ 0 h 13"/>
                <a:gd name="T2" fmla="*/ 12 w 30"/>
                <a:gd name="T3" fmla="*/ 0 h 13"/>
                <a:gd name="T4" fmla="*/ 4 w 30"/>
                <a:gd name="T5" fmla="*/ 5 h 13"/>
                <a:gd name="T6" fmla="*/ 0 w 30"/>
                <a:gd name="T7" fmla="*/ 13 h 13"/>
                <a:gd name="T8" fmla="*/ 30 w 30"/>
                <a:gd name="T9" fmla="*/ 13 h 13"/>
                <a:gd name="T10" fmla="*/ 26 w 30"/>
                <a:gd name="T11" fmla="*/ 5 h 13"/>
                <a:gd name="T12" fmla="*/ 18 w 30"/>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30" h="13">
                  <a:moveTo>
                    <a:pt x="18" y="0"/>
                  </a:moveTo>
                  <a:cubicBezTo>
                    <a:pt x="12" y="0"/>
                    <a:pt x="12" y="0"/>
                    <a:pt x="12" y="0"/>
                  </a:cubicBezTo>
                  <a:cubicBezTo>
                    <a:pt x="10" y="2"/>
                    <a:pt x="7" y="4"/>
                    <a:pt x="4" y="5"/>
                  </a:cubicBezTo>
                  <a:cubicBezTo>
                    <a:pt x="1" y="5"/>
                    <a:pt x="0" y="10"/>
                    <a:pt x="0" y="13"/>
                  </a:cubicBezTo>
                  <a:cubicBezTo>
                    <a:pt x="30" y="13"/>
                    <a:pt x="30" y="13"/>
                    <a:pt x="30" y="13"/>
                  </a:cubicBezTo>
                  <a:cubicBezTo>
                    <a:pt x="30" y="10"/>
                    <a:pt x="29" y="5"/>
                    <a:pt x="26" y="5"/>
                  </a:cubicBezTo>
                  <a:cubicBezTo>
                    <a:pt x="23" y="4"/>
                    <a:pt x="19" y="2"/>
                    <a:pt x="18" y="0"/>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66" name="Freeform 214"/>
            <p:cNvSpPr>
              <a:spLocks/>
            </p:cNvSpPr>
            <p:nvPr/>
          </p:nvSpPr>
          <p:spPr bwMode="auto">
            <a:xfrm>
              <a:off x="2719388" y="4249738"/>
              <a:ext cx="19050" cy="47625"/>
            </a:xfrm>
            <a:custGeom>
              <a:avLst/>
              <a:gdLst>
                <a:gd name="T0" fmla="*/ 0 w 6"/>
                <a:gd name="T1" fmla="*/ 4 h 15"/>
                <a:gd name="T2" fmla="*/ 0 w 6"/>
                <a:gd name="T3" fmla="*/ 9 h 15"/>
                <a:gd name="T4" fmla="*/ 0 w 6"/>
                <a:gd name="T5" fmla="*/ 12 h 15"/>
                <a:gd name="T6" fmla="*/ 6 w 6"/>
                <a:gd name="T7" fmla="*/ 12 h 15"/>
                <a:gd name="T8" fmla="*/ 6 w 6"/>
                <a:gd name="T9" fmla="*/ 9 h 15"/>
                <a:gd name="T10" fmla="*/ 6 w 6"/>
                <a:gd name="T11" fmla="*/ 4 h 15"/>
                <a:gd name="T12" fmla="*/ 0 w 6"/>
                <a:gd name="T13" fmla="*/ 4 h 15"/>
              </a:gdLst>
              <a:ahLst/>
              <a:cxnLst>
                <a:cxn ang="0">
                  <a:pos x="T0" y="T1"/>
                </a:cxn>
                <a:cxn ang="0">
                  <a:pos x="T2" y="T3"/>
                </a:cxn>
                <a:cxn ang="0">
                  <a:pos x="T4" y="T5"/>
                </a:cxn>
                <a:cxn ang="0">
                  <a:pos x="T6" y="T7"/>
                </a:cxn>
                <a:cxn ang="0">
                  <a:pos x="T8" y="T9"/>
                </a:cxn>
                <a:cxn ang="0">
                  <a:pos x="T10" y="T11"/>
                </a:cxn>
                <a:cxn ang="0">
                  <a:pos x="T12" y="T13"/>
                </a:cxn>
              </a:cxnLst>
              <a:rect l="0" t="0" r="r" b="b"/>
              <a:pathLst>
                <a:path w="6" h="15">
                  <a:moveTo>
                    <a:pt x="0" y="4"/>
                  </a:moveTo>
                  <a:cubicBezTo>
                    <a:pt x="0" y="9"/>
                    <a:pt x="0" y="9"/>
                    <a:pt x="0" y="9"/>
                  </a:cubicBezTo>
                  <a:cubicBezTo>
                    <a:pt x="0" y="12"/>
                    <a:pt x="0" y="12"/>
                    <a:pt x="0" y="12"/>
                  </a:cubicBezTo>
                  <a:cubicBezTo>
                    <a:pt x="1" y="15"/>
                    <a:pt x="4" y="15"/>
                    <a:pt x="6" y="12"/>
                  </a:cubicBezTo>
                  <a:cubicBezTo>
                    <a:pt x="6" y="9"/>
                    <a:pt x="6" y="9"/>
                    <a:pt x="6" y="9"/>
                  </a:cubicBezTo>
                  <a:cubicBezTo>
                    <a:pt x="6" y="4"/>
                    <a:pt x="6" y="4"/>
                    <a:pt x="6" y="4"/>
                  </a:cubicBezTo>
                  <a:cubicBezTo>
                    <a:pt x="6" y="0"/>
                    <a:pt x="0" y="0"/>
                    <a:pt x="0" y="4"/>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67" name="Freeform 215"/>
            <p:cNvSpPr>
              <a:spLocks/>
            </p:cNvSpPr>
            <p:nvPr/>
          </p:nvSpPr>
          <p:spPr bwMode="auto">
            <a:xfrm>
              <a:off x="2744788" y="4249738"/>
              <a:ext cx="12700" cy="15875"/>
            </a:xfrm>
            <a:custGeom>
              <a:avLst/>
              <a:gdLst>
                <a:gd name="T0" fmla="*/ 3 w 4"/>
                <a:gd name="T1" fmla="*/ 1 h 5"/>
                <a:gd name="T2" fmla="*/ 1 w 4"/>
                <a:gd name="T3" fmla="*/ 2 h 5"/>
                <a:gd name="T4" fmla="*/ 1 w 4"/>
                <a:gd name="T5" fmla="*/ 5 h 5"/>
                <a:gd name="T6" fmla="*/ 3 w 4"/>
                <a:gd name="T7" fmla="*/ 3 h 5"/>
                <a:gd name="T8" fmla="*/ 3 w 4"/>
                <a:gd name="T9" fmla="*/ 1 h 5"/>
              </a:gdLst>
              <a:ahLst/>
              <a:cxnLst>
                <a:cxn ang="0">
                  <a:pos x="T0" y="T1"/>
                </a:cxn>
                <a:cxn ang="0">
                  <a:pos x="T2" y="T3"/>
                </a:cxn>
                <a:cxn ang="0">
                  <a:pos x="T4" y="T5"/>
                </a:cxn>
                <a:cxn ang="0">
                  <a:pos x="T6" y="T7"/>
                </a:cxn>
                <a:cxn ang="0">
                  <a:pos x="T8" y="T9"/>
                </a:cxn>
              </a:cxnLst>
              <a:rect l="0" t="0" r="r" b="b"/>
              <a:pathLst>
                <a:path w="4" h="5">
                  <a:moveTo>
                    <a:pt x="3" y="1"/>
                  </a:moveTo>
                  <a:cubicBezTo>
                    <a:pt x="2" y="0"/>
                    <a:pt x="1" y="1"/>
                    <a:pt x="1" y="2"/>
                  </a:cubicBezTo>
                  <a:cubicBezTo>
                    <a:pt x="0" y="3"/>
                    <a:pt x="1" y="4"/>
                    <a:pt x="1" y="5"/>
                  </a:cubicBezTo>
                  <a:cubicBezTo>
                    <a:pt x="2" y="5"/>
                    <a:pt x="3" y="4"/>
                    <a:pt x="3" y="3"/>
                  </a:cubicBezTo>
                  <a:cubicBezTo>
                    <a:pt x="4" y="2"/>
                    <a:pt x="3" y="1"/>
                    <a:pt x="3" y="1"/>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68" name="Freeform 216"/>
            <p:cNvSpPr>
              <a:spLocks/>
            </p:cNvSpPr>
            <p:nvPr/>
          </p:nvSpPr>
          <p:spPr bwMode="auto">
            <a:xfrm>
              <a:off x="2700338" y="4249738"/>
              <a:ext cx="9525" cy="15875"/>
            </a:xfrm>
            <a:custGeom>
              <a:avLst/>
              <a:gdLst>
                <a:gd name="T0" fmla="*/ 1 w 3"/>
                <a:gd name="T1" fmla="*/ 1 h 5"/>
                <a:gd name="T2" fmla="*/ 3 w 3"/>
                <a:gd name="T3" fmla="*/ 2 h 5"/>
                <a:gd name="T4" fmla="*/ 3 w 3"/>
                <a:gd name="T5" fmla="*/ 5 h 5"/>
                <a:gd name="T6" fmla="*/ 1 w 3"/>
                <a:gd name="T7" fmla="*/ 3 h 5"/>
                <a:gd name="T8" fmla="*/ 1 w 3"/>
                <a:gd name="T9" fmla="*/ 1 h 5"/>
              </a:gdLst>
              <a:ahLst/>
              <a:cxnLst>
                <a:cxn ang="0">
                  <a:pos x="T0" y="T1"/>
                </a:cxn>
                <a:cxn ang="0">
                  <a:pos x="T2" y="T3"/>
                </a:cxn>
                <a:cxn ang="0">
                  <a:pos x="T4" y="T5"/>
                </a:cxn>
                <a:cxn ang="0">
                  <a:pos x="T6" y="T7"/>
                </a:cxn>
                <a:cxn ang="0">
                  <a:pos x="T8" y="T9"/>
                </a:cxn>
              </a:cxnLst>
              <a:rect l="0" t="0" r="r" b="b"/>
              <a:pathLst>
                <a:path w="3" h="5">
                  <a:moveTo>
                    <a:pt x="1" y="1"/>
                  </a:moveTo>
                  <a:cubicBezTo>
                    <a:pt x="2" y="0"/>
                    <a:pt x="2" y="1"/>
                    <a:pt x="3" y="2"/>
                  </a:cubicBezTo>
                  <a:cubicBezTo>
                    <a:pt x="3" y="3"/>
                    <a:pt x="3" y="4"/>
                    <a:pt x="3" y="5"/>
                  </a:cubicBezTo>
                  <a:cubicBezTo>
                    <a:pt x="2" y="5"/>
                    <a:pt x="1" y="4"/>
                    <a:pt x="1" y="3"/>
                  </a:cubicBezTo>
                  <a:cubicBezTo>
                    <a:pt x="0" y="2"/>
                    <a:pt x="0" y="1"/>
                    <a:pt x="1" y="1"/>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69" name="Freeform 217"/>
            <p:cNvSpPr>
              <a:spLocks/>
            </p:cNvSpPr>
            <p:nvPr/>
          </p:nvSpPr>
          <p:spPr bwMode="auto">
            <a:xfrm>
              <a:off x="2719388" y="4275138"/>
              <a:ext cx="19050" cy="6350"/>
            </a:xfrm>
            <a:custGeom>
              <a:avLst/>
              <a:gdLst>
                <a:gd name="T0" fmla="*/ 0 w 6"/>
                <a:gd name="T1" fmla="*/ 0 h 2"/>
                <a:gd name="T2" fmla="*/ 0 w 6"/>
                <a:gd name="T3" fmla="*/ 0 h 2"/>
                <a:gd name="T4" fmla="*/ 0 w 6"/>
                <a:gd name="T5" fmla="*/ 0 h 2"/>
                <a:gd name="T6" fmla="*/ 3 w 6"/>
                <a:gd name="T7" fmla="*/ 2 h 2"/>
                <a:gd name="T8" fmla="*/ 6 w 6"/>
                <a:gd name="T9" fmla="*/ 0 h 2"/>
                <a:gd name="T10" fmla="*/ 6 w 6"/>
                <a:gd name="T11" fmla="*/ 0 h 2"/>
                <a:gd name="T12" fmla="*/ 3 w 6"/>
                <a:gd name="T13" fmla="*/ 1 h 2"/>
                <a:gd name="T14" fmla="*/ 0 w 6"/>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2">
                  <a:moveTo>
                    <a:pt x="0" y="0"/>
                  </a:moveTo>
                  <a:cubicBezTo>
                    <a:pt x="0" y="0"/>
                    <a:pt x="0" y="0"/>
                    <a:pt x="0" y="0"/>
                  </a:cubicBezTo>
                  <a:cubicBezTo>
                    <a:pt x="0" y="0"/>
                    <a:pt x="0" y="0"/>
                    <a:pt x="0" y="0"/>
                  </a:cubicBezTo>
                  <a:cubicBezTo>
                    <a:pt x="0" y="0"/>
                    <a:pt x="2" y="2"/>
                    <a:pt x="3" y="2"/>
                  </a:cubicBezTo>
                  <a:cubicBezTo>
                    <a:pt x="4" y="2"/>
                    <a:pt x="6" y="0"/>
                    <a:pt x="6" y="0"/>
                  </a:cubicBezTo>
                  <a:cubicBezTo>
                    <a:pt x="6" y="0"/>
                    <a:pt x="6" y="0"/>
                    <a:pt x="6" y="0"/>
                  </a:cubicBezTo>
                  <a:cubicBezTo>
                    <a:pt x="5" y="1"/>
                    <a:pt x="4" y="1"/>
                    <a:pt x="3" y="1"/>
                  </a:cubicBezTo>
                  <a:cubicBezTo>
                    <a:pt x="2" y="1"/>
                    <a:pt x="1" y="1"/>
                    <a:pt x="0"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70" name="Freeform 218"/>
            <p:cNvSpPr>
              <a:spLocks/>
            </p:cNvSpPr>
            <p:nvPr/>
          </p:nvSpPr>
          <p:spPr bwMode="auto">
            <a:xfrm>
              <a:off x="2703513" y="4221163"/>
              <a:ext cx="50800" cy="57150"/>
            </a:xfrm>
            <a:custGeom>
              <a:avLst/>
              <a:gdLst>
                <a:gd name="T0" fmla="*/ 8 w 16"/>
                <a:gd name="T1" fmla="*/ 18 h 18"/>
                <a:gd name="T2" fmla="*/ 1 w 16"/>
                <a:gd name="T3" fmla="*/ 11 h 18"/>
                <a:gd name="T4" fmla="*/ 8 w 16"/>
                <a:gd name="T5" fmla="*/ 0 h 18"/>
                <a:gd name="T6" fmla="*/ 15 w 16"/>
                <a:gd name="T7" fmla="*/ 11 h 18"/>
                <a:gd name="T8" fmla="*/ 8 w 16"/>
                <a:gd name="T9" fmla="*/ 18 h 18"/>
              </a:gdLst>
              <a:ahLst/>
              <a:cxnLst>
                <a:cxn ang="0">
                  <a:pos x="T0" y="T1"/>
                </a:cxn>
                <a:cxn ang="0">
                  <a:pos x="T2" y="T3"/>
                </a:cxn>
                <a:cxn ang="0">
                  <a:pos x="T4" y="T5"/>
                </a:cxn>
                <a:cxn ang="0">
                  <a:pos x="T6" y="T7"/>
                </a:cxn>
                <a:cxn ang="0">
                  <a:pos x="T8" y="T9"/>
                </a:cxn>
              </a:cxnLst>
              <a:rect l="0" t="0" r="r" b="b"/>
              <a:pathLst>
                <a:path w="16" h="18">
                  <a:moveTo>
                    <a:pt x="8" y="18"/>
                  </a:moveTo>
                  <a:cubicBezTo>
                    <a:pt x="6" y="18"/>
                    <a:pt x="2" y="15"/>
                    <a:pt x="1" y="11"/>
                  </a:cubicBezTo>
                  <a:cubicBezTo>
                    <a:pt x="0" y="6"/>
                    <a:pt x="2" y="0"/>
                    <a:pt x="8" y="0"/>
                  </a:cubicBezTo>
                  <a:cubicBezTo>
                    <a:pt x="14" y="0"/>
                    <a:pt x="16" y="6"/>
                    <a:pt x="15" y="11"/>
                  </a:cubicBezTo>
                  <a:cubicBezTo>
                    <a:pt x="14" y="15"/>
                    <a:pt x="10" y="18"/>
                    <a:pt x="8" y="18"/>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71" name="Freeform 219"/>
            <p:cNvSpPr>
              <a:spLocks/>
            </p:cNvSpPr>
            <p:nvPr/>
          </p:nvSpPr>
          <p:spPr bwMode="auto">
            <a:xfrm>
              <a:off x="2703513" y="4221163"/>
              <a:ext cx="53975" cy="38100"/>
            </a:xfrm>
            <a:custGeom>
              <a:avLst/>
              <a:gdLst>
                <a:gd name="T0" fmla="*/ 7 w 17"/>
                <a:gd name="T1" fmla="*/ 6 h 12"/>
                <a:gd name="T2" fmla="*/ 3 w 17"/>
                <a:gd name="T3" fmla="*/ 9 h 12"/>
                <a:gd name="T4" fmla="*/ 1 w 17"/>
                <a:gd name="T5" fmla="*/ 12 h 12"/>
                <a:gd name="T6" fmla="*/ 0 w 17"/>
                <a:gd name="T7" fmla="*/ 5 h 12"/>
                <a:gd name="T8" fmla="*/ 7 w 17"/>
                <a:gd name="T9" fmla="*/ 0 h 12"/>
                <a:gd name="T10" fmla="*/ 13 w 17"/>
                <a:gd name="T11" fmla="*/ 1 h 12"/>
                <a:gd name="T12" fmla="*/ 14 w 17"/>
                <a:gd name="T13" fmla="*/ 12 h 12"/>
                <a:gd name="T14" fmla="*/ 11 w 17"/>
                <a:gd name="T15" fmla="*/ 4 h 12"/>
                <a:gd name="T16" fmla="*/ 7 w 17"/>
                <a:gd name="T17"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2">
                  <a:moveTo>
                    <a:pt x="7" y="6"/>
                  </a:moveTo>
                  <a:cubicBezTo>
                    <a:pt x="5" y="9"/>
                    <a:pt x="4" y="9"/>
                    <a:pt x="3" y="9"/>
                  </a:cubicBezTo>
                  <a:cubicBezTo>
                    <a:pt x="1" y="8"/>
                    <a:pt x="1" y="10"/>
                    <a:pt x="1" y="12"/>
                  </a:cubicBezTo>
                  <a:cubicBezTo>
                    <a:pt x="0" y="10"/>
                    <a:pt x="0" y="7"/>
                    <a:pt x="0" y="5"/>
                  </a:cubicBezTo>
                  <a:cubicBezTo>
                    <a:pt x="1" y="3"/>
                    <a:pt x="4" y="0"/>
                    <a:pt x="7" y="0"/>
                  </a:cubicBezTo>
                  <a:cubicBezTo>
                    <a:pt x="8" y="0"/>
                    <a:pt x="10" y="0"/>
                    <a:pt x="13" y="1"/>
                  </a:cubicBezTo>
                  <a:cubicBezTo>
                    <a:pt x="17" y="4"/>
                    <a:pt x="16" y="11"/>
                    <a:pt x="14" y="12"/>
                  </a:cubicBezTo>
                  <a:cubicBezTo>
                    <a:pt x="16" y="6"/>
                    <a:pt x="13" y="7"/>
                    <a:pt x="11" y="4"/>
                  </a:cubicBezTo>
                  <a:cubicBezTo>
                    <a:pt x="10" y="2"/>
                    <a:pt x="8" y="2"/>
                    <a:pt x="7" y="6"/>
                  </a:cubicBezTo>
                  <a:close/>
                </a:path>
              </a:pathLst>
            </a:custGeom>
            <a:solidFill>
              <a:srgbClr val="8060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72" name="Rectangle 220"/>
            <p:cNvSpPr>
              <a:spLocks noChangeArrowheads="1"/>
            </p:cNvSpPr>
            <p:nvPr/>
          </p:nvSpPr>
          <p:spPr bwMode="auto">
            <a:xfrm>
              <a:off x="2728913" y="4294188"/>
              <a:ext cx="1588" cy="22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73" name="Rectangle 221"/>
            <p:cNvSpPr>
              <a:spLocks noChangeArrowheads="1"/>
            </p:cNvSpPr>
            <p:nvPr/>
          </p:nvSpPr>
          <p:spPr bwMode="auto">
            <a:xfrm>
              <a:off x="2728913" y="4294188"/>
              <a:ext cx="1588" cy="2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74" name="Freeform 222"/>
            <p:cNvSpPr>
              <a:spLocks/>
            </p:cNvSpPr>
            <p:nvPr/>
          </p:nvSpPr>
          <p:spPr bwMode="auto">
            <a:xfrm>
              <a:off x="2713038" y="4281488"/>
              <a:ext cx="15875" cy="19050"/>
            </a:xfrm>
            <a:custGeom>
              <a:avLst/>
              <a:gdLst>
                <a:gd name="T0" fmla="*/ 4 w 10"/>
                <a:gd name="T1" fmla="*/ 0 h 12"/>
                <a:gd name="T2" fmla="*/ 0 w 10"/>
                <a:gd name="T3" fmla="*/ 4 h 12"/>
                <a:gd name="T4" fmla="*/ 4 w 10"/>
                <a:gd name="T5" fmla="*/ 12 h 12"/>
                <a:gd name="T6" fmla="*/ 10 w 10"/>
                <a:gd name="T7" fmla="*/ 8 h 12"/>
                <a:gd name="T8" fmla="*/ 4 w 10"/>
                <a:gd name="T9" fmla="*/ 0 h 12"/>
              </a:gdLst>
              <a:ahLst/>
              <a:cxnLst>
                <a:cxn ang="0">
                  <a:pos x="T0" y="T1"/>
                </a:cxn>
                <a:cxn ang="0">
                  <a:pos x="T2" y="T3"/>
                </a:cxn>
                <a:cxn ang="0">
                  <a:pos x="T4" y="T5"/>
                </a:cxn>
                <a:cxn ang="0">
                  <a:pos x="T6" y="T7"/>
                </a:cxn>
                <a:cxn ang="0">
                  <a:pos x="T8" y="T9"/>
                </a:cxn>
              </a:cxnLst>
              <a:rect l="0" t="0" r="r" b="b"/>
              <a:pathLst>
                <a:path w="10" h="12">
                  <a:moveTo>
                    <a:pt x="4" y="0"/>
                  </a:moveTo>
                  <a:lnTo>
                    <a:pt x="0" y="4"/>
                  </a:lnTo>
                  <a:lnTo>
                    <a:pt x="4" y="12"/>
                  </a:lnTo>
                  <a:lnTo>
                    <a:pt x="10" y="8"/>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75" name="Freeform 223"/>
            <p:cNvSpPr>
              <a:spLocks/>
            </p:cNvSpPr>
            <p:nvPr/>
          </p:nvSpPr>
          <p:spPr bwMode="auto">
            <a:xfrm>
              <a:off x="2713038" y="4281488"/>
              <a:ext cx="15875" cy="19050"/>
            </a:xfrm>
            <a:custGeom>
              <a:avLst/>
              <a:gdLst>
                <a:gd name="T0" fmla="*/ 4 w 10"/>
                <a:gd name="T1" fmla="*/ 0 h 12"/>
                <a:gd name="T2" fmla="*/ 0 w 10"/>
                <a:gd name="T3" fmla="*/ 4 h 12"/>
                <a:gd name="T4" fmla="*/ 4 w 10"/>
                <a:gd name="T5" fmla="*/ 12 h 12"/>
                <a:gd name="T6" fmla="*/ 10 w 10"/>
                <a:gd name="T7" fmla="*/ 8 h 12"/>
                <a:gd name="T8" fmla="*/ 4 w 10"/>
                <a:gd name="T9" fmla="*/ 0 h 12"/>
              </a:gdLst>
              <a:ahLst/>
              <a:cxnLst>
                <a:cxn ang="0">
                  <a:pos x="T0" y="T1"/>
                </a:cxn>
                <a:cxn ang="0">
                  <a:pos x="T2" y="T3"/>
                </a:cxn>
                <a:cxn ang="0">
                  <a:pos x="T4" y="T5"/>
                </a:cxn>
                <a:cxn ang="0">
                  <a:pos x="T6" y="T7"/>
                </a:cxn>
                <a:cxn ang="0">
                  <a:pos x="T8" y="T9"/>
                </a:cxn>
              </a:cxnLst>
              <a:rect l="0" t="0" r="r" b="b"/>
              <a:pathLst>
                <a:path w="10" h="12">
                  <a:moveTo>
                    <a:pt x="4" y="0"/>
                  </a:moveTo>
                  <a:lnTo>
                    <a:pt x="0" y="4"/>
                  </a:lnTo>
                  <a:lnTo>
                    <a:pt x="4" y="12"/>
                  </a:lnTo>
                  <a:lnTo>
                    <a:pt x="10" y="8"/>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76" name="Freeform 224"/>
            <p:cNvSpPr>
              <a:spLocks/>
            </p:cNvSpPr>
            <p:nvPr/>
          </p:nvSpPr>
          <p:spPr bwMode="auto">
            <a:xfrm>
              <a:off x="2728913" y="4281488"/>
              <a:ext cx="15875" cy="19050"/>
            </a:xfrm>
            <a:custGeom>
              <a:avLst/>
              <a:gdLst>
                <a:gd name="T0" fmla="*/ 6 w 10"/>
                <a:gd name="T1" fmla="*/ 0 h 12"/>
                <a:gd name="T2" fmla="*/ 10 w 10"/>
                <a:gd name="T3" fmla="*/ 4 h 12"/>
                <a:gd name="T4" fmla="*/ 4 w 10"/>
                <a:gd name="T5" fmla="*/ 12 h 12"/>
                <a:gd name="T6" fmla="*/ 0 w 10"/>
                <a:gd name="T7" fmla="*/ 8 h 12"/>
                <a:gd name="T8" fmla="*/ 6 w 10"/>
                <a:gd name="T9" fmla="*/ 0 h 12"/>
              </a:gdLst>
              <a:ahLst/>
              <a:cxnLst>
                <a:cxn ang="0">
                  <a:pos x="T0" y="T1"/>
                </a:cxn>
                <a:cxn ang="0">
                  <a:pos x="T2" y="T3"/>
                </a:cxn>
                <a:cxn ang="0">
                  <a:pos x="T4" y="T5"/>
                </a:cxn>
                <a:cxn ang="0">
                  <a:pos x="T6" y="T7"/>
                </a:cxn>
                <a:cxn ang="0">
                  <a:pos x="T8" y="T9"/>
                </a:cxn>
              </a:cxnLst>
              <a:rect l="0" t="0" r="r" b="b"/>
              <a:pathLst>
                <a:path w="10" h="12">
                  <a:moveTo>
                    <a:pt x="6" y="0"/>
                  </a:moveTo>
                  <a:lnTo>
                    <a:pt x="10" y="4"/>
                  </a:lnTo>
                  <a:lnTo>
                    <a:pt x="4" y="12"/>
                  </a:lnTo>
                  <a:lnTo>
                    <a:pt x="0" y="8"/>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77" name="Freeform 225"/>
            <p:cNvSpPr>
              <a:spLocks/>
            </p:cNvSpPr>
            <p:nvPr/>
          </p:nvSpPr>
          <p:spPr bwMode="auto">
            <a:xfrm>
              <a:off x="2728913" y="4281488"/>
              <a:ext cx="15875" cy="19050"/>
            </a:xfrm>
            <a:custGeom>
              <a:avLst/>
              <a:gdLst>
                <a:gd name="T0" fmla="*/ 6 w 10"/>
                <a:gd name="T1" fmla="*/ 0 h 12"/>
                <a:gd name="T2" fmla="*/ 10 w 10"/>
                <a:gd name="T3" fmla="*/ 4 h 12"/>
                <a:gd name="T4" fmla="*/ 4 w 10"/>
                <a:gd name="T5" fmla="*/ 12 h 12"/>
                <a:gd name="T6" fmla="*/ 0 w 10"/>
                <a:gd name="T7" fmla="*/ 8 h 12"/>
                <a:gd name="T8" fmla="*/ 6 w 10"/>
                <a:gd name="T9" fmla="*/ 0 h 12"/>
              </a:gdLst>
              <a:ahLst/>
              <a:cxnLst>
                <a:cxn ang="0">
                  <a:pos x="T0" y="T1"/>
                </a:cxn>
                <a:cxn ang="0">
                  <a:pos x="T2" y="T3"/>
                </a:cxn>
                <a:cxn ang="0">
                  <a:pos x="T4" y="T5"/>
                </a:cxn>
                <a:cxn ang="0">
                  <a:pos x="T6" y="T7"/>
                </a:cxn>
                <a:cxn ang="0">
                  <a:pos x="T8" y="T9"/>
                </a:cxn>
              </a:cxnLst>
              <a:rect l="0" t="0" r="r" b="b"/>
              <a:pathLst>
                <a:path w="10" h="12">
                  <a:moveTo>
                    <a:pt x="6" y="0"/>
                  </a:moveTo>
                  <a:lnTo>
                    <a:pt x="10" y="4"/>
                  </a:lnTo>
                  <a:lnTo>
                    <a:pt x="4" y="12"/>
                  </a:lnTo>
                  <a:lnTo>
                    <a:pt x="0" y="8"/>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78" name="Freeform 226"/>
            <p:cNvSpPr>
              <a:spLocks noEditPoints="1"/>
            </p:cNvSpPr>
            <p:nvPr/>
          </p:nvSpPr>
          <p:spPr bwMode="auto">
            <a:xfrm>
              <a:off x="2709863" y="4246563"/>
              <a:ext cx="38100" cy="15875"/>
            </a:xfrm>
            <a:custGeom>
              <a:avLst/>
              <a:gdLst>
                <a:gd name="T0" fmla="*/ 9 w 12"/>
                <a:gd name="T1" fmla="*/ 5 h 5"/>
                <a:gd name="T2" fmla="*/ 9 w 12"/>
                <a:gd name="T3" fmla="*/ 5 h 5"/>
                <a:gd name="T4" fmla="*/ 12 w 12"/>
                <a:gd name="T5" fmla="*/ 3 h 5"/>
                <a:gd name="T6" fmla="*/ 12 w 12"/>
                <a:gd name="T7" fmla="*/ 2 h 5"/>
                <a:gd name="T8" fmla="*/ 12 w 12"/>
                <a:gd name="T9" fmla="*/ 1 h 5"/>
                <a:gd name="T10" fmla="*/ 12 w 12"/>
                <a:gd name="T11" fmla="*/ 1 h 5"/>
                <a:gd name="T12" fmla="*/ 9 w 12"/>
                <a:gd name="T13" fmla="*/ 1 h 5"/>
                <a:gd name="T14" fmla="*/ 9 w 12"/>
                <a:gd name="T15" fmla="*/ 1 h 5"/>
                <a:gd name="T16" fmla="*/ 11 w 12"/>
                <a:gd name="T17" fmla="*/ 1 h 5"/>
                <a:gd name="T18" fmla="*/ 11 w 12"/>
                <a:gd name="T19" fmla="*/ 4 h 5"/>
                <a:gd name="T20" fmla="*/ 9 w 12"/>
                <a:gd name="T21" fmla="*/ 5 h 5"/>
                <a:gd name="T22" fmla="*/ 6 w 12"/>
                <a:gd name="T23" fmla="*/ 1 h 5"/>
                <a:gd name="T24" fmla="*/ 3 w 12"/>
                <a:gd name="T25" fmla="*/ 1 h 5"/>
                <a:gd name="T26" fmla="*/ 3 w 12"/>
                <a:gd name="T27" fmla="*/ 1 h 5"/>
                <a:gd name="T28" fmla="*/ 3 w 12"/>
                <a:gd name="T29" fmla="*/ 1 h 5"/>
                <a:gd name="T30" fmla="*/ 5 w 12"/>
                <a:gd name="T31" fmla="*/ 2 h 5"/>
                <a:gd name="T32" fmla="*/ 4 w 12"/>
                <a:gd name="T33" fmla="*/ 5 h 5"/>
                <a:gd name="T34" fmla="*/ 3 w 12"/>
                <a:gd name="T35" fmla="*/ 5 h 5"/>
                <a:gd name="T36" fmla="*/ 3 w 12"/>
                <a:gd name="T37" fmla="*/ 5 h 5"/>
                <a:gd name="T38" fmla="*/ 5 w 12"/>
                <a:gd name="T39" fmla="*/ 4 h 5"/>
                <a:gd name="T40" fmla="*/ 6 w 12"/>
                <a:gd name="T41" fmla="*/ 2 h 5"/>
                <a:gd name="T42" fmla="*/ 7 w 12"/>
                <a:gd name="T43" fmla="*/ 4 h 5"/>
                <a:gd name="T44" fmla="*/ 9 w 12"/>
                <a:gd name="T45" fmla="*/ 5 h 5"/>
                <a:gd name="T46" fmla="*/ 9 w 12"/>
                <a:gd name="T47" fmla="*/ 5 h 5"/>
                <a:gd name="T48" fmla="*/ 8 w 12"/>
                <a:gd name="T49" fmla="*/ 5 h 5"/>
                <a:gd name="T50" fmla="*/ 7 w 12"/>
                <a:gd name="T51" fmla="*/ 2 h 5"/>
                <a:gd name="T52" fmla="*/ 9 w 12"/>
                <a:gd name="T53" fmla="*/ 1 h 5"/>
                <a:gd name="T54" fmla="*/ 9 w 12"/>
                <a:gd name="T55" fmla="*/ 1 h 5"/>
                <a:gd name="T56" fmla="*/ 9 w 12"/>
                <a:gd name="T57" fmla="*/ 1 h 5"/>
                <a:gd name="T58" fmla="*/ 6 w 12"/>
                <a:gd name="T59" fmla="*/ 1 h 5"/>
                <a:gd name="T60" fmla="*/ 3 w 12"/>
                <a:gd name="T61" fmla="*/ 1 h 5"/>
                <a:gd name="T62" fmla="*/ 0 w 12"/>
                <a:gd name="T63" fmla="*/ 1 h 5"/>
                <a:gd name="T64" fmla="*/ 0 w 12"/>
                <a:gd name="T65" fmla="*/ 1 h 5"/>
                <a:gd name="T66" fmla="*/ 0 w 12"/>
                <a:gd name="T67" fmla="*/ 2 h 5"/>
                <a:gd name="T68" fmla="*/ 0 w 12"/>
                <a:gd name="T69" fmla="*/ 3 h 5"/>
                <a:gd name="T70" fmla="*/ 2 w 12"/>
                <a:gd name="T71" fmla="*/ 5 h 5"/>
                <a:gd name="T72" fmla="*/ 3 w 12"/>
                <a:gd name="T73" fmla="*/ 5 h 5"/>
                <a:gd name="T74" fmla="*/ 3 w 12"/>
                <a:gd name="T75" fmla="*/ 5 h 5"/>
                <a:gd name="T76" fmla="*/ 1 w 12"/>
                <a:gd name="T77" fmla="*/ 4 h 5"/>
                <a:gd name="T78" fmla="*/ 1 w 12"/>
                <a:gd name="T79" fmla="*/ 1 h 5"/>
                <a:gd name="T80" fmla="*/ 3 w 12"/>
                <a:gd name="T8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 h="5">
                  <a:moveTo>
                    <a:pt x="9" y="5"/>
                  </a:moveTo>
                  <a:cubicBezTo>
                    <a:pt x="9" y="5"/>
                    <a:pt x="9" y="5"/>
                    <a:pt x="9" y="5"/>
                  </a:cubicBezTo>
                  <a:cubicBezTo>
                    <a:pt x="11" y="5"/>
                    <a:pt x="11" y="4"/>
                    <a:pt x="12" y="3"/>
                  </a:cubicBezTo>
                  <a:cubicBezTo>
                    <a:pt x="12" y="2"/>
                    <a:pt x="12" y="2"/>
                    <a:pt x="12" y="2"/>
                  </a:cubicBezTo>
                  <a:cubicBezTo>
                    <a:pt x="12" y="1"/>
                    <a:pt x="12" y="1"/>
                    <a:pt x="12" y="1"/>
                  </a:cubicBezTo>
                  <a:cubicBezTo>
                    <a:pt x="12" y="1"/>
                    <a:pt x="12" y="1"/>
                    <a:pt x="12" y="1"/>
                  </a:cubicBezTo>
                  <a:cubicBezTo>
                    <a:pt x="12" y="1"/>
                    <a:pt x="10" y="0"/>
                    <a:pt x="9" y="1"/>
                  </a:cubicBezTo>
                  <a:cubicBezTo>
                    <a:pt x="9" y="1"/>
                    <a:pt x="9" y="1"/>
                    <a:pt x="9" y="1"/>
                  </a:cubicBezTo>
                  <a:cubicBezTo>
                    <a:pt x="10" y="1"/>
                    <a:pt x="11" y="1"/>
                    <a:pt x="11" y="1"/>
                  </a:cubicBezTo>
                  <a:cubicBezTo>
                    <a:pt x="12" y="1"/>
                    <a:pt x="12" y="3"/>
                    <a:pt x="11" y="4"/>
                  </a:cubicBezTo>
                  <a:cubicBezTo>
                    <a:pt x="11" y="5"/>
                    <a:pt x="10" y="5"/>
                    <a:pt x="9" y="5"/>
                  </a:cubicBezTo>
                  <a:close/>
                  <a:moveTo>
                    <a:pt x="6" y="1"/>
                  </a:moveTo>
                  <a:cubicBezTo>
                    <a:pt x="6" y="1"/>
                    <a:pt x="4" y="1"/>
                    <a:pt x="3" y="1"/>
                  </a:cubicBezTo>
                  <a:cubicBezTo>
                    <a:pt x="3" y="1"/>
                    <a:pt x="3" y="1"/>
                    <a:pt x="3" y="1"/>
                  </a:cubicBezTo>
                  <a:cubicBezTo>
                    <a:pt x="3" y="1"/>
                    <a:pt x="3" y="1"/>
                    <a:pt x="3" y="1"/>
                  </a:cubicBezTo>
                  <a:cubicBezTo>
                    <a:pt x="4" y="1"/>
                    <a:pt x="5" y="1"/>
                    <a:pt x="5" y="2"/>
                  </a:cubicBezTo>
                  <a:cubicBezTo>
                    <a:pt x="5" y="2"/>
                    <a:pt x="4" y="4"/>
                    <a:pt x="4" y="5"/>
                  </a:cubicBezTo>
                  <a:cubicBezTo>
                    <a:pt x="3" y="5"/>
                    <a:pt x="3" y="5"/>
                    <a:pt x="3" y="5"/>
                  </a:cubicBezTo>
                  <a:cubicBezTo>
                    <a:pt x="3" y="5"/>
                    <a:pt x="3" y="5"/>
                    <a:pt x="3" y="5"/>
                  </a:cubicBezTo>
                  <a:cubicBezTo>
                    <a:pt x="4" y="5"/>
                    <a:pt x="5" y="4"/>
                    <a:pt x="5" y="4"/>
                  </a:cubicBezTo>
                  <a:cubicBezTo>
                    <a:pt x="5" y="3"/>
                    <a:pt x="5" y="2"/>
                    <a:pt x="6" y="2"/>
                  </a:cubicBezTo>
                  <a:cubicBezTo>
                    <a:pt x="7" y="2"/>
                    <a:pt x="7" y="3"/>
                    <a:pt x="7" y="4"/>
                  </a:cubicBezTo>
                  <a:cubicBezTo>
                    <a:pt x="7" y="4"/>
                    <a:pt x="8" y="5"/>
                    <a:pt x="9" y="5"/>
                  </a:cubicBezTo>
                  <a:cubicBezTo>
                    <a:pt x="9" y="5"/>
                    <a:pt x="9" y="5"/>
                    <a:pt x="9" y="5"/>
                  </a:cubicBezTo>
                  <a:cubicBezTo>
                    <a:pt x="9" y="5"/>
                    <a:pt x="8" y="5"/>
                    <a:pt x="8" y="5"/>
                  </a:cubicBezTo>
                  <a:cubicBezTo>
                    <a:pt x="7" y="4"/>
                    <a:pt x="7" y="2"/>
                    <a:pt x="7" y="2"/>
                  </a:cubicBezTo>
                  <a:cubicBezTo>
                    <a:pt x="7" y="1"/>
                    <a:pt x="8" y="1"/>
                    <a:pt x="9" y="1"/>
                  </a:cubicBezTo>
                  <a:cubicBezTo>
                    <a:pt x="9" y="1"/>
                    <a:pt x="9" y="1"/>
                    <a:pt x="9" y="1"/>
                  </a:cubicBezTo>
                  <a:cubicBezTo>
                    <a:pt x="9" y="1"/>
                    <a:pt x="9" y="1"/>
                    <a:pt x="9" y="1"/>
                  </a:cubicBezTo>
                  <a:cubicBezTo>
                    <a:pt x="8" y="1"/>
                    <a:pt x="7" y="1"/>
                    <a:pt x="6" y="1"/>
                  </a:cubicBezTo>
                  <a:close/>
                  <a:moveTo>
                    <a:pt x="3" y="1"/>
                  </a:moveTo>
                  <a:cubicBezTo>
                    <a:pt x="2" y="0"/>
                    <a:pt x="0" y="1"/>
                    <a:pt x="0" y="1"/>
                  </a:cubicBezTo>
                  <a:cubicBezTo>
                    <a:pt x="0" y="1"/>
                    <a:pt x="0" y="1"/>
                    <a:pt x="0" y="1"/>
                  </a:cubicBezTo>
                  <a:cubicBezTo>
                    <a:pt x="0" y="2"/>
                    <a:pt x="0" y="2"/>
                    <a:pt x="0" y="2"/>
                  </a:cubicBezTo>
                  <a:cubicBezTo>
                    <a:pt x="0" y="2"/>
                    <a:pt x="0" y="2"/>
                    <a:pt x="0" y="3"/>
                  </a:cubicBezTo>
                  <a:cubicBezTo>
                    <a:pt x="0" y="4"/>
                    <a:pt x="1" y="5"/>
                    <a:pt x="2" y="5"/>
                  </a:cubicBezTo>
                  <a:cubicBezTo>
                    <a:pt x="3" y="5"/>
                    <a:pt x="3" y="5"/>
                    <a:pt x="3" y="5"/>
                  </a:cubicBezTo>
                  <a:cubicBezTo>
                    <a:pt x="3" y="5"/>
                    <a:pt x="3" y="5"/>
                    <a:pt x="3" y="5"/>
                  </a:cubicBezTo>
                  <a:cubicBezTo>
                    <a:pt x="2" y="5"/>
                    <a:pt x="1" y="5"/>
                    <a:pt x="1" y="4"/>
                  </a:cubicBezTo>
                  <a:cubicBezTo>
                    <a:pt x="0" y="3"/>
                    <a:pt x="0" y="1"/>
                    <a:pt x="1" y="1"/>
                  </a:cubicBezTo>
                  <a:cubicBezTo>
                    <a:pt x="1" y="1"/>
                    <a:pt x="2" y="1"/>
                    <a:pt x="3" y="1"/>
                  </a:cubicBezTo>
                  <a:close/>
                </a:path>
              </a:pathLst>
            </a:custGeom>
            <a:solidFill>
              <a:srgbClr val="546B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79" name="Freeform 227"/>
            <p:cNvSpPr>
              <a:spLocks/>
            </p:cNvSpPr>
            <p:nvPr/>
          </p:nvSpPr>
          <p:spPr bwMode="auto">
            <a:xfrm>
              <a:off x="2728913" y="42941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CE3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80" name="Freeform 228"/>
            <p:cNvSpPr>
              <a:spLocks/>
            </p:cNvSpPr>
            <p:nvPr/>
          </p:nvSpPr>
          <p:spPr bwMode="auto">
            <a:xfrm>
              <a:off x="2719388" y="4281488"/>
              <a:ext cx="19050" cy="12700"/>
            </a:xfrm>
            <a:custGeom>
              <a:avLst/>
              <a:gdLst>
                <a:gd name="T0" fmla="*/ 6 w 6"/>
                <a:gd name="T1" fmla="*/ 0 h 4"/>
                <a:gd name="T2" fmla="*/ 3 w 6"/>
                <a:gd name="T3" fmla="*/ 4 h 4"/>
                <a:gd name="T4" fmla="*/ 0 w 6"/>
                <a:gd name="T5" fmla="*/ 0 h 4"/>
                <a:gd name="T6" fmla="*/ 0 w 6"/>
                <a:gd name="T7" fmla="*/ 0 h 4"/>
                <a:gd name="T8" fmla="*/ 3 w 6"/>
                <a:gd name="T9" fmla="*/ 4 h 4"/>
                <a:gd name="T10" fmla="*/ 3 w 6"/>
                <a:gd name="T11" fmla="*/ 4 h 4"/>
                <a:gd name="T12" fmla="*/ 6 w 6"/>
                <a:gd name="T13" fmla="*/ 0 h 4"/>
                <a:gd name="T14" fmla="*/ 6 w 6"/>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6" y="0"/>
                  </a:moveTo>
                  <a:cubicBezTo>
                    <a:pt x="3" y="4"/>
                    <a:pt x="3" y="4"/>
                    <a:pt x="3" y="4"/>
                  </a:cubicBezTo>
                  <a:cubicBezTo>
                    <a:pt x="0" y="0"/>
                    <a:pt x="0" y="0"/>
                    <a:pt x="0" y="0"/>
                  </a:cubicBezTo>
                  <a:cubicBezTo>
                    <a:pt x="0" y="0"/>
                    <a:pt x="0" y="0"/>
                    <a:pt x="0" y="0"/>
                  </a:cubicBezTo>
                  <a:cubicBezTo>
                    <a:pt x="3" y="4"/>
                    <a:pt x="3" y="4"/>
                    <a:pt x="3" y="4"/>
                  </a:cubicBezTo>
                  <a:cubicBezTo>
                    <a:pt x="3" y="4"/>
                    <a:pt x="3" y="4"/>
                    <a:pt x="3" y="4"/>
                  </a:cubicBezTo>
                  <a:cubicBezTo>
                    <a:pt x="6" y="0"/>
                    <a:pt x="6" y="0"/>
                    <a:pt x="6" y="0"/>
                  </a:cubicBezTo>
                  <a:cubicBezTo>
                    <a:pt x="6" y="0"/>
                    <a:pt x="6" y="0"/>
                    <a:pt x="6" y="0"/>
                  </a:cubicBezTo>
                </a:path>
              </a:pathLst>
            </a:custGeom>
            <a:solidFill>
              <a:srgbClr val="E9BB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81" name="Freeform 229"/>
            <p:cNvSpPr>
              <a:spLocks/>
            </p:cNvSpPr>
            <p:nvPr/>
          </p:nvSpPr>
          <p:spPr bwMode="auto">
            <a:xfrm>
              <a:off x="2681288" y="4316413"/>
              <a:ext cx="69850" cy="23813"/>
            </a:xfrm>
            <a:custGeom>
              <a:avLst/>
              <a:gdLst>
                <a:gd name="T0" fmla="*/ 6 w 22"/>
                <a:gd name="T1" fmla="*/ 2 h 7"/>
                <a:gd name="T2" fmla="*/ 21 w 22"/>
                <a:gd name="T3" fmla="*/ 0 h 7"/>
                <a:gd name="T4" fmla="*/ 22 w 22"/>
                <a:gd name="T5" fmla="*/ 5 h 7"/>
                <a:gd name="T6" fmla="*/ 3 w 22"/>
                <a:gd name="T7" fmla="*/ 7 h 7"/>
                <a:gd name="T8" fmla="*/ 0 w 22"/>
                <a:gd name="T9" fmla="*/ 2 h 7"/>
                <a:gd name="T10" fmla="*/ 6 w 22"/>
                <a:gd name="T11" fmla="*/ 2 h 7"/>
              </a:gdLst>
              <a:ahLst/>
              <a:cxnLst>
                <a:cxn ang="0">
                  <a:pos x="T0" y="T1"/>
                </a:cxn>
                <a:cxn ang="0">
                  <a:pos x="T2" y="T3"/>
                </a:cxn>
                <a:cxn ang="0">
                  <a:pos x="T4" y="T5"/>
                </a:cxn>
                <a:cxn ang="0">
                  <a:pos x="T6" y="T7"/>
                </a:cxn>
                <a:cxn ang="0">
                  <a:pos x="T8" y="T9"/>
                </a:cxn>
                <a:cxn ang="0">
                  <a:pos x="T10" y="T11"/>
                </a:cxn>
              </a:cxnLst>
              <a:rect l="0" t="0" r="r" b="b"/>
              <a:pathLst>
                <a:path w="22" h="7">
                  <a:moveTo>
                    <a:pt x="6" y="2"/>
                  </a:moveTo>
                  <a:cubicBezTo>
                    <a:pt x="21" y="0"/>
                    <a:pt x="21" y="0"/>
                    <a:pt x="21" y="0"/>
                  </a:cubicBezTo>
                  <a:cubicBezTo>
                    <a:pt x="22" y="5"/>
                    <a:pt x="22" y="5"/>
                    <a:pt x="22" y="5"/>
                  </a:cubicBezTo>
                  <a:cubicBezTo>
                    <a:pt x="22" y="5"/>
                    <a:pt x="8" y="7"/>
                    <a:pt x="3" y="7"/>
                  </a:cubicBezTo>
                  <a:cubicBezTo>
                    <a:pt x="0" y="7"/>
                    <a:pt x="0" y="2"/>
                    <a:pt x="0" y="2"/>
                  </a:cubicBezTo>
                  <a:cubicBezTo>
                    <a:pt x="6" y="2"/>
                    <a:pt x="6" y="2"/>
                    <a:pt x="6" y="2"/>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82" name="Freeform 230"/>
            <p:cNvSpPr>
              <a:spLocks/>
            </p:cNvSpPr>
            <p:nvPr/>
          </p:nvSpPr>
          <p:spPr bwMode="auto">
            <a:xfrm>
              <a:off x="2751138" y="4316413"/>
              <a:ext cx="9525" cy="14288"/>
            </a:xfrm>
            <a:custGeom>
              <a:avLst/>
              <a:gdLst>
                <a:gd name="T0" fmla="*/ 0 w 3"/>
                <a:gd name="T1" fmla="*/ 1 h 4"/>
                <a:gd name="T2" fmla="*/ 2 w 3"/>
                <a:gd name="T3" fmla="*/ 1 h 4"/>
                <a:gd name="T4" fmla="*/ 2 w 3"/>
                <a:gd name="T5" fmla="*/ 3 h 4"/>
                <a:gd name="T6" fmla="*/ 0 w 3"/>
                <a:gd name="T7" fmla="*/ 4 h 4"/>
                <a:gd name="T8" fmla="*/ 0 w 3"/>
                <a:gd name="T9" fmla="*/ 1 h 4"/>
              </a:gdLst>
              <a:ahLst/>
              <a:cxnLst>
                <a:cxn ang="0">
                  <a:pos x="T0" y="T1"/>
                </a:cxn>
                <a:cxn ang="0">
                  <a:pos x="T2" y="T3"/>
                </a:cxn>
                <a:cxn ang="0">
                  <a:pos x="T4" y="T5"/>
                </a:cxn>
                <a:cxn ang="0">
                  <a:pos x="T6" y="T7"/>
                </a:cxn>
                <a:cxn ang="0">
                  <a:pos x="T8" y="T9"/>
                </a:cxn>
              </a:cxnLst>
              <a:rect l="0" t="0" r="r" b="b"/>
              <a:pathLst>
                <a:path w="3" h="4">
                  <a:moveTo>
                    <a:pt x="0" y="1"/>
                  </a:moveTo>
                  <a:cubicBezTo>
                    <a:pt x="0" y="1"/>
                    <a:pt x="2" y="0"/>
                    <a:pt x="2" y="1"/>
                  </a:cubicBezTo>
                  <a:cubicBezTo>
                    <a:pt x="2" y="2"/>
                    <a:pt x="3" y="2"/>
                    <a:pt x="2" y="3"/>
                  </a:cubicBezTo>
                  <a:cubicBezTo>
                    <a:pt x="2" y="3"/>
                    <a:pt x="0" y="4"/>
                    <a:pt x="0" y="4"/>
                  </a:cubicBezTo>
                  <a:lnTo>
                    <a:pt x="0" y="1"/>
                  </a:ln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83" name="Freeform 231"/>
            <p:cNvSpPr>
              <a:spLocks/>
            </p:cNvSpPr>
            <p:nvPr/>
          </p:nvSpPr>
          <p:spPr bwMode="auto">
            <a:xfrm>
              <a:off x="2747963" y="4316413"/>
              <a:ext cx="3175" cy="17463"/>
            </a:xfrm>
            <a:custGeom>
              <a:avLst/>
              <a:gdLst>
                <a:gd name="T0" fmla="*/ 2 w 2"/>
                <a:gd name="T1" fmla="*/ 9 h 11"/>
                <a:gd name="T2" fmla="*/ 2 w 2"/>
                <a:gd name="T3" fmla="*/ 0 h 11"/>
                <a:gd name="T4" fmla="*/ 0 w 2"/>
                <a:gd name="T5" fmla="*/ 0 h 11"/>
                <a:gd name="T6" fmla="*/ 0 w 2"/>
                <a:gd name="T7" fmla="*/ 11 h 11"/>
                <a:gd name="T8" fmla="*/ 2 w 2"/>
                <a:gd name="T9" fmla="*/ 9 h 11"/>
              </a:gdLst>
              <a:ahLst/>
              <a:cxnLst>
                <a:cxn ang="0">
                  <a:pos x="T0" y="T1"/>
                </a:cxn>
                <a:cxn ang="0">
                  <a:pos x="T2" y="T3"/>
                </a:cxn>
                <a:cxn ang="0">
                  <a:pos x="T4" y="T5"/>
                </a:cxn>
                <a:cxn ang="0">
                  <a:pos x="T6" y="T7"/>
                </a:cxn>
                <a:cxn ang="0">
                  <a:pos x="T8" y="T9"/>
                </a:cxn>
              </a:cxnLst>
              <a:rect l="0" t="0" r="r" b="b"/>
              <a:pathLst>
                <a:path w="2" h="11">
                  <a:moveTo>
                    <a:pt x="2" y="9"/>
                  </a:moveTo>
                  <a:lnTo>
                    <a:pt x="2" y="0"/>
                  </a:lnTo>
                  <a:lnTo>
                    <a:pt x="0" y="0"/>
                  </a:lnTo>
                  <a:lnTo>
                    <a:pt x="0" y="11"/>
                  </a:lnTo>
                  <a:lnTo>
                    <a:pt x="2"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84" name="Freeform 232"/>
            <p:cNvSpPr>
              <a:spLocks/>
            </p:cNvSpPr>
            <p:nvPr/>
          </p:nvSpPr>
          <p:spPr bwMode="auto">
            <a:xfrm>
              <a:off x="2709863" y="4316413"/>
              <a:ext cx="66675" cy="23813"/>
            </a:xfrm>
            <a:custGeom>
              <a:avLst/>
              <a:gdLst>
                <a:gd name="T0" fmla="*/ 21 w 21"/>
                <a:gd name="T1" fmla="*/ 2 h 7"/>
                <a:gd name="T2" fmla="*/ 18 w 21"/>
                <a:gd name="T3" fmla="*/ 7 h 7"/>
                <a:gd name="T4" fmla="*/ 0 w 21"/>
                <a:gd name="T5" fmla="*/ 5 h 7"/>
                <a:gd name="T6" fmla="*/ 0 w 21"/>
                <a:gd name="T7" fmla="*/ 4 h 7"/>
                <a:gd name="T8" fmla="*/ 0 w 21"/>
                <a:gd name="T9" fmla="*/ 0 h 7"/>
                <a:gd name="T10" fmla="*/ 15 w 21"/>
                <a:gd name="T11" fmla="*/ 2 h 7"/>
                <a:gd name="T12" fmla="*/ 21 w 21"/>
                <a:gd name="T13" fmla="*/ 2 h 7"/>
              </a:gdLst>
              <a:ahLst/>
              <a:cxnLst>
                <a:cxn ang="0">
                  <a:pos x="T0" y="T1"/>
                </a:cxn>
                <a:cxn ang="0">
                  <a:pos x="T2" y="T3"/>
                </a:cxn>
                <a:cxn ang="0">
                  <a:pos x="T4" y="T5"/>
                </a:cxn>
                <a:cxn ang="0">
                  <a:pos x="T6" y="T7"/>
                </a:cxn>
                <a:cxn ang="0">
                  <a:pos x="T8" y="T9"/>
                </a:cxn>
                <a:cxn ang="0">
                  <a:pos x="T10" y="T11"/>
                </a:cxn>
                <a:cxn ang="0">
                  <a:pos x="T12" y="T13"/>
                </a:cxn>
              </a:cxnLst>
              <a:rect l="0" t="0" r="r" b="b"/>
              <a:pathLst>
                <a:path w="21" h="7">
                  <a:moveTo>
                    <a:pt x="21" y="2"/>
                  </a:moveTo>
                  <a:cubicBezTo>
                    <a:pt x="21" y="2"/>
                    <a:pt x="21" y="7"/>
                    <a:pt x="18" y="7"/>
                  </a:cubicBezTo>
                  <a:cubicBezTo>
                    <a:pt x="13" y="7"/>
                    <a:pt x="0" y="5"/>
                    <a:pt x="0" y="5"/>
                  </a:cubicBezTo>
                  <a:cubicBezTo>
                    <a:pt x="0" y="4"/>
                    <a:pt x="0" y="4"/>
                    <a:pt x="0" y="4"/>
                  </a:cubicBezTo>
                  <a:cubicBezTo>
                    <a:pt x="0" y="0"/>
                    <a:pt x="0" y="0"/>
                    <a:pt x="0" y="0"/>
                  </a:cubicBezTo>
                  <a:cubicBezTo>
                    <a:pt x="15" y="2"/>
                    <a:pt x="15" y="2"/>
                    <a:pt x="15" y="2"/>
                  </a:cubicBezTo>
                  <a:cubicBezTo>
                    <a:pt x="21" y="2"/>
                    <a:pt x="21" y="2"/>
                    <a:pt x="21" y="2"/>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85" name="Freeform 233"/>
            <p:cNvSpPr>
              <a:spLocks/>
            </p:cNvSpPr>
            <p:nvPr/>
          </p:nvSpPr>
          <p:spPr bwMode="auto">
            <a:xfrm>
              <a:off x="2700338" y="4316413"/>
              <a:ext cx="6350" cy="14288"/>
            </a:xfrm>
            <a:custGeom>
              <a:avLst/>
              <a:gdLst>
                <a:gd name="T0" fmla="*/ 2 w 2"/>
                <a:gd name="T1" fmla="*/ 0 h 4"/>
                <a:gd name="T2" fmla="*/ 0 w 2"/>
                <a:gd name="T3" fmla="*/ 1 h 4"/>
                <a:gd name="T4" fmla="*/ 0 w 2"/>
                <a:gd name="T5" fmla="*/ 2 h 4"/>
                <a:gd name="T6" fmla="*/ 2 w 2"/>
                <a:gd name="T7" fmla="*/ 4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cubicBezTo>
                    <a:pt x="2" y="0"/>
                    <a:pt x="0" y="0"/>
                    <a:pt x="0" y="1"/>
                  </a:cubicBezTo>
                  <a:cubicBezTo>
                    <a:pt x="0" y="1"/>
                    <a:pt x="0" y="2"/>
                    <a:pt x="0" y="2"/>
                  </a:cubicBezTo>
                  <a:cubicBezTo>
                    <a:pt x="0" y="2"/>
                    <a:pt x="2" y="4"/>
                    <a:pt x="2" y="4"/>
                  </a:cubicBezTo>
                  <a:cubicBezTo>
                    <a:pt x="2" y="0"/>
                    <a:pt x="2" y="0"/>
                    <a:pt x="2" y="0"/>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86" name="Rectangle 234"/>
            <p:cNvSpPr>
              <a:spLocks noChangeArrowheads="1"/>
            </p:cNvSpPr>
            <p:nvPr/>
          </p:nvSpPr>
          <p:spPr bwMode="auto">
            <a:xfrm>
              <a:off x="2706688" y="4316413"/>
              <a:ext cx="3175"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87" name="Rectangle 235"/>
            <p:cNvSpPr>
              <a:spLocks noChangeArrowheads="1"/>
            </p:cNvSpPr>
            <p:nvPr/>
          </p:nvSpPr>
          <p:spPr bwMode="auto">
            <a:xfrm>
              <a:off x="2706688" y="4316413"/>
              <a:ext cx="3175"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88" name="Freeform 236"/>
            <p:cNvSpPr>
              <a:spLocks/>
            </p:cNvSpPr>
            <p:nvPr/>
          </p:nvSpPr>
          <p:spPr bwMode="auto">
            <a:xfrm>
              <a:off x="2700338" y="4322763"/>
              <a:ext cx="9525" cy="7938"/>
            </a:xfrm>
            <a:custGeom>
              <a:avLst/>
              <a:gdLst>
                <a:gd name="T0" fmla="*/ 0 w 3"/>
                <a:gd name="T1" fmla="*/ 0 h 2"/>
                <a:gd name="T2" fmla="*/ 2 w 3"/>
                <a:gd name="T3" fmla="*/ 2 h 2"/>
                <a:gd name="T4" fmla="*/ 3 w 3"/>
                <a:gd name="T5" fmla="*/ 2 h 2"/>
                <a:gd name="T6" fmla="*/ 3 w 3"/>
                <a:gd name="T7" fmla="*/ 2 h 2"/>
                <a:gd name="T8" fmla="*/ 3 w 3"/>
                <a:gd name="T9" fmla="*/ 2 h 2"/>
                <a:gd name="T10" fmla="*/ 3 w 3"/>
                <a:gd name="T11" fmla="*/ 2 h 2"/>
                <a:gd name="T12" fmla="*/ 3 w 3"/>
                <a:gd name="T13" fmla="*/ 2 h 2"/>
                <a:gd name="T14" fmla="*/ 2 w 3"/>
                <a:gd name="T15" fmla="*/ 2 h 2"/>
                <a:gd name="T16" fmla="*/ 2 w 3"/>
                <a:gd name="T17" fmla="*/ 2 h 2"/>
                <a:gd name="T18" fmla="*/ 0 w 3"/>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0" y="0"/>
                  </a:moveTo>
                  <a:cubicBezTo>
                    <a:pt x="0" y="0"/>
                    <a:pt x="2" y="2"/>
                    <a:pt x="2" y="2"/>
                  </a:cubicBezTo>
                  <a:cubicBezTo>
                    <a:pt x="3" y="2"/>
                    <a:pt x="3" y="2"/>
                    <a:pt x="3" y="2"/>
                  </a:cubicBezTo>
                  <a:cubicBezTo>
                    <a:pt x="3" y="2"/>
                    <a:pt x="3" y="2"/>
                    <a:pt x="3" y="2"/>
                  </a:cubicBezTo>
                  <a:cubicBezTo>
                    <a:pt x="3" y="2"/>
                    <a:pt x="3" y="2"/>
                    <a:pt x="3" y="2"/>
                  </a:cubicBezTo>
                  <a:cubicBezTo>
                    <a:pt x="3" y="2"/>
                    <a:pt x="3" y="2"/>
                    <a:pt x="3" y="2"/>
                  </a:cubicBezTo>
                  <a:cubicBezTo>
                    <a:pt x="3" y="2"/>
                    <a:pt x="3" y="2"/>
                    <a:pt x="3" y="2"/>
                  </a:cubicBezTo>
                  <a:cubicBezTo>
                    <a:pt x="2" y="2"/>
                    <a:pt x="2" y="2"/>
                    <a:pt x="2" y="2"/>
                  </a:cubicBezTo>
                  <a:cubicBezTo>
                    <a:pt x="2" y="2"/>
                    <a:pt x="2" y="2"/>
                    <a:pt x="2" y="2"/>
                  </a:cubicBezTo>
                  <a:cubicBezTo>
                    <a:pt x="2" y="2"/>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89" name="Rectangle 237"/>
            <p:cNvSpPr>
              <a:spLocks noChangeArrowheads="1"/>
            </p:cNvSpPr>
            <p:nvPr/>
          </p:nvSpPr>
          <p:spPr bwMode="auto">
            <a:xfrm>
              <a:off x="2709863" y="4330700"/>
              <a:ext cx="1588" cy="1588"/>
            </a:xfrm>
            <a:prstGeom prst="rect">
              <a:avLst/>
            </a:prstGeom>
            <a:solidFill>
              <a:srgbClr val="AE32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90" name="Rectangle 238"/>
            <p:cNvSpPr>
              <a:spLocks noChangeArrowheads="1"/>
            </p:cNvSpPr>
            <p:nvPr/>
          </p:nvSpPr>
          <p:spPr bwMode="auto">
            <a:xfrm>
              <a:off x="2709863" y="433070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91" name="Rectangle 239"/>
            <p:cNvSpPr>
              <a:spLocks noChangeArrowheads="1"/>
            </p:cNvSpPr>
            <p:nvPr/>
          </p:nvSpPr>
          <p:spPr bwMode="auto">
            <a:xfrm>
              <a:off x="2706688" y="4330700"/>
              <a:ext cx="3175" cy="158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92" name="Rectangle 240"/>
            <p:cNvSpPr>
              <a:spLocks noChangeArrowheads="1"/>
            </p:cNvSpPr>
            <p:nvPr/>
          </p:nvSpPr>
          <p:spPr bwMode="auto">
            <a:xfrm>
              <a:off x="2706688" y="4330700"/>
              <a:ext cx="3175"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sp>
          <p:nvSpPr>
            <p:cNvPr id="93" name="Freeform 241"/>
            <p:cNvSpPr>
              <a:spLocks/>
            </p:cNvSpPr>
            <p:nvPr/>
          </p:nvSpPr>
          <p:spPr bwMode="auto">
            <a:xfrm>
              <a:off x="2709863" y="4333875"/>
              <a:ext cx="22225" cy="3175"/>
            </a:xfrm>
            <a:custGeom>
              <a:avLst/>
              <a:gdLst>
                <a:gd name="T0" fmla="*/ 0 w 7"/>
                <a:gd name="T1" fmla="*/ 0 h 1"/>
                <a:gd name="T2" fmla="*/ 0 w 7"/>
                <a:gd name="T3" fmla="*/ 0 h 1"/>
                <a:gd name="T4" fmla="*/ 6 w 7"/>
                <a:gd name="T5" fmla="*/ 1 h 1"/>
                <a:gd name="T6" fmla="*/ 7 w 7"/>
                <a:gd name="T7" fmla="*/ 1 h 1"/>
                <a:gd name="T8" fmla="*/ 0 w 7"/>
                <a:gd name="T9" fmla="*/ 0 h 1"/>
              </a:gdLst>
              <a:ahLst/>
              <a:cxnLst>
                <a:cxn ang="0">
                  <a:pos x="T0" y="T1"/>
                </a:cxn>
                <a:cxn ang="0">
                  <a:pos x="T2" y="T3"/>
                </a:cxn>
                <a:cxn ang="0">
                  <a:pos x="T4" y="T5"/>
                </a:cxn>
                <a:cxn ang="0">
                  <a:pos x="T6" y="T7"/>
                </a:cxn>
                <a:cxn ang="0">
                  <a:pos x="T8" y="T9"/>
                </a:cxn>
              </a:cxnLst>
              <a:rect l="0" t="0" r="r" b="b"/>
              <a:pathLst>
                <a:path w="7" h="1">
                  <a:moveTo>
                    <a:pt x="0" y="0"/>
                  </a:moveTo>
                  <a:cubicBezTo>
                    <a:pt x="0" y="0"/>
                    <a:pt x="0" y="0"/>
                    <a:pt x="0" y="0"/>
                  </a:cubicBezTo>
                  <a:cubicBezTo>
                    <a:pt x="0" y="0"/>
                    <a:pt x="3" y="0"/>
                    <a:pt x="6" y="1"/>
                  </a:cubicBezTo>
                  <a:cubicBezTo>
                    <a:pt x="7" y="1"/>
                    <a:pt x="7" y="1"/>
                    <a:pt x="7" y="1"/>
                  </a:cubicBezTo>
                  <a:cubicBezTo>
                    <a:pt x="4"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grpSp>
      <p:sp>
        <p:nvSpPr>
          <p:cNvPr id="19" name="Rectangle 18">
            <a:extLst>
              <a:ext uri="{FF2B5EF4-FFF2-40B4-BE49-F238E27FC236}">
                <a16:creationId xmlns:a16="http://schemas.microsoft.com/office/drawing/2014/main" id="{4EBD0FCC-F1B6-44EA-8512-10E7E6DD604F}"/>
              </a:ext>
            </a:extLst>
          </p:cNvPr>
          <p:cNvSpPr/>
          <p:nvPr/>
        </p:nvSpPr>
        <p:spPr>
          <a:xfrm>
            <a:off x="-4141624" y="2091673"/>
            <a:ext cx="3165886" cy="523220"/>
          </a:xfrm>
          <a:prstGeom prst="rect">
            <a:avLst/>
          </a:prstGeom>
        </p:spPr>
        <p:txBody>
          <a:bodyPr wrap="square">
            <a:spAutoFit/>
          </a:bodyPr>
          <a:lstStyle/>
          <a:p>
            <a:pPr marL="460375" marR="0" lvl="1"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chemeClr val="tx1"/>
                    </a:gs>
                    <a:gs pos="100000">
                      <a:schemeClr val="tx1"/>
                    </a:gs>
                  </a:gsLst>
                  <a:lin ang="5400000" scaled="0"/>
                </a:gradFill>
                <a:effectLst/>
                <a:uLnTx/>
                <a:uFillTx/>
                <a:latin typeface="Segoe UI"/>
                <a:ea typeface="+mn-ea"/>
                <a:cs typeface="Segoe UI Light" panose="020B0502040204020203" pitchFamily="34" charset="0"/>
              </a:rPr>
              <a:t>Attack is now automated </a:t>
            </a:r>
            <a:br>
              <a:rPr kumimoji="0" lang="en-US" sz="1400" b="0" i="0" u="none" strike="noStrike" kern="0" cap="none" spc="0" normalizeH="0" baseline="0" noProof="0">
                <a:ln>
                  <a:noFill/>
                </a:ln>
                <a:gradFill>
                  <a:gsLst>
                    <a:gs pos="0">
                      <a:schemeClr val="tx1"/>
                    </a:gs>
                    <a:gs pos="100000">
                      <a:schemeClr val="tx1"/>
                    </a:gs>
                  </a:gsLst>
                  <a:lin ang="5400000" scaled="0"/>
                </a:gradFill>
                <a:effectLst/>
                <a:uLnTx/>
                <a:uFillTx/>
                <a:latin typeface="Segoe UI"/>
                <a:ea typeface="+mn-ea"/>
                <a:cs typeface="Segoe UI Light" panose="020B0502040204020203" pitchFamily="34" charset="0"/>
              </a:rPr>
            </a:br>
            <a:r>
              <a:rPr kumimoji="0" lang="en-US" sz="1400" b="0" i="0" u="none" strike="noStrike" kern="0" cap="none" spc="0" normalizeH="0" baseline="0" noProof="0">
                <a:ln>
                  <a:noFill/>
                </a:ln>
                <a:gradFill>
                  <a:gsLst>
                    <a:gs pos="0">
                      <a:schemeClr val="tx1"/>
                    </a:gs>
                    <a:gs pos="100000">
                      <a:schemeClr val="tx1"/>
                    </a:gs>
                  </a:gsLst>
                  <a:lin ang="5400000" scaled="0"/>
                </a:gradFill>
                <a:effectLst/>
                <a:uLnTx/>
                <a:uFillTx/>
                <a:latin typeface="Segoe UI"/>
                <a:ea typeface="+mn-ea"/>
                <a:cs typeface="Segoe UI Light" panose="020B0502040204020203" pitchFamily="34" charset="0"/>
              </a:rPr>
              <a:t>(</a:t>
            </a:r>
            <a:r>
              <a:rPr kumimoji="0" lang="en-US" sz="1400" b="0" i="0" u="none" strike="noStrike" kern="0" cap="none" spc="0" normalizeH="0" baseline="0" noProof="0">
                <a:ln>
                  <a:noFill/>
                </a:ln>
                <a:gradFill>
                  <a:gsLst>
                    <a:gs pos="0">
                      <a:schemeClr val="tx1"/>
                    </a:gs>
                    <a:gs pos="100000">
                      <a:schemeClr val="tx1"/>
                    </a:gs>
                  </a:gsLst>
                  <a:lin ang="5400000" scaled="0"/>
                </a:gradFill>
                <a:effectLst/>
                <a:uLnTx/>
                <a:uFillTx/>
                <a:latin typeface="Segoe UI"/>
                <a:ea typeface="+mn-ea"/>
                <a:cs typeface="Segoe UI Light" panose="020B0502040204020203" pitchFamily="34" charset="0"/>
                <a:hlinkClick r:id="rId12"/>
              </a:rPr>
              <a:t>Death Star </a:t>
            </a:r>
            <a:r>
              <a:rPr kumimoji="0" lang="en-US" sz="1400" b="0" i="0" u="none" strike="noStrike" kern="0" cap="none" spc="0" normalizeH="0" baseline="0" noProof="0">
                <a:ln>
                  <a:noFill/>
                </a:ln>
                <a:gradFill>
                  <a:gsLst>
                    <a:gs pos="0">
                      <a:schemeClr val="tx1"/>
                    </a:gs>
                    <a:gs pos="100000">
                      <a:schemeClr val="tx1"/>
                    </a:gs>
                  </a:gsLst>
                  <a:lin ang="5400000" scaled="0"/>
                </a:gradFill>
                <a:effectLst/>
                <a:uLnTx/>
                <a:uFillTx/>
                <a:latin typeface="Segoe UI"/>
                <a:ea typeface="+mn-ea"/>
                <a:cs typeface="Segoe UI Light" panose="020B0502040204020203" pitchFamily="34" charset="0"/>
              </a:rPr>
              <a:t>| </a:t>
            </a:r>
            <a:r>
              <a:rPr kumimoji="0" lang="en-US" sz="1400" b="0" i="0" u="none" strike="noStrike" kern="0" cap="none" spc="0" normalizeH="0" baseline="0" noProof="0" err="1">
                <a:ln>
                  <a:noFill/>
                </a:ln>
                <a:gradFill>
                  <a:gsLst>
                    <a:gs pos="0">
                      <a:schemeClr val="tx1"/>
                    </a:gs>
                    <a:gs pos="100000">
                      <a:schemeClr val="tx1"/>
                    </a:gs>
                  </a:gsLst>
                  <a:lin ang="5400000" scaled="0"/>
                </a:gradFill>
                <a:effectLst/>
                <a:uLnTx/>
                <a:uFillTx/>
                <a:latin typeface="Segoe UI"/>
                <a:ea typeface="+mn-ea"/>
                <a:cs typeface="Segoe UI Light" panose="020B0502040204020203" pitchFamily="34" charset="0"/>
                <a:hlinkClick r:id="rId13"/>
              </a:rPr>
              <a:t>GoFetch</a:t>
            </a:r>
            <a:r>
              <a:rPr kumimoji="0" lang="en-US" sz="1400" b="0" i="0" u="none" strike="noStrike" kern="0" cap="none" spc="0" normalizeH="0" baseline="0" noProof="0">
                <a:ln>
                  <a:noFill/>
                </a:ln>
                <a:gradFill>
                  <a:gsLst>
                    <a:gs pos="0">
                      <a:schemeClr val="tx1"/>
                    </a:gs>
                    <a:gs pos="100000">
                      <a:schemeClr val="tx1"/>
                    </a:gs>
                  </a:gsLst>
                  <a:lin ang="5400000" scaled="0"/>
                </a:gradFill>
                <a:effectLst/>
                <a:uLnTx/>
                <a:uFillTx/>
                <a:latin typeface="Segoe UI"/>
                <a:ea typeface="+mn-ea"/>
                <a:cs typeface="Segoe UI Light" panose="020B0502040204020203" pitchFamily="34" charset="0"/>
              </a:rPr>
              <a:t> )</a:t>
            </a:r>
          </a:p>
        </p:txBody>
      </p:sp>
      <p:grpSp>
        <p:nvGrpSpPr>
          <p:cNvPr id="121" name="Group 120">
            <a:extLst>
              <a:ext uri="{FF2B5EF4-FFF2-40B4-BE49-F238E27FC236}">
                <a16:creationId xmlns:a16="http://schemas.microsoft.com/office/drawing/2014/main" id="{88E3AA46-2EB9-46BA-A9F8-9D334CBDA061}"/>
              </a:ext>
            </a:extLst>
          </p:cNvPr>
          <p:cNvGrpSpPr/>
          <p:nvPr/>
        </p:nvGrpSpPr>
        <p:grpSpPr>
          <a:xfrm rot="16200000">
            <a:off x="5806873" y="2095073"/>
            <a:ext cx="563019" cy="4831080"/>
            <a:chOff x="5096381" y="2495606"/>
            <a:chExt cx="314932" cy="3717058"/>
          </a:xfrm>
        </p:grpSpPr>
        <p:sp>
          <p:nvSpPr>
            <p:cNvPr id="122" name="Right Bracket 121">
              <a:extLst>
                <a:ext uri="{FF2B5EF4-FFF2-40B4-BE49-F238E27FC236}">
                  <a16:creationId xmlns:a16="http://schemas.microsoft.com/office/drawing/2014/main" id="{682C7850-7290-4B67-9E68-02DAEA014149}"/>
                </a:ext>
              </a:extLst>
            </p:cNvPr>
            <p:cNvSpPr/>
            <p:nvPr/>
          </p:nvSpPr>
          <p:spPr>
            <a:xfrm>
              <a:off x="5096381" y="2495606"/>
              <a:ext cx="174236" cy="3717058"/>
            </a:xfrm>
            <a:prstGeom prst="rightBracket">
              <a:avLst>
                <a:gd name="adj" fmla="val 0"/>
              </a:avLst>
            </a:prstGeom>
            <a:ln w="3810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28428746-F8A4-4BD8-9D9D-812E97FFBDD3}"/>
                </a:ext>
              </a:extLst>
            </p:cNvPr>
            <p:cNvCxnSpPr>
              <a:cxnSpLocks/>
            </p:cNvCxnSpPr>
            <p:nvPr/>
          </p:nvCxnSpPr>
          <p:spPr>
            <a:xfrm rot="5400000" flipV="1">
              <a:off x="5340967" y="4269353"/>
              <a:ext cx="0" cy="140699"/>
            </a:xfrm>
            <a:prstGeom prst="line">
              <a:avLst/>
            </a:prstGeom>
            <a:ln w="3810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24" name="arrow">
            <a:extLst>
              <a:ext uri="{FF2B5EF4-FFF2-40B4-BE49-F238E27FC236}">
                <a16:creationId xmlns:a16="http://schemas.microsoft.com/office/drawing/2014/main" id="{3B397877-5E14-45D8-B143-C3DE3CD8F644}"/>
              </a:ext>
            </a:extLst>
          </p:cNvPr>
          <p:cNvSpPr>
            <a:spLocks noChangeAspect="1" noEditPoints="1"/>
          </p:cNvSpPr>
          <p:nvPr/>
        </p:nvSpPr>
        <p:spPr bwMode="auto">
          <a:xfrm>
            <a:off x="5501437" y="2764945"/>
            <a:ext cx="808734" cy="74626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5" name="Rectangle 4">
            <a:extLst>
              <a:ext uri="{FF2B5EF4-FFF2-40B4-BE49-F238E27FC236}">
                <a16:creationId xmlns:a16="http://schemas.microsoft.com/office/drawing/2014/main" id="{D176229A-FA0B-47CC-9679-5D15AAA45B38}"/>
              </a:ext>
            </a:extLst>
          </p:cNvPr>
          <p:cNvSpPr/>
          <p:nvPr/>
        </p:nvSpPr>
        <p:spPr>
          <a:xfrm>
            <a:off x="6689268" y="1789717"/>
            <a:ext cx="4754702" cy="2308324"/>
          </a:xfrm>
          <a:prstGeom prst="rect">
            <a:avLst/>
          </a:prstGeom>
        </p:spPr>
        <p:txBody>
          <a:bodyPr wrap="square">
            <a:spAutoFit/>
          </a:bodyPr>
          <a:lstStyle/>
          <a:p>
            <a:pPr fontAlgn="base"/>
            <a:r>
              <a:rPr lang="en-US" dirty="0">
                <a:solidFill>
                  <a:srgbClr val="0070C0"/>
                </a:solidFill>
                <a:latin typeface="Segoe UI Light" panose="020B0502040204020203" pitchFamily="34" charset="0"/>
              </a:rPr>
              <a:t>Imagine a future where: </a:t>
            </a:r>
            <a:r>
              <a:rPr lang="en-US" dirty="0">
                <a:latin typeface="Segoe UI Light" panose="020B0502040204020203" pitchFamily="34" charset="0"/>
              </a:rPr>
              <a:t>​</a:t>
            </a:r>
            <a:endParaRPr lang="en-US" dirty="0">
              <a:latin typeface="&amp;quot"/>
            </a:endParaRPr>
          </a:p>
          <a:p>
            <a:pPr fontAlgn="base"/>
            <a:r>
              <a:rPr lang="en-US" dirty="0">
                <a:solidFill>
                  <a:srgbClr val="0070C0"/>
                </a:solidFill>
                <a:latin typeface="Segoe UI Light" panose="020B0502040204020203" pitchFamily="34" charset="0"/>
              </a:rPr>
              <a:t>… passwords do not exist </a:t>
            </a:r>
            <a:r>
              <a:rPr lang="en-US" dirty="0">
                <a:latin typeface="Segoe UI Light" panose="020B0502040204020203" pitchFamily="34" charset="0"/>
              </a:rPr>
              <a:t>​</a:t>
            </a:r>
            <a:endParaRPr lang="en-US" dirty="0">
              <a:latin typeface="&amp;quot"/>
            </a:endParaRPr>
          </a:p>
          <a:p>
            <a:pPr fontAlgn="base"/>
            <a:r>
              <a:rPr lang="en-US" dirty="0">
                <a:solidFill>
                  <a:srgbClr val="0070C0"/>
                </a:solidFill>
                <a:latin typeface="Segoe UI Light" panose="020B0502040204020203" pitchFamily="34" charset="0"/>
              </a:rPr>
              <a:t>… security helps the business proactively assess risk and mitigations for initiatives</a:t>
            </a:r>
          </a:p>
          <a:p>
            <a:pPr fontAlgn="base"/>
            <a:r>
              <a:rPr lang="en-US" dirty="0">
                <a:solidFill>
                  <a:srgbClr val="0070C0"/>
                </a:solidFill>
                <a:latin typeface="Segoe UI Light" panose="020B0502040204020203" pitchFamily="34" charset="0"/>
              </a:rPr>
              <a:t>… untrusted software cannot run </a:t>
            </a:r>
            <a:r>
              <a:rPr lang="en-US" dirty="0">
                <a:latin typeface="Segoe UI Light" panose="020B0502040204020203" pitchFamily="34" charset="0"/>
              </a:rPr>
              <a:t>​</a:t>
            </a:r>
          </a:p>
          <a:p>
            <a:pPr fontAlgn="base"/>
            <a:r>
              <a:rPr lang="en-US" dirty="0">
                <a:solidFill>
                  <a:srgbClr val="0070C0"/>
                </a:solidFill>
                <a:latin typeface="Segoe UI Light" panose="020B0502040204020203" pitchFamily="34" charset="0"/>
              </a:rPr>
              <a:t>… data is automatically classified and protected​ wherever it goes</a:t>
            </a:r>
          </a:p>
          <a:p>
            <a:pPr fontAlgn="base"/>
            <a:r>
              <a:rPr lang="en-US" dirty="0">
                <a:solidFill>
                  <a:srgbClr val="0070C0"/>
                </a:solidFill>
                <a:latin typeface="Segoe UI Light" panose="020B0502040204020203" pitchFamily="34" charset="0"/>
              </a:rPr>
              <a:t>… and users can click fearlessly</a:t>
            </a:r>
            <a:r>
              <a:rPr lang="en-US" dirty="0">
                <a:latin typeface="Segoe UI Light" panose="020B0502040204020203" pitchFamily="34" charset="0"/>
              </a:rPr>
              <a:t>​</a:t>
            </a:r>
            <a:endParaRPr lang="en-US" b="0" i="0" u="none" strike="noStrike" dirty="0">
              <a:effectLst/>
              <a:latin typeface="&amp;quot"/>
            </a:endParaRPr>
          </a:p>
        </p:txBody>
      </p:sp>
      <p:sp>
        <p:nvSpPr>
          <p:cNvPr id="118" name="Rectangle 117">
            <a:extLst>
              <a:ext uri="{FF2B5EF4-FFF2-40B4-BE49-F238E27FC236}">
                <a16:creationId xmlns:a16="http://schemas.microsoft.com/office/drawing/2014/main" id="{241F759B-864B-44CC-8FCA-B4E4D030B515}"/>
              </a:ext>
            </a:extLst>
          </p:cNvPr>
          <p:cNvSpPr/>
          <p:nvPr/>
        </p:nvSpPr>
        <p:spPr>
          <a:xfrm>
            <a:off x="792001" y="1755572"/>
            <a:ext cx="4370478" cy="2585323"/>
          </a:xfrm>
          <a:prstGeom prst="rect">
            <a:avLst/>
          </a:prstGeom>
        </p:spPr>
        <p:txBody>
          <a:bodyPr wrap="square">
            <a:spAutoFit/>
          </a:bodyPr>
          <a:lstStyle/>
          <a:p>
            <a:pPr fontAlgn="base"/>
            <a:r>
              <a:rPr lang="en-US" dirty="0">
                <a:solidFill>
                  <a:srgbClr val="C00000"/>
                </a:solidFill>
                <a:latin typeface="Segoe UI Light" panose="020B0502040204020203" pitchFamily="34" charset="0"/>
              </a:rPr>
              <a:t>Commonly seen challenges:​</a:t>
            </a:r>
            <a:endParaRPr lang="en-US" dirty="0">
              <a:solidFill>
                <a:srgbClr val="C00000"/>
              </a:solidFill>
              <a:latin typeface="&amp;quot"/>
            </a:endParaRPr>
          </a:p>
          <a:p>
            <a:pPr fontAlgn="base"/>
            <a:r>
              <a:rPr lang="en-US" dirty="0">
                <a:solidFill>
                  <a:srgbClr val="C00000"/>
                </a:solidFill>
                <a:latin typeface="Segoe UI Light" panose="020B0502040204020203" pitchFamily="34" charset="0"/>
              </a:rPr>
              <a:t>… Program built on network perimeter that is regularly bypassed by phishing and  credential theft</a:t>
            </a:r>
            <a:endParaRPr lang="en-US" dirty="0">
              <a:solidFill>
                <a:srgbClr val="C00000"/>
              </a:solidFill>
              <a:latin typeface="&amp;quot"/>
            </a:endParaRPr>
          </a:p>
          <a:p>
            <a:pPr fontAlgn="base"/>
            <a:r>
              <a:rPr lang="en-US" dirty="0">
                <a:solidFill>
                  <a:srgbClr val="C00000"/>
                </a:solidFill>
                <a:latin typeface="Segoe UI Light" panose="020B0502040204020203" pitchFamily="34" charset="0"/>
              </a:rPr>
              <a:t>… SIEMs and other tools overloading analysts more than empowering them</a:t>
            </a:r>
            <a:endParaRPr lang="en-US" dirty="0">
              <a:solidFill>
                <a:srgbClr val="C00000"/>
              </a:solidFill>
              <a:latin typeface="&amp;quot"/>
            </a:endParaRPr>
          </a:p>
          <a:p>
            <a:pPr fontAlgn="base"/>
            <a:r>
              <a:rPr lang="en-US" dirty="0">
                <a:solidFill>
                  <a:srgbClr val="C00000"/>
                </a:solidFill>
                <a:latin typeface="Segoe UI Light" panose="020B0502040204020203" pitchFamily="34" charset="0"/>
              </a:rPr>
              <a:t>… keeping up with hygiene and monitoring of devices, identity, applications, etc. </a:t>
            </a:r>
            <a:endParaRPr lang="en-US" dirty="0">
              <a:solidFill>
                <a:srgbClr val="C00000"/>
              </a:solidFill>
              <a:latin typeface="&amp;quot"/>
            </a:endParaRPr>
          </a:p>
          <a:p>
            <a:pPr fontAlgn="base"/>
            <a:r>
              <a:rPr lang="en-US" dirty="0">
                <a:solidFill>
                  <a:srgbClr val="C00000"/>
                </a:solidFill>
                <a:latin typeface="Segoe UI Light" panose="020B0502040204020203" pitchFamily="34" charset="0"/>
              </a:rPr>
              <a:t>… data is everywhere and constantly at risk</a:t>
            </a:r>
            <a:endParaRPr lang="en-US" dirty="0">
              <a:solidFill>
                <a:srgbClr val="C00000"/>
              </a:solidFill>
              <a:latin typeface="&amp;quot"/>
            </a:endParaRPr>
          </a:p>
        </p:txBody>
      </p:sp>
      <p:sp>
        <p:nvSpPr>
          <p:cNvPr id="100" name="Rectangle 99">
            <a:extLst>
              <a:ext uri="{FF2B5EF4-FFF2-40B4-BE49-F238E27FC236}">
                <a16:creationId xmlns:a16="http://schemas.microsoft.com/office/drawing/2014/main" id="{37CAEE87-5578-4FDC-A53E-51442B675270}"/>
              </a:ext>
            </a:extLst>
          </p:cNvPr>
          <p:cNvSpPr/>
          <p:nvPr/>
        </p:nvSpPr>
        <p:spPr>
          <a:xfrm>
            <a:off x="-3339335" y="3306481"/>
            <a:ext cx="3023952" cy="2031325"/>
          </a:xfrm>
          <a:prstGeom prst="rect">
            <a:avLst/>
          </a:prstGeom>
        </p:spPr>
        <p:txBody>
          <a:bodyPr wrap="square">
            <a:spAutoFit/>
          </a:bodyPr>
          <a:lstStyle/>
          <a:p>
            <a:r>
              <a:rPr lang="en-US" dirty="0">
                <a:solidFill>
                  <a:srgbClr val="000000"/>
                </a:solidFill>
                <a:highlight>
                  <a:srgbClr val="FFFF00"/>
                </a:highlight>
                <a:latin typeface="Segoe UI" panose="020B0502040204020203" pitchFamily="34" charset="0"/>
              </a:rPr>
              <a:t>many existing programs are built around assumption of single perimeter and don't have core goals of productivity, which needs to be transformed at people/process/tech level</a:t>
            </a:r>
            <a:endParaRPr lang="en-US" dirty="0">
              <a:highlight>
                <a:srgbClr val="FFFF00"/>
              </a:highlight>
            </a:endParaRPr>
          </a:p>
        </p:txBody>
      </p:sp>
      <p:sp>
        <p:nvSpPr>
          <p:cNvPr id="102" name="Rectangle 101">
            <a:extLst>
              <a:ext uri="{FF2B5EF4-FFF2-40B4-BE49-F238E27FC236}">
                <a16:creationId xmlns:a16="http://schemas.microsoft.com/office/drawing/2014/main" id="{A6DA50DA-2B3A-43EB-83FA-4E0A23CBF496}"/>
              </a:ext>
            </a:extLst>
          </p:cNvPr>
          <p:cNvSpPr/>
          <p:nvPr/>
        </p:nvSpPr>
        <p:spPr bwMode="auto">
          <a:xfrm>
            <a:off x="6810827" y="5454965"/>
            <a:ext cx="4637021" cy="1024896"/>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Text Placeholder 96">
            <a:extLst>
              <a:ext uri="{FF2B5EF4-FFF2-40B4-BE49-F238E27FC236}">
                <a16:creationId xmlns:a16="http://schemas.microsoft.com/office/drawing/2014/main" id="{E1F1BB17-3A01-4381-B8F1-00B7B1017385}"/>
              </a:ext>
            </a:extLst>
          </p:cNvPr>
          <p:cNvSpPr txBox="1">
            <a:spLocks/>
          </p:cNvSpPr>
          <p:nvPr/>
        </p:nvSpPr>
        <p:spPr>
          <a:xfrm>
            <a:off x="3813167" y="4528870"/>
            <a:ext cx="4515493" cy="523220"/>
          </a:xfrm>
          <a:prstGeom prst="rect">
            <a:avLst/>
          </a:prstGeom>
        </p:spPr>
        <p:txBody>
          <a:bodyPr vert="horz" wrap="square" lIns="0" tIns="91440" rIns="0" bIns="0" rtlCol="0">
            <a:sp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dirty="0">
                <a:ln w="3175">
                  <a:noFill/>
                </a:ln>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Transformation Affects Everything in Program </a:t>
            </a:r>
            <a:br>
              <a:rPr lang="en-US" sz="1600" b="1" dirty="0">
                <a:ln w="3175">
                  <a:noFill/>
                </a:ln>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br>
            <a:r>
              <a:rPr lang="en-US" sz="1200" spc="-100" dirty="0">
                <a:ln w="3175">
                  <a:noFill/>
                </a:ln>
                <a:gradFill>
                  <a:gsLst>
                    <a:gs pos="2917">
                      <a:schemeClr val="tx1"/>
                    </a:gs>
                    <a:gs pos="30000">
                      <a:schemeClr val="tx1"/>
                    </a:gs>
                  </a:gsLst>
                  <a:lin ang="5400000" scaled="0"/>
                </a:gradFill>
                <a:latin typeface="+mn-lt"/>
                <a:cs typeface="+mn-cs"/>
              </a:rPr>
              <a:t>Strategy, business alignment, risk management, analyst </a:t>
            </a:r>
            <a:r>
              <a:rPr lang="en-US" sz="1200" spc="-100" dirty="0">
                <a:ln w="3175">
                  <a:noFill/>
                </a:ln>
                <a:gradFill>
                  <a:gsLst>
                    <a:gs pos="2917">
                      <a:schemeClr val="tx1"/>
                    </a:gs>
                    <a:gs pos="30000">
                      <a:schemeClr val="tx1"/>
                    </a:gs>
                  </a:gsLst>
                  <a:lin ang="5400000" scaled="0"/>
                </a:gradFill>
              </a:rPr>
              <a:t>workflow, and more</a:t>
            </a:r>
            <a:endParaRPr lang="en-US" sz="1600" spc="-100" dirty="0">
              <a:ln w="3175">
                <a:noFill/>
              </a:ln>
              <a:gradFill>
                <a:gsLst>
                  <a:gs pos="2917">
                    <a:schemeClr val="tx1"/>
                  </a:gs>
                  <a:gs pos="30000">
                    <a:schemeClr val="tx1"/>
                  </a:gs>
                </a:gsLst>
                <a:lin ang="5400000" scaled="0"/>
              </a:gradFill>
              <a:latin typeface="+mn-lt"/>
              <a:cs typeface="+mn-cs"/>
            </a:endParaRPr>
          </a:p>
        </p:txBody>
      </p:sp>
      <p:sp>
        <p:nvSpPr>
          <p:cNvPr id="127" name="Rectangle 126">
            <a:extLst>
              <a:ext uri="{FF2B5EF4-FFF2-40B4-BE49-F238E27FC236}">
                <a16:creationId xmlns:a16="http://schemas.microsoft.com/office/drawing/2014/main" id="{B2C7BCD4-CF33-447B-AA47-3BF3405C38A5}"/>
              </a:ext>
            </a:extLst>
          </p:cNvPr>
          <p:cNvSpPr/>
          <p:nvPr/>
        </p:nvSpPr>
        <p:spPr bwMode="auto">
          <a:xfrm>
            <a:off x="792001" y="5350241"/>
            <a:ext cx="4637021" cy="1142943"/>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97275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9">
                                            <p:graphicEl>
                                              <a:dgm id="{89516CA0-6049-4A7A-A94F-2CC6CE3A4BA6}"/>
                                            </p:graphicEl>
                                          </p:spTgt>
                                        </p:tgtEl>
                                        <p:attrNameLst>
                                          <p:attrName>style.visibility</p:attrName>
                                        </p:attrNameLst>
                                      </p:cBhvr>
                                      <p:to>
                                        <p:strVal val="visible"/>
                                      </p:to>
                                    </p:set>
                                    <p:animEffect transition="in" filter="wipe(left)">
                                      <p:cBhvr>
                                        <p:cTn id="12" dur="500"/>
                                        <p:tgtEl>
                                          <p:spTgt spid="109">
                                            <p:graphicEl>
                                              <a:dgm id="{89516CA0-6049-4A7A-A94F-2CC6CE3A4BA6}"/>
                                            </p:graphicEl>
                                          </p:spTgt>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09">
                                            <p:graphicEl>
                                              <a:dgm id="{BF9EA530-6A2A-43BF-B434-AFCACE07AB4B}"/>
                                            </p:graphicEl>
                                          </p:spTgt>
                                        </p:tgtEl>
                                        <p:attrNameLst>
                                          <p:attrName>style.visibility</p:attrName>
                                        </p:attrNameLst>
                                      </p:cBhvr>
                                      <p:to>
                                        <p:strVal val="visible"/>
                                      </p:to>
                                    </p:set>
                                    <p:animEffect transition="in" filter="wipe(left)">
                                      <p:cBhvr>
                                        <p:cTn id="16" dur="500"/>
                                        <p:tgtEl>
                                          <p:spTgt spid="109">
                                            <p:graphicEl>
                                              <a:dgm id="{BF9EA530-6A2A-43BF-B434-AFCACE07AB4B}"/>
                                            </p:graphicEl>
                                          </p:spTgt>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21"/>
                                        </p:tgtEl>
                                        <p:attrNameLst>
                                          <p:attrName>style.visibility</p:attrName>
                                        </p:attrNameLst>
                                      </p:cBhvr>
                                      <p:to>
                                        <p:strVal val="visible"/>
                                      </p:to>
                                    </p:set>
                                    <p:animEffect transition="in" filter="wipe(up)">
                                      <p:cBhvr>
                                        <p:cTn id="20" dur="500"/>
                                        <p:tgtEl>
                                          <p:spTgt spid="121"/>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109">
                                            <p:graphicEl>
                                              <a:dgm id="{DC7F6693-9A00-41E9-831F-A38635F0DA22}"/>
                                            </p:graphicEl>
                                          </p:spTgt>
                                        </p:tgtEl>
                                        <p:attrNameLst>
                                          <p:attrName>style.visibility</p:attrName>
                                        </p:attrNameLst>
                                      </p:cBhvr>
                                      <p:to>
                                        <p:strVal val="visible"/>
                                      </p:to>
                                    </p:set>
                                    <p:animEffect transition="in" filter="wipe(left)">
                                      <p:cBhvr>
                                        <p:cTn id="24" dur="500"/>
                                        <p:tgtEl>
                                          <p:spTgt spid="109">
                                            <p:graphicEl>
                                              <a:dgm id="{DC7F6693-9A00-41E9-831F-A38635F0DA22}"/>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4"/>
                                        </p:tgtEl>
                                        <p:attrNameLst>
                                          <p:attrName>style.visibility</p:attrName>
                                        </p:attrNameLst>
                                      </p:cBhvr>
                                      <p:to>
                                        <p:strVal val="visible"/>
                                      </p:to>
                                    </p:set>
                                    <p:animEffect transition="in" filter="fade">
                                      <p:cBhvr>
                                        <p:cTn id="27" dur="500"/>
                                        <p:tgtEl>
                                          <p:spTgt spid="94"/>
                                        </p:tgtEl>
                                      </p:cBhvr>
                                    </p:animEffect>
                                  </p:childTnLst>
                                </p:cTn>
                              </p:par>
                            </p:childTnLst>
                          </p:cTn>
                        </p:par>
                        <p:par>
                          <p:cTn id="28" fill="hold">
                            <p:stCondLst>
                              <p:cond delay="2000"/>
                            </p:stCondLst>
                            <p:childTnLst>
                              <p:par>
                                <p:cTn id="29" presetID="22" presetClass="entr" presetSubtype="8" fill="hold" grpId="0" nodeType="afterEffect">
                                  <p:stCondLst>
                                    <p:cond delay="50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24"/>
                                        </p:tgtEl>
                                        <p:attrNameLst>
                                          <p:attrName>style.visibility</p:attrName>
                                        </p:attrNameLst>
                                      </p:cBhvr>
                                      <p:to>
                                        <p:strVal val="visible"/>
                                      </p:to>
                                    </p:set>
                                    <p:animEffect transition="in" filter="wipe(left)">
                                      <p:cBhvr>
                                        <p:cTn id="36" dur="500"/>
                                        <p:tgtEl>
                                          <p:spTgt spid="124"/>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117"/>
                                        </p:tgtEl>
                                        <p:attrNameLst>
                                          <p:attrName>style.visibility</p:attrName>
                                        </p:attrNameLst>
                                      </p:cBhvr>
                                      <p:to>
                                        <p:strVal val="visible"/>
                                      </p:to>
                                    </p:set>
                                    <p:animEffect transition="in" filter="fade">
                                      <p:cBhvr>
                                        <p:cTn id="40" dur="500"/>
                                        <p:tgtEl>
                                          <p:spTgt spid="117"/>
                                        </p:tgtEl>
                                      </p:cBhvr>
                                    </p:animEffect>
                                  </p:childTnLst>
                                </p:cTn>
                              </p:par>
                            </p:childTnLst>
                          </p:cTn>
                        </p:par>
                        <p:par>
                          <p:cTn id="41" fill="hold">
                            <p:stCondLst>
                              <p:cond delay="1000"/>
                            </p:stCondLst>
                            <p:childTnLst>
                              <p:par>
                                <p:cTn id="42" presetID="10" presetClass="entr" presetSubtype="0" fill="hold" grpId="0" nodeType="afterEffect">
                                  <p:stCondLst>
                                    <p:cond delay="0"/>
                                  </p:stCondLst>
                                  <p:childTnLst>
                                    <p:set>
                                      <p:cBhvr>
                                        <p:cTn id="43" dur="1" fill="hold">
                                          <p:stCondLst>
                                            <p:cond delay="0"/>
                                          </p:stCondLst>
                                        </p:cTn>
                                        <p:tgtEl>
                                          <p:spTgt spid="126"/>
                                        </p:tgtEl>
                                        <p:attrNameLst>
                                          <p:attrName>style.visibility</p:attrName>
                                        </p:attrNameLst>
                                      </p:cBhvr>
                                      <p:to>
                                        <p:strVal val="visible"/>
                                      </p:to>
                                    </p:set>
                                    <p:animEffect transition="in" filter="fade">
                                      <p:cBhvr>
                                        <p:cTn id="44"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Graphic spid="109" grpId="0" uiExpand="1">
        <p:bldSub>
          <a:bldDgm bld="one"/>
        </p:bldSub>
      </p:bldGraphic>
      <p:bldP spid="94" grpId="0"/>
      <p:bldP spid="117" grpId="0"/>
      <p:bldP spid="19" grpId="0"/>
      <p:bldP spid="124" grpId="0" animBg="1"/>
      <p:bldP spid="12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7" name="Group 156"/>
          <p:cNvGrpSpPr/>
          <p:nvPr/>
        </p:nvGrpSpPr>
        <p:grpSpPr>
          <a:xfrm>
            <a:off x="8423124" y="3413677"/>
            <a:ext cx="3370040" cy="705941"/>
            <a:chOff x="8934774" y="2949999"/>
            <a:chExt cx="3370518" cy="706041"/>
          </a:xfrm>
        </p:grpSpPr>
        <p:sp>
          <p:nvSpPr>
            <p:cNvPr id="457" name="Oval 456"/>
            <p:cNvSpPr>
              <a:spLocks noChangeAspect="1"/>
            </p:cNvSpPr>
            <p:nvPr/>
          </p:nvSpPr>
          <p:spPr>
            <a:xfrm>
              <a:off x="9511929" y="3019937"/>
              <a:ext cx="365661" cy="365609"/>
            </a:xfrm>
            <a:prstGeom prst="ellipse">
              <a:avLst/>
            </a:prstGeom>
            <a:solidFill>
              <a:srgbClr val="FF0000"/>
            </a:solidFill>
            <a:ln>
              <a:noFill/>
            </a:ln>
          </p:spPr>
          <p:style>
            <a:lnRef idx="1">
              <a:schemeClr val="accent5"/>
            </a:lnRef>
            <a:fillRef idx="3">
              <a:schemeClr val="accent5"/>
            </a:fillRef>
            <a:effectRef idx="2">
              <a:schemeClr val="accent5"/>
            </a:effectRef>
            <a:fontRef idx="minor">
              <a:schemeClr val="lt1"/>
            </a:fontRef>
          </p:style>
          <p:txBody>
            <a:bodyPr lIns="91398" tIns="0" rIns="91398" bIns="0" rtlCol="0" anchor="ctr" anchorCtr="0"/>
            <a:lstStyle/>
            <a:p>
              <a:pPr marL="0" marR="0" lvl="0" indent="0" algn="ctr" defTabSz="91395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white"/>
                  </a:solidFill>
                  <a:effectLst/>
                  <a:uLnTx/>
                  <a:uFillTx/>
                  <a:latin typeface="Segoe UI"/>
                  <a:ea typeface="+mn-ea"/>
                  <a:cs typeface="Segoe UI" panose="020B0502040204020203" pitchFamily="34" charset="0"/>
                </a:rPr>
                <a:t>3</a:t>
              </a:r>
            </a:p>
          </p:txBody>
        </p:sp>
        <p:sp>
          <p:nvSpPr>
            <p:cNvPr id="459" name="TextBox 458"/>
            <p:cNvSpPr txBox="1"/>
            <p:nvPr/>
          </p:nvSpPr>
          <p:spPr>
            <a:xfrm>
              <a:off x="9864652" y="3040400"/>
              <a:ext cx="2440640" cy="615640"/>
            </a:xfrm>
            <a:prstGeom prst="rect">
              <a:avLst/>
            </a:prstGeom>
            <a:noFill/>
          </p:spPr>
          <p:txBody>
            <a:bodyPr wrap="square" lIns="91398" tIns="0" rIns="91398" bIns="0" rtlCol="0" anchor="ctr" anchorCtr="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gradFill>
                    <a:gsLst>
                      <a:gs pos="1250">
                        <a:srgbClr val="E81123"/>
                      </a:gs>
                      <a:gs pos="100000">
                        <a:srgbClr val="E81123"/>
                      </a:gs>
                    </a:gsLst>
                    <a:lin ang="5400000" scaled="0"/>
                  </a:gradFill>
                  <a:effectLst/>
                  <a:uLnTx/>
                  <a:uFillTx/>
                  <a:latin typeface="Segoe UI"/>
                  <a:ea typeface="+mn-ea"/>
                  <a:cs typeface="Segoe UI" panose="020B0502040204020203" pitchFamily="34" charset="0"/>
                </a:rPr>
                <a:t>Access Data</a:t>
              </a:r>
            </a:p>
            <a:p>
              <a:pPr marL="0" marR="0" lvl="0" indent="0" algn="l" defTabSz="913958" rtl="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a:ln>
                    <a:noFill/>
                  </a:ln>
                  <a:gradFill>
                    <a:gsLst>
                      <a:gs pos="0">
                        <a:srgbClr val="1A1A1A"/>
                      </a:gs>
                      <a:gs pos="100000">
                        <a:srgbClr val="0D0D0D"/>
                      </a:gs>
                    </a:gsLst>
                    <a:lin ang="5400000" scaled="0"/>
                  </a:gradFill>
                  <a:effectLst/>
                  <a:uLnTx/>
                  <a:uFillTx/>
                  <a:latin typeface="Segoe UI"/>
                  <a:ea typeface="+mn-ea"/>
                  <a:cs typeface="Segoe UI" panose="020B0502040204020203" pitchFamily="34" charset="0"/>
                </a:rPr>
                <a:t>Threat Actors exfiltrate PII and other sensitive business data</a:t>
              </a:r>
            </a:p>
          </p:txBody>
        </p:sp>
        <p:grpSp>
          <p:nvGrpSpPr>
            <p:cNvPr id="464" name="Group 463"/>
            <p:cNvGrpSpPr/>
            <p:nvPr/>
          </p:nvGrpSpPr>
          <p:grpSpPr>
            <a:xfrm>
              <a:off x="8934774" y="2949999"/>
              <a:ext cx="500689" cy="500617"/>
              <a:chOff x="1552404" y="3310416"/>
              <a:chExt cx="743447" cy="743447"/>
            </a:xfrm>
          </p:grpSpPr>
          <p:sp>
            <p:nvSpPr>
              <p:cNvPr id="468" name="Oval 467"/>
              <p:cNvSpPr/>
              <p:nvPr/>
            </p:nvSpPr>
            <p:spPr>
              <a:xfrm>
                <a:off x="1576331" y="3334509"/>
                <a:ext cx="700197" cy="70019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Segoe UI"/>
                  <a:ea typeface="+mn-ea"/>
                  <a:cs typeface="Segoe UI" panose="020B0502040204020203" pitchFamily="34" charset="0"/>
                </a:endParaRPr>
              </a:p>
            </p:txBody>
          </p:sp>
          <p:grpSp>
            <p:nvGrpSpPr>
              <p:cNvPr id="469" name="Group 468"/>
              <p:cNvGrpSpPr/>
              <p:nvPr/>
            </p:nvGrpSpPr>
            <p:grpSpPr>
              <a:xfrm>
                <a:off x="1552404" y="3310416"/>
                <a:ext cx="743447" cy="743447"/>
                <a:chOff x="1552404" y="3310416"/>
                <a:chExt cx="743447" cy="743447"/>
              </a:xfrm>
            </p:grpSpPr>
            <p:sp>
              <p:nvSpPr>
                <p:cNvPr id="470" name="Donut 502"/>
                <p:cNvSpPr/>
                <p:nvPr/>
              </p:nvSpPr>
              <p:spPr>
                <a:xfrm>
                  <a:off x="1552404" y="3310416"/>
                  <a:ext cx="743447" cy="743447"/>
                </a:xfrm>
                <a:prstGeom prst="donut">
                  <a:avLst>
                    <a:gd name="adj" fmla="val 57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0"/>
                <a:lstStyle/>
                <a:p>
                  <a:pPr marL="0" marR="0" lvl="0" indent="0" algn="ctr"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471" name="Freeform 503"/>
                <p:cNvSpPr>
                  <a:spLocks noChangeAspect="1"/>
                </p:cNvSpPr>
                <p:nvPr/>
              </p:nvSpPr>
              <p:spPr bwMode="black">
                <a:xfrm>
                  <a:off x="1699486" y="3491075"/>
                  <a:ext cx="367680" cy="237484"/>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1" tIns="0" rIns="179211" bIns="0" numCol="1" spcCol="0" rtlCol="0" fromWordArt="0" anchor="ctr" anchorCtr="0" forceAA="0" compatLnSpc="1">
                  <a:prstTxWarp prst="textNoShape">
                    <a:avLst/>
                  </a:prstTxWarp>
                  <a:noAutofit/>
                </a:bodyPr>
                <a:lstStyle/>
                <a:p>
                  <a:pPr marL="0" marR="0" lvl="0" indent="0" algn="ctr" defTabSz="93193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anose="020B0502040204020203" pitchFamily="34" charset="0"/>
                    <a:cs typeface="Segoe UI" panose="020B0502040204020203" pitchFamily="34" charset="0"/>
                  </a:endParaRPr>
                </a:p>
              </p:txBody>
            </p:sp>
            <p:sp>
              <p:nvSpPr>
                <p:cNvPr id="472" name="Freeform 140"/>
                <p:cNvSpPr>
                  <a:spLocks noEditPoints="1"/>
                </p:cNvSpPr>
                <p:nvPr/>
              </p:nvSpPr>
              <p:spPr bwMode="auto">
                <a:xfrm>
                  <a:off x="1762001" y="3767275"/>
                  <a:ext cx="46984" cy="69930"/>
                </a:xfrm>
                <a:custGeom>
                  <a:avLst/>
                  <a:gdLst>
                    <a:gd name="T0" fmla="*/ 43 w 85"/>
                    <a:gd name="T1" fmla="*/ 13 h 128"/>
                    <a:gd name="T2" fmla="*/ 32 w 85"/>
                    <a:gd name="T3" fmla="*/ 15 h 128"/>
                    <a:gd name="T4" fmla="*/ 25 w 85"/>
                    <a:gd name="T5" fmla="*/ 26 h 128"/>
                    <a:gd name="T6" fmla="*/ 19 w 85"/>
                    <a:gd name="T7" fmla="*/ 42 h 128"/>
                    <a:gd name="T8" fmla="*/ 17 w 85"/>
                    <a:gd name="T9" fmla="*/ 64 h 128"/>
                    <a:gd name="T10" fmla="*/ 19 w 85"/>
                    <a:gd name="T11" fmla="*/ 86 h 128"/>
                    <a:gd name="T12" fmla="*/ 25 w 85"/>
                    <a:gd name="T13" fmla="*/ 102 h 128"/>
                    <a:gd name="T14" fmla="*/ 32 w 85"/>
                    <a:gd name="T15" fmla="*/ 113 h 128"/>
                    <a:gd name="T16" fmla="*/ 43 w 85"/>
                    <a:gd name="T17" fmla="*/ 115 h 128"/>
                    <a:gd name="T18" fmla="*/ 52 w 85"/>
                    <a:gd name="T19" fmla="*/ 113 h 128"/>
                    <a:gd name="T20" fmla="*/ 59 w 85"/>
                    <a:gd name="T21" fmla="*/ 106 h 128"/>
                    <a:gd name="T22" fmla="*/ 64 w 85"/>
                    <a:gd name="T23" fmla="*/ 96 h 128"/>
                    <a:gd name="T24" fmla="*/ 67 w 85"/>
                    <a:gd name="T25" fmla="*/ 81 h 128"/>
                    <a:gd name="T26" fmla="*/ 68 w 85"/>
                    <a:gd name="T27" fmla="*/ 64 h 128"/>
                    <a:gd name="T28" fmla="*/ 67 w 85"/>
                    <a:gd name="T29" fmla="*/ 47 h 128"/>
                    <a:gd name="T30" fmla="*/ 64 w 85"/>
                    <a:gd name="T31" fmla="*/ 32 h 128"/>
                    <a:gd name="T32" fmla="*/ 59 w 85"/>
                    <a:gd name="T33" fmla="*/ 22 h 128"/>
                    <a:gd name="T34" fmla="*/ 52 w 85"/>
                    <a:gd name="T35" fmla="*/ 15 h 128"/>
                    <a:gd name="T36" fmla="*/ 43 w 85"/>
                    <a:gd name="T37" fmla="*/ 13 h 128"/>
                    <a:gd name="T38" fmla="*/ 43 w 85"/>
                    <a:gd name="T39" fmla="*/ 0 h 128"/>
                    <a:gd name="T40" fmla="*/ 57 w 85"/>
                    <a:gd name="T41" fmla="*/ 2 h 128"/>
                    <a:gd name="T42" fmla="*/ 69 w 85"/>
                    <a:gd name="T43" fmla="*/ 10 h 128"/>
                    <a:gd name="T44" fmla="*/ 78 w 85"/>
                    <a:gd name="T45" fmla="*/ 23 h 128"/>
                    <a:gd name="T46" fmla="*/ 82 w 85"/>
                    <a:gd name="T47" fmla="*/ 40 h 128"/>
                    <a:gd name="T48" fmla="*/ 85 w 85"/>
                    <a:gd name="T49" fmla="*/ 63 h 128"/>
                    <a:gd name="T50" fmla="*/ 82 w 85"/>
                    <a:gd name="T51" fmla="*/ 86 h 128"/>
                    <a:gd name="T52" fmla="*/ 77 w 85"/>
                    <a:gd name="T53" fmla="*/ 105 h 128"/>
                    <a:gd name="T54" fmla="*/ 68 w 85"/>
                    <a:gd name="T55" fmla="*/ 118 h 128"/>
                    <a:gd name="T56" fmla="*/ 56 w 85"/>
                    <a:gd name="T57" fmla="*/ 126 h 128"/>
                    <a:gd name="T58" fmla="*/ 42 w 85"/>
                    <a:gd name="T59" fmla="*/ 128 h 128"/>
                    <a:gd name="T60" fmla="*/ 27 w 85"/>
                    <a:gd name="T61" fmla="*/ 126 h 128"/>
                    <a:gd name="T62" fmla="*/ 17 w 85"/>
                    <a:gd name="T63" fmla="*/ 118 h 128"/>
                    <a:gd name="T64" fmla="*/ 7 w 85"/>
                    <a:gd name="T65" fmla="*/ 105 h 128"/>
                    <a:gd name="T66" fmla="*/ 2 w 85"/>
                    <a:gd name="T67" fmla="*/ 86 h 128"/>
                    <a:gd name="T68" fmla="*/ 0 w 85"/>
                    <a:gd name="T69" fmla="*/ 64 h 128"/>
                    <a:gd name="T70" fmla="*/ 2 w 85"/>
                    <a:gd name="T71" fmla="*/ 42 h 128"/>
                    <a:gd name="T72" fmla="*/ 7 w 85"/>
                    <a:gd name="T73" fmla="*/ 23 h 128"/>
                    <a:gd name="T74" fmla="*/ 17 w 85"/>
                    <a:gd name="T75" fmla="*/ 10 h 128"/>
                    <a:gd name="T76" fmla="*/ 30 w 85"/>
                    <a:gd name="T77" fmla="*/ 2 h 128"/>
                    <a:gd name="T78" fmla="*/ 43 w 85"/>
                    <a:gd name="T79"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 h="128">
                      <a:moveTo>
                        <a:pt x="43" y="13"/>
                      </a:moveTo>
                      <a:lnTo>
                        <a:pt x="32" y="15"/>
                      </a:lnTo>
                      <a:lnTo>
                        <a:pt x="25" y="26"/>
                      </a:lnTo>
                      <a:lnTo>
                        <a:pt x="19" y="42"/>
                      </a:lnTo>
                      <a:lnTo>
                        <a:pt x="17" y="64"/>
                      </a:lnTo>
                      <a:lnTo>
                        <a:pt x="19" y="86"/>
                      </a:lnTo>
                      <a:lnTo>
                        <a:pt x="25" y="102"/>
                      </a:lnTo>
                      <a:lnTo>
                        <a:pt x="32" y="113"/>
                      </a:lnTo>
                      <a:lnTo>
                        <a:pt x="43" y="115"/>
                      </a:lnTo>
                      <a:lnTo>
                        <a:pt x="52" y="113"/>
                      </a:lnTo>
                      <a:lnTo>
                        <a:pt x="59" y="106"/>
                      </a:lnTo>
                      <a:lnTo>
                        <a:pt x="64" y="96"/>
                      </a:lnTo>
                      <a:lnTo>
                        <a:pt x="67" y="81"/>
                      </a:lnTo>
                      <a:lnTo>
                        <a:pt x="68" y="64"/>
                      </a:lnTo>
                      <a:lnTo>
                        <a:pt x="67" y="47"/>
                      </a:lnTo>
                      <a:lnTo>
                        <a:pt x="64" y="32"/>
                      </a:lnTo>
                      <a:lnTo>
                        <a:pt x="59" y="22"/>
                      </a:lnTo>
                      <a:lnTo>
                        <a:pt x="52" y="15"/>
                      </a:lnTo>
                      <a:lnTo>
                        <a:pt x="43" y="13"/>
                      </a:lnTo>
                      <a:close/>
                      <a:moveTo>
                        <a:pt x="43" y="0"/>
                      </a:moveTo>
                      <a:lnTo>
                        <a:pt x="57" y="2"/>
                      </a:lnTo>
                      <a:lnTo>
                        <a:pt x="69" y="10"/>
                      </a:lnTo>
                      <a:lnTo>
                        <a:pt x="78" y="23"/>
                      </a:lnTo>
                      <a:lnTo>
                        <a:pt x="82" y="40"/>
                      </a:lnTo>
                      <a:lnTo>
                        <a:pt x="85" y="63"/>
                      </a:lnTo>
                      <a:lnTo>
                        <a:pt x="82" y="86"/>
                      </a:lnTo>
                      <a:lnTo>
                        <a:pt x="77" y="105"/>
                      </a:lnTo>
                      <a:lnTo>
                        <a:pt x="68" y="118"/>
                      </a:lnTo>
                      <a:lnTo>
                        <a:pt x="56" y="126"/>
                      </a:lnTo>
                      <a:lnTo>
                        <a:pt x="42" y="128"/>
                      </a:lnTo>
                      <a:lnTo>
                        <a:pt x="27" y="126"/>
                      </a:lnTo>
                      <a:lnTo>
                        <a:pt x="17" y="118"/>
                      </a:lnTo>
                      <a:lnTo>
                        <a:pt x="7" y="105"/>
                      </a:lnTo>
                      <a:lnTo>
                        <a:pt x="2" y="86"/>
                      </a:lnTo>
                      <a:lnTo>
                        <a:pt x="0" y="64"/>
                      </a:lnTo>
                      <a:lnTo>
                        <a:pt x="2" y="42"/>
                      </a:lnTo>
                      <a:lnTo>
                        <a:pt x="7" y="23"/>
                      </a:lnTo>
                      <a:lnTo>
                        <a:pt x="17" y="10"/>
                      </a:lnTo>
                      <a:lnTo>
                        <a:pt x="30" y="2"/>
                      </a:lnTo>
                      <a:lnTo>
                        <a:pt x="43" y="0"/>
                      </a:lnTo>
                      <a:close/>
                    </a:path>
                  </a:pathLst>
                </a:custGeom>
                <a:solidFill>
                  <a:srgbClr val="000000"/>
                </a:solidFill>
                <a:ln w="0">
                  <a:noFill/>
                  <a:prstDash val="solid"/>
                  <a:round/>
                  <a:headEnd/>
                  <a:tailEnd/>
                </a:ln>
              </p:spPr>
              <p:txBody>
                <a:bodyPr vert="horz" wrap="square" lIns="89605" tIns="0" rIns="89605" bIns="0" numCol="1" anchor="ctr"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473" name="Freeform 141"/>
                <p:cNvSpPr>
                  <a:spLocks/>
                </p:cNvSpPr>
                <p:nvPr/>
              </p:nvSpPr>
              <p:spPr bwMode="auto">
                <a:xfrm>
                  <a:off x="1823189" y="3768368"/>
                  <a:ext cx="22946" cy="67744"/>
                </a:xfrm>
                <a:custGeom>
                  <a:avLst/>
                  <a:gdLst>
                    <a:gd name="T0" fmla="*/ 28 w 42"/>
                    <a:gd name="T1" fmla="*/ 0 h 124"/>
                    <a:gd name="T2" fmla="*/ 42 w 42"/>
                    <a:gd name="T3" fmla="*/ 0 h 124"/>
                    <a:gd name="T4" fmla="*/ 42 w 42"/>
                    <a:gd name="T5" fmla="*/ 124 h 124"/>
                    <a:gd name="T6" fmla="*/ 25 w 42"/>
                    <a:gd name="T7" fmla="*/ 124 h 124"/>
                    <a:gd name="T8" fmla="*/ 25 w 42"/>
                    <a:gd name="T9" fmla="*/ 15 h 124"/>
                    <a:gd name="T10" fmla="*/ 25 w 42"/>
                    <a:gd name="T11" fmla="*/ 15 h 124"/>
                    <a:gd name="T12" fmla="*/ 4 w 42"/>
                    <a:gd name="T13" fmla="*/ 26 h 124"/>
                    <a:gd name="T14" fmla="*/ 0 w 42"/>
                    <a:gd name="T15" fmla="*/ 15 h 124"/>
                    <a:gd name="T16" fmla="*/ 28 w 42"/>
                    <a:gd name="T1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24">
                      <a:moveTo>
                        <a:pt x="28" y="0"/>
                      </a:moveTo>
                      <a:lnTo>
                        <a:pt x="42" y="0"/>
                      </a:lnTo>
                      <a:lnTo>
                        <a:pt x="42" y="124"/>
                      </a:lnTo>
                      <a:lnTo>
                        <a:pt x="25" y="124"/>
                      </a:lnTo>
                      <a:lnTo>
                        <a:pt x="25" y="15"/>
                      </a:lnTo>
                      <a:lnTo>
                        <a:pt x="25" y="15"/>
                      </a:lnTo>
                      <a:lnTo>
                        <a:pt x="4" y="26"/>
                      </a:lnTo>
                      <a:lnTo>
                        <a:pt x="0" y="15"/>
                      </a:lnTo>
                      <a:lnTo>
                        <a:pt x="28" y="0"/>
                      </a:lnTo>
                      <a:close/>
                    </a:path>
                  </a:pathLst>
                </a:custGeom>
                <a:solidFill>
                  <a:srgbClr val="000000"/>
                </a:solidFill>
                <a:ln w="0">
                  <a:noFill/>
                  <a:prstDash val="solid"/>
                  <a:round/>
                  <a:headEnd/>
                  <a:tailEnd/>
                </a:ln>
              </p:spPr>
              <p:txBody>
                <a:bodyPr vert="horz" wrap="square" lIns="89605" tIns="0" rIns="89605" bIns="0" numCol="1" anchor="ctr"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474" name="Freeform 142"/>
                <p:cNvSpPr>
                  <a:spLocks noEditPoints="1"/>
                </p:cNvSpPr>
                <p:nvPr/>
              </p:nvSpPr>
              <p:spPr bwMode="auto">
                <a:xfrm>
                  <a:off x="1870173" y="3767275"/>
                  <a:ext cx="45891" cy="69930"/>
                </a:xfrm>
                <a:custGeom>
                  <a:avLst/>
                  <a:gdLst>
                    <a:gd name="T0" fmla="*/ 42 w 86"/>
                    <a:gd name="T1" fmla="*/ 13 h 128"/>
                    <a:gd name="T2" fmla="*/ 33 w 86"/>
                    <a:gd name="T3" fmla="*/ 15 h 128"/>
                    <a:gd name="T4" fmla="*/ 25 w 86"/>
                    <a:gd name="T5" fmla="*/ 26 h 128"/>
                    <a:gd name="T6" fmla="*/ 20 w 86"/>
                    <a:gd name="T7" fmla="*/ 42 h 128"/>
                    <a:gd name="T8" fmla="*/ 18 w 86"/>
                    <a:gd name="T9" fmla="*/ 64 h 128"/>
                    <a:gd name="T10" fmla="*/ 20 w 86"/>
                    <a:gd name="T11" fmla="*/ 86 h 128"/>
                    <a:gd name="T12" fmla="*/ 24 w 86"/>
                    <a:gd name="T13" fmla="*/ 102 h 128"/>
                    <a:gd name="T14" fmla="*/ 33 w 86"/>
                    <a:gd name="T15" fmla="*/ 113 h 128"/>
                    <a:gd name="T16" fmla="*/ 42 w 86"/>
                    <a:gd name="T17" fmla="*/ 115 h 128"/>
                    <a:gd name="T18" fmla="*/ 52 w 86"/>
                    <a:gd name="T19" fmla="*/ 113 h 128"/>
                    <a:gd name="T20" fmla="*/ 60 w 86"/>
                    <a:gd name="T21" fmla="*/ 106 h 128"/>
                    <a:gd name="T22" fmla="*/ 65 w 86"/>
                    <a:gd name="T23" fmla="*/ 96 h 128"/>
                    <a:gd name="T24" fmla="*/ 67 w 86"/>
                    <a:gd name="T25" fmla="*/ 81 h 128"/>
                    <a:gd name="T26" fmla="*/ 69 w 86"/>
                    <a:gd name="T27" fmla="*/ 64 h 128"/>
                    <a:gd name="T28" fmla="*/ 67 w 86"/>
                    <a:gd name="T29" fmla="*/ 47 h 128"/>
                    <a:gd name="T30" fmla="*/ 65 w 86"/>
                    <a:gd name="T31" fmla="*/ 32 h 128"/>
                    <a:gd name="T32" fmla="*/ 60 w 86"/>
                    <a:gd name="T33" fmla="*/ 22 h 128"/>
                    <a:gd name="T34" fmla="*/ 53 w 86"/>
                    <a:gd name="T35" fmla="*/ 15 h 128"/>
                    <a:gd name="T36" fmla="*/ 42 w 86"/>
                    <a:gd name="T37" fmla="*/ 13 h 128"/>
                    <a:gd name="T38" fmla="*/ 44 w 86"/>
                    <a:gd name="T39" fmla="*/ 0 h 128"/>
                    <a:gd name="T40" fmla="*/ 58 w 86"/>
                    <a:gd name="T41" fmla="*/ 2 h 128"/>
                    <a:gd name="T42" fmla="*/ 70 w 86"/>
                    <a:gd name="T43" fmla="*/ 10 h 128"/>
                    <a:gd name="T44" fmla="*/ 78 w 86"/>
                    <a:gd name="T45" fmla="*/ 23 h 128"/>
                    <a:gd name="T46" fmla="*/ 83 w 86"/>
                    <a:gd name="T47" fmla="*/ 40 h 128"/>
                    <a:gd name="T48" fmla="*/ 86 w 86"/>
                    <a:gd name="T49" fmla="*/ 63 h 128"/>
                    <a:gd name="T50" fmla="*/ 83 w 86"/>
                    <a:gd name="T51" fmla="*/ 86 h 128"/>
                    <a:gd name="T52" fmla="*/ 78 w 86"/>
                    <a:gd name="T53" fmla="*/ 105 h 128"/>
                    <a:gd name="T54" fmla="*/ 69 w 86"/>
                    <a:gd name="T55" fmla="*/ 118 h 128"/>
                    <a:gd name="T56" fmla="*/ 57 w 86"/>
                    <a:gd name="T57" fmla="*/ 126 h 128"/>
                    <a:gd name="T58" fmla="*/ 42 w 86"/>
                    <a:gd name="T59" fmla="*/ 128 h 128"/>
                    <a:gd name="T60" fmla="*/ 28 w 86"/>
                    <a:gd name="T61" fmla="*/ 126 h 128"/>
                    <a:gd name="T62" fmla="*/ 18 w 86"/>
                    <a:gd name="T63" fmla="*/ 118 h 128"/>
                    <a:gd name="T64" fmla="*/ 8 w 86"/>
                    <a:gd name="T65" fmla="*/ 105 h 128"/>
                    <a:gd name="T66" fmla="*/ 3 w 86"/>
                    <a:gd name="T67" fmla="*/ 86 h 128"/>
                    <a:gd name="T68" fmla="*/ 0 w 86"/>
                    <a:gd name="T69" fmla="*/ 64 h 128"/>
                    <a:gd name="T70" fmla="*/ 3 w 86"/>
                    <a:gd name="T71" fmla="*/ 42 h 128"/>
                    <a:gd name="T72" fmla="*/ 8 w 86"/>
                    <a:gd name="T73" fmla="*/ 23 h 128"/>
                    <a:gd name="T74" fmla="*/ 18 w 86"/>
                    <a:gd name="T75" fmla="*/ 10 h 128"/>
                    <a:gd name="T76" fmla="*/ 29 w 86"/>
                    <a:gd name="T77" fmla="*/ 2 h 128"/>
                    <a:gd name="T78" fmla="*/ 44 w 86"/>
                    <a:gd name="T79"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6" h="128">
                      <a:moveTo>
                        <a:pt x="42" y="13"/>
                      </a:moveTo>
                      <a:lnTo>
                        <a:pt x="33" y="15"/>
                      </a:lnTo>
                      <a:lnTo>
                        <a:pt x="25" y="26"/>
                      </a:lnTo>
                      <a:lnTo>
                        <a:pt x="20" y="42"/>
                      </a:lnTo>
                      <a:lnTo>
                        <a:pt x="18" y="64"/>
                      </a:lnTo>
                      <a:lnTo>
                        <a:pt x="20" y="86"/>
                      </a:lnTo>
                      <a:lnTo>
                        <a:pt x="24" y="102"/>
                      </a:lnTo>
                      <a:lnTo>
                        <a:pt x="33" y="113"/>
                      </a:lnTo>
                      <a:lnTo>
                        <a:pt x="42" y="115"/>
                      </a:lnTo>
                      <a:lnTo>
                        <a:pt x="52" y="113"/>
                      </a:lnTo>
                      <a:lnTo>
                        <a:pt x="60" y="106"/>
                      </a:lnTo>
                      <a:lnTo>
                        <a:pt x="65" y="96"/>
                      </a:lnTo>
                      <a:lnTo>
                        <a:pt x="67" y="81"/>
                      </a:lnTo>
                      <a:lnTo>
                        <a:pt x="69" y="64"/>
                      </a:lnTo>
                      <a:lnTo>
                        <a:pt x="67" y="47"/>
                      </a:lnTo>
                      <a:lnTo>
                        <a:pt x="65" y="32"/>
                      </a:lnTo>
                      <a:lnTo>
                        <a:pt x="60" y="22"/>
                      </a:lnTo>
                      <a:lnTo>
                        <a:pt x="53" y="15"/>
                      </a:lnTo>
                      <a:lnTo>
                        <a:pt x="42" y="13"/>
                      </a:lnTo>
                      <a:close/>
                      <a:moveTo>
                        <a:pt x="44" y="0"/>
                      </a:moveTo>
                      <a:lnTo>
                        <a:pt x="58" y="2"/>
                      </a:lnTo>
                      <a:lnTo>
                        <a:pt x="70" y="10"/>
                      </a:lnTo>
                      <a:lnTo>
                        <a:pt x="78" y="23"/>
                      </a:lnTo>
                      <a:lnTo>
                        <a:pt x="83" y="40"/>
                      </a:lnTo>
                      <a:lnTo>
                        <a:pt x="86" y="63"/>
                      </a:lnTo>
                      <a:lnTo>
                        <a:pt x="83" y="86"/>
                      </a:lnTo>
                      <a:lnTo>
                        <a:pt x="78" y="105"/>
                      </a:lnTo>
                      <a:lnTo>
                        <a:pt x="69" y="118"/>
                      </a:lnTo>
                      <a:lnTo>
                        <a:pt x="57" y="126"/>
                      </a:lnTo>
                      <a:lnTo>
                        <a:pt x="42" y="128"/>
                      </a:lnTo>
                      <a:lnTo>
                        <a:pt x="28" y="126"/>
                      </a:lnTo>
                      <a:lnTo>
                        <a:pt x="18" y="118"/>
                      </a:lnTo>
                      <a:lnTo>
                        <a:pt x="8" y="105"/>
                      </a:lnTo>
                      <a:lnTo>
                        <a:pt x="3" y="86"/>
                      </a:lnTo>
                      <a:lnTo>
                        <a:pt x="0" y="64"/>
                      </a:lnTo>
                      <a:lnTo>
                        <a:pt x="3" y="42"/>
                      </a:lnTo>
                      <a:lnTo>
                        <a:pt x="8" y="23"/>
                      </a:lnTo>
                      <a:lnTo>
                        <a:pt x="18" y="10"/>
                      </a:lnTo>
                      <a:lnTo>
                        <a:pt x="29" y="2"/>
                      </a:lnTo>
                      <a:lnTo>
                        <a:pt x="44" y="0"/>
                      </a:lnTo>
                      <a:close/>
                    </a:path>
                  </a:pathLst>
                </a:custGeom>
                <a:solidFill>
                  <a:srgbClr val="000000"/>
                </a:solidFill>
                <a:ln w="0">
                  <a:noFill/>
                  <a:prstDash val="solid"/>
                  <a:round/>
                  <a:headEnd/>
                  <a:tailEnd/>
                </a:ln>
              </p:spPr>
              <p:txBody>
                <a:bodyPr vert="horz" wrap="square" lIns="89605" tIns="0" rIns="89605" bIns="0" numCol="1" anchor="ctr"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475" name="Freeform 143"/>
                <p:cNvSpPr>
                  <a:spLocks/>
                </p:cNvSpPr>
                <p:nvPr/>
              </p:nvSpPr>
              <p:spPr bwMode="auto">
                <a:xfrm>
                  <a:off x="1931361" y="3768368"/>
                  <a:ext cx="22946" cy="67744"/>
                </a:xfrm>
                <a:custGeom>
                  <a:avLst/>
                  <a:gdLst>
                    <a:gd name="T0" fmla="*/ 28 w 42"/>
                    <a:gd name="T1" fmla="*/ 0 h 124"/>
                    <a:gd name="T2" fmla="*/ 42 w 42"/>
                    <a:gd name="T3" fmla="*/ 0 h 124"/>
                    <a:gd name="T4" fmla="*/ 42 w 42"/>
                    <a:gd name="T5" fmla="*/ 124 h 124"/>
                    <a:gd name="T6" fmla="*/ 25 w 42"/>
                    <a:gd name="T7" fmla="*/ 124 h 124"/>
                    <a:gd name="T8" fmla="*/ 25 w 42"/>
                    <a:gd name="T9" fmla="*/ 15 h 124"/>
                    <a:gd name="T10" fmla="*/ 25 w 42"/>
                    <a:gd name="T11" fmla="*/ 15 h 124"/>
                    <a:gd name="T12" fmla="*/ 4 w 42"/>
                    <a:gd name="T13" fmla="*/ 26 h 124"/>
                    <a:gd name="T14" fmla="*/ 0 w 42"/>
                    <a:gd name="T15" fmla="*/ 15 h 124"/>
                    <a:gd name="T16" fmla="*/ 28 w 42"/>
                    <a:gd name="T1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24">
                      <a:moveTo>
                        <a:pt x="28" y="0"/>
                      </a:moveTo>
                      <a:lnTo>
                        <a:pt x="42" y="0"/>
                      </a:lnTo>
                      <a:lnTo>
                        <a:pt x="42" y="124"/>
                      </a:lnTo>
                      <a:lnTo>
                        <a:pt x="25" y="124"/>
                      </a:lnTo>
                      <a:lnTo>
                        <a:pt x="25" y="15"/>
                      </a:lnTo>
                      <a:lnTo>
                        <a:pt x="25" y="15"/>
                      </a:lnTo>
                      <a:lnTo>
                        <a:pt x="4" y="26"/>
                      </a:lnTo>
                      <a:lnTo>
                        <a:pt x="0" y="15"/>
                      </a:lnTo>
                      <a:lnTo>
                        <a:pt x="28" y="0"/>
                      </a:lnTo>
                      <a:close/>
                    </a:path>
                  </a:pathLst>
                </a:custGeom>
                <a:solidFill>
                  <a:srgbClr val="000000"/>
                </a:solidFill>
                <a:ln w="0">
                  <a:noFill/>
                  <a:prstDash val="solid"/>
                  <a:round/>
                  <a:headEnd/>
                  <a:tailEnd/>
                </a:ln>
              </p:spPr>
              <p:txBody>
                <a:bodyPr vert="horz" wrap="square" lIns="89605" tIns="0" rIns="89605" bIns="0" numCol="1" anchor="ctr"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476" name="Freeform 144"/>
                <p:cNvSpPr>
                  <a:spLocks noEditPoints="1"/>
                </p:cNvSpPr>
                <p:nvPr/>
              </p:nvSpPr>
              <p:spPr bwMode="auto">
                <a:xfrm>
                  <a:off x="1977252" y="3767275"/>
                  <a:ext cx="46984" cy="69930"/>
                </a:xfrm>
                <a:custGeom>
                  <a:avLst/>
                  <a:gdLst>
                    <a:gd name="T0" fmla="*/ 42 w 86"/>
                    <a:gd name="T1" fmla="*/ 13 h 128"/>
                    <a:gd name="T2" fmla="*/ 33 w 86"/>
                    <a:gd name="T3" fmla="*/ 15 h 128"/>
                    <a:gd name="T4" fmla="*/ 25 w 86"/>
                    <a:gd name="T5" fmla="*/ 26 h 128"/>
                    <a:gd name="T6" fmla="*/ 20 w 86"/>
                    <a:gd name="T7" fmla="*/ 42 h 128"/>
                    <a:gd name="T8" fmla="*/ 17 w 86"/>
                    <a:gd name="T9" fmla="*/ 64 h 128"/>
                    <a:gd name="T10" fmla="*/ 19 w 86"/>
                    <a:gd name="T11" fmla="*/ 86 h 128"/>
                    <a:gd name="T12" fmla="*/ 24 w 86"/>
                    <a:gd name="T13" fmla="*/ 102 h 128"/>
                    <a:gd name="T14" fmla="*/ 32 w 86"/>
                    <a:gd name="T15" fmla="*/ 113 h 128"/>
                    <a:gd name="T16" fmla="*/ 42 w 86"/>
                    <a:gd name="T17" fmla="*/ 115 h 128"/>
                    <a:gd name="T18" fmla="*/ 52 w 86"/>
                    <a:gd name="T19" fmla="*/ 113 h 128"/>
                    <a:gd name="T20" fmla="*/ 59 w 86"/>
                    <a:gd name="T21" fmla="*/ 106 h 128"/>
                    <a:gd name="T22" fmla="*/ 65 w 86"/>
                    <a:gd name="T23" fmla="*/ 96 h 128"/>
                    <a:gd name="T24" fmla="*/ 67 w 86"/>
                    <a:gd name="T25" fmla="*/ 81 h 128"/>
                    <a:gd name="T26" fmla="*/ 69 w 86"/>
                    <a:gd name="T27" fmla="*/ 64 h 128"/>
                    <a:gd name="T28" fmla="*/ 67 w 86"/>
                    <a:gd name="T29" fmla="*/ 47 h 128"/>
                    <a:gd name="T30" fmla="*/ 65 w 86"/>
                    <a:gd name="T31" fmla="*/ 32 h 128"/>
                    <a:gd name="T32" fmla="*/ 59 w 86"/>
                    <a:gd name="T33" fmla="*/ 22 h 128"/>
                    <a:gd name="T34" fmla="*/ 53 w 86"/>
                    <a:gd name="T35" fmla="*/ 15 h 128"/>
                    <a:gd name="T36" fmla="*/ 42 w 86"/>
                    <a:gd name="T37" fmla="*/ 13 h 128"/>
                    <a:gd name="T38" fmla="*/ 44 w 86"/>
                    <a:gd name="T39" fmla="*/ 0 h 128"/>
                    <a:gd name="T40" fmla="*/ 58 w 86"/>
                    <a:gd name="T41" fmla="*/ 2 h 128"/>
                    <a:gd name="T42" fmla="*/ 70 w 86"/>
                    <a:gd name="T43" fmla="*/ 10 h 128"/>
                    <a:gd name="T44" fmla="*/ 78 w 86"/>
                    <a:gd name="T45" fmla="*/ 23 h 128"/>
                    <a:gd name="T46" fmla="*/ 83 w 86"/>
                    <a:gd name="T47" fmla="*/ 40 h 128"/>
                    <a:gd name="T48" fmla="*/ 86 w 86"/>
                    <a:gd name="T49" fmla="*/ 63 h 128"/>
                    <a:gd name="T50" fmla="*/ 83 w 86"/>
                    <a:gd name="T51" fmla="*/ 86 h 128"/>
                    <a:gd name="T52" fmla="*/ 78 w 86"/>
                    <a:gd name="T53" fmla="*/ 105 h 128"/>
                    <a:gd name="T54" fmla="*/ 69 w 86"/>
                    <a:gd name="T55" fmla="*/ 118 h 128"/>
                    <a:gd name="T56" fmla="*/ 57 w 86"/>
                    <a:gd name="T57" fmla="*/ 126 h 128"/>
                    <a:gd name="T58" fmla="*/ 42 w 86"/>
                    <a:gd name="T59" fmla="*/ 128 h 128"/>
                    <a:gd name="T60" fmla="*/ 28 w 86"/>
                    <a:gd name="T61" fmla="*/ 126 h 128"/>
                    <a:gd name="T62" fmla="*/ 17 w 86"/>
                    <a:gd name="T63" fmla="*/ 118 h 128"/>
                    <a:gd name="T64" fmla="*/ 8 w 86"/>
                    <a:gd name="T65" fmla="*/ 105 h 128"/>
                    <a:gd name="T66" fmla="*/ 3 w 86"/>
                    <a:gd name="T67" fmla="*/ 86 h 128"/>
                    <a:gd name="T68" fmla="*/ 0 w 86"/>
                    <a:gd name="T69" fmla="*/ 64 h 128"/>
                    <a:gd name="T70" fmla="*/ 3 w 86"/>
                    <a:gd name="T71" fmla="*/ 42 h 128"/>
                    <a:gd name="T72" fmla="*/ 8 w 86"/>
                    <a:gd name="T73" fmla="*/ 23 h 128"/>
                    <a:gd name="T74" fmla="*/ 17 w 86"/>
                    <a:gd name="T75" fmla="*/ 10 h 128"/>
                    <a:gd name="T76" fmla="*/ 29 w 86"/>
                    <a:gd name="T77" fmla="*/ 2 h 128"/>
                    <a:gd name="T78" fmla="*/ 44 w 86"/>
                    <a:gd name="T79"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6" h="128">
                      <a:moveTo>
                        <a:pt x="42" y="13"/>
                      </a:moveTo>
                      <a:lnTo>
                        <a:pt x="33" y="15"/>
                      </a:lnTo>
                      <a:lnTo>
                        <a:pt x="25" y="26"/>
                      </a:lnTo>
                      <a:lnTo>
                        <a:pt x="20" y="42"/>
                      </a:lnTo>
                      <a:lnTo>
                        <a:pt x="17" y="64"/>
                      </a:lnTo>
                      <a:lnTo>
                        <a:pt x="19" y="86"/>
                      </a:lnTo>
                      <a:lnTo>
                        <a:pt x="24" y="102"/>
                      </a:lnTo>
                      <a:lnTo>
                        <a:pt x="32" y="113"/>
                      </a:lnTo>
                      <a:lnTo>
                        <a:pt x="42" y="115"/>
                      </a:lnTo>
                      <a:lnTo>
                        <a:pt x="52" y="113"/>
                      </a:lnTo>
                      <a:lnTo>
                        <a:pt x="59" y="106"/>
                      </a:lnTo>
                      <a:lnTo>
                        <a:pt x="65" y="96"/>
                      </a:lnTo>
                      <a:lnTo>
                        <a:pt x="67" y="81"/>
                      </a:lnTo>
                      <a:lnTo>
                        <a:pt x="69" y="64"/>
                      </a:lnTo>
                      <a:lnTo>
                        <a:pt x="67" y="47"/>
                      </a:lnTo>
                      <a:lnTo>
                        <a:pt x="65" y="32"/>
                      </a:lnTo>
                      <a:lnTo>
                        <a:pt x="59" y="22"/>
                      </a:lnTo>
                      <a:lnTo>
                        <a:pt x="53" y="15"/>
                      </a:lnTo>
                      <a:lnTo>
                        <a:pt x="42" y="13"/>
                      </a:lnTo>
                      <a:close/>
                      <a:moveTo>
                        <a:pt x="44" y="0"/>
                      </a:moveTo>
                      <a:lnTo>
                        <a:pt x="58" y="2"/>
                      </a:lnTo>
                      <a:lnTo>
                        <a:pt x="70" y="10"/>
                      </a:lnTo>
                      <a:lnTo>
                        <a:pt x="78" y="23"/>
                      </a:lnTo>
                      <a:lnTo>
                        <a:pt x="83" y="40"/>
                      </a:lnTo>
                      <a:lnTo>
                        <a:pt x="86" y="63"/>
                      </a:lnTo>
                      <a:lnTo>
                        <a:pt x="83" y="86"/>
                      </a:lnTo>
                      <a:lnTo>
                        <a:pt x="78" y="105"/>
                      </a:lnTo>
                      <a:lnTo>
                        <a:pt x="69" y="118"/>
                      </a:lnTo>
                      <a:lnTo>
                        <a:pt x="57" y="126"/>
                      </a:lnTo>
                      <a:lnTo>
                        <a:pt x="42" y="128"/>
                      </a:lnTo>
                      <a:lnTo>
                        <a:pt x="28" y="126"/>
                      </a:lnTo>
                      <a:lnTo>
                        <a:pt x="17" y="118"/>
                      </a:lnTo>
                      <a:lnTo>
                        <a:pt x="8" y="105"/>
                      </a:lnTo>
                      <a:lnTo>
                        <a:pt x="3" y="86"/>
                      </a:lnTo>
                      <a:lnTo>
                        <a:pt x="0" y="64"/>
                      </a:lnTo>
                      <a:lnTo>
                        <a:pt x="3" y="42"/>
                      </a:lnTo>
                      <a:lnTo>
                        <a:pt x="8" y="23"/>
                      </a:lnTo>
                      <a:lnTo>
                        <a:pt x="17" y="10"/>
                      </a:lnTo>
                      <a:lnTo>
                        <a:pt x="29" y="2"/>
                      </a:lnTo>
                      <a:lnTo>
                        <a:pt x="44" y="0"/>
                      </a:lnTo>
                      <a:close/>
                    </a:path>
                  </a:pathLst>
                </a:custGeom>
                <a:solidFill>
                  <a:srgbClr val="000000"/>
                </a:solidFill>
                <a:ln w="0">
                  <a:noFill/>
                  <a:prstDash val="solid"/>
                  <a:round/>
                  <a:headEnd/>
                  <a:tailEnd/>
                </a:ln>
              </p:spPr>
              <p:txBody>
                <a:bodyPr vert="horz" wrap="square" lIns="89605" tIns="0" rIns="89605" bIns="0" numCol="1" anchor="ctr"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477" name="Freeform 145"/>
                <p:cNvSpPr>
                  <a:spLocks/>
                </p:cNvSpPr>
                <p:nvPr/>
              </p:nvSpPr>
              <p:spPr bwMode="auto">
                <a:xfrm>
                  <a:off x="2038440" y="3768368"/>
                  <a:ext cx="22946" cy="67744"/>
                </a:xfrm>
                <a:custGeom>
                  <a:avLst/>
                  <a:gdLst>
                    <a:gd name="T0" fmla="*/ 28 w 42"/>
                    <a:gd name="T1" fmla="*/ 0 h 124"/>
                    <a:gd name="T2" fmla="*/ 42 w 42"/>
                    <a:gd name="T3" fmla="*/ 0 h 124"/>
                    <a:gd name="T4" fmla="*/ 42 w 42"/>
                    <a:gd name="T5" fmla="*/ 124 h 124"/>
                    <a:gd name="T6" fmla="*/ 25 w 42"/>
                    <a:gd name="T7" fmla="*/ 124 h 124"/>
                    <a:gd name="T8" fmla="*/ 25 w 42"/>
                    <a:gd name="T9" fmla="*/ 15 h 124"/>
                    <a:gd name="T10" fmla="*/ 25 w 42"/>
                    <a:gd name="T11" fmla="*/ 15 h 124"/>
                    <a:gd name="T12" fmla="*/ 3 w 42"/>
                    <a:gd name="T13" fmla="*/ 26 h 124"/>
                    <a:gd name="T14" fmla="*/ 0 w 42"/>
                    <a:gd name="T15" fmla="*/ 15 h 124"/>
                    <a:gd name="T16" fmla="*/ 28 w 42"/>
                    <a:gd name="T1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24">
                      <a:moveTo>
                        <a:pt x="28" y="0"/>
                      </a:moveTo>
                      <a:lnTo>
                        <a:pt x="42" y="0"/>
                      </a:lnTo>
                      <a:lnTo>
                        <a:pt x="42" y="124"/>
                      </a:lnTo>
                      <a:lnTo>
                        <a:pt x="25" y="124"/>
                      </a:lnTo>
                      <a:lnTo>
                        <a:pt x="25" y="15"/>
                      </a:lnTo>
                      <a:lnTo>
                        <a:pt x="25" y="15"/>
                      </a:lnTo>
                      <a:lnTo>
                        <a:pt x="3" y="26"/>
                      </a:lnTo>
                      <a:lnTo>
                        <a:pt x="0" y="15"/>
                      </a:lnTo>
                      <a:lnTo>
                        <a:pt x="28" y="0"/>
                      </a:lnTo>
                      <a:close/>
                    </a:path>
                  </a:pathLst>
                </a:custGeom>
                <a:solidFill>
                  <a:srgbClr val="000000"/>
                </a:solidFill>
                <a:ln w="0">
                  <a:noFill/>
                  <a:prstDash val="solid"/>
                  <a:round/>
                  <a:headEnd/>
                  <a:tailEnd/>
                </a:ln>
              </p:spPr>
              <p:txBody>
                <a:bodyPr vert="horz" wrap="square" lIns="89605" tIns="0" rIns="89605" bIns="0" numCol="1" anchor="ctr"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478" name="Freeform 146"/>
                <p:cNvSpPr>
                  <a:spLocks noEditPoints="1"/>
                </p:cNvSpPr>
                <p:nvPr/>
              </p:nvSpPr>
              <p:spPr bwMode="auto">
                <a:xfrm>
                  <a:off x="2085424" y="3767275"/>
                  <a:ext cx="45891" cy="69930"/>
                </a:xfrm>
                <a:custGeom>
                  <a:avLst/>
                  <a:gdLst>
                    <a:gd name="T0" fmla="*/ 42 w 86"/>
                    <a:gd name="T1" fmla="*/ 13 h 128"/>
                    <a:gd name="T2" fmla="*/ 33 w 86"/>
                    <a:gd name="T3" fmla="*/ 15 h 128"/>
                    <a:gd name="T4" fmla="*/ 25 w 86"/>
                    <a:gd name="T5" fmla="*/ 26 h 128"/>
                    <a:gd name="T6" fmla="*/ 19 w 86"/>
                    <a:gd name="T7" fmla="*/ 42 h 128"/>
                    <a:gd name="T8" fmla="*/ 17 w 86"/>
                    <a:gd name="T9" fmla="*/ 64 h 128"/>
                    <a:gd name="T10" fmla="*/ 19 w 86"/>
                    <a:gd name="T11" fmla="*/ 86 h 128"/>
                    <a:gd name="T12" fmla="*/ 24 w 86"/>
                    <a:gd name="T13" fmla="*/ 102 h 128"/>
                    <a:gd name="T14" fmla="*/ 32 w 86"/>
                    <a:gd name="T15" fmla="*/ 113 h 128"/>
                    <a:gd name="T16" fmla="*/ 42 w 86"/>
                    <a:gd name="T17" fmla="*/ 115 h 128"/>
                    <a:gd name="T18" fmla="*/ 51 w 86"/>
                    <a:gd name="T19" fmla="*/ 113 h 128"/>
                    <a:gd name="T20" fmla="*/ 59 w 86"/>
                    <a:gd name="T21" fmla="*/ 106 h 128"/>
                    <a:gd name="T22" fmla="*/ 65 w 86"/>
                    <a:gd name="T23" fmla="*/ 96 h 128"/>
                    <a:gd name="T24" fmla="*/ 67 w 86"/>
                    <a:gd name="T25" fmla="*/ 81 h 128"/>
                    <a:gd name="T26" fmla="*/ 69 w 86"/>
                    <a:gd name="T27" fmla="*/ 64 h 128"/>
                    <a:gd name="T28" fmla="*/ 67 w 86"/>
                    <a:gd name="T29" fmla="*/ 47 h 128"/>
                    <a:gd name="T30" fmla="*/ 65 w 86"/>
                    <a:gd name="T31" fmla="*/ 32 h 128"/>
                    <a:gd name="T32" fmla="*/ 59 w 86"/>
                    <a:gd name="T33" fmla="*/ 22 h 128"/>
                    <a:gd name="T34" fmla="*/ 51 w 86"/>
                    <a:gd name="T35" fmla="*/ 15 h 128"/>
                    <a:gd name="T36" fmla="*/ 42 w 86"/>
                    <a:gd name="T37" fmla="*/ 13 h 128"/>
                    <a:gd name="T38" fmla="*/ 44 w 86"/>
                    <a:gd name="T39" fmla="*/ 0 h 128"/>
                    <a:gd name="T40" fmla="*/ 58 w 86"/>
                    <a:gd name="T41" fmla="*/ 2 h 128"/>
                    <a:gd name="T42" fmla="*/ 70 w 86"/>
                    <a:gd name="T43" fmla="*/ 10 h 128"/>
                    <a:gd name="T44" fmla="*/ 78 w 86"/>
                    <a:gd name="T45" fmla="*/ 23 h 128"/>
                    <a:gd name="T46" fmla="*/ 83 w 86"/>
                    <a:gd name="T47" fmla="*/ 40 h 128"/>
                    <a:gd name="T48" fmla="*/ 86 w 86"/>
                    <a:gd name="T49" fmla="*/ 63 h 128"/>
                    <a:gd name="T50" fmla="*/ 83 w 86"/>
                    <a:gd name="T51" fmla="*/ 86 h 128"/>
                    <a:gd name="T52" fmla="*/ 78 w 86"/>
                    <a:gd name="T53" fmla="*/ 105 h 128"/>
                    <a:gd name="T54" fmla="*/ 69 w 86"/>
                    <a:gd name="T55" fmla="*/ 118 h 128"/>
                    <a:gd name="T56" fmla="*/ 57 w 86"/>
                    <a:gd name="T57" fmla="*/ 126 h 128"/>
                    <a:gd name="T58" fmla="*/ 42 w 86"/>
                    <a:gd name="T59" fmla="*/ 128 h 128"/>
                    <a:gd name="T60" fmla="*/ 28 w 86"/>
                    <a:gd name="T61" fmla="*/ 126 h 128"/>
                    <a:gd name="T62" fmla="*/ 17 w 86"/>
                    <a:gd name="T63" fmla="*/ 118 h 128"/>
                    <a:gd name="T64" fmla="*/ 8 w 86"/>
                    <a:gd name="T65" fmla="*/ 105 h 128"/>
                    <a:gd name="T66" fmla="*/ 3 w 86"/>
                    <a:gd name="T67" fmla="*/ 86 h 128"/>
                    <a:gd name="T68" fmla="*/ 0 w 86"/>
                    <a:gd name="T69" fmla="*/ 64 h 128"/>
                    <a:gd name="T70" fmla="*/ 3 w 86"/>
                    <a:gd name="T71" fmla="*/ 42 h 128"/>
                    <a:gd name="T72" fmla="*/ 8 w 86"/>
                    <a:gd name="T73" fmla="*/ 23 h 128"/>
                    <a:gd name="T74" fmla="*/ 17 w 86"/>
                    <a:gd name="T75" fmla="*/ 10 h 128"/>
                    <a:gd name="T76" fmla="*/ 29 w 86"/>
                    <a:gd name="T77" fmla="*/ 2 h 128"/>
                    <a:gd name="T78" fmla="*/ 44 w 86"/>
                    <a:gd name="T79"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6" h="128">
                      <a:moveTo>
                        <a:pt x="42" y="13"/>
                      </a:moveTo>
                      <a:lnTo>
                        <a:pt x="33" y="15"/>
                      </a:lnTo>
                      <a:lnTo>
                        <a:pt x="25" y="26"/>
                      </a:lnTo>
                      <a:lnTo>
                        <a:pt x="19" y="42"/>
                      </a:lnTo>
                      <a:lnTo>
                        <a:pt x="17" y="64"/>
                      </a:lnTo>
                      <a:lnTo>
                        <a:pt x="19" y="86"/>
                      </a:lnTo>
                      <a:lnTo>
                        <a:pt x="24" y="102"/>
                      </a:lnTo>
                      <a:lnTo>
                        <a:pt x="32" y="113"/>
                      </a:lnTo>
                      <a:lnTo>
                        <a:pt x="42" y="115"/>
                      </a:lnTo>
                      <a:lnTo>
                        <a:pt x="51" y="113"/>
                      </a:lnTo>
                      <a:lnTo>
                        <a:pt x="59" y="106"/>
                      </a:lnTo>
                      <a:lnTo>
                        <a:pt x="65" y="96"/>
                      </a:lnTo>
                      <a:lnTo>
                        <a:pt x="67" y="81"/>
                      </a:lnTo>
                      <a:lnTo>
                        <a:pt x="69" y="64"/>
                      </a:lnTo>
                      <a:lnTo>
                        <a:pt x="67" y="47"/>
                      </a:lnTo>
                      <a:lnTo>
                        <a:pt x="65" y="32"/>
                      </a:lnTo>
                      <a:lnTo>
                        <a:pt x="59" y="22"/>
                      </a:lnTo>
                      <a:lnTo>
                        <a:pt x="51" y="15"/>
                      </a:lnTo>
                      <a:lnTo>
                        <a:pt x="42" y="13"/>
                      </a:lnTo>
                      <a:close/>
                      <a:moveTo>
                        <a:pt x="44" y="0"/>
                      </a:moveTo>
                      <a:lnTo>
                        <a:pt x="58" y="2"/>
                      </a:lnTo>
                      <a:lnTo>
                        <a:pt x="70" y="10"/>
                      </a:lnTo>
                      <a:lnTo>
                        <a:pt x="78" y="23"/>
                      </a:lnTo>
                      <a:lnTo>
                        <a:pt x="83" y="40"/>
                      </a:lnTo>
                      <a:lnTo>
                        <a:pt x="86" y="63"/>
                      </a:lnTo>
                      <a:lnTo>
                        <a:pt x="83" y="86"/>
                      </a:lnTo>
                      <a:lnTo>
                        <a:pt x="78" y="105"/>
                      </a:lnTo>
                      <a:lnTo>
                        <a:pt x="69" y="118"/>
                      </a:lnTo>
                      <a:lnTo>
                        <a:pt x="57" y="126"/>
                      </a:lnTo>
                      <a:lnTo>
                        <a:pt x="42" y="128"/>
                      </a:lnTo>
                      <a:lnTo>
                        <a:pt x="28" y="126"/>
                      </a:lnTo>
                      <a:lnTo>
                        <a:pt x="17" y="118"/>
                      </a:lnTo>
                      <a:lnTo>
                        <a:pt x="8" y="105"/>
                      </a:lnTo>
                      <a:lnTo>
                        <a:pt x="3" y="86"/>
                      </a:lnTo>
                      <a:lnTo>
                        <a:pt x="0" y="64"/>
                      </a:lnTo>
                      <a:lnTo>
                        <a:pt x="3" y="42"/>
                      </a:lnTo>
                      <a:lnTo>
                        <a:pt x="8" y="23"/>
                      </a:lnTo>
                      <a:lnTo>
                        <a:pt x="17" y="10"/>
                      </a:lnTo>
                      <a:lnTo>
                        <a:pt x="29" y="2"/>
                      </a:lnTo>
                      <a:lnTo>
                        <a:pt x="44" y="0"/>
                      </a:lnTo>
                      <a:close/>
                    </a:path>
                  </a:pathLst>
                </a:custGeom>
                <a:solidFill>
                  <a:srgbClr val="000000"/>
                </a:solidFill>
                <a:ln w="0">
                  <a:noFill/>
                  <a:prstDash val="solid"/>
                  <a:round/>
                  <a:headEnd/>
                  <a:tailEnd/>
                </a:ln>
              </p:spPr>
              <p:txBody>
                <a:bodyPr vert="horz" wrap="square" lIns="89605" tIns="0" rIns="89605" bIns="0" numCol="1" anchor="ctr"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479" name="Freeform 147"/>
                <p:cNvSpPr>
                  <a:spLocks/>
                </p:cNvSpPr>
                <p:nvPr/>
              </p:nvSpPr>
              <p:spPr bwMode="auto">
                <a:xfrm>
                  <a:off x="2145519" y="3768368"/>
                  <a:ext cx="22946" cy="67744"/>
                </a:xfrm>
                <a:custGeom>
                  <a:avLst/>
                  <a:gdLst>
                    <a:gd name="T0" fmla="*/ 27 w 42"/>
                    <a:gd name="T1" fmla="*/ 0 h 124"/>
                    <a:gd name="T2" fmla="*/ 42 w 42"/>
                    <a:gd name="T3" fmla="*/ 0 h 124"/>
                    <a:gd name="T4" fmla="*/ 42 w 42"/>
                    <a:gd name="T5" fmla="*/ 124 h 124"/>
                    <a:gd name="T6" fmla="*/ 25 w 42"/>
                    <a:gd name="T7" fmla="*/ 124 h 124"/>
                    <a:gd name="T8" fmla="*/ 25 w 42"/>
                    <a:gd name="T9" fmla="*/ 15 h 124"/>
                    <a:gd name="T10" fmla="*/ 25 w 42"/>
                    <a:gd name="T11" fmla="*/ 15 h 124"/>
                    <a:gd name="T12" fmla="*/ 2 w 42"/>
                    <a:gd name="T13" fmla="*/ 26 h 124"/>
                    <a:gd name="T14" fmla="*/ 0 w 42"/>
                    <a:gd name="T15" fmla="*/ 15 h 124"/>
                    <a:gd name="T16" fmla="*/ 27 w 42"/>
                    <a:gd name="T1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24">
                      <a:moveTo>
                        <a:pt x="27" y="0"/>
                      </a:moveTo>
                      <a:lnTo>
                        <a:pt x="42" y="0"/>
                      </a:lnTo>
                      <a:lnTo>
                        <a:pt x="42" y="124"/>
                      </a:lnTo>
                      <a:lnTo>
                        <a:pt x="25" y="124"/>
                      </a:lnTo>
                      <a:lnTo>
                        <a:pt x="25" y="15"/>
                      </a:lnTo>
                      <a:lnTo>
                        <a:pt x="25" y="15"/>
                      </a:lnTo>
                      <a:lnTo>
                        <a:pt x="2" y="26"/>
                      </a:lnTo>
                      <a:lnTo>
                        <a:pt x="0" y="15"/>
                      </a:lnTo>
                      <a:lnTo>
                        <a:pt x="27" y="0"/>
                      </a:lnTo>
                      <a:close/>
                    </a:path>
                  </a:pathLst>
                </a:custGeom>
                <a:solidFill>
                  <a:srgbClr val="000000"/>
                </a:solidFill>
                <a:ln w="0">
                  <a:noFill/>
                  <a:prstDash val="solid"/>
                  <a:round/>
                  <a:headEnd/>
                  <a:tailEnd/>
                </a:ln>
              </p:spPr>
              <p:txBody>
                <a:bodyPr vert="horz" wrap="square" lIns="89605" tIns="0" rIns="89605" bIns="0" numCol="1" anchor="ctr"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480" name="Freeform 148"/>
                <p:cNvSpPr>
                  <a:spLocks noEditPoints="1"/>
                </p:cNvSpPr>
                <p:nvPr/>
              </p:nvSpPr>
              <p:spPr bwMode="auto">
                <a:xfrm>
                  <a:off x="2192503" y="3767275"/>
                  <a:ext cx="46984" cy="69930"/>
                </a:xfrm>
                <a:custGeom>
                  <a:avLst/>
                  <a:gdLst>
                    <a:gd name="T0" fmla="*/ 42 w 86"/>
                    <a:gd name="T1" fmla="*/ 13 h 128"/>
                    <a:gd name="T2" fmla="*/ 33 w 86"/>
                    <a:gd name="T3" fmla="*/ 15 h 128"/>
                    <a:gd name="T4" fmla="*/ 24 w 86"/>
                    <a:gd name="T5" fmla="*/ 26 h 128"/>
                    <a:gd name="T6" fmla="*/ 19 w 86"/>
                    <a:gd name="T7" fmla="*/ 42 h 128"/>
                    <a:gd name="T8" fmla="*/ 17 w 86"/>
                    <a:gd name="T9" fmla="*/ 64 h 128"/>
                    <a:gd name="T10" fmla="*/ 19 w 86"/>
                    <a:gd name="T11" fmla="*/ 86 h 128"/>
                    <a:gd name="T12" fmla="*/ 24 w 86"/>
                    <a:gd name="T13" fmla="*/ 102 h 128"/>
                    <a:gd name="T14" fmla="*/ 32 w 86"/>
                    <a:gd name="T15" fmla="*/ 113 h 128"/>
                    <a:gd name="T16" fmla="*/ 42 w 86"/>
                    <a:gd name="T17" fmla="*/ 115 h 128"/>
                    <a:gd name="T18" fmla="*/ 51 w 86"/>
                    <a:gd name="T19" fmla="*/ 113 h 128"/>
                    <a:gd name="T20" fmla="*/ 59 w 86"/>
                    <a:gd name="T21" fmla="*/ 106 h 128"/>
                    <a:gd name="T22" fmla="*/ 63 w 86"/>
                    <a:gd name="T23" fmla="*/ 96 h 128"/>
                    <a:gd name="T24" fmla="*/ 67 w 86"/>
                    <a:gd name="T25" fmla="*/ 81 h 128"/>
                    <a:gd name="T26" fmla="*/ 68 w 86"/>
                    <a:gd name="T27" fmla="*/ 64 h 128"/>
                    <a:gd name="T28" fmla="*/ 67 w 86"/>
                    <a:gd name="T29" fmla="*/ 47 h 128"/>
                    <a:gd name="T30" fmla="*/ 65 w 86"/>
                    <a:gd name="T31" fmla="*/ 32 h 128"/>
                    <a:gd name="T32" fmla="*/ 59 w 86"/>
                    <a:gd name="T33" fmla="*/ 22 h 128"/>
                    <a:gd name="T34" fmla="*/ 51 w 86"/>
                    <a:gd name="T35" fmla="*/ 15 h 128"/>
                    <a:gd name="T36" fmla="*/ 42 w 86"/>
                    <a:gd name="T37" fmla="*/ 13 h 128"/>
                    <a:gd name="T38" fmla="*/ 44 w 86"/>
                    <a:gd name="T39" fmla="*/ 0 h 128"/>
                    <a:gd name="T40" fmla="*/ 58 w 86"/>
                    <a:gd name="T41" fmla="*/ 2 h 128"/>
                    <a:gd name="T42" fmla="*/ 70 w 86"/>
                    <a:gd name="T43" fmla="*/ 10 h 128"/>
                    <a:gd name="T44" fmla="*/ 78 w 86"/>
                    <a:gd name="T45" fmla="*/ 23 h 128"/>
                    <a:gd name="T46" fmla="*/ 83 w 86"/>
                    <a:gd name="T47" fmla="*/ 40 h 128"/>
                    <a:gd name="T48" fmla="*/ 86 w 86"/>
                    <a:gd name="T49" fmla="*/ 63 h 128"/>
                    <a:gd name="T50" fmla="*/ 83 w 86"/>
                    <a:gd name="T51" fmla="*/ 86 h 128"/>
                    <a:gd name="T52" fmla="*/ 78 w 86"/>
                    <a:gd name="T53" fmla="*/ 105 h 128"/>
                    <a:gd name="T54" fmla="*/ 68 w 86"/>
                    <a:gd name="T55" fmla="*/ 118 h 128"/>
                    <a:gd name="T56" fmla="*/ 57 w 86"/>
                    <a:gd name="T57" fmla="*/ 126 h 128"/>
                    <a:gd name="T58" fmla="*/ 42 w 86"/>
                    <a:gd name="T59" fmla="*/ 128 h 128"/>
                    <a:gd name="T60" fmla="*/ 28 w 86"/>
                    <a:gd name="T61" fmla="*/ 126 h 128"/>
                    <a:gd name="T62" fmla="*/ 16 w 86"/>
                    <a:gd name="T63" fmla="*/ 118 h 128"/>
                    <a:gd name="T64" fmla="*/ 8 w 86"/>
                    <a:gd name="T65" fmla="*/ 105 h 128"/>
                    <a:gd name="T66" fmla="*/ 3 w 86"/>
                    <a:gd name="T67" fmla="*/ 86 h 128"/>
                    <a:gd name="T68" fmla="*/ 0 w 86"/>
                    <a:gd name="T69" fmla="*/ 64 h 128"/>
                    <a:gd name="T70" fmla="*/ 3 w 86"/>
                    <a:gd name="T71" fmla="*/ 42 h 128"/>
                    <a:gd name="T72" fmla="*/ 8 w 86"/>
                    <a:gd name="T73" fmla="*/ 23 h 128"/>
                    <a:gd name="T74" fmla="*/ 17 w 86"/>
                    <a:gd name="T75" fmla="*/ 10 h 128"/>
                    <a:gd name="T76" fmla="*/ 29 w 86"/>
                    <a:gd name="T77" fmla="*/ 2 h 128"/>
                    <a:gd name="T78" fmla="*/ 44 w 86"/>
                    <a:gd name="T79"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6" h="128">
                      <a:moveTo>
                        <a:pt x="42" y="13"/>
                      </a:moveTo>
                      <a:lnTo>
                        <a:pt x="33" y="15"/>
                      </a:lnTo>
                      <a:lnTo>
                        <a:pt x="24" y="26"/>
                      </a:lnTo>
                      <a:lnTo>
                        <a:pt x="19" y="42"/>
                      </a:lnTo>
                      <a:lnTo>
                        <a:pt x="17" y="64"/>
                      </a:lnTo>
                      <a:lnTo>
                        <a:pt x="19" y="86"/>
                      </a:lnTo>
                      <a:lnTo>
                        <a:pt x="24" y="102"/>
                      </a:lnTo>
                      <a:lnTo>
                        <a:pt x="32" y="113"/>
                      </a:lnTo>
                      <a:lnTo>
                        <a:pt x="42" y="115"/>
                      </a:lnTo>
                      <a:lnTo>
                        <a:pt x="51" y="113"/>
                      </a:lnTo>
                      <a:lnTo>
                        <a:pt x="59" y="106"/>
                      </a:lnTo>
                      <a:lnTo>
                        <a:pt x="63" y="96"/>
                      </a:lnTo>
                      <a:lnTo>
                        <a:pt x="67" y="81"/>
                      </a:lnTo>
                      <a:lnTo>
                        <a:pt x="68" y="64"/>
                      </a:lnTo>
                      <a:lnTo>
                        <a:pt x="67" y="47"/>
                      </a:lnTo>
                      <a:lnTo>
                        <a:pt x="65" y="32"/>
                      </a:lnTo>
                      <a:lnTo>
                        <a:pt x="59" y="22"/>
                      </a:lnTo>
                      <a:lnTo>
                        <a:pt x="51" y="15"/>
                      </a:lnTo>
                      <a:lnTo>
                        <a:pt x="42" y="13"/>
                      </a:lnTo>
                      <a:close/>
                      <a:moveTo>
                        <a:pt x="44" y="0"/>
                      </a:moveTo>
                      <a:lnTo>
                        <a:pt x="58" y="2"/>
                      </a:lnTo>
                      <a:lnTo>
                        <a:pt x="70" y="10"/>
                      </a:lnTo>
                      <a:lnTo>
                        <a:pt x="78" y="23"/>
                      </a:lnTo>
                      <a:lnTo>
                        <a:pt x="83" y="40"/>
                      </a:lnTo>
                      <a:lnTo>
                        <a:pt x="86" y="63"/>
                      </a:lnTo>
                      <a:lnTo>
                        <a:pt x="83" y="86"/>
                      </a:lnTo>
                      <a:lnTo>
                        <a:pt x="78" y="105"/>
                      </a:lnTo>
                      <a:lnTo>
                        <a:pt x="68" y="118"/>
                      </a:lnTo>
                      <a:lnTo>
                        <a:pt x="57" y="126"/>
                      </a:lnTo>
                      <a:lnTo>
                        <a:pt x="42" y="128"/>
                      </a:lnTo>
                      <a:lnTo>
                        <a:pt x="28" y="126"/>
                      </a:lnTo>
                      <a:lnTo>
                        <a:pt x="16" y="118"/>
                      </a:lnTo>
                      <a:lnTo>
                        <a:pt x="8" y="105"/>
                      </a:lnTo>
                      <a:lnTo>
                        <a:pt x="3" y="86"/>
                      </a:lnTo>
                      <a:lnTo>
                        <a:pt x="0" y="64"/>
                      </a:lnTo>
                      <a:lnTo>
                        <a:pt x="3" y="42"/>
                      </a:lnTo>
                      <a:lnTo>
                        <a:pt x="8" y="23"/>
                      </a:lnTo>
                      <a:lnTo>
                        <a:pt x="17" y="10"/>
                      </a:lnTo>
                      <a:lnTo>
                        <a:pt x="29" y="2"/>
                      </a:lnTo>
                      <a:lnTo>
                        <a:pt x="44" y="0"/>
                      </a:lnTo>
                      <a:close/>
                    </a:path>
                  </a:pathLst>
                </a:custGeom>
                <a:solidFill>
                  <a:srgbClr val="000000"/>
                </a:solidFill>
                <a:ln w="0">
                  <a:noFill/>
                  <a:prstDash val="solid"/>
                  <a:round/>
                  <a:headEnd/>
                  <a:tailEnd/>
                </a:ln>
              </p:spPr>
              <p:txBody>
                <a:bodyPr vert="horz" wrap="square" lIns="89605" tIns="0" rIns="89605" bIns="0" numCol="1" anchor="ctr"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481" name="Freeform 183"/>
                <p:cNvSpPr>
                  <a:spLocks noEditPoints="1"/>
                </p:cNvSpPr>
                <p:nvPr/>
              </p:nvSpPr>
              <p:spPr bwMode="auto">
                <a:xfrm>
                  <a:off x="1876313" y="3878641"/>
                  <a:ext cx="46984" cy="69930"/>
                </a:xfrm>
                <a:custGeom>
                  <a:avLst/>
                  <a:gdLst>
                    <a:gd name="T0" fmla="*/ 43 w 85"/>
                    <a:gd name="T1" fmla="*/ 13 h 129"/>
                    <a:gd name="T2" fmla="*/ 32 w 85"/>
                    <a:gd name="T3" fmla="*/ 17 h 129"/>
                    <a:gd name="T4" fmla="*/ 25 w 85"/>
                    <a:gd name="T5" fmla="*/ 26 h 129"/>
                    <a:gd name="T6" fmla="*/ 19 w 85"/>
                    <a:gd name="T7" fmla="*/ 43 h 129"/>
                    <a:gd name="T8" fmla="*/ 17 w 85"/>
                    <a:gd name="T9" fmla="*/ 65 h 129"/>
                    <a:gd name="T10" fmla="*/ 19 w 85"/>
                    <a:gd name="T11" fmla="*/ 86 h 129"/>
                    <a:gd name="T12" fmla="*/ 25 w 85"/>
                    <a:gd name="T13" fmla="*/ 102 h 129"/>
                    <a:gd name="T14" fmla="*/ 32 w 85"/>
                    <a:gd name="T15" fmla="*/ 113 h 129"/>
                    <a:gd name="T16" fmla="*/ 43 w 85"/>
                    <a:gd name="T17" fmla="*/ 117 h 129"/>
                    <a:gd name="T18" fmla="*/ 52 w 85"/>
                    <a:gd name="T19" fmla="*/ 114 h 129"/>
                    <a:gd name="T20" fmla="*/ 59 w 85"/>
                    <a:gd name="T21" fmla="*/ 107 h 129"/>
                    <a:gd name="T22" fmla="*/ 64 w 85"/>
                    <a:gd name="T23" fmla="*/ 96 h 129"/>
                    <a:gd name="T24" fmla="*/ 67 w 85"/>
                    <a:gd name="T25" fmla="*/ 81 h 129"/>
                    <a:gd name="T26" fmla="*/ 68 w 85"/>
                    <a:gd name="T27" fmla="*/ 64 h 129"/>
                    <a:gd name="T28" fmla="*/ 67 w 85"/>
                    <a:gd name="T29" fmla="*/ 47 h 129"/>
                    <a:gd name="T30" fmla="*/ 64 w 85"/>
                    <a:gd name="T31" fmla="*/ 33 h 129"/>
                    <a:gd name="T32" fmla="*/ 59 w 85"/>
                    <a:gd name="T33" fmla="*/ 22 h 129"/>
                    <a:gd name="T34" fmla="*/ 52 w 85"/>
                    <a:gd name="T35" fmla="*/ 15 h 129"/>
                    <a:gd name="T36" fmla="*/ 43 w 85"/>
                    <a:gd name="T37" fmla="*/ 13 h 129"/>
                    <a:gd name="T38" fmla="*/ 43 w 85"/>
                    <a:gd name="T39" fmla="*/ 0 h 129"/>
                    <a:gd name="T40" fmla="*/ 57 w 85"/>
                    <a:gd name="T41" fmla="*/ 2 h 129"/>
                    <a:gd name="T42" fmla="*/ 69 w 85"/>
                    <a:gd name="T43" fmla="*/ 10 h 129"/>
                    <a:gd name="T44" fmla="*/ 78 w 85"/>
                    <a:gd name="T45" fmla="*/ 23 h 129"/>
                    <a:gd name="T46" fmla="*/ 82 w 85"/>
                    <a:gd name="T47" fmla="*/ 42 h 129"/>
                    <a:gd name="T48" fmla="*/ 85 w 85"/>
                    <a:gd name="T49" fmla="*/ 63 h 129"/>
                    <a:gd name="T50" fmla="*/ 82 w 85"/>
                    <a:gd name="T51" fmla="*/ 86 h 129"/>
                    <a:gd name="T52" fmla="*/ 77 w 85"/>
                    <a:gd name="T53" fmla="*/ 105 h 129"/>
                    <a:gd name="T54" fmla="*/ 68 w 85"/>
                    <a:gd name="T55" fmla="*/ 118 h 129"/>
                    <a:gd name="T56" fmla="*/ 56 w 85"/>
                    <a:gd name="T57" fmla="*/ 126 h 129"/>
                    <a:gd name="T58" fmla="*/ 42 w 85"/>
                    <a:gd name="T59" fmla="*/ 129 h 129"/>
                    <a:gd name="T60" fmla="*/ 27 w 85"/>
                    <a:gd name="T61" fmla="*/ 126 h 129"/>
                    <a:gd name="T62" fmla="*/ 17 w 85"/>
                    <a:gd name="T63" fmla="*/ 118 h 129"/>
                    <a:gd name="T64" fmla="*/ 7 w 85"/>
                    <a:gd name="T65" fmla="*/ 105 h 129"/>
                    <a:gd name="T66" fmla="*/ 2 w 85"/>
                    <a:gd name="T67" fmla="*/ 88 h 129"/>
                    <a:gd name="T68" fmla="*/ 0 w 85"/>
                    <a:gd name="T69" fmla="*/ 65 h 129"/>
                    <a:gd name="T70" fmla="*/ 2 w 85"/>
                    <a:gd name="T71" fmla="*/ 42 h 129"/>
                    <a:gd name="T72" fmla="*/ 7 w 85"/>
                    <a:gd name="T73" fmla="*/ 23 h 129"/>
                    <a:gd name="T74" fmla="*/ 17 w 85"/>
                    <a:gd name="T75" fmla="*/ 10 h 129"/>
                    <a:gd name="T76" fmla="*/ 30 w 85"/>
                    <a:gd name="T77" fmla="*/ 2 h 129"/>
                    <a:gd name="T78" fmla="*/ 43 w 85"/>
                    <a:gd name="T79"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 h="129">
                      <a:moveTo>
                        <a:pt x="43" y="13"/>
                      </a:moveTo>
                      <a:lnTo>
                        <a:pt x="32" y="17"/>
                      </a:lnTo>
                      <a:lnTo>
                        <a:pt x="25" y="26"/>
                      </a:lnTo>
                      <a:lnTo>
                        <a:pt x="19" y="43"/>
                      </a:lnTo>
                      <a:lnTo>
                        <a:pt x="17" y="65"/>
                      </a:lnTo>
                      <a:lnTo>
                        <a:pt x="19" y="86"/>
                      </a:lnTo>
                      <a:lnTo>
                        <a:pt x="25" y="102"/>
                      </a:lnTo>
                      <a:lnTo>
                        <a:pt x="32" y="113"/>
                      </a:lnTo>
                      <a:lnTo>
                        <a:pt x="43" y="117"/>
                      </a:lnTo>
                      <a:lnTo>
                        <a:pt x="52" y="114"/>
                      </a:lnTo>
                      <a:lnTo>
                        <a:pt x="59" y="107"/>
                      </a:lnTo>
                      <a:lnTo>
                        <a:pt x="64" y="96"/>
                      </a:lnTo>
                      <a:lnTo>
                        <a:pt x="67" y="81"/>
                      </a:lnTo>
                      <a:lnTo>
                        <a:pt x="68" y="64"/>
                      </a:lnTo>
                      <a:lnTo>
                        <a:pt x="67" y="47"/>
                      </a:lnTo>
                      <a:lnTo>
                        <a:pt x="64" y="33"/>
                      </a:lnTo>
                      <a:lnTo>
                        <a:pt x="59" y="22"/>
                      </a:lnTo>
                      <a:lnTo>
                        <a:pt x="52" y="15"/>
                      </a:lnTo>
                      <a:lnTo>
                        <a:pt x="43" y="13"/>
                      </a:lnTo>
                      <a:close/>
                      <a:moveTo>
                        <a:pt x="43" y="0"/>
                      </a:moveTo>
                      <a:lnTo>
                        <a:pt x="57" y="2"/>
                      </a:lnTo>
                      <a:lnTo>
                        <a:pt x="69" y="10"/>
                      </a:lnTo>
                      <a:lnTo>
                        <a:pt x="78" y="23"/>
                      </a:lnTo>
                      <a:lnTo>
                        <a:pt x="82" y="42"/>
                      </a:lnTo>
                      <a:lnTo>
                        <a:pt x="85" y="63"/>
                      </a:lnTo>
                      <a:lnTo>
                        <a:pt x="82" y="86"/>
                      </a:lnTo>
                      <a:lnTo>
                        <a:pt x="77" y="105"/>
                      </a:lnTo>
                      <a:lnTo>
                        <a:pt x="68" y="118"/>
                      </a:lnTo>
                      <a:lnTo>
                        <a:pt x="56" y="126"/>
                      </a:lnTo>
                      <a:lnTo>
                        <a:pt x="42" y="129"/>
                      </a:lnTo>
                      <a:lnTo>
                        <a:pt x="27" y="126"/>
                      </a:lnTo>
                      <a:lnTo>
                        <a:pt x="17" y="118"/>
                      </a:lnTo>
                      <a:lnTo>
                        <a:pt x="7" y="105"/>
                      </a:lnTo>
                      <a:lnTo>
                        <a:pt x="2" y="88"/>
                      </a:lnTo>
                      <a:lnTo>
                        <a:pt x="0" y="65"/>
                      </a:lnTo>
                      <a:lnTo>
                        <a:pt x="2" y="42"/>
                      </a:lnTo>
                      <a:lnTo>
                        <a:pt x="7" y="23"/>
                      </a:lnTo>
                      <a:lnTo>
                        <a:pt x="17" y="10"/>
                      </a:lnTo>
                      <a:lnTo>
                        <a:pt x="30" y="2"/>
                      </a:lnTo>
                      <a:lnTo>
                        <a:pt x="43" y="0"/>
                      </a:lnTo>
                      <a:close/>
                    </a:path>
                  </a:pathLst>
                </a:custGeom>
                <a:solidFill>
                  <a:srgbClr val="000000"/>
                </a:solidFill>
                <a:ln w="0">
                  <a:noFill/>
                  <a:prstDash val="solid"/>
                  <a:round/>
                  <a:headEnd/>
                  <a:tailEnd/>
                </a:ln>
              </p:spPr>
              <p:txBody>
                <a:bodyPr vert="horz" wrap="square" lIns="89605" tIns="0" rIns="89605" bIns="0" numCol="1" anchor="ctr"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482" name="Freeform 184"/>
                <p:cNvSpPr>
                  <a:spLocks/>
                </p:cNvSpPr>
                <p:nvPr/>
              </p:nvSpPr>
              <p:spPr bwMode="auto">
                <a:xfrm>
                  <a:off x="1937501" y="3879734"/>
                  <a:ext cx="22946" cy="68837"/>
                </a:xfrm>
                <a:custGeom>
                  <a:avLst/>
                  <a:gdLst>
                    <a:gd name="T0" fmla="*/ 28 w 42"/>
                    <a:gd name="T1" fmla="*/ 0 h 125"/>
                    <a:gd name="T2" fmla="*/ 42 w 42"/>
                    <a:gd name="T3" fmla="*/ 0 h 125"/>
                    <a:gd name="T4" fmla="*/ 42 w 42"/>
                    <a:gd name="T5" fmla="*/ 125 h 125"/>
                    <a:gd name="T6" fmla="*/ 25 w 42"/>
                    <a:gd name="T7" fmla="*/ 125 h 125"/>
                    <a:gd name="T8" fmla="*/ 25 w 42"/>
                    <a:gd name="T9" fmla="*/ 16 h 125"/>
                    <a:gd name="T10" fmla="*/ 25 w 42"/>
                    <a:gd name="T11" fmla="*/ 16 h 125"/>
                    <a:gd name="T12" fmla="*/ 4 w 42"/>
                    <a:gd name="T13" fmla="*/ 28 h 125"/>
                    <a:gd name="T14" fmla="*/ 0 w 42"/>
                    <a:gd name="T15" fmla="*/ 15 h 125"/>
                    <a:gd name="T16" fmla="*/ 28 w 42"/>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25">
                      <a:moveTo>
                        <a:pt x="28" y="0"/>
                      </a:moveTo>
                      <a:lnTo>
                        <a:pt x="42" y="0"/>
                      </a:lnTo>
                      <a:lnTo>
                        <a:pt x="42" y="125"/>
                      </a:lnTo>
                      <a:lnTo>
                        <a:pt x="25" y="125"/>
                      </a:lnTo>
                      <a:lnTo>
                        <a:pt x="25" y="16"/>
                      </a:lnTo>
                      <a:lnTo>
                        <a:pt x="25" y="16"/>
                      </a:lnTo>
                      <a:lnTo>
                        <a:pt x="4" y="28"/>
                      </a:lnTo>
                      <a:lnTo>
                        <a:pt x="0" y="15"/>
                      </a:lnTo>
                      <a:lnTo>
                        <a:pt x="28" y="0"/>
                      </a:lnTo>
                      <a:close/>
                    </a:path>
                  </a:pathLst>
                </a:custGeom>
                <a:solidFill>
                  <a:srgbClr val="000000"/>
                </a:solidFill>
                <a:ln w="0">
                  <a:noFill/>
                  <a:prstDash val="solid"/>
                  <a:round/>
                  <a:headEnd/>
                  <a:tailEnd/>
                </a:ln>
              </p:spPr>
              <p:txBody>
                <a:bodyPr vert="horz" wrap="square" lIns="89605" tIns="0" rIns="89605" bIns="0" numCol="1" anchor="ctr"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483" name="Freeform 185"/>
                <p:cNvSpPr>
                  <a:spLocks noEditPoints="1"/>
                </p:cNvSpPr>
                <p:nvPr/>
              </p:nvSpPr>
              <p:spPr bwMode="auto">
                <a:xfrm>
                  <a:off x="1984485" y="3878641"/>
                  <a:ext cx="45891" cy="69930"/>
                </a:xfrm>
                <a:custGeom>
                  <a:avLst/>
                  <a:gdLst>
                    <a:gd name="T0" fmla="*/ 42 w 86"/>
                    <a:gd name="T1" fmla="*/ 13 h 129"/>
                    <a:gd name="T2" fmla="*/ 33 w 86"/>
                    <a:gd name="T3" fmla="*/ 17 h 129"/>
                    <a:gd name="T4" fmla="*/ 25 w 86"/>
                    <a:gd name="T5" fmla="*/ 26 h 129"/>
                    <a:gd name="T6" fmla="*/ 20 w 86"/>
                    <a:gd name="T7" fmla="*/ 43 h 129"/>
                    <a:gd name="T8" fmla="*/ 18 w 86"/>
                    <a:gd name="T9" fmla="*/ 65 h 129"/>
                    <a:gd name="T10" fmla="*/ 20 w 86"/>
                    <a:gd name="T11" fmla="*/ 86 h 129"/>
                    <a:gd name="T12" fmla="*/ 24 w 86"/>
                    <a:gd name="T13" fmla="*/ 102 h 129"/>
                    <a:gd name="T14" fmla="*/ 33 w 86"/>
                    <a:gd name="T15" fmla="*/ 113 h 129"/>
                    <a:gd name="T16" fmla="*/ 42 w 86"/>
                    <a:gd name="T17" fmla="*/ 117 h 129"/>
                    <a:gd name="T18" fmla="*/ 52 w 86"/>
                    <a:gd name="T19" fmla="*/ 114 h 129"/>
                    <a:gd name="T20" fmla="*/ 60 w 86"/>
                    <a:gd name="T21" fmla="*/ 107 h 129"/>
                    <a:gd name="T22" fmla="*/ 65 w 86"/>
                    <a:gd name="T23" fmla="*/ 96 h 129"/>
                    <a:gd name="T24" fmla="*/ 67 w 86"/>
                    <a:gd name="T25" fmla="*/ 81 h 129"/>
                    <a:gd name="T26" fmla="*/ 69 w 86"/>
                    <a:gd name="T27" fmla="*/ 64 h 129"/>
                    <a:gd name="T28" fmla="*/ 67 w 86"/>
                    <a:gd name="T29" fmla="*/ 47 h 129"/>
                    <a:gd name="T30" fmla="*/ 65 w 86"/>
                    <a:gd name="T31" fmla="*/ 33 h 129"/>
                    <a:gd name="T32" fmla="*/ 60 w 86"/>
                    <a:gd name="T33" fmla="*/ 22 h 129"/>
                    <a:gd name="T34" fmla="*/ 53 w 86"/>
                    <a:gd name="T35" fmla="*/ 15 h 129"/>
                    <a:gd name="T36" fmla="*/ 42 w 86"/>
                    <a:gd name="T37" fmla="*/ 13 h 129"/>
                    <a:gd name="T38" fmla="*/ 44 w 86"/>
                    <a:gd name="T39" fmla="*/ 0 h 129"/>
                    <a:gd name="T40" fmla="*/ 58 w 86"/>
                    <a:gd name="T41" fmla="*/ 2 h 129"/>
                    <a:gd name="T42" fmla="*/ 70 w 86"/>
                    <a:gd name="T43" fmla="*/ 10 h 129"/>
                    <a:gd name="T44" fmla="*/ 78 w 86"/>
                    <a:gd name="T45" fmla="*/ 23 h 129"/>
                    <a:gd name="T46" fmla="*/ 83 w 86"/>
                    <a:gd name="T47" fmla="*/ 42 h 129"/>
                    <a:gd name="T48" fmla="*/ 86 w 86"/>
                    <a:gd name="T49" fmla="*/ 63 h 129"/>
                    <a:gd name="T50" fmla="*/ 83 w 86"/>
                    <a:gd name="T51" fmla="*/ 86 h 129"/>
                    <a:gd name="T52" fmla="*/ 78 w 86"/>
                    <a:gd name="T53" fmla="*/ 105 h 129"/>
                    <a:gd name="T54" fmla="*/ 69 w 86"/>
                    <a:gd name="T55" fmla="*/ 118 h 129"/>
                    <a:gd name="T56" fmla="*/ 57 w 86"/>
                    <a:gd name="T57" fmla="*/ 126 h 129"/>
                    <a:gd name="T58" fmla="*/ 42 w 86"/>
                    <a:gd name="T59" fmla="*/ 129 h 129"/>
                    <a:gd name="T60" fmla="*/ 28 w 86"/>
                    <a:gd name="T61" fmla="*/ 126 h 129"/>
                    <a:gd name="T62" fmla="*/ 18 w 86"/>
                    <a:gd name="T63" fmla="*/ 118 h 129"/>
                    <a:gd name="T64" fmla="*/ 8 w 86"/>
                    <a:gd name="T65" fmla="*/ 105 h 129"/>
                    <a:gd name="T66" fmla="*/ 3 w 86"/>
                    <a:gd name="T67" fmla="*/ 88 h 129"/>
                    <a:gd name="T68" fmla="*/ 0 w 86"/>
                    <a:gd name="T69" fmla="*/ 65 h 129"/>
                    <a:gd name="T70" fmla="*/ 3 w 86"/>
                    <a:gd name="T71" fmla="*/ 42 h 129"/>
                    <a:gd name="T72" fmla="*/ 8 w 86"/>
                    <a:gd name="T73" fmla="*/ 23 h 129"/>
                    <a:gd name="T74" fmla="*/ 18 w 86"/>
                    <a:gd name="T75" fmla="*/ 10 h 129"/>
                    <a:gd name="T76" fmla="*/ 29 w 86"/>
                    <a:gd name="T77" fmla="*/ 2 h 129"/>
                    <a:gd name="T78" fmla="*/ 44 w 86"/>
                    <a:gd name="T79"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6" h="129">
                      <a:moveTo>
                        <a:pt x="42" y="13"/>
                      </a:moveTo>
                      <a:lnTo>
                        <a:pt x="33" y="17"/>
                      </a:lnTo>
                      <a:lnTo>
                        <a:pt x="25" y="26"/>
                      </a:lnTo>
                      <a:lnTo>
                        <a:pt x="20" y="43"/>
                      </a:lnTo>
                      <a:lnTo>
                        <a:pt x="18" y="65"/>
                      </a:lnTo>
                      <a:lnTo>
                        <a:pt x="20" y="86"/>
                      </a:lnTo>
                      <a:lnTo>
                        <a:pt x="24" y="102"/>
                      </a:lnTo>
                      <a:lnTo>
                        <a:pt x="33" y="113"/>
                      </a:lnTo>
                      <a:lnTo>
                        <a:pt x="42" y="117"/>
                      </a:lnTo>
                      <a:lnTo>
                        <a:pt x="52" y="114"/>
                      </a:lnTo>
                      <a:lnTo>
                        <a:pt x="60" y="107"/>
                      </a:lnTo>
                      <a:lnTo>
                        <a:pt x="65" y="96"/>
                      </a:lnTo>
                      <a:lnTo>
                        <a:pt x="67" y="81"/>
                      </a:lnTo>
                      <a:lnTo>
                        <a:pt x="69" y="64"/>
                      </a:lnTo>
                      <a:lnTo>
                        <a:pt x="67" y="47"/>
                      </a:lnTo>
                      <a:lnTo>
                        <a:pt x="65" y="33"/>
                      </a:lnTo>
                      <a:lnTo>
                        <a:pt x="60" y="22"/>
                      </a:lnTo>
                      <a:lnTo>
                        <a:pt x="53" y="15"/>
                      </a:lnTo>
                      <a:lnTo>
                        <a:pt x="42" y="13"/>
                      </a:lnTo>
                      <a:close/>
                      <a:moveTo>
                        <a:pt x="44" y="0"/>
                      </a:moveTo>
                      <a:lnTo>
                        <a:pt x="58" y="2"/>
                      </a:lnTo>
                      <a:lnTo>
                        <a:pt x="70" y="10"/>
                      </a:lnTo>
                      <a:lnTo>
                        <a:pt x="78" y="23"/>
                      </a:lnTo>
                      <a:lnTo>
                        <a:pt x="83" y="42"/>
                      </a:lnTo>
                      <a:lnTo>
                        <a:pt x="86" y="63"/>
                      </a:lnTo>
                      <a:lnTo>
                        <a:pt x="83" y="86"/>
                      </a:lnTo>
                      <a:lnTo>
                        <a:pt x="78" y="105"/>
                      </a:lnTo>
                      <a:lnTo>
                        <a:pt x="69" y="118"/>
                      </a:lnTo>
                      <a:lnTo>
                        <a:pt x="57" y="126"/>
                      </a:lnTo>
                      <a:lnTo>
                        <a:pt x="42" y="129"/>
                      </a:lnTo>
                      <a:lnTo>
                        <a:pt x="28" y="126"/>
                      </a:lnTo>
                      <a:lnTo>
                        <a:pt x="18" y="118"/>
                      </a:lnTo>
                      <a:lnTo>
                        <a:pt x="8" y="105"/>
                      </a:lnTo>
                      <a:lnTo>
                        <a:pt x="3" y="88"/>
                      </a:lnTo>
                      <a:lnTo>
                        <a:pt x="0" y="65"/>
                      </a:lnTo>
                      <a:lnTo>
                        <a:pt x="3" y="42"/>
                      </a:lnTo>
                      <a:lnTo>
                        <a:pt x="8" y="23"/>
                      </a:lnTo>
                      <a:lnTo>
                        <a:pt x="18" y="10"/>
                      </a:lnTo>
                      <a:lnTo>
                        <a:pt x="29" y="2"/>
                      </a:lnTo>
                      <a:lnTo>
                        <a:pt x="44" y="0"/>
                      </a:lnTo>
                      <a:close/>
                    </a:path>
                  </a:pathLst>
                </a:custGeom>
                <a:solidFill>
                  <a:srgbClr val="000000"/>
                </a:solidFill>
                <a:ln w="0">
                  <a:noFill/>
                  <a:prstDash val="solid"/>
                  <a:round/>
                  <a:headEnd/>
                  <a:tailEnd/>
                </a:ln>
              </p:spPr>
              <p:txBody>
                <a:bodyPr vert="horz" wrap="square" lIns="89605" tIns="0" rIns="89605" bIns="0" numCol="1" anchor="ctr"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484" name="Freeform 186"/>
                <p:cNvSpPr>
                  <a:spLocks/>
                </p:cNvSpPr>
                <p:nvPr/>
              </p:nvSpPr>
              <p:spPr bwMode="auto">
                <a:xfrm>
                  <a:off x="2045673" y="3879734"/>
                  <a:ext cx="22946" cy="68837"/>
                </a:xfrm>
                <a:custGeom>
                  <a:avLst/>
                  <a:gdLst>
                    <a:gd name="T0" fmla="*/ 28 w 42"/>
                    <a:gd name="T1" fmla="*/ 0 h 125"/>
                    <a:gd name="T2" fmla="*/ 42 w 42"/>
                    <a:gd name="T3" fmla="*/ 0 h 125"/>
                    <a:gd name="T4" fmla="*/ 42 w 42"/>
                    <a:gd name="T5" fmla="*/ 125 h 125"/>
                    <a:gd name="T6" fmla="*/ 25 w 42"/>
                    <a:gd name="T7" fmla="*/ 125 h 125"/>
                    <a:gd name="T8" fmla="*/ 25 w 42"/>
                    <a:gd name="T9" fmla="*/ 16 h 125"/>
                    <a:gd name="T10" fmla="*/ 25 w 42"/>
                    <a:gd name="T11" fmla="*/ 16 h 125"/>
                    <a:gd name="T12" fmla="*/ 4 w 42"/>
                    <a:gd name="T13" fmla="*/ 28 h 125"/>
                    <a:gd name="T14" fmla="*/ 0 w 42"/>
                    <a:gd name="T15" fmla="*/ 15 h 125"/>
                    <a:gd name="T16" fmla="*/ 28 w 42"/>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25">
                      <a:moveTo>
                        <a:pt x="28" y="0"/>
                      </a:moveTo>
                      <a:lnTo>
                        <a:pt x="42" y="0"/>
                      </a:lnTo>
                      <a:lnTo>
                        <a:pt x="42" y="125"/>
                      </a:lnTo>
                      <a:lnTo>
                        <a:pt x="25" y="125"/>
                      </a:lnTo>
                      <a:lnTo>
                        <a:pt x="25" y="16"/>
                      </a:lnTo>
                      <a:lnTo>
                        <a:pt x="25" y="16"/>
                      </a:lnTo>
                      <a:lnTo>
                        <a:pt x="4" y="28"/>
                      </a:lnTo>
                      <a:lnTo>
                        <a:pt x="0" y="15"/>
                      </a:lnTo>
                      <a:lnTo>
                        <a:pt x="28" y="0"/>
                      </a:lnTo>
                      <a:close/>
                    </a:path>
                  </a:pathLst>
                </a:custGeom>
                <a:solidFill>
                  <a:srgbClr val="000000"/>
                </a:solidFill>
                <a:ln w="0">
                  <a:noFill/>
                  <a:prstDash val="solid"/>
                  <a:round/>
                  <a:headEnd/>
                  <a:tailEnd/>
                </a:ln>
              </p:spPr>
              <p:txBody>
                <a:bodyPr vert="horz" wrap="square" lIns="89605" tIns="0" rIns="89605" bIns="0" numCol="1" anchor="ctr"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485" name="Freeform 187"/>
                <p:cNvSpPr>
                  <a:spLocks noEditPoints="1"/>
                </p:cNvSpPr>
                <p:nvPr/>
              </p:nvSpPr>
              <p:spPr bwMode="auto">
                <a:xfrm>
                  <a:off x="2091564" y="3878641"/>
                  <a:ext cx="46984" cy="69930"/>
                </a:xfrm>
                <a:custGeom>
                  <a:avLst/>
                  <a:gdLst>
                    <a:gd name="T0" fmla="*/ 42 w 86"/>
                    <a:gd name="T1" fmla="*/ 13 h 129"/>
                    <a:gd name="T2" fmla="*/ 33 w 86"/>
                    <a:gd name="T3" fmla="*/ 17 h 129"/>
                    <a:gd name="T4" fmla="*/ 25 w 86"/>
                    <a:gd name="T5" fmla="*/ 26 h 129"/>
                    <a:gd name="T6" fmla="*/ 20 w 86"/>
                    <a:gd name="T7" fmla="*/ 43 h 129"/>
                    <a:gd name="T8" fmla="*/ 17 w 86"/>
                    <a:gd name="T9" fmla="*/ 65 h 129"/>
                    <a:gd name="T10" fmla="*/ 19 w 86"/>
                    <a:gd name="T11" fmla="*/ 86 h 129"/>
                    <a:gd name="T12" fmla="*/ 24 w 86"/>
                    <a:gd name="T13" fmla="*/ 102 h 129"/>
                    <a:gd name="T14" fmla="*/ 32 w 86"/>
                    <a:gd name="T15" fmla="*/ 113 h 129"/>
                    <a:gd name="T16" fmla="*/ 42 w 86"/>
                    <a:gd name="T17" fmla="*/ 117 h 129"/>
                    <a:gd name="T18" fmla="*/ 52 w 86"/>
                    <a:gd name="T19" fmla="*/ 114 h 129"/>
                    <a:gd name="T20" fmla="*/ 59 w 86"/>
                    <a:gd name="T21" fmla="*/ 107 h 129"/>
                    <a:gd name="T22" fmla="*/ 65 w 86"/>
                    <a:gd name="T23" fmla="*/ 96 h 129"/>
                    <a:gd name="T24" fmla="*/ 67 w 86"/>
                    <a:gd name="T25" fmla="*/ 81 h 129"/>
                    <a:gd name="T26" fmla="*/ 69 w 86"/>
                    <a:gd name="T27" fmla="*/ 64 h 129"/>
                    <a:gd name="T28" fmla="*/ 67 w 86"/>
                    <a:gd name="T29" fmla="*/ 47 h 129"/>
                    <a:gd name="T30" fmla="*/ 65 w 86"/>
                    <a:gd name="T31" fmla="*/ 33 h 129"/>
                    <a:gd name="T32" fmla="*/ 59 w 86"/>
                    <a:gd name="T33" fmla="*/ 22 h 129"/>
                    <a:gd name="T34" fmla="*/ 53 w 86"/>
                    <a:gd name="T35" fmla="*/ 15 h 129"/>
                    <a:gd name="T36" fmla="*/ 42 w 86"/>
                    <a:gd name="T37" fmla="*/ 13 h 129"/>
                    <a:gd name="T38" fmla="*/ 44 w 86"/>
                    <a:gd name="T39" fmla="*/ 0 h 129"/>
                    <a:gd name="T40" fmla="*/ 58 w 86"/>
                    <a:gd name="T41" fmla="*/ 2 h 129"/>
                    <a:gd name="T42" fmla="*/ 70 w 86"/>
                    <a:gd name="T43" fmla="*/ 10 h 129"/>
                    <a:gd name="T44" fmla="*/ 78 w 86"/>
                    <a:gd name="T45" fmla="*/ 23 h 129"/>
                    <a:gd name="T46" fmla="*/ 83 w 86"/>
                    <a:gd name="T47" fmla="*/ 42 h 129"/>
                    <a:gd name="T48" fmla="*/ 86 w 86"/>
                    <a:gd name="T49" fmla="*/ 63 h 129"/>
                    <a:gd name="T50" fmla="*/ 83 w 86"/>
                    <a:gd name="T51" fmla="*/ 86 h 129"/>
                    <a:gd name="T52" fmla="*/ 78 w 86"/>
                    <a:gd name="T53" fmla="*/ 105 h 129"/>
                    <a:gd name="T54" fmla="*/ 69 w 86"/>
                    <a:gd name="T55" fmla="*/ 118 h 129"/>
                    <a:gd name="T56" fmla="*/ 57 w 86"/>
                    <a:gd name="T57" fmla="*/ 126 h 129"/>
                    <a:gd name="T58" fmla="*/ 42 w 86"/>
                    <a:gd name="T59" fmla="*/ 129 h 129"/>
                    <a:gd name="T60" fmla="*/ 28 w 86"/>
                    <a:gd name="T61" fmla="*/ 126 h 129"/>
                    <a:gd name="T62" fmla="*/ 17 w 86"/>
                    <a:gd name="T63" fmla="*/ 118 h 129"/>
                    <a:gd name="T64" fmla="*/ 8 w 86"/>
                    <a:gd name="T65" fmla="*/ 105 h 129"/>
                    <a:gd name="T66" fmla="*/ 3 w 86"/>
                    <a:gd name="T67" fmla="*/ 88 h 129"/>
                    <a:gd name="T68" fmla="*/ 0 w 86"/>
                    <a:gd name="T69" fmla="*/ 65 h 129"/>
                    <a:gd name="T70" fmla="*/ 3 w 86"/>
                    <a:gd name="T71" fmla="*/ 42 h 129"/>
                    <a:gd name="T72" fmla="*/ 8 w 86"/>
                    <a:gd name="T73" fmla="*/ 23 h 129"/>
                    <a:gd name="T74" fmla="*/ 17 w 86"/>
                    <a:gd name="T75" fmla="*/ 10 h 129"/>
                    <a:gd name="T76" fmla="*/ 29 w 86"/>
                    <a:gd name="T77" fmla="*/ 2 h 129"/>
                    <a:gd name="T78" fmla="*/ 44 w 86"/>
                    <a:gd name="T79"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6" h="129">
                      <a:moveTo>
                        <a:pt x="42" y="13"/>
                      </a:moveTo>
                      <a:lnTo>
                        <a:pt x="33" y="17"/>
                      </a:lnTo>
                      <a:lnTo>
                        <a:pt x="25" y="26"/>
                      </a:lnTo>
                      <a:lnTo>
                        <a:pt x="20" y="43"/>
                      </a:lnTo>
                      <a:lnTo>
                        <a:pt x="17" y="65"/>
                      </a:lnTo>
                      <a:lnTo>
                        <a:pt x="19" y="86"/>
                      </a:lnTo>
                      <a:lnTo>
                        <a:pt x="24" y="102"/>
                      </a:lnTo>
                      <a:lnTo>
                        <a:pt x="32" y="113"/>
                      </a:lnTo>
                      <a:lnTo>
                        <a:pt x="42" y="117"/>
                      </a:lnTo>
                      <a:lnTo>
                        <a:pt x="52" y="114"/>
                      </a:lnTo>
                      <a:lnTo>
                        <a:pt x="59" y="107"/>
                      </a:lnTo>
                      <a:lnTo>
                        <a:pt x="65" y="96"/>
                      </a:lnTo>
                      <a:lnTo>
                        <a:pt x="67" y="81"/>
                      </a:lnTo>
                      <a:lnTo>
                        <a:pt x="69" y="64"/>
                      </a:lnTo>
                      <a:lnTo>
                        <a:pt x="67" y="47"/>
                      </a:lnTo>
                      <a:lnTo>
                        <a:pt x="65" y="33"/>
                      </a:lnTo>
                      <a:lnTo>
                        <a:pt x="59" y="22"/>
                      </a:lnTo>
                      <a:lnTo>
                        <a:pt x="53" y="15"/>
                      </a:lnTo>
                      <a:lnTo>
                        <a:pt x="42" y="13"/>
                      </a:lnTo>
                      <a:close/>
                      <a:moveTo>
                        <a:pt x="44" y="0"/>
                      </a:moveTo>
                      <a:lnTo>
                        <a:pt x="58" y="2"/>
                      </a:lnTo>
                      <a:lnTo>
                        <a:pt x="70" y="10"/>
                      </a:lnTo>
                      <a:lnTo>
                        <a:pt x="78" y="23"/>
                      </a:lnTo>
                      <a:lnTo>
                        <a:pt x="83" y="42"/>
                      </a:lnTo>
                      <a:lnTo>
                        <a:pt x="86" y="63"/>
                      </a:lnTo>
                      <a:lnTo>
                        <a:pt x="83" y="86"/>
                      </a:lnTo>
                      <a:lnTo>
                        <a:pt x="78" y="105"/>
                      </a:lnTo>
                      <a:lnTo>
                        <a:pt x="69" y="118"/>
                      </a:lnTo>
                      <a:lnTo>
                        <a:pt x="57" y="126"/>
                      </a:lnTo>
                      <a:lnTo>
                        <a:pt x="42" y="129"/>
                      </a:lnTo>
                      <a:lnTo>
                        <a:pt x="28" y="126"/>
                      </a:lnTo>
                      <a:lnTo>
                        <a:pt x="17" y="118"/>
                      </a:lnTo>
                      <a:lnTo>
                        <a:pt x="8" y="105"/>
                      </a:lnTo>
                      <a:lnTo>
                        <a:pt x="3" y="88"/>
                      </a:lnTo>
                      <a:lnTo>
                        <a:pt x="0" y="65"/>
                      </a:lnTo>
                      <a:lnTo>
                        <a:pt x="3" y="42"/>
                      </a:lnTo>
                      <a:lnTo>
                        <a:pt x="8" y="23"/>
                      </a:lnTo>
                      <a:lnTo>
                        <a:pt x="17" y="10"/>
                      </a:lnTo>
                      <a:lnTo>
                        <a:pt x="29" y="2"/>
                      </a:lnTo>
                      <a:lnTo>
                        <a:pt x="44" y="0"/>
                      </a:lnTo>
                      <a:close/>
                    </a:path>
                  </a:pathLst>
                </a:custGeom>
                <a:solidFill>
                  <a:srgbClr val="000000"/>
                </a:solidFill>
                <a:ln w="0">
                  <a:noFill/>
                  <a:prstDash val="solid"/>
                  <a:round/>
                  <a:headEnd/>
                  <a:tailEnd/>
                </a:ln>
              </p:spPr>
              <p:txBody>
                <a:bodyPr vert="horz" wrap="square" lIns="89605" tIns="0" rIns="89605" bIns="0" numCol="1" anchor="ctr"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486" name="Freeform 188"/>
                <p:cNvSpPr>
                  <a:spLocks/>
                </p:cNvSpPr>
                <p:nvPr/>
              </p:nvSpPr>
              <p:spPr bwMode="auto">
                <a:xfrm>
                  <a:off x="2152752" y="3879734"/>
                  <a:ext cx="22946" cy="68837"/>
                </a:xfrm>
                <a:custGeom>
                  <a:avLst/>
                  <a:gdLst>
                    <a:gd name="T0" fmla="*/ 28 w 42"/>
                    <a:gd name="T1" fmla="*/ 0 h 125"/>
                    <a:gd name="T2" fmla="*/ 42 w 42"/>
                    <a:gd name="T3" fmla="*/ 0 h 125"/>
                    <a:gd name="T4" fmla="*/ 42 w 42"/>
                    <a:gd name="T5" fmla="*/ 125 h 125"/>
                    <a:gd name="T6" fmla="*/ 25 w 42"/>
                    <a:gd name="T7" fmla="*/ 125 h 125"/>
                    <a:gd name="T8" fmla="*/ 25 w 42"/>
                    <a:gd name="T9" fmla="*/ 16 h 125"/>
                    <a:gd name="T10" fmla="*/ 25 w 42"/>
                    <a:gd name="T11" fmla="*/ 16 h 125"/>
                    <a:gd name="T12" fmla="*/ 3 w 42"/>
                    <a:gd name="T13" fmla="*/ 28 h 125"/>
                    <a:gd name="T14" fmla="*/ 0 w 42"/>
                    <a:gd name="T15" fmla="*/ 15 h 125"/>
                    <a:gd name="T16" fmla="*/ 28 w 42"/>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25">
                      <a:moveTo>
                        <a:pt x="28" y="0"/>
                      </a:moveTo>
                      <a:lnTo>
                        <a:pt x="42" y="0"/>
                      </a:lnTo>
                      <a:lnTo>
                        <a:pt x="42" y="125"/>
                      </a:lnTo>
                      <a:lnTo>
                        <a:pt x="25" y="125"/>
                      </a:lnTo>
                      <a:lnTo>
                        <a:pt x="25" y="16"/>
                      </a:lnTo>
                      <a:lnTo>
                        <a:pt x="25" y="16"/>
                      </a:lnTo>
                      <a:lnTo>
                        <a:pt x="3" y="28"/>
                      </a:lnTo>
                      <a:lnTo>
                        <a:pt x="0" y="15"/>
                      </a:lnTo>
                      <a:lnTo>
                        <a:pt x="28" y="0"/>
                      </a:lnTo>
                      <a:close/>
                    </a:path>
                  </a:pathLst>
                </a:custGeom>
                <a:solidFill>
                  <a:srgbClr val="000000"/>
                </a:solidFill>
                <a:ln w="0">
                  <a:noFill/>
                  <a:prstDash val="solid"/>
                  <a:round/>
                  <a:headEnd/>
                  <a:tailEnd/>
                </a:ln>
              </p:spPr>
              <p:txBody>
                <a:bodyPr vert="horz" wrap="square" lIns="89605" tIns="0" rIns="89605" bIns="0" numCol="1" anchor="ctr"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487" name="Freeform 140"/>
                <p:cNvSpPr>
                  <a:spLocks noEditPoints="1"/>
                </p:cNvSpPr>
                <p:nvPr/>
              </p:nvSpPr>
              <p:spPr bwMode="auto">
                <a:xfrm>
                  <a:off x="2090632" y="3662473"/>
                  <a:ext cx="46984" cy="69930"/>
                </a:xfrm>
                <a:custGeom>
                  <a:avLst/>
                  <a:gdLst>
                    <a:gd name="T0" fmla="*/ 43 w 85"/>
                    <a:gd name="T1" fmla="*/ 13 h 128"/>
                    <a:gd name="T2" fmla="*/ 32 w 85"/>
                    <a:gd name="T3" fmla="*/ 15 h 128"/>
                    <a:gd name="T4" fmla="*/ 25 w 85"/>
                    <a:gd name="T5" fmla="*/ 26 h 128"/>
                    <a:gd name="T6" fmla="*/ 19 w 85"/>
                    <a:gd name="T7" fmla="*/ 42 h 128"/>
                    <a:gd name="T8" fmla="*/ 17 w 85"/>
                    <a:gd name="T9" fmla="*/ 64 h 128"/>
                    <a:gd name="T10" fmla="*/ 19 w 85"/>
                    <a:gd name="T11" fmla="*/ 86 h 128"/>
                    <a:gd name="T12" fmla="*/ 25 w 85"/>
                    <a:gd name="T13" fmla="*/ 102 h 128"/>
                    <a:gd name="T14" fmla="*/ 32 w 85"/>
                    <a:gd name="T15" fmla="*/ 113 h 128"/>
                    <a:gd name="T16" fmla="*/ 43 w 85"/>
                    <a:gd name="T17" fmla="*/ 115 h 128"/>
                    <a:gd name="T18" fmla="*/ 52 w 85"/>
                    <a:gd name="T19" fmla="*/ 113 h 128"/>
                    <a:gd name="T20" fmla="*/ 59 w 85"/>
                    <a:gd name="T21" fmla="*/ 106 h 128"/>
                    <a:gd name="T22" fmla="*/ 64 w 85"/>
                    <a:gd name="T23" fmla="*/ 96 h 128"/>
                    <a:gd name="T24" fmla="*/ 67 w 85"/>
                    <a:gd name="T25" fmla="*/ 81 h 128"/>
                    <a:gd name="T26" fmla="*/ 68 w 85"/>
                    <a:gd name="T27" fmla="*/ 64 h 128"/>
                    <a:gd name="T28" fmla="*/ 67 w 85"/>
                    <a:gd name="T29" fmla="*/ 47 h 128"/>
                    <a:gd name="T30" fmla="*/ 64 w 85"/>
                    <a:gd name="T31" fmla="*/ 32 h 128"/>
                    <a:gd name="T32" fmla="*/ 59 w 85"/>
                    <a:gd name="T33" fmla="*/ 22 h 128"/>
                    <a:gd name="T34" fmla="*/ 52 w 85"/>
                    <a:gd name="T35" fmla="*/ 15 h 128"/>
                    <a:gd name="T36" fmla="*/ 43 w 85"/>
                    <a:gd name="T37" fmla="*/ 13 h 128"/>
                    <a:gd name="T38" fmla="*/ 43 w 85"/>
                    <a:gd name="T39" fmla="*/ 0 h 128"/>
                    <a:gd name="T40" fmla="*/ 57 w 85"/>
                    <a:gd name="T41" fmla="*/ 2 h 128"/>
                    <a:gd name="T42" fmla="*/ 69 w 85"/>
                    <a:gd name="T43" fmla="*/ 10 h 128"/>
                    <a:gd name="T44" fmla="*/ 78 w 85"/>
                    <a:gd name="T45" fmla="*/ 23 h 128"/>
                    <a:gd name="T46" fmla="*/ 82 w 85"/>
                    <a:gd name="T47" fmla="*/ 40 h 128"/>
                    <a:gd name="T48" fmla="*/ 85 w 85"/>
                    <a:gd name="T49" fmla="*/ 63 h 128"/>
                    <a:gd name="T50" fmla="*/ 82 w 85"/>
                    <a:gd name="T51" fmla="*/ 86 h 128"/>
                    <a:gd name="T52" fmla="*/ 77 w 85"/>
                    <a:gd name="T53" fmla="*/ 105 h 128"/>
                    <a:gd name="T54" fmla="*/ 68 w 85"/>
                    <a:gd name="T55" fmla="*/ 118 h 128"/>
                    <a:gd name="T56" fmla="*/ 56 w 85"/>
                    <a:gd name="T57" fmla="*/ 126 h 128"/>
                    <a:gd name="T58" fmla="*/ 42 w 85"/>
                    <a:gd name="T59" fmla="*/ 128 h 128"/>
                    <a:gd name="T60" fmla="*/ 27 w 85"/>
                    <a:gd name="T61" fmla="*/ 126 h 128"/>
                    <a:gd name="T62" fmla="*/ 17 w 85"/>
                    <a:gd name="T63" fmla="*/ 118 h 128"/>
                    <a:gd name="T64" fmla="*/ 7 w 85"/>
                    <a:gd name="T65" fmla="*/ 105 h 128"/>
                    <a:gd name="T66" fmla="*/ 2 w 85"/>
                    <a:gd name="T67" fmla="*/ 86 h 128"/>
                    <a:gd name="T68" fmla="*/ 0 w 85"/>
                    <a:gd name="T69" fmla="*/ 64 h 128"/>
                    <a:gd name="T70" fmla="*/ 2 w 85"/>
                    <a:gd name="T71" fmla="*/ 42 h 128"/>
                    <a:gd name="T72" fmla="*/ 7 w 85"/>
                    <a:gd name="T73" fmla="*/ 23 h 128"/>
                    <a:gd name="T74" fmla="*/ 17 w 85"/>
                    <a:gd name="T75" fmla="*/ 10 h 128"/>
                    <a:gd name="T76" fmla="*/ 30 w 85"/>
                    <a:gd name="T77" fmla="*/ 2 h 128"/>
                    <a:gd name="T78" fmla="*/ 43 w 85"/>
                    <a:gd name="T79"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 h="128">
                      <a:moveTo>
                        <a:pt x="43" y="13"/>
                      </a:moveTo>
                      <a:lnTo>
                        <a:pt x="32" y="15"/>
                      </a:lnTo>
                      <a:lnTo>
                        <a:pt x="25" y="26"/>
                      </a:lnTo>
                      <a:lnTo>
                        <a:pt x="19" y="42"/>
                      </a:lnTo>
                      <a:lnTo>
                        <a:pt x="17" y="64"/>
                      </a:lnTo>
                      <a:lnTo>
                        <a:pt x="19" y="86"/>
                      </a:lnTo>
                      <a:lnTo>
                        <a:pt x="25" y="102"/>
                      </a:lnTo>
                      <a:lnTo>
                        <a:pt x="32" y="113"/>
                      </a:lnTo>
                      <a:lnTo>
                        <a:pt x="43" y="115"/>
                      </a:lnTo>
                      <a:lnTo>
                        <a:pt x="52" y="113"/>
                      </a:lnTo>
                      <a:lnTo>
                        <a:pt x="59" y="106"/>
                      </a:lnTo>
                      <a:lnTo>
                        <a:pt x="64" y="96"/>
                      </a:lnTo>
                      <a:lnTo>
                        <a:pt x="67" y="81"/>
                      </a:lnTo>
                      <a:lnTo>
                        <a:pt x="68" y="64"/>
                      </a:lnTo>
                      <a:lnTo>
                        <a:pt x="67" y="47"/>
                      </a:lnTo>
                      <a:lnTo>
                        <a:pt x="64" y="32"/>
                      </a:lnTo>
                      <a:lnTo>
                        <a:pt x="59" y="22"/>
                      </a:lnTo>
                      <a:lnTo>
                        <a:pt x="52" y="15"/>
                      </a:lnTo>
                      <a:lnTo>
                        <a:pt x="43" y="13"/>
                      </a:lnTo>
                      <a:close/>
                      <a:moveTo>
                        <a:pt x="43" y="0"/>
                      </a:moveTo>
                      <a:lnTo>
                        <a:pt x="57" y="2"/>
                      </a:lnTo>
                      <a:lnTo>
                        <a:pt x="69" y="10"/>
                      </a:lnTo>
                      <a:lnTo>
                        <a:pt x="78" y="23"/>
                      </a:lnTo>
                      <a:lnTo>
                        <a:pt x="82" y="40"/>
                      </a:lnTo>
                      <a:lnTo>
                        <a:pt x="85" y="63"/>
                      </a:lnTo>
                      <a:lnTo>
                        <a:pt x="82" y="86"/>
                      </a:lnTo>
                      <a:lnTo>
                        <a:pt x="77" y="105"/>
                      </a:lnTo>
                      <a:lnTo>
                        <a:pt x="68" y="118"/>
                      </a:lnTo>
                      <a:lnTo>
                        <a:pt x="56" y="126"/>
                      </a:lnTo>
                      <a:lnTo>
                        <a:pt x="42" y="128"/>
                      </a:lnTo>
                      <a:lnTo>
                        <a:pt x="27" y="126"/>
                      </a:lnTo>
                      <a:lnTo>
                        <a:pt x="17" y="118"/>
                      </a:lnTo>
                      <a:lnTo>
                        <a:pt x="7" y="105"/>
                      </a:lnTo>
                      <a:lnTo>
                        <a:pt x="2" y="86"/>
                      </a:lnTo>
                      <a:lnTo>
                        <a:pt x="0" y="64"/>
                      </a:lnTo>
                      <a:lnTo>
                        <a:pt x="2" y="42"/>
                      </a:lnTo>
                      <a:lnTo>
                        <a:pt x="7" y="23"/>
                      </a:lnTo>
                      <a:lnTo>
                        <a:pt x="17" y="10"/>
                      </a:lnTo>
                      <a:lnTo>
                        <a:pt x="30" y="2"/>
                      </a:lnTo>
                      <a:lnTo>
                        <a:pt x="43" y="0"/>
                      </a:lnTo>
                      <a:close/>
                    </a:path>
                  </a:pathLst>
                </a:custGeom>
                <a:solidFill>
                  <a:srgbClr val="000000"/>
                </a:solidFill>
                <a:ln w="0">
                  <a:noFill/>
                  <a:prstDash val="solid"/>
                  <a:round/>
                  <a:headEnd/>
                  <a:tailEnd/>
                </a:ln>
              </p:spPr>
              <p:txBody>
                <a:bodyPr vert="horz" wrap="square" lIns="89605" tIns="0" rIns="89605" bIns="0" numCol="1" anchor="ctr"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488" name="Freeform 141"/>
                <p:cNvSpPr>
                  <a:spLocks/>
                </p:cNvSpPr>
                <p:nvPr/>
              </p:nvSpPr>
              <p:spPr bwMode="auto">
                <a:xfrm>
                  <a:off x="2151820" y="3663566"/>
                  <a:ext cx="22946" cy="67744"/>
                </a:xfrm>
                <a:custGeom>
                  <a:avLst/>
                  <a:gdLst>
                    <a:gd name="T0" fmla="*/ 28 w 42"/>
                    <a:gd name="T1" fmla="*/ 0 h 124"/>
                    <a:gd name="T2" fmla="*/ 42 w 42"/>
                    <a:gd name="T3" fmla="*/ 0 h 124"/>
                    <a:gd name="T4" fmla="*/ 42 w 42"/>
                    <a:gd name="T5" fmla="*/ 124 h 124"/>
                    <a:gd name="T6" fmla="*/ 25 w 42"/>
                    <a:gd name="T7" fmla="*/ 124 h 124"/>
                    <a:gd name="T8" fmla="*/ 25 w 42"/>
                    <a:gd name="T9" fmla="*/ 15 h 124"/>
                    <a:gd name="T10" fmla="*/ 25 w 42"/>
                    <a:gd name="T11" fmla="*/ 15 h 124"/>
                    <a:gd name="T12" fmla="*/ 4 w 42"/>
                    <a:gd name="T13" fmla="*/ 26 h 124"/>
                    <a:gd name="T14" fmla="*/ 0 w 42"/>
                    <a:gd name="T15" fmla="*/ 15 h 124"/>
                    <a:gd name="T16" fmla="*/ 28 w 42"/>
                    <a:gd name="T1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24">
                      <a:moveTo>
                        <a:pt x="28" y="0"/>
                      </a:moveTo>
                      <a:lnTo>
                        <a:pt x="42" y="0"/>
                      </a:lnTo>
                      <a:lnTo>
                        <a:pt x="42" y="124"/>
                      </a:lnTo>
                      <a:lnTo>
                        <a:pt x="25" y="124"/>
                      </a:lnTo>
                      <a:lnTo>
                        <a:pt x="25" y="15"/>
                      </a:lnTo>
                      <a:lnTo>
                        <a:pt x="25" y="15"/>
                      </a:lnTo>
                      <a:lnTo>
                        <a:pt x="4" y="26"/>
                      </a:lnTo>
                      <a:lnTo>
                        <a:pt x="0" y="15"/>
                      </a:lnTo>
                      <a:lnTo>
                        <a:pt x="28" y="0"/>
                      </a:lnTo>
                      <a:close/>
                    </a:path>
                  </a:pathLst>
                </a:custGeom>
                <a:solidFill>
                  <a:srgbClr val="000000"/>
                </a:solidFill>
                <a:ln w="0">
                  <a:noFill/>
                  <a:prstDash val="solid"/>
                  <a:round/>
                  <a:headEnd/>
                  <a:tailEnd/>
                </a:ln>
              </p:spPr>
              <p:txBody>
                <a:bodyPr vert="horz" wrap="square" lIns="89605" tIns="0" rIns="89605" bIns="0" numCol="1" anchor="ctr"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489" name="Freeform 142"/>
                <p:cNvSpPr>
                  <a:spLocks noEditPoints="1"/>
                </p:cNvSpPr>
                <p:nvPr/>
              </p:nvSpPr>
              <p:spPr bwMode="auto">
                <a:xfrm>
                  <a:off x="2198804" y="3662473"/>
                  <a:ext cx="45891" cy="69930"/>
                </a:xfrm>
                <a:custGeom>
                  <a:avLst/>
                  <a:gdLst>
                    <a:gd name="T0" fmla="*/ 42 w 86"/>
                    <a:gd name="T1" fmla="*/ 13 h 128"/>
                    <a:gd name="T2" fmla="*/ 33 w 86"/>
                    <a:gd name="T3" fmla="*/ 15 h 128"/>
                    <a:gd name="T4" fmla="*/ 25 w 86"/>
                    <a:gd name="T5" fmla="*/ 26 h 128"/>
                    <a:gd name="T6" fmla="*/ 20 w 86"/>
                    <a:gd name="T7" fmla="*/ 42 h 128"/>
                    <a:gd name="T8" fmla="*/ 18 w 86"/>
                    <a:gd name="T9" fmla="*/ 64 h 128"/>
                    <a:gd name="T10" fmla="*/ 20 w 86"/>
                    <a:gd name="T11" fmla="*/ 86 h 128"/>
                    <a:gd name="T12" fmla="*/ 24 w 86"/>
                    <a:gd name="T13" fmla="*/ 102 h 128"/>
                    <a:gd name="T14" fmla="*/ 33 w 86"/>
                    <a:gd name="T15" fmla="*/ 113 h 128"/>
                    <a:gd name="T16" fmla="*/ 42 w 86"/>
                    <a:gd name="T17" fmla="*/ 115 h 128"/>
                    <a:gd name="T18" fmla="*/ 52 w 86"/>
                    <a:gd name="T19" fmla="*/ 113 h 128"/>
                    <a:gd name="T20" fmla="*/ 60 w 86"/>
                    <a:gd name="T21" fmla="*/ 106 h 128"/>
                    <a:gd name="T22" fmla="*/ 65 w 86"/>
                    <a:gd name="T23" fmla="*/ 96 h 128"/>
                    <a:gd name="T24" fmla="*/ 67 w 86"/>
                    <a:gd name="T25" fmla="*/ 81 h 128"/>
                    <a:gd name="T26" fmla="*/ 69 w 86"/>
                    <a:gd name="T27" fmla="*/ 64 h 128"/>
                    <a:gd name="T28" fmla="*/ 67 w 86"/>
                    <a:gd name="T29" fmla="*/ 47 h 128"/>
                    <a:gd name="T30" fmla="*/ 65 w 86"/>
                    <a:gd name="T31" fmla="*/ 32 h 128"/>
                    <a:gd name="T32" fmla="*/ 60 w 86"/>
                    <a:gd name="T33" fmla="*/ 22 h 128"/>
                    <a:gd name="T34" fmla="*/ 53 w 86"/>
                    <a:gd name="T35" fmla="*/ 15 h 128"/>
                    <a:gd name="T36" fmla="*/ 42 w 86"/>
                    <a:gd name="T37" fmla="*/ 13 h 128"/>
                    <a:gd name="T38" fmla="*/ 44 w 86"/>
                    <a:gd name="T39" fmla="*/ 0 h 128"/>
                    <a:gd name="T40" fmla="*/ 58 w 86"/>
                    <a:gd name="T41" fmla="*/ 2 h 128"/>
                    <a:gd name="T42" fmla="*/ 70 w 86"/>
                    <a:gd name="T43" fmla="*/ 10 h 128"/>
                    <a:gd name="T44" fmla="*/ 78 w 86"/>
                    <a:gd name="T45" fmla="*/ 23 h 128"/>
                    <a:gd name="T46" fmla="*/ 83 w 86"/>
                    <a:gd name="T47" fmla="*/ 40 h 128"/>
                    <a:gd name="T48" fmla="*/ 86 w 86"/>
                    <a:gd name="T49" fmla="*/ 63 h 128"/>
                    <a:gd name="T50" fmla="*/ 83 w 86"/>
                    <a:gd name="T51" fmla="*/ 86 h 128"/>
                    <a:gd name="T52" fmla="*/ 78 w 86"/>
                    <a:gd name="T53" fmla="*/ 105 h 128"/>
                    <a:gd name="T54" fmla="*/ 69 w 86"/>
                    <a:gd name="T55" fmla="*/ 118 h 128"/>
                    <a:gd name="T56" fmla="*/ 57 w 86"/>
                    <a:gd name="T57" fmla="*/ 126 h 128"/>
                    <a:gd name="T58" fmla="*/ 42 w 86"/>
                    <a:gd name="T59" fmla="*/ 128 h 128"/>
                    <a:gd name="T60" fmla="*/ 28 w 86"/>
                    <a:gd name="T61" fmla="*/ 126 h 128"/>
                    <a:gd name="T62" fmla="*/ 18 w 86"/>
                    <a:gd name="T63" fmla="*/ 118 h 128"/>
                    <a:gd name="T64" fmla="*/ 8 w 86"/>
                    <a:gd name="T65" fmla="*/ 105 h 128"/>
                    <a:gd name="T66" fmla="*/ 3 w 86"/>
                    <a:gd name="T67" fmla="*/ 86 h 128"/>
                    <a:gd name="T68" fmla="*/ 0 w 86"/>
                    <a:gd name="T69" fmla="*/ 64 h 128"/>
                    <a:gd name="T70" fmla="*/ 3 w 86"/>
                    <a:gd name="T71" fmla="*/ 42 h 128"/>
                    <a:gd name="T72" fmla="*/ 8 w 86"/>
                    <a:gd name="T73" fmla="*/ 23 h 128"/>
                    <a:gd name="T74" fmla="*/ 18 w 86"/>
                    <a:gd name="T75" fmla="*/ 10 h 128"/>
                    <a:gd name="T76" fmla="*/ 29 w 86"/>
                    <a:gd name="T77" fmla="*/ 2 h 128"/>
                    <a:gd name="T78" fmla="*/ 44 w 86"/>
                    <a:gd name="T79"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6" h="128">
                      <a:moveTo>
                        <a:pt x="42" y="13"/>
                      </a:moveTo>
                      <a:lnTo>
                        <a:pt x="33" y="15"/>
                      </a:lnTo>
                      <a:lnTo>
                        <a:pt x="25" y="26"/>
                      </a:lnTo>
                      <a:lnTo>
                        <a:pt x="20" y="42"/>
                      </a:lnTo>
                      <a:lnTo>
                        <a:pt x="18" y="64"/>
                      </a:lnTo>
                      <a:lnTo>
                        <a:pt x="20" y="86"/>
                      </a:lnTo>
                      <a:lnTo>
                        <a:pt x="24" y="102"/>
                      </a:lnTo>
                      <a:lnTo>
                        <a:pt x="33" y="113"/>
                      </a:lnTo>
                      <a:lnTo>
                        <a:pt x="42" y="115"/>
                      </a:lnTo>
                      <a:lnTo>
                        <a:pt x="52" y="113"/>
                      </a:lnTo>
                      <a:lnTo>
                        <a:pt x="60" y="106"/>
                      </a:lnTo>
                      <a:lnTo>
                        <a:pt x="65" y="96"/>
                      </a:lnTo>
                      <a:lnTo>
                        <a:pt x="67" y="81"/>
                      </a:lnTo>
                      <a:lnTo>
                        <a:pt x="69" y="64"/>
                      </a:lnTo>
                      <a:lnTo>
                        <a:pt x="67" y="47"/>
                      </a:lnTo>
                      <a:lnTo>
                        <a:pt x="65" y="32"/>
                      </a:lnTo>
                      <a:lnTo>
                        <a:pt x="60" y="22"/>
                      </a:lnTo>
                      <a:lnTo>
                        <a:pt x="53" y="15"/>
                      </a:lnTo>
                      <a:lnTo>
                        <a:pt x="42" y="13"/>
                      </a:lnTo>
                      <a:close/>
                      <a:moveTo>
                        <a:pt x="44" y="0"/>
                      </a:moveTo>
                      <a:lnTo>
                        <a:pt x="58" y="2"/>
                      </a:lnTo>
                      <a:lnTo>
                        <a:pt x="70" y="10"/>
                      </a:lnTo>
                      <a:lnTo>
                        <a:pt x="78" y="23"/>
                      </a:lnTo>
                      <a:lnTo>
                        <a:pt x="83" y="40"/>
                      </a:lnTo>
                      <a:lnTo>
                        <a:pt x="86" y="63"/>
                      </a:lnTo>
                      <a:lnTo>
                        <a:pt x="83" y="86"/>
                      </a:lnTo>
                      <a:lnTo>
                        <a:pt x="78" y="105"/>
                      </a:lnTo>
                      <a:lnTo>
                        <a:pt x="69" y="118"/>
                      </a:lnTo>
                      <a:lnTo>
                        <a:pt x="57" y="126"/>
                      </a:lnTo>
                      <a:lnTo>
                        <a:pt x="42" y="128"/>
                      </a:lnTo>
                      <a:lnTo>
                        <a:pt x="28" y="126"/>
                      </a:lnTo>
                      <a:lnTo>
                        <a:pt x="18" y="118"/>
                      </a:lnTo>
                      <a:lnTo>
                        <a:pt x="8" y="105"/>
                      </a:lnTo>
                      <a:lnTo>
                        <a:pt x="3" y="86"/>
                      </a:lnTo>
                      <a:lnTo>
                        <a:pt x="0" y="64"/>
                      </a:lnTo>
                      <a:lnTo>
                        <a:pt x="3" y="42"/>
                      </a:lnTo>
                      <a:lnTo>
                        <a:pt x="8" y="23"/>
                      </a:lnTo>
                      <a:lnTo>
                        <a:pt x="18" y="10"/>
                      </a:lnTo>
                      <a:lnTo>
                        <a:pt x="29" y="2"/>
                      </a:lnTo>
                      <a:lnTo>
                        <a:pt x="44" y="0"/>
                      </a:lnTo>
                      <a:close/>
                    </a:path>
                  </a:pathLst>
                </a:custGeom>
                <a:solidFill>
                  <a:srgbClr val="000000"/>
                </a:solidFill>
                <a:ln w="0">
                  <a:noFill/>
                  <a:prstDash val="solid"/>
                  <a:round/>
                  <a:headEnd/>
                  <a:tailEnd/>
                </a:ln>
              </p:spPr>
              <p:txBody>
                <a:bodyPr vert="horz" wrap="square" lIns="89605" tIns="0" rIns="89605" bIns="0" numCol="1" anchor="ctr"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490" name="Freeform 143"/>
                <p:cNvSpPr>
                  <a:spLocks/>
                </p:cNvSpPr>
                <p:nvPr/>
              </p:nvSpPr>
              <p:spPr bwMode="auto">
                <a:xfrm>
                  <a:off x="2259992" y="3663566"/>
                  <a:ext cx="22946" cy="67744"/>
                </a:xfrm>
                <a:custGeom>
                  <a:avLst/>
                  <a:gdLst>
                    <a:gd name="T0" fmla="*/ 28 w 42"/>
                    <a:gd name="T1" fmla="*/ 0 h 124"/>
                    <a:gd name="T2" fmla="*/ 42 w 42"/>
                    <a:gd name="T3" fmla="*/ 0 h 124"/>
                    <a:gd name="T4" fmla="*/ 42 w 42"/>
                    <a:gd name="T5" fmla="*/ 124 h 124"/>
                    <a:gd name="T6" fmla="*/ 25 w 42"/>
                    <a:gd name="T7" fmla="*/ 124 h 124"/>
                    <a:gd name="T8" fmla="*/ 25 w 42"/>
                    <a:gd name="T9" fmla="*/ 15 h 124"/>
                    <a:gd name="T10" fmla="*/ 25 w 42"/>
                    <a:gd name="T11" fmla="*/ 15 h 124"/>
                    <a:gd name="T12" fmla="*/ 4 w 42"/>
                    <a:gd name="T13" fmla="*/ 26 h 124"/>
                    <a:gd name="T14" fmla="*/ 0 w 42"/>
                    <a:gd name="T15" fmla="*/ 15 h 124"/>
                    <a:gd name="T16" fmla="*/ 28 w 42"/>
                    <a:gd name="T1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24">
                      <a:moveTo>
                        <a:pt x="28" y="0"/>
                      </a:moveTo>
                      <a:lnTo>
                        <a:pt x="42" y="0"/>
                      </a:lnTo>
                      <a:lnTo>
                        <a:pt x="42" y="124"/>
                      </a:lnTo>
                      <a:lnTo>
                        <a:pt x="25" y="124"/>
                      </a:lnTo>
                      <a:lnTo>
                        <a:pt x="25" y="15"/>
                      </a:lnTo>
                      <a:lnTo>
                        <a:pt x="25" y="15"/>
                      </a:lnTo>
                      <a:lnTo>
                        <a:pt x="4" y="26"/>
                      </a:lnTo>
                      <a:lnTo>
                        <a:pt x="0" y="15"/>
                      </a:lnTo>
                      <a:lnTo>
                        <a:pt x="28" y="0"/>
                      </a:lnTo>
                      <a:close/>
                    </a:path>
                  </a:pathLst>
                </a:custGeom>
                <a:solidFill>
                  <a:srgbClr val="000000"/>
                </a:solidFill>
                <a:ln w="0">
                  <a:noFill/>
                  <a:prstDash val="solid"/>
                  <a:round/>
                  <a:headEnd/>
                  <a:tailEnd/>
                </a:ln>
              </p:spPr>
              <p:txBody>
                <a:bodyPr vert="horz" wrap="square" lIns="89605" tIns="0" rIns="89605" bIns="0" numCol="1" anchor="ctr"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grpSp>
        </p:grpSp>
      </p:grpSp>
      <p:grpSp>
        <p:nvGrpSpPr>
          <p:cNvPr id="123" name="Group 122"/>
          <p:cNvGrpSpPr/>
          <p:nvPr/>
        </p:nvGrpSpPr>
        <p:grpSpPr>
          <a:xfrm>
            <a:off x="1051231" y="2231435"/>
            <a:ext cx="2706894" cy="894725"/>
            <a:chOff x="681736" y="1958076"/>
            <a:chExt cx="2706894" cy="894725"/>
          </a:xfrm>
        </p:grpSpPr>
        <p:sp>
          <p:nvSpPr>
            <p:cNvPr id="8" name="TextBox 7"/>
            <p:cNvSpPr txBox="1"/>
            <p:nvPr/>
          </p:nvSpPr>
          <p:spPr>
            <a:xfrm>
              <a:off x="1027850" y="1960291"/>
              <a:ext cx="2360780" cy="892510"/>
            </a:xfrm>
            <a:prstGeom prst="rect">
              <a:avLst/>
            </a:prstGeom>
            <a:noFill/>
          </p:spPr>
          <p:txBody>
            <a:bodyPr wrap="square" lIns="91398" tIns="45699" rIns="91398" bIns="45699"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gradFill>
                    <a:gsLst>
                      <a:gs pos="1250">
                        <a:srgbClr val="E81123"/>
                      </a:gs>
                      <a:gs pos="100000">
                        <a:srgbClr val="E81123"/>
                      </a:gs>
                    </a:gsLst>
                    <a:lin ang="5400000" scaled="0"/>
                  </a:gradFill>
                  <a:effectLst/>
                  <a:uLnTx/>
                  <a:uFillTx/>
                  <a:latin typeface="Segoe UI"/>
                  <a:ea typeface="+mn-ea"/>
                  <a:cs typeface="Segoe UI" panose="020B0502040204020203" pitchFamily="34" charset="0"/>
                </a:rPr>
                <a:t>Phishing Email</a:t>
              </a:r>
            </a:p>
            <a:p>
              <a:pPr marL="0" marR="0" lvl="0" indent="0" algn="l" defTabSz="913958" rtl="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Threat Actor targets </a:t>
              </a:r>
              <a:br>
                <a:rPr kumimoji="0" lang="en-US" sz="1200" b="0" i="1"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br>
              <a:r>
                <a:rPr kumimoji="0" lang="en-US" sz="1200" b="0" i="1"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employee(s) via </a:t>
              </a:r>
              <a:br>
                <a:rPr kumimoji="0" lang="en-US" sz="1200" b="0" i="1"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br>
              <a:r>
                <a:rPr kumimoji="0" lang="en-US" sz="1200" b="0" i="1"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phishing campaign</a:t>
              </a:r>
            </a:p>
          </p:txBody>
        </p:sp>
        <p:sp>
          <p:nvSpPr>
            <p:cNvPr id="9" name="Oval 8"/>
            <p:cNvSpPr>
              <a:spLocks noChangeAspect="1"/>
            </p:cNvSpPr>
            <p:nvPr/>
          </p:nvSpPr>
          <p:spPr>
            <a:xfrm>
              <a:off x="681736" y="1958076"/>
              <a:ext cx="324782" cy="324736"/>
            </a:xfrm>
            <a:prstGeom prst="ellipse">
              <a:avLst/>
            </a:prstGeom>
            <a:solidFill>
              <a:srgbClr val="FF0000"/>
            </a:solidFill>
            <a:ln>
              <a:noFill/>
            </a:ln>
          </p:spPr>
          <p:style>
            <a:lnRef idx="1">
              <a:schemeClr val="accent5"/>
            </a:lnRef>
            <a:fillRef idx="3">
              <a:schemeClr val="accent5"/>
            </a:fillRef>
            <a:effectRef idx="2">
              <a:schemeClr val="accent5"/>
            </a:effectRef>
            <a:fontRef idx="minor">
              <a:schemeClr val="lt1"/>
            </a:fontRef>
          </p:style>
          <p:txBody>
            <a:bodyPr lIns="91398" tIns="45699" rIns="91398" bIns="45699" rtlCol="0" anchor="ctr"/>
            <a:lstStyle/>
            <a:p>
              <a:pPr marL="0" marR="0" lvl="0" indent="0" algn="ctr" defTabSz="91395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white"/>
                  </a:solidFill>
                  <a:effectLst/>
                  <a:uLnTx/>
                  <a:uFillTx/>
                  <a:latin typeface="Segoe UI"/>
                  <a:ea typeface="+mn-ea"/>
                  <a:cs typeface="Segoe UI" panose="020B0502040204020203" pitchFamily="34" charset="0"/>
                </a:rPr>
                <a:t>1</a:t>
              </a:r>
            </a:p>
          </p:txBody>
        </p:sp>
      </p:grpSp>
      <p:grpSp>
        <p:nvGrpSpPr>
          <p:cNvPr id="7" name="Group 6"/>
          <p:cNvGrpSpPr/>
          <p:nvPr/>
        </p:nvGrpSpPr>
        <p:grpSpPr>
          <a:xfrm>
            <a:off x="390206" y="2284039"/>
            <a:ext cx="494460" cy="494388"/>
            <a:chOff x="417919" y="1954897"/>
            <a:chExt cx="447616" cy="447616"/>
          </a:xfrm>
        </p:grpSpPr>
        <p:sp>
          <p:nvSpPr>
            <p:cNvPr id="42" name="Oval 41"/>
            <p:cNvSpPr/>
            <p:nvPr/>
          </p:nvSpPr>
          <p:spPr>
            <a:xfrm>
              <a:off x="439549" y="1969606"/>
              <a:ext cx="414412" cy="4144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Segoe UI"/>
                <a:ea typeface="+mn-ea"/>
                <a:cs typeface="Segoe UI" panose="020B0502040204020203" pitchFamily="34" charset="0"/>
              </a:endParaRPr>
            </a:p>
          </p:txBody>
        </p:sp>
        <p:grpSp>
          <p:nvGrpSpPr>
            <p:cNvPr id="43" name="Group 42"/>
            <p:cNvGrpSpPr>
              <a:grpSpLocks noChangeAspect="1"/>
            </p:cNvGrpSpPr>
            <p:nvPr/>
          </p:nvGrpSpPr>
          <p:grpSpPr>
            <a:xfrm>
              <a:off x="417919" y="1954897"/>
              <a:ext cx="447616" cy="447616"/>
              <a:chOff x="8811774" y="2249124"/>
              <a:chExt cx="743447" cy="743447"/>
            </a:xfrm>
          </p:grpSpPr>
          <p:sp>
            <p:nvSpPr>
              <p:cNvPr id="44" name="Donut 270"/>
              <p:cNvSpPr/>
              <p:nvPr/>
            </p:nvSpPr>
            <p:spPr>
              <a:xfrm>
                <a:off x="8811774" y="2249124"/>
                <a:ext cx="743447" cy="743447"/>
              </a:xfrm>
              <a:prstGeom prst="donut">
                <a:avLst>
                  <a:gd name="adj" fmla="val 57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grpSp>
            <p:nvGrpSpPr>
              <p:cNvPr id="45" name="Group 44"/>
              <p:cNvGrpSpPr/>
              <p:nvPr/>
            </p:nvGrpSpPr>
            <p:grpSpPr>
              <a:xfrm>
                <a:off x="8942135" y="2332639"/>
                <a:ext cx="511205" cy="553406"/>
                <a:chOff x="10804526" y="3363913"/>
                <a:chExt cx="2538413" cy="2747963"/>
              </a:xfrm>
            </p:grpSpPr>
            <p:sp>
              <p:nvSpPr>
                <p:cNvPr id="46" name="Freeform 256"/>
                <p:cNvSpPr>
                  <a:spLocks noEditPoints="1"/>
                </p:cNvSpPr>
                <p:nvPr/>
              </p:nvSpPr>
              <p:spPr bwMode="auto">
                <a:xfrm>
                  <a:off x="11636376" y="3363913"/>
                  <a:ext cx="503238" cy="501650"/>
                </a:xfrm>
                <a:custGeom>
                  <a:avLst/>
                  <a:gdLst>
                    <a:gd name="T0" fmla="*/ 282 w 633"/>
                    <a:gd name="T1" fmla="*/ 122 h 632"/>
                    <a:gd name="T2" fmla="*/ 217 w 633"/>
                    <a:gd name="T3" fmla="*/ 145 h 632"/>
                    <a:gd name="T4" fmla="*/ 166 w 633"/>
                    <a:gd name="T5" fmla="*/ 188 h 632"/>
                    <a:gd name="T6" fmla="*/ 132 w 633"/>
                    <a:gd name="T7" fmla="*/ 247 h 632"/>
                    <a:gd name="T8" fmla="*/ 119 w 633"/>
                    <a:gd name="T9" fmla="*/ 316 h 632"/>
                    <a:gd name="T10" fmla="*/ 132 w 633"/>
                    <a:gd name="T11" fmla="*/ 385 h 632"/>
                    <a:gd name="T12" fmla="*/ 166 w 633"/>
                    <a:gd name="T13" fmla="*/ 443 h 632"/>
                    <a:gd name="T14" fmla="*/ 217 w 633"/>
                    <a:gd name="T15" fmla="*/ 486 h 632"/>
                    <a:gd name="T16" fmla="*/ 282 w 633"/>
                    <a:gd name="T17" fmla="*/ 510 h 632"/>
                    <a:gd name="T18" fmla="*/ 353 w 633"/>
                    <a:gd name="T19" fmla="*/ 510 h 632"/>
                    <a:gd name="T20" fmla="*/ 416 w 633"/>
                    <a:gd name="T21" fmla="*/ 486 h 632"/>
                    <a:gd name="T22" fmla="*/ 468 w 633"/>
                    <a:gd name="T23" fmla="*/ 443 h 632"/>
                    <a:gd name="T24" fmla="*/ 503 w 633"/>
                    <a:gd name="T25" fmla="*/ 385 h 632"/>
                    <a:gd name="T26" fmla="*/ 514 w 633"/>
                    <a:gd name="T27" fmla="*/ 316 h 632"/>
                    <a:gd name="T28" fmla="*/ 503 w 633"/>
                    <a:gd name="T29" fmla="*/ 247 h 632"/>
                    <a:gd name="T30" fmla="*/ 468 w 633"/>
                    <a:gd name="T31" fmla="*/ 188 h 632"/>
                    <a:gd name="T32" fmla="*/ 416 w 633"/>
                    <a:gd name="T33" fmla="*/ 145 h 632"/>
                    <a:gd name="T34" fmla="*/ 353 w 633"/>
                    <a:gd name="T35" fmla="*/ 122 h 632"/>
                    <a:gd name="T36" fmla="*/ 317 w 633"/>
                    <a:gd name="T37" fmla="*/ 0 h 632"/>
                    <a:gd name="T38" fmla="*/ 402 w 633"/>
                    <a:gd name="T39" fmla="*/ 11 h 632"/>
                    <a:gd name="T40" fmla="*/ 478 w 633"/>
                    <a:gd name="T41" fmla="*/ 43 h 632"/>
                    <a:gd name="T42" fmla="*/ 541 w 633"/>
                    <a:gd name="T43" fmla="*/ 93 h 632"/>
                    <a:gd name="T44" fmla="*/ 590 w 633"/>
                    <a:gd name="T45" fmla="*/ 156 h 632"/>
                    <a:gd name="T46" fmla="*/ 623 w 633"/>
                    <a:gd name="T47" fmla="*/ 232 h 632"/>
                    <a:gd name="T48" fmla="*/ 633 w 633"/>
                    <a:gd name="T49" fmla="*/ 316 h 632"/>
                    <a:gd name="T50" fmla="*/ 623 w 633"/>
                    <a:gd name="T51" fmla="*/ 400 h 632"/>
                    <a:gd name="T52" fmla="*/ 590 w 633"/>
                    <a:gd name="T53" fmla="*/ 475 h 632"/>
                    <a:gd name="T54" fmla="*/ 541 w 633"/>
                    <a:gd name="T55" fmla="*/ 539 h 632"/>
                    <a:gd name="T56" fmla="*/ 478 w 633"/>
                    <a:gd name="T57" fmla="*/ 589 h 632"/>
                    <a:gd name="T58" fmla="*/ 402 w 633"/>
                    <a:gd name="T59" fmla="*/ 620 h 632"/>
                    <a:gd name="T60" fmla="*/ 317 w 633"/>
                    <a:gd name="T61" fmla="*/ 632 h 632"/>
                    <a:gd name="T62" fmla="*/ 233 w 633"/>
                    <a:gd name="T63" fmla="*/ 620 h 632"/>
                    <a:gd name="T64" fmla="*/ 157 w 633"/>
                    <a:gd name="T65" fmla="*/ 589 h 632"/>
                    <a:gd name="T66" fmla="*/ 93 w 633"/>
                    <a:gd name="T67" fmla="*/ 539 h 632"/>
                    <a:gd name="T68" fmla="*/ 43 w 633"/>
                    <a:gd name="T69" fmla="*/ 475 h 632"/>
                    <a:gd name="T70" fmla="*/ 12 w 633"/>
                    <a:gd name="T71" fmla="*/ 400 h 632"/>
                    <a:gd name="T72" fmla="*/ 0 w 633"/>
                    <a:gd name="T73" fmla="*/ 316 h 632"/>
                    <a:gd name="T74" fmla="*/ 12 w 633"/>
                    <a:gd name="T75" fmla="*/ 232 h 632"/>
                    <a:gd name="T76" fmla="*/ 43 w 633"/>
                    <a:gd name="T77" fmla="*/ 156 h 632"/>
                    <a:gd name="T78" fmla="*/ 93 w 633"/>
                    <a:gd name="T79" fmla="*/ 93 h 632"/>
                    <a:gd name="T80" fmla="*/ 157 w 633"/>
                    <a:gd name="T81" fmla="*/ 43 h 632"/>
                    <a:gd name="T82" fmla="*/ 233 w 633"/>
                    <a:gd name="T83" fmla="*/ 11 h 632"/>
                    <a:gd name="T84" fmla="*/ 317 w 633"/>
                    <a:gd name="T85" fmla="*/ 0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33" h="632">
                      <a:moveTo>
                        <a:pt x="317" y="119"/>
                      </a:moveTo>
                      <a:lnTo>
                        <a:pt x="282" y="122"/>
                      </a:lnTo>
                      <a:lnTo>
                        <a:pt x="248" y="131"/>
                      </a:lnTo>
                      <a:lnTo>
                        <a:pt x="217" y="145"/>
                      </a:lnTo>
                      <a:lnTo>
                        <a:pt x="190" y="165"/>
                      </a:lnTo>
                      <a:lnTo>
                        <a:pt x="166" y="188"/>
                      </a:lnTo>
                      <a:lnTo>
                        <a:pt x="147" y="217"/>
                      </a:lnTo>
                      <a:lnTo>
                        <a:pt x="132" y="247"/>
                      </a:lnTo>
                      <a:lnTo>
                        <a:pt x="122" y="280"/>
                      </a:lnTo>
                      <a:lnTo>
                        <a:pt x="119" y="316"/>
                      </a:lnTo>
                      <a:lnTo>
                        <a:pt x="122" y="351"/>
                      </a:lnTo>
                      <a:lnTo>
                        <a:pt x="132" y="385"/>
                      </a:lnTo>
                      <a:lnTo>
                        <a:pt x="147" y="415"/>
                      </a:lnTo>
                      <a:lnTo>
                        <a:pt x="166" y="443"/>
                      </a:lnTo>
                      <a:lnTo>
                        <a:pt x="190" y="467"/>
                      </a:lnTo>
                      <a:lnTo>
                        <a:pt x="217" y="486"/>
                      </a:lnTo>
                      <a:lnTo>
                        <a:pt x="248" y="501"/>
                      </a:lnTo>
                      <a:lnTo>
                        <a:pt x="282" y="510"/>
                      </a:lnTo>
                      <a:lnTo>
                        <a:pt x="317" y="513"/>
                      </a:lnTo>
                      <a:lnTo>
                        <a:pt x="353" y="510"/>
                      </a:lnTo>
                      <a:lnTo>
                        <a:pt x="386" y="501"/>
                      </a:lnTo>
                      <a:lnTo>
                        <a:pt x="416" y="486"/>
                      </a:lnTo>
                      <a:lnTo>
                        <a:pt x="445" y="467"/>
                      </a:lnTo>
                      <a:lnTo>
                        <a:pt x="468" y="443"/>
                      </a:lnTo>
                      <a:lnTo>
                        <a:pt x="488" y="415"/>
                      </a:lnTo>
                      <a:lnTo>
                        <a:pt x="503" y="385"/>
                      </a:lnTo>
                      <a:lnTo>
                        <a:pt x="511" y="351"/>
                      </a:lnTo>
                      <a:lnTo>
                        <a:pt x="514" y="316"/>
                      </a:lnTo>
                      <a:lnTo>
                        <a:pt x="511" y="280"/>
                      </a:lnTo>
                      <a:lnTo>
                        <a:pt x="503" y="247"/>
                      </a:lnTo>
                      <a:lnTo>
                        <a:pt x="488" y="217"/>
                      </a:lnTo>
                      <a:lnTo>
                        <a:pt x="468" y="188"/>
                      </a:lnTo>
                      <a:lnTo>
                        <a:pt x="445" y="165"/>
                      </a:lnTo>
                      <a:lnTo>
                        <a:pt x="416" y="145"/>
                      </a:lnTo>
                      <a:lnTo>
                        <a:pt x="386" y="131"/>
                      </a:lnTo>
                      <a:lnTo>
                        <a:pt x="353" y="122"/>
                      </a:lnTo>
                      <a:lnTo>
                        <a:pt x="317" y="119"/>
                      </a:lnTo>
                      <a:close/>
                      <a:moveTo>
                        <a:pt x="317" y="0"/>
                      </a:moveTo>
                      <a:lnTo>
                        <a:pt x="361" y="2"/>
                      </a:lnTo>
                      <a:lnTo>
                        <a:pt x="402" y="11"/>
                      </a:lnTo>
                      <a:lnTo>
                        <a:pt x="441" y="24"/>
                      </a:lnTo>
                      <a:lnTo>
                        <a:pt x="478" y="43"/>
                      </a:lnTo>
                      <a:lnTo>
                        <a:pt x="511" y="65"/>
                      </a:lnTo>
                      <a:lnTo>
                        <a:pt x="541" y="93"/>
                      </a:lnTo>
                      <a:lnTo>
                        <a:pt x="568" y="122"/>
                      </a:lnTo>
                      <a:lnTo>
                        <a:pt x="590" y="156"/>
                      </a:lnTo>
                      <a:lnTo>
                        <a:pt x="609" y="193"/>
                      </a:lnTo>
                      <a:lnTo>
                        <a:pt x="623" y="232"/>
                      </a:lnTo>
                      <a:lnTo>
                        <a:pt x="631" y="272"/>
                      </a:lnTo>
                      <a:lnTo>
                        <a:pt x="633" y="316"/>
                      </a:lnTo>
                      <a:lnTo>
                        <a:pt x="631" y="359"/>
                      </a:lnTo>
                      <a:lnTo>
                        <a:pt x="623" y="400"/>
                      </a:lnTo>
                      <a:lnTo>
                        <a:pt x="609" y="439"/>
                      </a:lnTo>
                      <a:lnTo>
                        <a:pt x="590" y="475"/>
                      </a:lnTo>
                      <a:lnTo>
                        <a:pt x="568" y="509"/>
                      </a:lnTo>
                      <a:lnTo>
                        <a:pt x="541" y="539"/>
                      </a:lnTo>
                      <a:lnTo>
                        <a:pt x="511" y="566"/>
                      </a:lnTo>
                      <a:lnTo>
                        <a:pt x="478" y="589"/>
                      </a:lnTo>
                      <a:lnTo>
                        <a:pt x="441" y="607"/>
                      </a:lnTo>
                      <a:lnTo>
                        <a:pt x="402" y="620"/>
                      </a:lnTo>
                      <a:lnTo>
                        <a:pt x="361" y="629"/>
                      </a:lnTo>
                      <a:lnTo>
                        <a:pt x="317" y="632"/>
                      </a:lnTo>
                      <a:lnTo>
                        <a:pt x="274" y="629"/>
                      </a:lnTo>
                      <a:lnTo>
                        <a:pt x="233" y="620"/>
                      </a:lnTo>
                      <a:lnTo>
                        <a:pt x="194" y="607"/>
                      </a:lnTo>
                      <a:lnTo>
                        <a:pt x="157" y="589"/>
                      </a:lnTo>
                      <a:lnTo>
                        <a:pt x="123" y="566"/>
                      </a:lnTo>
                      <a:lnTo>
                        <a:pt x="93" y="539"/>
                      </a:lnTo>
                      <a:lnTo>
                        <a:pt x="67" y="509"/>
                      </a:lnTo>
                      <a:lnTo>
                        <a:pt x="43" y="475"/>
                      </a:lnTo>
                      <a:lnTo>
                        <a:pt x="26" y="439"/>
                      </a:lnTo>
                      <a:lnTo>
                        <a:pt x="12" y="400"/>
                      </a:lnTo>
                      <a:lnTo>
                        <a:pt x="3" y="359"/>
                      </a:lnTo>
                      <a:lnTo>
                        <a:pt x="0" y="316"/>
                      </a:lnTo>
                      <a:lnTo>
                        <a:pt x="3" y="272"/>
                      </a:lnTo>
                      <a:lnTo>
                        <a:pt x="12" y="232"/>
                      </a:lnTo>
                      <a:lnTo>
                        <a:pt x="26" y="193"/>
                      </a:lnTo>
                      <a:lnTo>
                        <a:pt x="43" y="156"/>
                      </a:lnTo>
                      <a:lnTo>
                        <a:pt x="67" y="122"/>
                      </a:lnTo>
                      <a:lnTo>
                        <a:pt x="93" y="93"/>
                      </a:lnTo>
                      <a:lnTo>
                        <a:pt x="123" y="65"/>
                      </a:lnTo>
                      <a:lnTo>
                        <a:pt x="157" y="43"/>
                      </a:lnTo>
                      <a:lnTo>
                        <a:pt x="194" y="24"/>
                      </a:lnTo>
                      <a:lnTo>
                        <a:pt x="233" y="11"/>
                      </a:lnTo>
                      <a:lnTo>
                        <a:pt x="274" y="2"/>
                      </a:lnTo>
                      <a:lnTo>
                        <a:pt x="317" y="0"/>
                      </a:lnTo>
                      <a:close/>
                    </a:path>
                  </a:pathLst>
                </a:custGeom>
                <a:solidFill>
                  <a:srgbClr val="000000"/>
                </a:solidFill>
                <a:ln w="0">
                  <a:noFill/>
                  <a:prstDash val="solid"/>
                  <a:round/>
                  <a:headEnd/>
                  <a:tailEnd/>
                </a:ln>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47" name="Freeform 257"/>
                <p:cNvSpPr>
                  <a:spLocks/>
                </p:cNvSpPr>
                <p:nvPr/>
              </p:nvSpPr>
              <p:spPr bwMode="auto">
                <a:xfrm>
                  <a:off x="10804526" y="4906963"/>
                  <a:ext cx="654050" cy="1204913"/>
                </a:xfrm>
                <a:custGeom>
                  <a:avLst/>
                  <a:gdLst>
                    <a:gd name="T0" fmla="*/ 24 w 823"/>
                    <a:gd name="T1" fmla="*/ 0 h 1519"/>
                    <a:gd name="T2" fmla="*/ 352 w 823"/>
                    <a:gd name="T3" fmla="*/ 576 h 1519"/>
                    <a:gd name="T4" fmla="*/ 176 w 823"/>
                    <a:gd name="T5" fmla="*/ 429 h 1519"/>
                    <a:gd name="T6" fmla="*/ 181 w 823"/>
                    <a:gd name="T7" fmla="*/ 502 h 1519"/>
                    <a:gd name="T8" fmla="*/ 189 w 823"/>
                    <a:gd name="T9" fmla="*/ 570 h 1519"/>
                    <a:gd name="T10" fmla="*/ 199 w 823"/>
                    <a:gd name="T11" fmla="*/ 633 h 1519"/>
                    <a:gd name="T12" fmla="*/ 212 w 823"/>
                    <a:gd name="T13" fmla="*/ 692 h 1519"/>
                    <a:gd name="T14" fmla="*/ 228 w 823"/>
                    <a:gd name="T15" fmla="*/ 748 h 1519"/>
                    <a:gd name="T16" fmla="*/ 244 w 823"/>
                    <a:gd name="T17" fmla="*/ 798 h 1519"/>
                    <a:gd name="T18" fmla="*/ 263 w 823"/>
                    <a:gd name="T19" fmla="*/ 845 h 1519"/>
                    <a:gd name="T20" fmla="*/ 283 w 823"/>
                    <a:gd name="T21" fmla="*/ 888 h 1519"/>
                    <a:gd name="T22" fmla="*/ 304 w 823"/>
                    <a:gd name="T23" fmla="*/ 928 h 1519"/>
                    <a:gd name="T24" fmla="*/ 326 w 823"/>
                    <a:gd name="T25" fmla="*/ 964 h 1519"/>
                    <a:gd name="T26" fmla="*/ 348 w 823"/>
                    <a:gd name="T27" fmla="*/ 997 h 1519"/>
                    <a:gd name="T28" fmla="*/ 370 w 823"/>
                    <a:gd name="T29" fmla="*/ 1026 h 1519"/>
                    <a:gd name="T30" fmla="*/ 392 w 823"/>
                    <a:gd name="T31" fmla="*/ 1052 h 1519"/>
                    <a:gd name="T32" fmla="*/ 413 w 823"/>
                    <a:gd name="T33" fmla="*/ 1076 h 1519"/>
                    <a:gd name="T34" fmla="*/ 434 w 823"/>
                    <a:gd name="T35" fmla="*/ 1097 h 1519"/>
                    <a:gd name="T36" fmla="*/ 454 w 823"/>
                    <a:gd name="T37" fmla="*/ 1114 h 1519"/>
                    <a:gd name="T38" fmla="*/ 472 w 823"/>
                    <a:gd name="T39" fmla="*/ 1129 h 1519"/>
                    <a:gd name="T40" fmla="*/ 488 w 823"/>
                    <a:gd name="T41" fmla="*/ 1142 h 1519"/>
                    <a:gd name="T42" fmla="*/ 526 w 823"/>
                    <a:gd name="T43" fmla="*/ 1170 h 1519"/>
                    <a:gd name="T44" fmla="*/ 564 w 823"/>
                    <a:gd name="T45" fmla="*/ 1194 h 1519"/>
                    <a:gd name="T46" fmla="*/ 602 w 823"/>
                    <a:gd name="T47" fmla="*/ 1216 h 1519"/>
                    <a:gd name="T48" fmla="*/ 641 w 823"/>
                    <a:gd name="T49" fmla="*/ 1234 h 1519"/>
                    <a:gd name="T50" fmla="*/ 682 w 823"/>
                    <a:gd name="T51" fmla="*/ 1250 h 1519"/>
                    <a:gd name="T52" fmla="*/ 725 w 823"/>
                    <a:gd name="T53" fmla="*/ 1262 h 1519"/>
                    <a:gd name="T54" fmla="*/ 772 w 823"/>
                    <a:gd name="T55" fmla="*/ 1270 h 1519"/>
                    <a:gd name="T56" fmla="*/ 823 w 823"/>
                    <a:gd name="T57" fmla="*/ 1276 h 1519"/>
                    <a:gd name="T58" fmla="*/ 788 w 823"/>
                    <a:gd name="T59" fmla="*/ 1519 h 1519"/>
                    <a:gd name="T60" fmla="*/ 728 w 823"/>
                    <a:gd name="T61" fmla="*/ 1514 h 1519"/>
                    <a:gd name="T62" fmla="*/ 668 w 823"/>
                    <a:gd name="T63" fmla="*/ 1502 h 1519"/>
                    <a:gd name="T64" fmla="*/ 609 w 823"/>
                    <a:gd name="T65" fmla="*/ 1484 h 1519"/>
                    <a:gd name="T66" fmla="*/ 552 w 823"/>
                    <a:gd name="T67" fmla="*/ 1460 h 1519"/>
                    <a:gd name="T68" fmla="*/ 496 w 823"/>
                    <a:gd name="T69" fmla="*/ 1432 h 1519"/>
                    <a:gd name="T70" fmla="*/ 444 w 823"/>
                    <a:gd name="T71" fmla="*/ 1399 h 1519"/>
                    <a:gd name="T72" fmla="*/ 394 w 823"/>
                    <a:gd name="T73" fmla="*/ 1363 h 1519"/>
                    <a:gd name="T74" fmla="*/ 348 w 823"/>
                    <a:gd name="T75" fmla="*/ 1325 h 1519"/>
                    <a:gd name="T76" fmla="*/ 305 w 823"/>
                    <a:gd name="T77" fmla="*/ 1284 h 1519"/>
                    <a:gd name="T78" fmla="*/ 269 w 823"/>
                    <a:gd name="T79" fmla="*/ 1241 h 1519"/>
                    <a:gd name="T80" fmla="*/ 235 w 823"/>
                    <a:gd name="T81" fmla="*/ 1197 h 1519"/>
                    <a:gd name="T82" fmla="*/ 208 w 823"/>
                    <a:gd name="T83" fmla="*/ 1154 h 1519"/>
                    <a:gd name="T84" fmla="*/ 178 w 823"/>
                    <a:gd name="T85" fmla="*/ 1098 h 1519"/>
                    <a:gd name="T86" fmla="*/ 149 w 823"/>
                    <a:gd name="T87" fmla="*/ 1036 h 1519"/>
                    <a:gd name="T88" fmla="*/ 121 w 823"/>
                    <a:gd name="T89" fmla="*/ 969 h 1519"/>
                    <a:gd name="T90" fmla="*/ 96 w 823"/>
                    <a:gd name="T91" fmla="*/ 898 h 1519"/>
                    <a:gd name="T92" fmla="*/ 72 w 823"/>
                    <a:gd name="T93" fmla="*/ 823 h 1519"/>
                    <a:gd name="T94" fmla="*/ 52 w 823"/>
                    <a:gd name="T95" fmla="*/ 744 h 1519"/>
                    <a:gd name="T96" fmla="*/ 34 w 823"/>
                    <a:gd name="T97" fmla="*/ 661 h 1519"/>
                    <a:gd name="T98" fmla="*/ 20 w 823"/>
                    <a:gd name="T99" fmla="*/ 575 h 1519"/>
                    <a:gd name="T100" fmla="*/ 9 w 823"/>
                    <a:gd name="T101" fmla="*/ 486 h 1519"/>
                    <a:gd name="T102" fmla="*/ 2 w 823"/>
                    <a:gd name="T103" fmla="*/ 393 h 1519"/>
                    <a:gd name="T104" fmla="*/ 0 w 823"/>
                    <a:gd name="T105" fmla="*/ 299 h 1519"/>
                    <a:gd name="T106" fmla="*/ 3 w 823"/>
                    <a:gd name="T107" fmla="*/ 201 h 1519"/>
                    <a:gd name="T108" fmla="*/ 10 w 823"/>
                    <a:gd name="T109" fmla="*/ 102 h 1519"/>
                    <a:gd name="T110" fmla="*/ 24 w 823"/>
                    <a:gd name="T111"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23" h="1519">
                      <a:moveTo>
                        <a:pt x="24" y="0"/>
                      </a:moveTo>
                      <a:lnTo>
                        <a:pt x="352" y="576"/>
                      </a:lnTo>
                      <a:lnTo>
                        <a:pt x="176" y="429"/>
                      </a:lnTo>
                      <a:lnTo>
                        <a:pt x="181" y="502"/>
                      </a:lnTo>
                      <a:lnTo>
                        <a:pt x="189" y="570"/>
                      </a:lnTo>
                      <a:lnTo>
                        <a:pt x="199" y="633"/>
                      </a:lnTo>
                      <a:lnTo>
                        <a:pt x="212" y="692"/>
                      </a:lnTo>
                      <a:lnTo>
                        <a:pt x="228" y="748"/>
                      </a:lnTo>
                      <a:lnTo>
                        <a:pt x="244" y="798"/>
                      </a:lnTo>
                      <a:lnTo>
                        <a:pt x="263" y="845"/>
                      </a:lnTo>
                      <a:lnTo>
                        <a:pt x="283" y="888"/>
                      </a:lnTo>
                      <a:lnTo>
                        <a:pt x="304" y="928"/>
                      </a:lnTo>
                      <a:lnTo>
                        <a:pt x="326" y="964"/>
                      </a:lnTo>
                      <a:lnTo>
                        <a:pt x="348" y="997"/>
                      </a:lnTo>
                      <a:lnTo>
                        <a:pt x="370" y="1026"/>
                      </a:lnTo>
                      <a:lnTo>
                        <a:pt x="392" y="1052"/>
                      </a:lnTo>
                      <a:lnTo>
                        <a:pt x="413" y="1076"/>
                      </a:lnTo>
                      <a:lnTo>
                        <a:pt x="434" y="1097"/>
                      </a:lnTo>
                      <a:lnTo>
                        <a:pt x="454" y="1114"/>
                      </a:lnTo>
                      <a:lnTo>
                        <a:pt x="472" y="1129"/>
                      </a:lnTo>
                      <a:lnTo>
                        <a:pt x="488" y="1142"/>
                      </a:lnTo>
                      <a:lnTo>
                        <a:pt x="526" y="1170"/>
                      </a:lnTo>
                      <a:lnTo>
                        <a:pt x="564" y="1194"/>
                      </a:lnTo>
                      <a:lnTo>
                        <a:pt x="602" y="1216"/>
                      </a:lnTo>
                      <a:lnTo>
                        <a:pt x="641" y="1234"/>
                      </a:lnTo>
                      <a:lnTo>
                        <a:pt x="682" y="1250"/>
                      </a:lnTo>
                      <a:lnTo>
                        <a:pt x="725" y="1262"/>
                      </a:lnTo>
                      <a:lnTo>
                        <a:pt x="772" y="1270"/>
                      </a:lnTo>
                      <a:lnTo>
                        <a:pt x="823" y="1276"/>
                      </a:lnTo>
                      <a:lnTo>
                        <a:pt x="788" y="1519"/>
                      </a:lnTo>
                      <a:lnTo>
                        <a:pt x="728" y="1514"/>
                      </a:lnTo>
                      <a:lnTo>
                        <a:pt x="668" y="1502"/>
                      </a:lnTo>
                      <a:lnTo>
                        <a:pt x="609" y="1484"/>
                      </a:lnTo>
                      <a:lnTo>
                        <a:pt x="552" y="1460"/>
                      </a:lnTo>
                      <a:lnTo>
                        <a:pt x="496" y="1432"/>
                      </a:lnTo>
                      <a:lnTo>
                        <a:pt x="444" y="1399"/>
                      </a:lnTo>
                      <a:lnTo>
                        <a:pt x="394" y="1363"/>
                      </a:lnTo>
                      <a:lnTo>
                        <a:pt x="348" y="1325"/>
                      </a:lnTo>
                      <a:lnTo>
                        <a:pt x="305" y="1284"/>
                      </a:lnTo>
                      <a:lnTo>
                        <a:pt x="269" y="1241"/>
                      </a:lnTo>
                      <a:lnTo>
                        <a:pt x="235" y="1197"/>
                      </a:lnTo>
                      <a:lnTo>
                        <a:pt x="208" y="1154"/>
                      </a:lnTo>
                      <a:lnTo>
                        <a:pt x="178" y="1098"/>
                      </a:lnTo>
                      <a:lnTo>
                        <a:pt x="149" y="1036"/>
                      </a:lnTo>
                      <a:lnTo>
                        <a:pt x="121" y="969"/>
                      </a:lnTo>
                      <a:lnTo>
                        <a:pt x="96" y="898"/>
                      </a:lnTo>
                      <a:lnTo>
                        <a:pt x="72" y="823"/>
                      </a:lnTo>
                      <a:lnTo>
                        <a:pt x="52" y="744"/>
                      </a:lnTo>
                      <a:lnTo>
                        <a:pt x="34" y="661"/>
                      </a:lnTo>
                      <a:lnTo>
                        <a:pt x="20" y="575"/>
                      </a:lnTo>
                      <a:lnTo>
                        <a:pt x="9" y="486"/>
                      </a:lnTo>
                      <a:lnTo>
                        <a:pt x="2" y="393"/>
                      </a:lnTo>
                      <a:lnTo>
                        <a:pt x="0" y="299"/>
                      </a:lnTo>
                      <a:lnTo>
                        <a:pt x="3" y="201"/>
                      </a:lnTo>
                      <a:lnTo>
                        <a:pt x="10" y="102"/>
                      </a:lnTo>
                      <a:lnTo>
                        <a:pt x="24" y="0"/>
                      </a:lnTo>
                      <a:close/>
                    </a:path>
                  </a:pathLst>
                </a:custGeom>
                <a:solidFill>
                  <a:srgbClr val="000000"/>
                </a:solidFill>
                <a:ln w="0">
                  <a:noFill/>
                  <a:prstDash val="solid"/>
                  <a:round/>
                  <a:headEnd/>
                  <a:tailEnd/>
                </a:ln>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48" name="Freeform 258"/>
                <p:cNvSpPr>
                  <a:spLocks noEditPoints="1"/>
                </p:cNvSpPr>
                <p:nvPr/>
              </p:nvSpPr>
              <p:spPr bwMode="auto">
                <a:xfrm>
                  <a:off x="11398251" y="4092575"/>
                  <a:ext cx="1944688" cy="1384300"/>
                </a:xfrm>
                <a:custGeom>
                  <a:avLst/>
                  <a:gdLst>
                    <a:gd name="T0" fmla="*/ 2450 w 2450"/>
                    <a:gd name="T1" fmla="*/ 472 h 1743"/>
                    <a:gd name="T2" fmla="*/ 2450 w 2450"/>
                    <a:gd name="T3" fmla="*/ 1743 h 1743"/>
                    <a:gd name="T4" fmla="*/ 0 w 2450"/>
                    <a:gd name="T5" fmla="*/ 1743 h 1743"/>
                    <a:gd name="T6" fmla="*/ 0 w 2450"/>
                    <a:gd name="T7" fmla="*/ 500 h 1743"/>
                    <a:gd name="T8" fmla="*/ 1195 w 2450"/>
                    <a:gd name="T9" fmla="*/ 1163 h 1743"/>
                    <a:gd name="T10" fmla="*/ 1200 w 2450"/>
                    <a:gd name="T11" fmla="*/ 1154 h 1743"/>
                    <a:gd name="T12" fmla="*/ 1204 w 2450"/>
                    <a:gd name="T13" fmla="*/ 1163 h 1743"/>
                    <a:gd name="T14" fmla="*/ 2450 w 2450"/>
                    <a:gd name="T15" fmla="*/ 472 h 1743"/>
                    <a:gd name="T16" fmla="*/ 0 w 2450"/>
                    <a:gd name="T17" fmla="*/ 0 h 1743"/>
                    <a:gd name="T18" fmla="*/ 2450 w 2450"/>
                    <a:gd name="T19" fmla="*/ 0 h 1743"/>
                    <a:gd name="T20" fmla="*/ 2450 w 2450"/>
                    <a:gd name="T21" fmla="*/ 185 h 1743"/>
                    <a:gd name="T22" fmla="*/ 1200 w 2450"/>
                    <a:gd name="T23" fmla="*/ 878 h 1743"/>
                    <a:gd name="T24" fmla="*/ 0 w 2450"/>
                    <a:gd name="T25" fmla="*/ 212 h 1743"/>
                    <a:gd name="T26" fmla="*/ 0 w 2450"/>
                    <a:gd name="T27" fmla="*/ 0 h 1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50" h="1743">
                      <a:moveTo>
                        <a:pt x="2450" y="472"/>
                      </a:moveTo>
                      <a:lnTo>
                        <a:pt x="2450" y="1743"/>
                      </a:lnTo>
                      <a:lnTo>
                        <a:pt x="0" y="1743"/>
                      </a:lnTo>
                      <a:lnTo>
                        <a:pt x="0" y="500"/>
                      </a:lnTo>
                      <a:lnTo>
                        <a:pt x="1195" y="1163"/>
                      </a:lnTo>
                      <a:lnTo>
                        <a:pt x="1200" y="1154"/>
                      </a:lnTo>
                      <a:lnTo>
                        <a:pt x="1204" y="1163"/>
                      </a:lnTo>
                      <a:lnTo>
                        <a:pt x="2450" y="472"/>
                      </a:lnTo>
                      <a:close/>
                      <a:moveTo>
                        <a:pt x="0" y="0"/>
                      </a:moveTo>
                      <a:lnTo>
                        <a:pt x="2450" y="0"/>
                      </a:lnTo>
                      <a:lnTo>
                        <a:pt x="2450" y="185"/>
                      </a:lnTo>
                      <a:lnTo>
                        <a:pt x="1200" y="878"/>
                      </a:lnTo>
                      <a:lnTo>
                        <a:pt x="0" y="212"/>
                      </a:lnTo>
                      <a:lnTo>
                        <a:pt x="0" y="0"/>
                      </a:lnTo>
                      <a:close/>
                    </a:path>
                  </a:pathLst>
                </a:custGeom>
                <a:solidFill>
                  <a:srgbClr val="000000"/>
                </a:solidFill>
                <a:ln w="0">
                  <a:noFill/>
                  <a:prstDash val="solid"/>
                  <a:round/>
                  <a:headEnd/>
                  <a:tailEnd/>
                </a:ln>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49" name="Rectangle 259"/>
                <p:cNvSpPr>
                  <a:spLocks noChangeArrowheads="1"/>
                </p:cNvSpPr>
                <p:nvPr/>
              </p:nvSpPr>
              <p:spPr bwMode="auto">
                <a:xfrm>
                  <a:off x="11763376" y="3789363"/>
                  <a:ext cx="246063" cy="442913"/>
                </a:xfrm>
                <a:prstGeom prst="rect">
                  <a:avLst/>
                </a:prstGeom>
                <a:solidFill>
                  <a:srgbClr val="000000"/>
                </a:solidFill>
                <a:ln w="0">
                  <a:noFill/>
                  <a:prstDash val="solid"/>
                  <a:miter lim="800000"/>
                  <a:headEnd/>
                  <a:tailEnd/>
                </a:ln>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50" name="Freeform 260"/>
                <p:cNvSpPr>
                  <a:spLocks/>
                </p:cNvSpPr>
                <p:nvPr/>
              </p:nvSpPr>
              <p:spPr bwMode="auto">
                <a:xfrm>
                  <a:off x="11398251" y="4906963"/>
                  <a:ext cx="611188" cy="1204913"/>
                </a:xfrm>
                <a:custGeom>
                  <a:avLst/>
                  <a:gdLst>
                    <a:gd name="T0" fmla="*/ 459 w 770"/>
                    <a:gd name="T1" fmla="*/ 0 h 1519"/>
                    <a:gd name="T2" fmla="*/ 770 w 770"/>
                    <a:gd name="T3" fmla="*/ 0 h 1519"/>
                    <a:gd name="T4" fmla="*/ 770 w 770"/>
                    <a:gd name="T5" fmla="*/ 625 h 1519"/>
                    <a:gd name="T6" fmla="*/ 768 w 770"/>
                    <a:gd name="T7" fmla="*/ 712 h 1519"/>
                    <a:gd name="T8" fmla="*/ 764 w 770"/>
                    <a:gd name="T9" fmla="*/ 794 h 1519"/>
                    <a:gd name="T10" fmla="*/ 756 w 770"/>
                    <a:gd name="T11" fmla="*/ 871 h 1519"/>
                    <a:gd name="T12" fmla="*/ 747 w 770"/>
                    <a:gd name="T13" fmla="*/ 942 h 1519"/>
                    <a:gd name="T14" fmla="*/ 732 w 770"/>
                    <a:gd name="T15" fmla="*/ 1009 h 1519"/>
                    <a:gd name="T16" fmla="*/ 715 w 770"/>
                    <a:gd name="T17" fmla="*/ 1071 h 1519"/>
                    <a:gd name="T18" fmla="*/ 693 w 770"/>
                    <a:gd name="T19" fmla="*/ 1130 h 1519"/>
                    <a:gd name="T20" fmla="*/ 668 w 770"/>
                    <a:gd name="T21" fmla="*/ 1184 h 1519"/>
                    <a:gd name="T22" fmla="*/ 638 w 770"/>
                    <a:gd name="T23" fmla="*/ 1234 h 1519"/>
                    <a:gd name="T24" fmla="*/ 604 w 770"/>
                    <a:gd name="T25" fmla="*/ 1281 h 1519"/>
                    <a:gd name="T26" fmla="*/ 565 w 770"/>
                    <a:gd name="T27" fmla="*/ 1326 h 1519"/>
                    <a:gd name="T28" fmla="*/ 526 w 770"/>
                    <a:gd name="T29" fmla="*/ 1360 h 1519"/>
                    <a:gd name="T30" fmla="*/ 481 w 770"/>
                    <a:gd name="T31" fmla="*/ 1392 h 1519"/>
                    <a:gd name="T32" fmla="*/ 435 w 770"/>
                    <a:gd name="T33" fmla="*/ 1420 h 1519"/>
                    <a:gd name="T34" fmla="*/ 387 w 770"/>
                    <a:gd name="T35" fmla="*/ 1444 h 1519"/>
                    <a:gd name="T36" fmla="*/ 336 w 770"/>
                    <a:gd name="T37" fmla="*/ 1464 h 1519"/>
                    <a:gd name="T38" fmla="*/ 284 w 770"/>
                    <a:gd name="T39" fmla="*/ 1482 h 1519"/>
                    <a:gd name="T40" fmla="*/ 233 w 770"/>
                    <a:gd name="T41" fmla="*/ 1496 h 1519"/>
                    <a:gd name="T42" fmla="*/ 181 w 770"/>
                    <a:gd name="T43" fmla="*/ 1506 h 1519"/>
                    <a:gd name="T44" fmla="*/ 131 w 770"/>
                    <a:gd name="T45" fmla="*/ 1514 h 1519"/>
                    <a:gd name="T46" fmla="*/ 82 w 770"/>
                    <a:gd name="T47" fmla="*/ 1518 h 1519"/>
                    <a:gd name="T48" fmla="*/ 36 w 770"/>
                    <a:gd name="T49" fmla="*/ 1519 h 1519"/>
                    <a:gd name="T50" fmla="*/ 0 w 770"/>
                    <a:gd name="T51" fmla="*/ 1276 h 1519"/>
                    <a:gd name="T52" fmla="*/ 47 w 770"/>
                    <a:gd name="T53" fmla="*/ 1271 h 1519"/>
                    <a:gd name="T54" fmla="*/ 93 w 770"/>
                    <a:gd name="T55" fmla="*/ 1265 h 1519"/>
                    <a:gd name="T56" fmla="*/ 136 w 770"/>
                    <a:gd name="T57" fmla="*/ 1255 h 1519"/>
                    <a:gd name="T58" fmla="*/ 177 w 770"/>
                    <a:gd name="T59" fmla="*/ 1244 h 1519"/>
                    <a:gd name="T60" fmla="*/ 215 w 770"/>
                    <a:gd name="T61" fmla="*/ 1229 h 1519"/>
                    <a:gd name="T62" fmla="*/ 251 w 770"/>
                    <a:gd name="T63" fmla="*/ 1212 h 1519"/>
                    <a:gd name="T64" fmla="*/ 283 w 770"/>
                    <a:gd name="T65" fmla="*/ 1192 h 1519"/>
                    <a:gd name="T66" fmla="*/ 313 w 770"/>
                    <a:gd name="T67" fmla="*/ 1169 h 1519"/>
                    <a:gd name="T68" fmla="*/ 339 w 770"/>
                    <a:gd name="T69" fmla="*/ 1142 h 1519"/>
                    <a:gd name="T70" fmla="*/ 355 w 770"/>
                    <a:gd name="T71" fmla="*/ 1123 h 1519"/>
                    <a:gd name="T72" fmla="*/ 370 w 770"/>
                    <a:gd name="T73" fmla="*/ 1102 h 1519"/>
                    <a:gd name="T74" fmla="*/ 383 w 770"/>
                    <a:gd name="T75" fmla="*/ 1079 h 1519"/>
                    <a:gd name="T76" fmla="*/ 396 w 770"/>
                    <a:gd name="T77" fmla="*/ 1053 h 1519"/>
                    <a:gd name="T78" fmla="*/ 408 w 770"/>
                    <a:gd name="T79" fmla="*/ 1025 h 1519"/>
                    <a:gd name="T80" fmla="*/ 418 w 770"/>
                    <a:gd name="T81" fmla="*/ 995 h 1519"/>
                    <a:gd name="T82" fmla="*/ 427 w 770"/>
                    <a:gd name="T83" fmla="*/ 960 h 1519"/>
                    <a:gd name="T84" fmla="*/ 434 w 770"/>
                    <a:gd name="T85" fmla="*/ 921 h 1519"/>
                    <a:gd name="T86" fmla="*/ 441 w 770"/>
                    <a:gd name="T87" fmla="*/ 878 h 1519"/>
                    <a:gd name="T88" fmla="*/ 447 w 770"/>
                    <a:gd name="T89" fmla="*/ 831 h 1519"/>
                    <a:gd name="T90" fmla="*/ 451 w 770"/>
                    <a:gd name="T91" fmla="*/ 777 h 1519"/>
                    <a:gd name="T92" fmla="*/ 455 w 770"/>
                    <a:gd name="T93" fmla="*/ 719 h 1519"/>
                    <a:gd name="T94" fmla="*/ 457 w 770"/>
                    <a:gd name="T95" fmla="*/ 654 h 1519"/>
                    <a:gd name="T96" fmla="*/ 458 w 770"/>
                    <a:gd name="T97" fmla="*/ 583 h 1519"/>
                    <a:gd name="T98" fmla="*/ 459 w 770"/>
                    <a:gd name="T99" fmla="*/ 505 h 1519"/>
                    <a:gd name="T100" fmla="*/ 459 w 770"/>
                    <a:gd name="T101"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70" h="1519">
                      <a:moveTo>
                        <a:pt x="459" y="0"/>
                      </a:moveTo>
                      <a:lnTo>
                        <a:pt x="770" y="0"/>
                      </a:lnTo>
                      <a:lnTo>
                        <a:pt x="770" y="625"/>
                      </a:lnTo>
                      <a:lnTo>
                        <a:pt x="768" y="712"/>
                      </a:lnTo>
                      <a:lnTo>
                        <a:pt x="764" y="794"/>
                      </a:lnTo>
                      <a:lnTo>
                        <a:pt x="756" y="871"/>
                      </a:lnTo>
                      <a:lnTo>
                        <a:pt x="747" y="942"/>
                      </a:lnTo>
                      <a:lnTo>
                        <a:pt x="732" y="1009"/>
                      </a:lnTo>
                      <a:lnTo>
                        <a:pt x="715" y="1071"/>
                      </a:lnTo>
                      <a:lnTo>
                        <a:pt x="693" y="1130"/>
                      </a:lnTo>
                      <a:lnTo>
                        <a:pt x="668" y="1184"/>
                      </a:lnTo>
                      <a:lnTo>
                        <a:pt x="638" y="1234"/>
                      </a:lnTo>
                      <a:lnTo>
                        <a:pt x="604" y="1281"/>
                      </a:lnTo>
                      <a:lnTo>
                        <a:pt x="565" y="1326"/>
                      </a:lnTo>
                      <a:lnTo>
                        <a:pt x="526" y="1360"/>
                      </a:lnTo>
                      <a:lnTo>
                        <a:pt x="481" y="1392"/>
                      </a:lnTo>
                      <a:lnTo>
                        <a:pt x="435" y="1420"/>
                      </a:lnTo>
                      <a:lnTo>
                        <a:pt x="387" y="1444"/>
                      </a:lnTo>
                      <a:lnTo>
                        <a:pt x="336" y="1464"/>
                      </a:lnTo>
                      <a:lnTo>
                        <a:pt x="284" y="1482"/>
                      </a:lnTo>
                      <a:lnTo>
                        <a:pt x="233" y="1496"/>
                      </a:lnTo>
                      <a:lnTo>
                        <a:pt x="181" y="1506"/>
                      </a:lnTo>
                      <a:lnTo>
                        <a:pt x="131" y="1514"/>
                      </a:lnTo>
                      <a:lnTo>
                        <a:pt x="82" y="1518"/>
                      </a:lnTo>
                      <a:lnTo>
                        <a:pt x="36" y="1519"/>
                      </a:lnTo>
                      <a:lnTo>
                        <a:pt x="0" y="1276"/>
                      </a:lnTo>
                      <a:lnTo>
                        <a:pt x="47" y="1271"/>
                      </a:lnTo>
                      <a:lnTo>
                        <a:pt x="93" y="1265"/>
                      </a:lnTo>
                      <a:lnTo>
                        <a:pt x="136" y="1255"/>
                      </a:lnTo>
                      <a:lnTo>
                        <a:pt x="177" y="1244"/>
                      </a:lnTo>
                      <a:lnTo>
                        <a:pt x="215" y="1229"/>
                      </a:lnTo>
                      <a:lnTo>
                        <a:pt x="251" y="1212"/>
                      </a:lnTo>
                      <a:lnTo>
                        <a:pt x="283" y="1192"/>
                      </a:lnTo>
                      <a:lnTo>
                        <a:pt x="313" y="1169"/>
                      </a:lnTo>
                      <a:lnTo>
                        <a:pt x="339" y="1142"/>
                      </a:lnTo>
                      <a:lnTo>
                        <a:pt x="355" y="1123"/>
                      </a:lnTo>
                      <a:lnTo>
                        <a:pt x="370" y="1102"/>
                      </a:lnTo>
                      <a:lnTo>
                        <a:pt x="383" y="1079"/>
                      </a:lnTo>
                      <a:lnTo>
                        <a:pt x="396" y="1053"/>
                      </a:lnTo>
                      <a:lnTo>
                        <a:pt x="408" y="1025"/>
                      </a:lnTo>
                      <a:lnTo>
                        <a:pt x="418" y="995"/>
                      </a:lnTo>
                      <a:lnTo>
                        <a:pt x="427" y="960"/>
                      </a:lnTo>
                      <a:lnTo>
                        <a:pt x="434" y="921"/>
                      </a:lnTo>
                      <a:lnTo>
                        <a:pt x="441" y="878"/>
                      </a:lnTo>
                      <a:lnTo>
                        <a:pt x="447" y="831"/>
                      </a:lnTo>
                      <a:lnTo>
                        <a:pt x="451" y="777"/>
                      </a:lnTo>
                      <a:lnTo>
                        <a:pt x="455" y="719"/>
                      </a:lnTo>
                      <a:lnTo>
                        <a:pt x="457" y="654"/>
                      </a:lnTo>
                      <a:lnTo>
                        <a:pt x="458" y="583"/>
                      </a:lnTo>
                      <a:lnTo>
                        <a:pt x="459" y="505"/>
                      </a:lnTo>
                      <a:lnTo>
                        <a:pt x="459" y="0"/>
                      </a:lnTo>
                      <a:close/>
                    </a:path>
                  </a:pathLst>
                </a:custGeom>
                <a:solidFill>
                  <a:srgbClr val="000000"/>
                </a:solidFill>
                <a:ln w="0">
                  <a:noFill/>
                  <a:prstDash val="solid"/>
                  <a:round/>
                  <a:headEnd/>
                  <a:tailEnd/>
                </a:ln>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grpSp>
        </p:grpSp>
      </p:grpSp>
      <p:grpSp>
        <p:nvGrpSpPr>
          <p:cNvPr id="77" name="Group 76"/>
          <p:cNvGrpSpPr/>
          <p:nvPr/>
        </p:nvGrpSpPr>
        <p:grpSpPr>
          <a:xfrm>
            <a:off x="4364640" y="1468400"/>
            <a:ext cx="3365023" cy="615553"/>
            <a:chOff x="4808326" y="2288628"/>
            <a:chExt cx="3365023" cy="615553"/>
          </a:xfrm>
        </p:grpSpPr>
        <p:sp>
          <p:nvSpPr>
            <p:cNvPr id="288" name="TextBox 287"/>
            <p:cNvSpPr txBox="1"/>
            <p:nvPr/>
          </p:nvSpPr>
          <p:spPr>
            <a:xfrm>
              <a:off x="5281599" y="2288628"/>
              <a:ext cx="2891750" cy="615553"/>
            </a:xfrm>
            <a:prstGeom prst="rect">
              <a:avLst/>
            </a:prstGeom>
            <a:noFill/>
          </p:spPr>
          <p:txBody>
            <a:bodyPr wrap="square" lIns="91398" tIns="0" rIns="91398" bIns="0" rtlCol="0" anchor="ctr" anchorCtr="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gradFill>
                    <a:gsLst>
                      <a:gs pos="1250">
                        <a:srgbClr val="E81123"/>
                      </a:gs>
                      <a:gs pos="100000">
                        <a:srgbClr val="E81123"/>
                      </a:gs>
                    </a:gsLst>
                    <a:lin ang="5400000" scaled="0"/>
                  </a:gradFill>
                  <a:effectLst/>
                  <a:uLnTx/>
                  <a:uFillTx/>
                  <a:latin typeface="Segoe UI"/>
                  <a:ea typeface="+mn-ea"/>
                  <a:cs typeface="Segoe UI" panose="020B0502040204020203" pitchFamily="34" charset="0"/>
                </a:rPr>
                <a:t>Credential Theft and Abuse</a:t>
              </a:r>
            </a:p>
            <a:p>
              <a:pPr marL="0" marR="0" lvl="0" indent="0" algn="l" defTabSz="91395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Gathers credentials stolen credentials </a:t>
              </a:r>
              <a:br>
                <a:rPr kumimoji="0" lang="en-US" sz="1200" b="0"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br>
              <a:r>
                <a:rPr kumimoji="0" lang="en-US" sz="1200" b="0"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to </a:t>
              </a:r>
              <a:r>
                <a:rPr kumimoji="0" lang="en-US" sz="1200" b="1" i="1"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move laterally</a:t>
              </a:r>
              <a:endParaRPr kumimoji="0" lang="en-US" sz="1200" b="0"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endParaRPr>
            </a:p>
          </p:txBody>
        </p:sp>
        <p:grpSp>
          <p:nvGrpSpPr>
            <p:cNvPr id="40" name="Group 39"/>
            <p:cNvGrpSpPr/>
            <p:nvPr/>
          </p:nvGrpSpPr>
          <p:grpSpPr>
            <a:xfrm>
              <a:off x="4808326" y="2339161"/>
              <a:ext cx="384277" cy="365557"/>
              <a:chOff x="4874906" y="2350497"/>
              <a:chExt cx="384277" cy="365557"/>
            </a:xfrm>
          </p:grpSpPr>
          <p:sp>
            <p:nvSpPr>
              <p:cNvPr id="287" name="Oval 286"/>
              <p:cNvSpPr>
                <a:spLocks noChangeAspect="1"/>
              </p:cNvSpPr>
              <p:nvPr/>
            </p:nvSpPr>
            <p:spPr>
              <a:xfrm>
                <a:off x="4893574" y="2350497"/>
                <a:ext cx="365609" cy="365557"/>
              </a:xfrm>
              <a:prstGeom prst="ellipse">
                <a:avLst/>
              </a:prstGeom>
              <a:solidFill>
                <a:srgbClr val="FF0000"/>
              </a:solidFill>
              <a:ln>
                <a:noFill/>
              </a:ln>
            </p:spPr>
            <p:style>
              <a:lnRef idx="1">
                <a:schemeClr val="accent5"/>
              </a:lnRef>
              <a:fillRef idx="3">
                <a:schemeClr val="accent5"/>
              </a:fillRef>
              <a:effectRef idx="2">
                <a:schemeClr val="accent5"/>
              </a:effectRef>
              <a:fontRef idx="minor">
                <a:schemeClr val="lt1"/>
              </a:fontRef>
            </p:style>
            <p:txBody>
              <a:bodyPr lIns="91398" tIns="0" rIns="91398" bIns="0" rtlCol="0" anchor="ctr" anchorCtr="0"/>
              <a:lstStyle/>
              <a:p>
                <a:pPr marL="0" marR="0" lvl="0" indent="0" algn="ctr" defTabSz="913958"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Segoe UI"/>
                  <a:ea typeface="+mn-ea"/>
                  <a:cs typeface="Segoe UI" panose="020B0502040204020203" pitchFamily="34" charset="0"/>
                </a:endParaRPr>
              </a:p>
            </p:txBody>
          </p:sp>
          <p:sp>
            <p:nvSpPr>
              <p:cNvPr id="524" name="Rectangle 523"/>
              <p:cNvSpPr/>
              <p:nvPr/>
            </p:nvSpPr>
            <p:spPr>
              <a:xfrm>
                <a:off x="4874906" y="2385727"/>
                <a:ext cx="383438" cy="215444"/>
              </a:xfrm>
              <a:prstGeom prst="rect">
                <a:avLst/>
              </a:prstGeom>
            </p:spPr>
            <p:txBody>
              <a:bodyPr wrap="none" tIns="0" bIns="0" anchor="ctr" anchorCtr="0">
                <a:spAutoFit/>
              </a:bodyPr>
              <a:lstStyle/>
              <a:p>
                <a:pPr marL="0" marR="0" lvl="0" indent="0" algn="ctr" defTabSz="91395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white"/>
                    </a:solidFill>
                    <a:effectLst/>
                    <a:uLnTx/>
                    <a:uFillTx/>
                    <a:latin typeface="Segoe UI"/>
                    <a:ea typeface="+mn-ea"/>
                    <a:cs typeface="Segoe UI" panose="020B0502040204020203" pitchFamily="34" charset="0"/>
                  </a:rPr>
                  <a:t>2a</a:t>
                </a:r>
              </a:p>
            </p:txBody>
          </p:sp>
        </p:grpSp>
      </p:grpSp>
      <p:grpSp>
        <p:nvGrpSpPr>
          <p:cNvPr id="162" name="Group 161"/>
          <p:cNvGrpSpPr/>
          <p:nvPr/>
        </p:nvGrpSpPr>
        <p:grpSpPr>
          <a:xfrm>
            <a:off x="1483277" y="3251549"/>
            <a:ext cx="675786" cy="762919"/>
            <a:chOff x="2298143" y="3693812"/>
            <a:chExt cx="675882" cy="763027"/>
          </a:xfrm>
        </p:grpSpPr>
        <p:grpSp>
          <p:nvGrpSpPr>
            <p:cNvPr id="95" name="Group 94"/>
            <p:cNvGrpSpPr/>
            <p:nvPr/>
          </p:nvGrpSpPr>
          <p:grpSpPr>
            <a:xfrm>
              <a:off x="2543795" y="3693812"/>
              <a:ext cx="430230" cy="517100"/>
              <a:chOff x="2708315" y="2609670"/>
              <a:chExt cx="552045" cy="604917"/>
            </a:xfrm>
          </p:grpSpPr>
          <p:grpSp>
            <p:nvGrpSpPr>
              <p:cNvPr id="96" name="Group 95"/>
              <p:cNvGrpSpPr/>
              <p:nvPr/>
            </p:nvGrpSpPr>
            <p:grpSpPr>
              <a:xfrm>
                <a:off x="2708315" y="2609670"/>
                <a:ext cx="552045" cy="560430"/>
                <a:chOff x="2485077" y="1292226"/>
                <a:chExt cx="4208463" cy="4275137"/>
              </a:xfrm>
              <a:solidFill>
                <a:schemeClr val="accent1">
                  <a:lumMod val="75000"/>
                </a:schemeClr>
              </a:solidFill>
            </p:grpSpPr>
            <p:sp>
              <p:nvSpPr>
                <p:cNvPr id="98" name="Freeform 6"/>
                <p:cNvSpPr>
                  <a:spLocks/>
                </p:cNvSpPr>
                <p:nvPr/>
              </p:nvSpPr>
              <p:spPr bwMode="auto">
                <a:xfrm>
                  <a:off x="2485077" y="2952749"/>
                  <a:ext cx="4208463" cy="2327276"/>
                </a:xfrm>
                <a:custGeom>
                  <a:avLst/>
                  <a:gdLst>
                    <a:gd name="T0" fmla="*/ 2001 w 5303"/>
                    <a:gd name="T1" fmla="*/ 0 h 2931"/>
                    <a:gd name="T2" fmla="*/ 3300 w 5303"/>
                    <a:gd name="T3" fmla="*/ 0 h 2931"/>
                    <a:gd name="T4" fmla="*/ 4054 w 5303"/>
                    <a:gd name="T5" fmla="*/ 5 h 2931"/>
                    <a:gd name="T6" fmla="*/ 4183 w 5303"/>
                    <a:gd name="T7" fmla="*/ 34 h 2931"/>
                    <a:gd name="T8" fmla="*/ 4301 w 5303"/>
                    <a:gd name="T9" fmla="*/ 90 h 2931"/>
                    <a:gd name="T10" fmla="*/ 4402 w 5303"/>
                    <a:gd name="T11" fmla="*/ 171 h 2931"/>
                    <a:gd name="T12" fmla="*/ 4485 w 5303"/>
                    <a:gd name="T13" fmla="*/ 272 h 2931"/>
                    <a:gd name="T14" fmla="*/ 5242 w 5303"/>
                    <a:gd name="T15" fmla="*/ 1815 h 2931"/>
                    <a:gd name="T16" fmla="*/ 5290 w 5303"/>
                    <a:gd name="T17" fmla="*/ 1948 h 2931"/>
                    <a:gd name="T18" fmla="*/ 5303 w 5303"/>
                    <a:gd name="T19" fmla="*/ 2086 h 2931"/>
                    <a:gd name="T20" fmla="*/ 5283 w 5303"/>
                    <a:gd name="T21" fmla="*/ 2225 h 2931"/>
                    <a:gd name="T22" fmla="*/ 5231 w 5303"/>
                    <a:gd name="T23" fmla="*/ 2357 h 2931"/>
                    <a:gd name="T24" fmla="*/ 5149 w 5303"/>
                    <a:gd name="T25" fmla="*/ 2472 h 2931"/>
                    <a:gd name="T26" fmla="*/ 5043 w 5303"/>
                    <a:gd name="T27" fmla="*/ 2563 h 2931"/>
                    <a:gd name="T28" fmla="*/ 4917 w 5303"/>
                    <a:gd name="T29" fmla="*/ 2627 h 2931"/>
                    <a:gd name="T30" fmla="*/ 4101 w 5303"/>
                    <a:gd name="T31" fmla="*/ 1505 h 2931"/>
                    <a:gd name="T32" fmla="*/ 4085 w 5303"/>
                    <a:gd name="T33" fmla="*/ 1432 h 2931"/>
                    <a:gd name="T34" fmla="*/ 4039 w 5303"/>
                    <a:gd name="T35" fmla="*/ 1375 h 2931"/>
                    <a:gd name="T36" fmla="*/ 3972 w 5303"/>
                    <a:gd name="T37" fmla="*/ 1342 h 2931"/>
                    <a:gd name="T38" fmla="*/ 1369 w 5303"/>
                    <a:gd name="T39" fmla="*/ 1339 h 2931"/>
                    <a:gd name="T40" fmla="*/ 1295 w 5303"/>
                    <a:gd name="T41" fmla="*/ 1355 h 2931"/>
                    <a:gd name="T42" fmla="*/ 1238 w 5303"/>
                    <a:gd name="T43" fmla="*/ 1401 h 2931"/>
                    <a:gd name="T44" fmla="*/ 1205 w 5303"/>
                    <a:gd name="T45" fmla="*/ 1468 h 2931"/>
                    <a:gd name="T46" fmla="*/ 1200 w 5303"/>
                    <a:gd name="T47" fmla="*/ 2931 h 2931"/>
                    <a:gd name="T48" fmla="*/ 319 w 5303"/>
                    <a:gd name="T49" fmla="*/ 2599 h 2931"/>
                    <a:gd name="T50" fmla="*/ 203 w 5303"/>
                    <a:gd name="T51" fmla="*/ 2521 h 2931"/>
                    <a:gd name="T52" fmla="*/ 110 w 5303"/>
                    <a:gd name="T53" fmla="*/ 2416 h 2931"/>
                    <a:gd name="T54" fmla="*/ 41 w 5303"/>
                    <a:gd name="T55" fmla="*/ 2294 h 2931"/>
                    <a:gd name="T56" fmla="*/ 5 w 5303"/>
                    <a:gd name="T57" fmla="*/ 2157 h 2931"/>
                    <a:gd name="T58" fmla="*/ 2 w 5303"/>
                    <a:gd name="T59" fmla="*/ 2018 h 2931"/>
                    <a:gd name="T60" fmla="*/ 31 w 5303"/>
                    <a:gd name="T61" fmla="*/ 1881 h 2931"/>
                    <a:gd name="T62" fmla="*/ 783 w 5303"/>
                    <a:gd name="T63" fmla="*/ 331 h 2931"/>
                    <a:gd name="T64" fmla="*/ 855 w 5303"/>
                    <a:gd name="T65" fmla="*/ 219 h 2931"/>
                    <a:gd name="T66" fmla="*/ 948 w 5303"/>
                    <a:gd name="T67" fmla="*/ 127 h 2931"/>
                    <a:gd name="T68" fmla="*/ 1060 w 5303"/>
                    <a:gd name="T69" fmla="*/ 59 h 2931"/>
                    <a:gd name="T70" fmla="*/ 1182 w 5303"/>
                    <a:gd name="T71" fmla="*/ 14 h 2931"/>
                    <a:gd name="T72" fmla="*/ 1315 w 5303"/>
                    <a:gd name="T73" fmla="*/ 0 h 2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03" h="2931">
                      <a:moveTo>
                        <a:pt x="1315" y="0"/>
                      </a:moveTo>
                      <a:lnTo>
                        <a:pt x="2001" y="0"/>
                      </a:lnTo>
                      <a:lnTo>
                        <a:pt x="2651" y="749"/>
                      </a:lnTo>
                      <a:lnTo>
                        <a:pt x="3300" y="0"/>
                      </a:lnTo>
                      <a:lnTo>
                        <a:pt x="3987" y="0"/>
                      </a:lnTo>
                      <a:lnTo>
                        <a:pt x="4054" y="5"/>
                      </a:lnTo>
                      <a:lnTo>
                        <a:pt x="4119" y="14"/>
                      </a:lnTo>
                      <a:lnTo>
                        <a:pt x="4183" y="34"/>
                      </a:lnTo>
                      <a:lnTo>
                        <a:pt x="4243" y="59"/>
                      </a:lnTo>
                      <a:lnTo>
                        <a:pt x="4301" y="90"/>
                      </a:lnTo>
                      <a:lnTo>
                        <a:pt x="4353" y="127"/>
                      </a:lnTo>
                      <a:lnTo>
                        <a:pt x="4402" y="171"/>
                      </a:lnTo>
                      <a:lnTo>
                        <a:pt x="4446" y="220"/>
                      </a:lnTo>
                      <a:lnTo>
                        <a:pt x="4485" y="272"/>
                      </a:lnTo>
                      <a:lnTo>
                        <a:pt x="4518" y="331"/>
                      </a:lnTo>
                      <a:lnTo>
                        <a:pt x="5242" y="1815"/>
                      </a:lnTo>
                      <a:lnTo>
                        <a:pt x="5270" y="1881"/>
                      </a:lnTo>
                      <a:lnTo>
                        <a:pt x="5290" y="1948"/>
                      </a:lnTo>
                      <a:lnTo>
                        <a:pt x="5300" y="2018"/>
                      </a:lnTo>
                      <a:lnTo>
                        <a:pt x="5303" y="2086"/>
                      </a:lnTo>
                      <a:lnTo>
                        <a:pt x="5296" y="2157"/>
                      </a:lnTo>
                      <a:lnTo>
                        <a:pt x="5283" y="2225"/>
                      </a:lnTo>
                      <a:lnTo>
                        <a:pt x="5260" y="2294"/>
                      </a:lnTo>
                      <a:lnTo>
                        <a:pt x="5231" y="2357"/>
                      </a:lnTo>
                      <a:lnTo>
                        <a:pt x="5193" y="2416"/>
                      </a:lnTo>
                      <a:lnTo>
                        <a:pt x="5149" y="2472"/>
                      </a:lnTo>
                      <a:lnTo>
                        <a:pt x="5099" y="2521"/>
                      </a:lnTo>
                      <a:lnTo>
                        <a:pt x="5043" y="2563"/>
                      </a:lnTo>
                      <a:lnTo>
                        <a:pt x="4982" y="2599"/>
                      </a:lnTo>
                      <a:lnTo>
                        <a:pt x="4917" y="2627"/>
                      </a:lnTo>
                      <a:lnTo>
                        <a:pt x="4101" y="2931"/>
                      </a:lnTo>
                      <a:lnTo>
                        <a:pt x="4101" y="1505"/>
                      </a:lnTo>
                      <a:lnTo>
                        <a:pt x="4096" y="1468"/>
                      </a:lnTo>
                      <a:lnTo>
                        <a:pt x="4085" y="1432"/>
                      </a:lnTo>
                      <a:lnTo>
                        <a:pt x="4063" y="1401"/>
                      </a:lnTo>
                      <a:lnTo>
                        <a:pt x="4039" y="1375"/>
                      </a:lnTo>
                      <a:lnTo>
                        <a:pt x="4008" y="1355"/>
                      </a:lnTo>
                      <a:lnTo>
                        <a:pt x="3972" y="1342"/>
                      </a:lnTo>
                      <a:lnTo>
                        <a:pt x="3934" y="1339"/>
                      </a:lnTo>
                      <a:lnTo>
                        <a:pt x="1369" y="1339"/>
                      </a:lnTo>
                      <a:lnTo>
                        <a:pt x="1329" y="1342"/>
                      </a:lnTo>
                      <a:lnTo>
                        <a:pt x="1295" y="1355"/>
                      </a:lnTo>
                      <a:lnTo>
                        <a:pt x="1264" y="1375"/>
                      </a:lnTo>
                      <a:lnTo>
                        <a:pt x="1238" y="1401"/>
                      </a:lnTo>
                      <a:lnTo>
                        <a:pt x="1218" y="1432"/>
                      </a:lnTo>
                      <a:lnTo>
                        <a:pt x="1205" y="1468"/>
                      </a:lnTo>
                      <a:lnTo>
                        <a:pt x="1200" y="1505"/>
                      </a:lnTo>
                      <a:lnTo>
                        <a:pt x="1200" y="2931"/>
                      </a:lnTo>
                      <a:lnTo>
                        <a:pt x="384" y="2627"/>
                      </a:lnTo>
                      <a:lnTo>
                        <a:pt x="319" y="2599"/>
                      </a:lnTo>
                      <a:lnTo>
                        <a:pt x="258" y="2563"/>
                      </a:lnTo>
                      <a:lnTo>
                        <a:pt x="203" y="2521"/>
                      </a:lnTo>
                      <a:lnTo>
                        <a:pt x="154" y="2472"/>
                      </a:lnTo>
                      <a:lnTo>
                        <a:pt x="110" y="2416"/>
                      </a:lnTo>
                      <a:lnTo>
                        <a:pt x="72" y="2357"/>
                      </a:lnTo>
                      <a:lnTo>
                        <a:pt x="41" y="2294"/>
                      </a:lnTo>
                      <a:lnTo>
                        <a:pt x="20" y="2225"/>
                      </a:lnTo>
                      <a:lnTo>
                        <a:pt x="5" y="2157"/>
                      </a:lnTo>
                      <a:lnTo>
                        <a:pt x="0" y="2086"/>
                      </a:lnTo>
                      <a:lnTo>
                        <a:pt x="2" y="2018"/>
                      </a:lnTo>
                      <a:lnTo>
                        <a:pt x="13" y="1948"/>
                      </a:lnTo>
                      <a:lnTo>
                        <a:pt x="31" y="1881"/>
                      </a:lnTo>
                      <a:lnTo>
                        <a:pt x="59" y="1815"/>
                      </a:lnTo>
                      <a:lnTo>
                        <a:pt x="783" y="331"/>
                      </a:lnTo>
                      <a:lnTo>
                        <a:pt x="816" y="272"/>
                      </a:lnTo>
                      <a:lnTo>
                        <a:pt x="855" y="219"/>
                      </a:lnTo>
                      <a:lnTo>
                        <a:pt x="899" y="171"/>
                      </a:lnTo>
                      <a:lnTo>
                        <a:pt x="948" y="127"/>
                      </a:lnTo>
                      <a:lnTo>
                        <a:pt x="1002" y="90"/>
                      </a:lnTo>
                      <a:lnTo>
                        <a:pt x="1060" y="59"/>
                      </a:lnTo>
                      <a:lnTo>
                        <a:pt x="1120" y="34"/>
                      </a:lnTo>
                      <a:lnTo>
                        <a:pt x="1182" y="14"/>
                      </a:lnTo>
                      <a:lnTo>
                        <a:pt x="1248" y="5"/>
                      </a:lnTo>
                      <a:lnTo>
                        <a:pt x="1315" y="0"/>
                      </a:lnTo>
                      <a:close/>
                    </a:path>
                  </a:pathLst>
                </a:custGeom>
                <a:grpFill/>
                <a:ln w="0">
                  <a:noFill/>
                  <a:prstDash val="solid"/>
                  <a:round/>
                  <a:headEnd/>
                  <a:tailEnd/>
                </a:ln>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99" name="Freeform 7"/>
                <p:cNvSpPr>
                  <a:spLocks/>
                </p:cNvSpPr>
                <p:nvPr/>
              </p:nvSpPr>
              <p:spPr bwMode="auto">
                <a:xfrm>
                  <a:off x="3452813" y="5284788"/>
                  <a:ext cx="2227263" cy="282575"/>
                </a:xfrm>
                <a:custGeom>
                  <a:avLst/>
                  <a:gdLst>
                    <a:gd name="T0" fmla="*/ 178 w 2806"/>
                    <a:gd name="T1" fmla="*/ 0 h 356"/>
                    <a:gd name="T2" fmla="*/ 2627 w 2806"/>
                    <a:gd name="T3" fmla="*/ 0 h 356"/>
                    <a:gd name="T4" fmla="*/ 2668 w 2806"/>
                    <a:gd name="T5" fmla="*/ 5 h 356"/>
                    <a:gd name="T6" fmla="*/ 2706 w 2806"/>
                    <a:gd name="T7" fmla="*/ 18 h 356"/>
                    <a:gd name="T8" fmla="*/ 2739 w 2806"/>
                    <a:gd name="T9" fmla="*/ 39 h 356"/>
                    <a:gd name="T10" fmla="*/ 2766 w 2806"/>
                    <a:gd name="T11" fmla="*/ 67 h 356"/>
                    <a:gd name="T12" fmla="*/ 2788 w 2806"/>
                    <a:gd name="T13" fmla="*/ 100 h 356"/>
                    <a:gd name="T14" fmla="*/ 2801 w 2806"/>
                    <a:gd name="T15" fmla="*/ 137 h 356"/>
                    <a:gd name="T16" fmla="*/ 2806 w 2806"/>
                    <a:gd name="T17" fmla="*/ 178 h 356"/>
                    <a:gd name="T18" fmla="*/ 2801 w 2806"/>
                    <a:gd name="T19" fmla="*/ 219 h 356"/>
                    <a:gd name="T20" fmla="*/ 2788 w 2806"/>
                    <a:gd name="T21" fmla="*/ 256 h 356"/>
                    <a:gd name="T22" fmla="*/ 2766 w 2806"/>
                    <a:gd name="T23" fmla="*/ 289 h 356"/>
                    <a:gd name="T24" fmla="*/ 2739 w 2806"/>
                    <a:gd name="T25" fmla="*/ 317 h 356"/>
                    <a:gd name="T26" fmla="*/ 2706 w 2806"/>
                    <a:gd name="T27" fmla="*/ 338 h 356"/>
                    <a:gd name="T28" fmla="*/ 2668 w 2806"/>
                    <a:gd name="T29" fmla="*/ 351 h 356"/>
                    <a:gd name="T30" fmla="*/ 2627 w 2806"/>
                    <a:gd name="T31" fmla="*/ 356 h 356"/>
                    <a:gd name="T32" fmla="*/ 178 w 2806"/>
                    <a:gd name="T33" fmla="*/ 356 h 356"/>
                    <a:gd name="T34" fmla="*/ 137 w 2806"/>
                    <a:gd name="T35" fmla="*/ 351 h 356"/>
                    <a:gd name="T36" fmla="*/ 99 w 2806"/>
                    <a:gd name="T37" fmla="*/ 338 h 356"/>
                    <a:gd name="T38" fmla="*/ 67 w 2806"/>
                    <a:gd name="T39" fmla="*/ 317 h 356"/>
                    <a:gd name="T40" fmla="*/ 39 w 2806"/>
                    <a:gd name="T41" fmla="*/ 289 h 356"/>
                    <a:gd name="T42" fmla="*/ 18 w 2806"/>
                    <a:gd name="T43" fmla="*/ 256 h 356"/>
                    <a:gd name="T44" fmla="*/ 5 w 2806"/>
                    <a:gd name="T45" fmla="*/ 219 h 356"/>
                    <a:gd name="T46" fmla="*/ 0 w 2806"/>
                    <a:gd name="T47" fmla="*/ 178 h 356"/>
                    <a:gd name="T48" fmla="*/ 5 w 2806"/>
                    <a:gd name="T49" fmla="*/ 137 h 356"/>
                    <a:gd name="T50" fmla="*/ 18 w 2806"/>
                    <a:gd name="T51" fmla="*/ 100 h 356"/>
                    <a:gd name="T52" fmla="*/ 39 w 2806"/>
                    <a:gd name="T53" fmla="*/ 67 h 356"/>
                    <a:gd name="T54" fmla="*/ 67 w 2806"/>
                    <a:gd name="T55" fmla="*/ 39 h 356"/>
                    <a:gd name="T56" fmla="*/ 99 w 2806"/>
                    <a:gd name="T57" fmla="*/ 18 h 356"/>
                    <a:gd name="T58" fmla="*/ 137 w 2806"/>
                    <a:gd name="T59" fmla="*/ 5 h 356"/>
                    <a:gd name="T60" fmla="*/ 178 w 2806"/>
                    <a:gd name="T61"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06" h="356">
                      <a:moveTo>
                        <a:pt x="178" y="0"/>
                      </a:moveTo>
                      <a:lnTo>
                        <a:pt x="2627" y="0"/>
                      </a:lnTo>
                      <a:lnTo>
                        <a:pt x="2668" y="5"/>
                      </a:lnTo>
                      <a:lnTo>
                        <a:pt x="2706" y="18"/>
                      </a:lnTo>
                      <a:lnTo>
                        <a:pt x="2739" y="39"/>
                      </a:lnTo>
                      <a:lnTo>
                        <a:pt x="2766" y="67"/>
                      </a:lnTo>
                      <a:lnTo>
                        <a:pt x="2788" y="100"/>
                      </a:lnTo>
                      <a:lnTo>
                        <a:pt x="2801" y="137"/>
                      </a:lnTo>
                      <a:lnTo>
                        <a:pt x="2806" y="178"/>
                      </a:lnTo>
                      <a:lnTo>
                        <a:pt x="2801" y="219"/>
                      </a:lnTo>
                      <a:lnTo>
                        <a:pt x="2788" y="256"/>
                      </a:lnTo>
                      <a:lnTo>
                        <a:pt x="2766" y="289"/>
                      </a:lnTo>
                      <a:lnTo>
                        <a:pt x="2739" y="317"/>
                      </a:lnTo>
                      <a:lnTo>
                        <a:pt x="2706" y="338"/>
                      </a:lnTo>
                      <a:lnTo>
                        <a:pt x="2668" y="351"/>
                      </a:lnTo>
                      <a:lnTo>
                        <a:pt x="2627" y="356"/>
                      </a:lnTo>
                      <a:lnTo>
                        <a:pt x="178" y="356"/>
                      </a:lnTo>
                      <a:lnTo>
                        <a:pt x="137" y="351"/>
                      </a:lnTo>
                      <a:lnTo>
                        <a:pt x="99" y="338"/>
                      </a:lnTo>
                      <a:lnTo>
                        <a:pt x="67" y="317"/>
                      </a:lnTo>
                      <a:lnTo>
                        <a:pt x="39" y="289"/>
                      </a:lnTo>
                      <a:lnTo>
                        <a:pt x="18" y="256"/>
                      </a:lnTo>
                      <a:lnTo>
                        <a:pt x="5" y="219"/>
                      </a:lnTo>
                      <a:lnTo>
                        <a:pt x="0" y="178"/>
                      </a:lnTo>
                      <a:lnTo>
                        <a:pt x="5" y="137"/>
                      </a:lnTo>
                      <a:lnTo>
                        <a:pt x="18" y="100"/>
                      </a:lnTo>
                      <a:lnTo>
                        <a:pt x="39" y="67"/>
                      </a:lnTo>
                      <a:lnTo>
                        <a:pt x="67" y="39"/>
                      </a:lnTo>
                      <a:lnTo>
                        <a:pt x="99" y="18"/>
                      </a:lnTo>
                      <a:lnTo>
                        <a:pt x="137" y="5"/>
                      </a:lnTo>
                      <a:lnTo>
                        <a:pt x="178" y="0"/>
                      </a:lnTo>
                      <a:close/>
                    </a:path>
                  </a:pathLst>
                </a:custGeom>
                <a:grpFill/>
                <a:ln w="0">
                  <a:noFill/>
                  <a:prstDash val="solid"/>
                  <a:round/>
                  <a:headEnd/>
                  <a:tailEnd/>
                </a:ln>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100" name="Freeform 8"/>
                <p:cNvSpPr>
                  <a:spLocks/>
                </p:cNvSpPr>
                <p:nvPr/>
              </p:nvSpPr>
              <p:spPr bwMode="auto">
                <a:xfrm>
                  <a:off x="3813817" y="1292226"/>
                  <a:ext cx="1549402" cy="1547814"/>
                </a:xfrm>
                <a:custGeom>
                  <a:avLst/>
                  <a:gdLst>
                    <a:gd name="T0" fmla="*/ 1076 w 1953"/>
                    <a:gd name="T1" fmla="*/ 5 h 1949"/>
                    <a:gd name="T2" fmla="*/ 1268 w 1953"/>
                    <a:gd name="T3" fmla="*/ 44 h 1949"/>
                    <a:gd name="T4" fmla="*/ 1443 w 1953"/>
                    <a:gd name="T5" fmla="*/ 117 h 1949"/>
                    <a:gd name="T6" fmla="*/ 1598 w 1953"/>
                    <a:gd name="T7" fmla="*/ 222 h 1949"/>
                    <a:gd name="T8" fmla="*/ 1730 w 1953"/>
                    <a:gd name="T9" fmla="*/ 354 h 1949"/>
                    <a:gd name="T10" fmla="*/ 1835 w 1953"/>
                    <a:gd name="T11" fmla="*/ 509 h 1949"/>
                    <a:gd name="T12" fmla="*/ 1909 w 1953"/>
                    <a:gd name="T13" fmla="*/ 684 h 1949"/>
                    <a:gd name="T14" fmla="*/ 1948 w 1953"/>
                    <a:gd name="T15" fmla="*/ 875 h 1949"/>
                    <a:gd name="T16" fmla="*/ 1948 w 1953"/>
                    <a:gd name="T17" fmla="*/ 1069 h 1949"/>
                    <a:gd name="T18" fmla="*/ 1912 w 1953"/>
                    <a:gd name="T19" fmla="*/ 1252 h 1949"/>
                    <a:gd name="T20" fmla="*/ 1843 w 1953"/>
                    <a:gd name="T21" fmla="*/ 1418 h 1949"/>
                    <a:gd name="T22" fmla="*/ 1747 w 1953"/>
                    <a:gd name="T23" fmla="*/ 1569 h 1949"/>
                    <a:gd name="T24" fmla="*/ 1624 w 1953"/>
                    <a:gd name="T25" fmla="*/ 1698 h 1949"/>
                    <a:gd name="T26" fmla="*/ 1484 w 1953"/>
                    <a:gd name="T27" fmla="*/ 1804 h 1949"/>
                    <a:gd name="T28" fmla="*/ 1325 w 1953"/>
                    <a:gd name="T29" fmla="*/ 1882 h 1949"/>
                    <a:gd name="T30" fmla="*/ 1155 w 1953"/>
                    <a:gd name="T31" fmla="*/ 1931 h 1949"/>
                    <a:gd name="T32" fmla="*/ 977 w 1953"/>
                    <a:gd name="T33" fmla="*/ 1949 h 1949"/>
                    <a:gd name="T34" fmla="*/ 798 w 1953"/>
                    <a:gd name="T35" fmla="*/ 1931 h 1949"/>
                    <a:gd name="T36" fmla="*/ 628 w 1953"/>
                    <a:gd name="T37" fmla="*/ 1882 h 1949"/>
                    <a:gd name="T38" fmla="*/ 471 w 1953"/>
                    <a:gd name="T39" fmla="*/ 1804 h 1949"/>
                    <a:gd name="T40" fmla="*/ 329 w 1953"/>
                    <a:gd name="T41" fmla="*/ 1698 h 1949"/>
                    <a:gd name="T42" fmla="*/ 208 w 1953"/>
                    <a:gd name="T43" fmla="*/ 1569 h 1949"/>
                    <a:gd name="T44" fmla="*/ 110 w 1953"/>
                    <a:gd name="T45" fmla="*/ 1418 h 1949"/>
                    <a:gd name="T46" fmla="*/ 41 w 1953"/>
                    <a:gd name="T47" fmla="*/ 1252 h 1949"/>
                    <a:gd name="T48" fmla="*/ 5 w 1953"/>
                    <a:gd name="T49" fmla="*/ 1069 h 1949"/>
                    <a:gd name="T50" fmla="*/ 5 w 1953"/>
                    <a:gd name="T51" fmla="*/ 875 h 1949"/>
                    <a:gd name="T52" fmla="*/ 45 w 1953"/>
                    <a:gd name="T53" fmla="*/ 684 h 1949"/>
                    <a:gd name="T54" fmla="*/ 118 w 1953"/>
                    <a:gd name="T55" fmla="*/ 509 h 1949"/>
                    <a:gd name="T56" fmla="*/ 224 w 1953"/>
                    <a:gd name="T57" fmla="*/ 354 h 1949"/>
                    <a:gd name="T58" fmla="*/ 355 w 1953"/>
                    <a:gd name="T59" fmla="*/ 222 h 1949"/>
                    <a:gd name="T60" fmla="*/ 512 w 1953"/>
                    <a:gd name="T61" fmla="*/ 117 h 1949"/>
                    <a:gd name="T62" fmla="*/ 687 w 1953"/>
                    <a:gd name="T63" fmla="*/ 44 h 1949"/>
                    <a:gd name="T64" fmla="*/ 877 w 1953"/>
                    <a:gd name="T65" fmla="*/ 5 h 1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53" h="1949">
                      <a:moveTo>
                        <a:pt x="977" y="0"/>
                      </a:moveTo>
                      <a:lnTo>
                        <a:pt x="1076" y="5"/>
                      </a:lnTo>
                      <a:lnTo>
                        <a:pt x="1173" y="19"/>
                      </a:lnTo>
                      <a:lnTo>
                        <a:pt x="1268" y="44"/>
                      </a:lnTo>
                      <a:lnTo>
                        <a:pt x="1358" y="76"/>
                      </a:lnTo>
                      <a:lnTo>
                        <a:pt x="1443" y="117"/>
                      </a:lnTo>
                      <a:lnTo>
                        <a:pt x="1523" y="166"/>
                      </a:lnTo>
                      <a:lnTo>
                        <a:pt x="1598" y="222"/>
                      </a:lnTo>
                      <a:lnTo>
                        <a:pt x="1667" y="285"/>
                      </a:lnTo>
                      <a:lnTo>
                        <a:pt x="1730" y="354"/>
                      </a:lnTo>
                      <a:lnTo>
                        <a:pt x="1786" y="429"/>
                      </a:lnTo>
                      <a:lnTo>
                        <a:pt x="1835" y="509"/>
                      </a:lnTo>
                      <a:lnTo>
                        <a:pt x="1876" y="594"/>
                      </a:lnTo>
                      <a:lnTo>
                        <a:pt x="1909" y="684"/>
                      </a:lnTo>
                      <a:lnTo>
                        <a:pt x="1933" y="777"/>
                      </a:lnTo>
                      <a:lnTo>
                        <a:pt x="1948" y="875"/>
                      </a:lnTo>
                      <a:lnTo>
                        <a:pt x="1953" y="974"/>
                      </a:lnTo>
                      <a:lnTo>
                        <a:pt x="1948" y="1069"/>
                      </a:lnTo>
                      <a:lnTo>
                        <a:pt x="1935" y="1162"/>
                      </a:lnTo>
                      <a:lnTo>
                        <a:pt x="1912" y="1252"/>
                      </a:lnTo>
                      <a:lnTo>
                        <a:pt x="1881" y="1337"/>
                      </a:lnTo>
                      <a:lnTo>
                        <a:pt x="1843" y="1418"/>
                      </a:lnTo>
                      <a:lnTo>
                        <a:pt x="1798" y="1497"/>
                      </a:lnTo>
                      <a:lnTo>
                        <a:pt x="1747" y="1569"/>
                      </a:lnTo>
                      <a:lnTo>
                        <a:pt x="1688" y="1636"/>
                      </a:lnTo>
                      <a:lnTo>
                        <a:pt x="1624" y="1698"/>
                      </a:lnTo>
                      <a:lnTo>
                        <a:pt x="1555" y="1753"/>
                      </a:lnTo>
                      <a:lnTo>
                        <a:pt x="1484" y="1804"/>
                      </a:lnTo>
                      <a:lnTo>
                        <a:pt x="1407" y="1846"/>
                      </a:lnTo>
                      <a:lnTo>
                        <a:pt x="1325" y="1882"/>
                      </a:lnTo>
                      <a:lnTo>
                        <a:pt x="1242" y="1910"/>
                      </a:lnTo>
                      <a:lnTo>
                        <a:pt x="1155" y="1931"/>
                      </a:lnTo>
                      <a:lnTo>
                        <a:pt x="1067" y="1944"/>
                      </a:lnTo>
                      <a:lnTo>
                        <a:pt x="977" y="1949"/>
                      </a:lnTo>
                      <a:lnTo>
                        <a:pt x="887" y="1944"/>
                      </a:lnTo>
                      <a:lnTo>
                        <a:pt x="798" y="1931"/>
                      </a:lnTo>
                      <a:lnTo>
                        <a:pt x="712" y="1910"/>
                      </a:lnTo>
                      <a:lnTo>
                        <a:pt x="628" y="1882"/>
                      </a:lnTo>
                      <a:lnTo>
                        <a:pt x="548" y="1846"/>
                      </a:lnTo>
                      <a:lnTo>
                        <a:pt x="471" y="1804"/>
                      </a:lnTo>
                      <a:lnTo>
                        <a:pt x="398" y="1753"/>
                      </a:lnTo>
                      <a:lnTo>
                        <a:pt x="329" y="1698"/>
                      </a:lnTo>
                      <a:lnTo>
                        <a:pt x="265" y="1636"/>
                      </a:lnTo>
                      <a:lnTo>
                        <a:pt x="208" y="1569"/>
                      </a:lnTo>
                      <a:lnTo>
                        <a:pt x="156" y="1497"/>
                      </a:lnTo>
                      <a:lnTo>
                        <a:pt x="110" y="1418"/>
                      </a:lnTo>
                      <a:lnTo>
                        <a:pt x="72" y="1337"/>
                      </a:lnTo>
                      <a:lnTo>
                        <a:pt x="41" y="1252"/>
                      </a:lnTo>
                      <a:lnTo>
                        <a:pt x="20" y="1162"/>
                      </a:lnTo>
                      <a:lnTo>
                        <a:pt x="5" y="1069"/>
                      </a:lnTo>
                      <a:lnTo>
                        <a:pt x="0" y="974"/>
                      </a:lnTo>
                      <a:lnTo>
                        <a:pt x="5" y="875"/>
                      </a:lnTo>
                      <a:lnTo>
                        <a:pt x="20" y="777"/>
                      </a:lnTo>
                      <a:lnTo>
                        <a:pt x="45" y="684"/>
                      </a:lnTo>
                      <a:lnTo>
                        <a:pt x="77" y="594"/>
                      </a:lnTo>
                      <a:lnTo>
                        <a:pt x="118" y="509"/>
                      </a:lnTo>
                      <a:lnTo>
                        <a:pt x="167" y="429"/>
                      </a:lnTo>
                      <a:lnTo>
                        <a:pt x="224" y="354"/>
                      </a:lnTo>
                      <a:lnTo>
                        <a:pt x="287" y="285"/>
                      </a:lnTo>
                      <a:lnTo>
                        <a:pt x="355" y="222"/>
                      </a:lnTo>
                      <a:lnTo>
                        <a:pt x="430" y="166"/>
                      </a:lnTo>
                      <a:lnTo>
                        <a:pt x="512" y="117"/>
                      </a:lnTo>
                      <a:lnTo>
                        <a:pt x="597" y="76"/>
                      </a:lnTo>
                      <a:lnTo>
                        <a:pt x="687" y="44"/>
                      </a:lnTo>
                      <a:lnTo>
                        <a:pt x="780" y="19"/>
                      </a:lnTo>
                      <a:lnTo>
                        <a:pt x="877" y="5"/>
                      </a:lnTo>
                      <a:lnTo>
                        <a:pt x="977" y="0"/>
                      </a:lnTo>
                      <a:close/>
                    </a:path>
                  </a:pathLst>
                </a:custGeom>
                <a:grpFill/>
                <a:ln w="0">
                  <a:noFill/>
                  <a:prstDash val="solid"/>
                  <a:round/>
                  <a:headEnd/>
                  <a:tailEnd/>
                </a:ln>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grpSp>
          <p:sp>
            <p:nvSpPr>
              <p:cNvPr id="97" name="TextBox 96"/>
              <p:cNvSpPr txBox="1"/>
              <p:nvPr/>
            </p:nvSpPr>
            <p:spPr>
              <a:xfrm>
                <a:off x="2796882" y="2886196"/>
                <a:ext cx="390282" cy="328391"/>
              </a:xfrm>
              <a:prstGeom prst="rect">
                <a:avLst/>
              </a:prstGeom>
              <a:noFill/>
            </p:spPr>
            <p:txBody>
              <a:bodyPr wrap="square" rtlCol="0">
                <a:spAutoFit/>
              </a:bodyPr>
              <a:lstStyle>
                <a:defPPr>
                  <a:defRPr lang="en-US"/>
                </a:defPPr>
                <a:lvl1pPr algn="just">
                  <a:defRPr sz="1400" b="1"/>
                </a:lvl1pPr>
              </a:lstStyle>
              <a:p>
                <a:pPr marL="0" marR="0" lvl="0" indent="0" algn="just" defTabSz="913958"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grpSp>
        <p:sp>
          <p:nvSpPr>
            <p:cNvPr id="703" name="Freeform 20"/>
            <p:cNvSpPr>
              <a:spLocks noChangeAspect="1" noEditPoints="1"/>
            </p:cNvSpPr>
            <p:nvPr/>
          </p:nvSpPr>
          <p:spPr bwMode="black">
            <a:xfrm>
              <a:off x="2338443" y="4187926"/>
              <a:ext cx="414411" cy="26891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2E75B6"/>
            </a:solidFill>
            <a:extLst/>
          </p:spPr>
          <p:txBody>
            <a:bodyPr vert="horz" wrap="square" lIns="82240" tIns="41119" rIns="82240" bIns="41119" numCol="1" anchor="t" anchorCtr="0" compatLnSpc="1">
              <a:prstTxWarp prst="textNoShape">
                <a:avLst/>
              </a:prstTxWarp>
            </a:bodyPr>
            <a:lstStyle/>
            <a:p>
              <a:pPr marL="0" marR="0" lvl="0" indent="0" algn="l" defTabSz="913738"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Segoe UI"/>
                <a:ea typeface="+mn-ea"/>
                <a:cs typeface="+mn-cs"/>
              </a:endParaRPr>
            </a:p>
          </p:txBody>
        </p:sp>
        <p:sp>
          <p:nvSpPr>
            <p:cNvPr id="101" name="Freeform 13"/>
            <p:cNvSpPr>
              <a:spLocks noChangeAspect="1" noEditPoints="1"/>
            </p:cNvSpPr>
            <p:nvPr/>
          </p:nvSpPr>
          <p:spPr bwMode="black">
            <a:xfrm>
              <a:off x="2298143" y="3813205"/>
              <a:ext cx="189991" cy="356676"/>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accent1">
                <a:lumMod val="75000"/>
              </a:schemeClr>
            </a:solidFill>
            <a:ln>
              <a:noFill/>
            </a:ln>
          </p:spPr>
          <p:txBody>
            <a:bodyPr vert="horz" wrap="square" lIns="91398" tIns="45699" rIns="91398" bIns="45699"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grpSp>
      <p:grpSp>
        <p:nvGrpSpPr>
          <p:cNvPr id="152" name="Group 151"/>
          <p:cNvGrpSpPr/>
          <p:nvPr/>
        </p:nvGrpSpPr>
        <p:grpSpPr>
          <a:xfrm>
            <a:off x="587733" y="2851402"/>
            <a:ext cx="763873" cy="753837"/>
            <a:chOff x="364141" y="3389111"/>
            <a:chExt cx="763981" cy="753943"/>
          </a:xfrm>
        </p:grpSpPr>
        <p:grpSp>
          <p:nvGrpSpPr>
            <p:cNvPr id="512" name="Group 511"/>
            <p:cNvGrpSpPr/>
            <p:nvPr/>
          </p:nvGrpSpPr>
          <p:grpSpPr>
            <a:xfrm flipV="1">
              <a:off x="364141" y="3573541"/>
              <a:ext cx="763981" cy="569513"/>
              <a:chOff x="690099" y="1766912"/>
              <a:chExt cx="1965107" cy="1683735"/>
            </a:xfrm>
          </p:grpSpPr>
          <p:cxnSp>
            <p:nvCxnSpPr>
              <p:cNvPr id="513" name="Straight Connector 512"/>
              <p:cNvCxnSpPr>
                <a:stCxn id="514" idx="0"/>
              </p:cNvCxnSpPr>
              <p:nvPr/>
            </p:nvCxnSpPr>
            <p:spPr>
              <a:xfrm flipV="1">
                <a:off x="1524755" y="1766956"/>
                <a:ext cx="1130451" cy="0"/>
              </a:xfrm>
              <a:prstGeom prst="line">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4" name="Arc 513"/>
              <p:cNvSpPr/>
              <p:nvPr/>
            </p:nvSpPr>
            <p:spPr>
              <a:xfrm flipH="1">
                <a:off x="690099" y="1766912"/>
                <a:ext cx="1686475" cy="1683735"/>
              </a:xfrm>
              <a:prstGeom prst="arc">
                <a:avLst>
                  <a:gd name="adj1" fmla="val 16240276"/>
                  <a:gd name="adj2" fmla="val 2"/>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cxnSp>
          <p:nvCxnSpPr>
            <p:cNvPr id="507" name="Straight Connector 506"/>
            <p:cNvCxnSpPr>
              <a:stCxn id="514" idx="2"/>
            </p:cNvCxnSpPr>
            <p:nvPr/>
          </p:nvCxnSpPr>
          <p:spPr>
            <a:xfrm flipV="1">
              <a:off x="364141" y="3389111"/>
              <a:ext cx="0" cy="469186"/>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0" name="Group 149"/>
          <p:cNvGrpSpPr/>
          <p:nvPr/>
        </p:nvGrpSpPr>
        <p:grpSpPr>
          <a:xfrm>
            <a:off x="1376714" y="4096203"/>
            <a:ext cx="3038011" cy="716647"/>
            <a:chOff x="434712" y="4184897"/>
            <a:chExt cx="3038441" cy="716749"/>
          </a:xfrm>
        </p:grpSpPr>
        <p:sp>
          <p:nvSpPr>
            <p:cNvPr id="80" name="Rectangle 79"/>
            <p:cNvSpPr/>
            <p:nvPr/>
          </p:nvSpPr>
          <p:spPr>
            <a:xfrm>
              <a:off x="434712" y="4184897"/>
              <a:ext cx="3038441" cy="338602"/>
            </a:xfrm>
            <a:prstGeom prst="rect">
              <a:avLst/>
            </a:prstGeom>
            <a:noFill/>
            <a:ln w="15875">
              <a:noFill/>
              <a:headEnd type="none" w="med" len="med"/>
              <a:tailEnd type="none" w="med" len="med"/>
            </a:ln>
            <a:effectLst>
              <a:softEdge rad="63500"/>
            </a:effectLst>
          </p:spPr>
          <p:style>
            <a:lnRef idx="1">
              <a:schemeClr val="accent1"/>
            </a:lnRef>
            <a:fillRef idx="0">
              <a:schemeClr val="accent1"/>
            </a:fillRef>
            <a:effectRef idx="0">
              <a:schemeClr val="accent1"/>
            </a:effectRef>
            <a:fontRef idx="minor">
              <a:schemeClr val="tx1"/>
            </a:fontRef>
          </p:style>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gradFill>
                    <a:gsLst>
                      <a:gs pos="1250">
                        <a:srgbClr val="E81123"/>
                      </a:gs>
                      <a:gs pos="100000">
                        <a:srgbClr val="E81123"/>
                      </a:gs>
                    </a:gsLst>
                    <a:lin ang="5400000" scaled="0"/>
                  </a:gradFill>
                  <a:effectLst/>
                  <a:uLnTx/>
                  <a:uFillTx/>
                  <a:latin typeface="Segoe UI"/>
                  <a:ea typeface="+mn-ea"/>
                  <a:cs typeface="Segoe UI" panose="020B0502040204020203" pitchFamily="34" charset="0"/>
                </a:rPr>
                <a:t>Compromise Device/Account </a:t>
              </a:r>
            </a:p>
          </p:txBody>
        </p:sp>
        <p:sp>
          <p:nvSpPr>
            <p:cNvPr id="544" name="Rectangle 543"/>
            <p:cNvSpPr/>
            <p:nvPr/>
          </p:nvSpPr>
          <p:spPr>
            <a:xfrm>
              <a:off x="450174" y="4439915"/>
              <a:ext cx="2879757" cy="461731"/>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a:ln>
                    <a:noFill/>
                  </a:ln>
                  <a:gradFill>
                    <a:gsLst>
                      <a:gs pos="1250">
                        <a:srgbClr val="0D0D0D"/>
                      </a:gs>
                      <a:gs pos="100000">
                        <a:srgbClr val="0D0D0D"/>
                      </a:gs>
                    </a:gsLst>
                    <a:lin ang="5400000" scaled="0"/>
                  </a:gradFill>
                  <a:effectLst/>
                  <a:uLnTx/>
                  <a:uFillTx/>
                  <a:latin typeface="Segoe UI"/>
                  <a:ea typeface="+mn-ea"/>
                  <a:cs typeface="+mn-cs"/>
                </a:rPr>
                <a:t>Employee opens attachment/link </a:t>
              </a:r>
              <a:br>
                <a:rPr kumimoji="0" lang="en-US" sz="1200" b="0" i="1" u="none" strike="noStrike" kern="0" cap="none" spc="0" normalizeH="0" baseline="0" noProof="0">
                  <a:ln>
                    <a:noFill/>
                  </a:ln>
                  <a:gradFill>
                    <a:gsLst>
                      <a:gs pos="1250">
                        <a:srgbClr val="0D0D0D"/>
                      </a:gs>
                      <a:gs pos="100000">
                        <a:srgbClr val="0D0D0D"/>
                      </a:gs>
                    </a:gsLst>
                    <a:lin ang="5400000" scaled="0"/>
                  </a:gradFill>
                  <a:effectLst/>
                  <a:uLnTx/>
                  <a:uFillTx/>
                  <a:latin typeface="Segoe UI"/>
                  <a:ea typeface="+mn-ea"/>
                  <a:cs typeface="+mn-cs"/>
                </a:rPr>
              </a:br>
              <a:r>
                <a:rPr kumimoji="0" lang="en-US" sz="1200" b="0" i="1" u="none" strike="noStrike" kern="0" cap="none" spc="0" normalizeH="0" baseline="0" noProof="0">
                  <a:ln>
                    <a:noFill/>
                  </a:ln>
                  <a:gradFill>
                    <a:gsLst>
                      <a:gs pos="1250">
                        <a:srgbClr val="0D0D0D"/>
                      </a:gs>
                      <a:gs pos="100000">
                        <a:srgbClr val="0D0D0D"/>
                      </a:gs>
                    </a:gsLst>
                    <a:lin ang="5400000" scaled="0"/>
                  </a:gradFill>
                  <a:effectLst/>
                  <a:uLnTx/>
                  <a:uFillTx/>
                  <a:latin typeface="Segoe UI"/>
                  <a:ea typeface="+mn-ea"/>
                  <a:cs typeface="+mn-cs"/>
                </a:rPr>
                <a:t>or types credentials into fake web page</a:t>
              </a:r>
            </a:p>
          </p:txBody>
        </p:sp>
      </p:grpSp>
      <p:sp>
        <p:nvSpPr>
          <p:cNvPr id="458" name="Oval 457"/>
          <p:cNvSpPr>
            <a:spLocks noChangeAspect="1"/>
          </p:cNvSpPr>
          <p:nvPr/>
        </p:nvSpPr>
        <p:spPr>
          <a:xfrm>
            <a:off x="1051230" y="4115202"/>
            <a:ext cx="319600" cy="319555"/>
          </a:xfrm>
          <a:prstGeom prst="ellipse">
            <a:avLst/>
          </a:prstGeom>
          <a:solidFill>
            <a:srgbClr val="FF0000"/>
          </a:solidFill>
          <a:ln>
            <a:noFill/>
          </a:ln>
        </p:spPr>
        <p:style>
          <a:lnRef idx="1">
            <a:schemeClr val="accent5"/>
          </a:lnRef>
          <a:fillRef idx="3">
            <a:schemeClr val="accent5"/>
          </a:fillRef>
          <a:effectRef idx="2">
            <a:schemeClr val="accent5"/>
          </a:effectRef>
          <a:fontRef idx="minor">
            <a:schemeClr val="lt1"/>
          </a:fontRef>
        </p:style>
        <p:txBody>
          <a:bodyPr lIns="91398" tIns="45699" rIns="91398" bIns="45699" rtlCol="0" anchor="ctr"/>
          <a:lstStyle/>
          <a:p>
            <a:pPr marL="0" marR="0" lvl="0" indent="0" algn="ctr" defTabSz="91395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white"/>
                </a:solidFill>
                <a:effectLst/>
                <a:uLnTx/>
                <a:uFillTx/>
                <a:latin typeface="Segoe UI"/>
                <a:ea typeface="+mn-ea"/>
                <a:cs typeface="Segoe UI" panose="020B0502040204020203" pitchFamily="34" charset="0"/>
              </a:rPr>
              <a:t>2</a:t>
            </a:r>
          </a:p>
        </p:txBody>
      </p:sp>
      <p:grpSp>
        <p:nvGrpSpPr>
          <p:cNvPr id="764" name="Group 763"/>
          <p:cNvGrpSpPr/>
          <p:nvPr/>
        </p:nvGrpSpPr>
        <p:grpSpPr>
          <a:xfrm flipV="1">
            <a:off x="2235367" y="2451074"/>
            <a:ext cx="2261930" cy="1099971"/>
            <a:chOff x="1966281" y="3283873"/>
            <a:chExt cx="2261930" cy="1099971"/>
          </a:xfrm>
        </p:grpSpPr>
        <p:grpSp>
          <p:nvGrpSpPr>
            <p:cNvPr id="765" name="Group 764"/>
            <p:cNvGrpSpPr/>
            <p:nvPr/>
          </p:nvGrpSpPr>
          <p:grpSpPr>
            <a:xfrm flipV="1">
              <a:off x="2666986" y="3283873"/>
              <a:ext cx="1561225" cy="1099971"/>
              <a:chOff x="5236498" y="3893240"/>
              <a:chExt cx="1644367" cy="706049"/>
            </a:xfrm>
          </p:grpSpPr>
          <p:grpSp>
            <p:nvGrpSpPr>
              <p:cNvPr id="767" name="Group 766"/>
              <p:cNvGrpSpPr/>
              <p:nvPr/>
            </p:nvGrpSpPr>
            <p:grpSpPr>
              <a:xfrm rot="16200000" flipV="1">
                <a:off x="5355720" y="3923511"/>
                <a:ext cx="556556" cy="794999"/>
                <a:chOff x="2167977" y="1715985"/>
                <a:chExt cx="2189486" cy="1683729"/>
              </a:xfrm>
            </p:grpSpPr>
            <p:cxnSp>
              <p:nvCxnSpPr>
                <p:cNvPr id="771" name="Straight Connector 770"/>
                <p:cNvCxnSpPr>
                  <a:stCxn id="772" idx="0"/>
                  <a:endCxn id="770" idx="2"/>
                </p:cNvCxnSpPr>
                <p:nvPr/>
              </p:nvCxnSpPr>
              <p:spPr>
                <a:xfrm rot="16200000" flipH="1">
                  <a:off x="3677509" y="1038597"/>
                  <a:ext cx="2494" cy="1357415"/>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72" name="Arc 771"/>
                <p:cNvSpPr/>
                <p:nvPr/>
              </p:nvSpPr>
              <p:spPr>
                <a:xfrm flipH="1">
                  <a:off x="2167977" y="1715985"/>
                  <a:ext cx="1686475" cy="1683729"/>
                </a:xfrm>
                <a:prstGeom prst="arc">
                  <a:avLst>
                    <a:gd name="adj1" fmla="val 16240276"/>
                    <a:gd name="adj2" fmla="val 2"/>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768" name="Group 767"/>
              <p:cNvGrpSpPr/>
              <p:nvPr/>
            </p:nvGrpSpPr>
            <p:grpSpPr>
              <a:xfrm rot="10800000" flipH="1" flipV="1">
                <a:off x="6030285" y="3893240"/>
                <a:ext cx="850580" cy="298986"/>
                <a:chOff x="1058706" y="-931526"/>
                <a:chExt cx="3081297" cy="1683734"/>
              </a:xfrm>
            </p:grpSpPr>
            <p:cxnSp>
              <p:nvCxnSpPr>
                <p:cNvPr id="769" name="Straight Connector 768"/>
                <p:cNvCxnSpPr>
                  <a:stCxn id="770" idx="0"/>
                </p:cNvCxnSpPr>
                <p:nvPr/>
              </p:nvCxnSpPr>
              <p:spPr>
                <a:xfrm rot="10800000" flipH="1" flipV="1">
                  <a:off x="1891531" y="-931461"/>
                  <a:ext cx="2248472" cy="0"/>
                </a:xfrm>
                <a:prstGeom prst="line">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0" name="Arc 769"/>
                <p:cNvSpPr/>
                <p:nvPr/>
              </p:nvSpPr>
              <p:spPr>
                <a:xfrm flipH="1">
                  <a:off x="1058706" y="-931526"/>
                  <a:ext cx="1686475" cy="1683734"/>
                </a:xfrm>
                <a:prstGeom prst="arc">
                  <a:avLst>
                    <a:gd name="adj1" fmla="val 16240276"/>
                    <a:gd name="adj2" fmla="val 2"/>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cxnSp>
          <p:nvCxnSpPr>
            <p:cNvPr id="766" name="Straight Connector 765"/>
            <p:cNvCxnSpPr>
              <a:endCxn id="772" idx="2"/>
            </p:cNvCxnSpPr>
            <p:nvPr/>
          </p:nvCxnSpPr>
          <p:spPr>
            <a:xfrm>
              <a:off x="1966281" y="3283873"/>
              <a:ext cx="1078107"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807" name="Straight Connector 806"/>
          <p:cNvCxnSpPr/>
          <p:nvPr/>
        </p:nvCxnSpPr>
        <p:spPr>
          <a:xfrm>
            <a:off x="2178482" y="3727814"/>
            <a:ext cx="6121731" cy="0"/>
          </a:xfrm>
          <a:prstGeom prst="line">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11" name="Group 810"/>
          <p:cNvGrpSpPr/>
          <p:nvPr/>
        </p:nvGrpSpPr>
        <p:grpSpPr>
          <a:xfrm>
            <a:off x="5457852" y="2407008"/>
            <a:ext cx="2842361" cy="1099975"/>
            <a:chOff x="2361967" y="3283877"/>
            <a:chExt cx="2842361" cy="1099975"/>
          </a:xfrm>
        </p:grpSpPr>
        <p:grpSp>
          <p:nvGrpSpPr>
            <p:cNvPr id="812" name="Group 811"/>
            <p:cNvGrpSpPr/>
            <p:nvPr/>
          </p:nvGrpSpPr>
          <p:grpSpPr>
            <a:xfrm flipV="1">
              <a:off x="2666987" y="3283878"/>
              <a:ext cx="2537341" cy="1099974"/>
              <a:chOff x="5236497" y="3893240"/>
              <a:chExt cx="2672465" cy="706052"/>
            </a:xfrm>
          </p:grpSpPr>
          <p:grpSp>
            <p:nvGrpSpPr>
              <p:cNvPr id="814" name="Group 813"/>
              <p:cNvGrpSpPr/>
              <p:nvPr/>
            </p:nvGrpSpPr>
            <p:grpSpPr>
              <a:xfrm rot="16200000" flipV="1">
                <a:off x="5355715" y="3923511"/>
                <a:ext cx="556563" cy="794999"/>
                <a:chOff x="2167955" y="1715989"/>
                <a:chExt cx="2189508" cy="1683728"/>
              </a:xfrm>
            </p:grpSpPr>
            <p:cxnSp>
              <p:nvCxnSpPr>
                <p:cNvPr id="818" name="Straight Connector 817"/>
                <p:cNvCxnSpPr>
                  <a:stCxn id="819" idx="0"/>
                  <a:endCxn id="817" idx="2"/>
                </p:cNvCxnSpPr>
                <p:nvPr/>
              </p:nvCxnSpPr>
              <p:spPr>
                <a:xfrm rot="16200000" flipH="1">
                  <a:off x="3677509" y="1038597"/>
                  <a:ext cx="2494" cy="1357415"/>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19" name="Arc 818"/>
                <p:cNvSpPr/>
                <p:nvPr/>
              </p:nvSpPr>
              <p:spPr>
                <a:xfrm flipH="1">
                  <a:off x="2167955" y="1715989"/>
                  <a:ext cx="1686474" cy="1683728"/>
                </a:xfrm>
                <a:prstGeom prst="arc">
                  <a:avLst>
                    <a:gd name="adj1" fmla="val 16240276"/>
                    <a:gd name="adj2" fmla="val 2"/>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815" name="Group 814"/>
              <p:cNvGrpSpPr/>
              <p:nvPr/>
            </p:nvGrpSpPr>
            <p:grpSpPr>
              <a:xfrm rot="10800000" flipH="1" flipV="1">
                <a:off x="6030285" y="3893240"/>
                <a:ext cx="1878677" cy="298986"/>
                <a:chOff x="1058706" y="-931526"/>
                <a:chExt cx="6805663" cy="1683734"/>
              </a:xfrm>
            </p:grpSpPr>
            <p:cxnSp>
              <p:nvCxnSpPr>
                <p:cNvPr id="816" name="Straight Connector 815"/>
                <p:cNvCxnSpPr>
                  <a:stCxn id="817" idx="0"/>
                </p:cNvCxnSpPr>
                <p:nvPr/>
              </p:nvCxnSpPr>
              <p:spPr>
                <a:xfrm rot="10800000" flipH="1">
                  <a:off x="1891531" y="-931461"/>
                  <a:ext cx="5972838" cy="0"/>
                </a:xfrm>
                <a:prstGeom prst="line">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7" name="Arc 816"/>
                <p:cNvSpPr/>
                <p:nvPr/>
              </p:nvSpPr>
              <p:spPr>
                <a:xfrm flipH="1">
                  <a:off x="1058706" y="-931526"/>
                  <a:ext cx="1686475" cy="1683734"/>
                </a:xfrm>
                <a:prstGeom prst="arc">
                  <a:avLst>
                    <a:gd name="adj1" fmla="val 16240276"/>
                    <a:gd name="adj2" fmla="val 2"/>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cxnSp>
          <p:nvCxnSpPr>
            <p:cNvPr id="813" name="Straight Connector 812"/>
            <p:cNvCxnSpPr>
              <a:endCxn id="819" idx="2"/>
            </p:cNvCxnSpPr>
            <p:nvPr/>
          </p:nvCxnSpPr>
          <p:spPr>
            <a:xfrm>
              <a:off x="2361967" y="3283877"/>
              <a:ext cx="682421" cy="2"/>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6" name="Group 125"/>
          <p:cNvGrpSpPr/>
          <p:nvPr/>
        </p:nvGrpSpPr>
        <p:grpSpPr>
          <a:xfrm>
            <a:off x="4540733" y="2054494"/>
            <a:ext cx="788100" cy="691515"/>
            <a:chOff x="4300222" y="1734394"/>
            <a:chExt cx="788100" cy="691515"/>
          </a:xfrm>
        </p:grpSpPr>
        <p:grpSp>
          <p:nvGrpSpPr>
            <p:cNvPr id="531" name="Group 530"/>
            <p:cNvGrpSpPr/>
            <p:nvPr/>
          </p:nvGrpSpPr>
          <p:grpSpPr>
            <a:xfrm>
              <a:off x="4300222" y="1734394"/>
              <a:ext cx="494887" cy="494817"/>
              <a:chOff x="5235656" y="3310416"/>
              <a:chExt cx="743447" cy="743447"/>
            </a:xfrm>
          </p:grpSpPr>
          <p:sp>
            <p:nvSpPr>
              <p:cNvPr id="533" name="Oval 532"/>
              <p:cNvSpPr/>
              <p:nvPr/>
            </p:nvSpPr>
            <p:spPr>
              <a:xfrm>
                <a:off x="5261169" y="3339704"/>
                <a:ext cx="700198" cy="70019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Segoe UI"/>
                  <a:ea typeface="+mn-ea"/>
                  <a:cs typeface="Segoe UI" panose="020B0502040204020203" pitchFamily="34" charset="0"/>
                </a:endParaRPr>
              </a:p>
            </p:txBody>
          </p:sp>
          <p:grpSp>
            <p:nvGrpSpPr>
              <p:cNvPr id="534" name="Group 533"/>
              <p:cNvGrpSpPr/>
              <p:nvPr/>
            </p:nvGrpSpPr>
            <p:grpSpPr>
              <a:xfrm>
                <a:off x="5235656" y="3310416"/>
                <a:ext cx="743447" cy="743447"/>
                <a:chOff x="5235656" y="3310416"/>
                <a:chExt cx="743447" cy="743447"/>
              </a:xfrm>
            </p:grpSpPr>
            <p:sp>
              <p:nvSpPr>
                <p:cNvPr id="535" name="Donut 175"/>
                <p:cNvSpPr/>
                <p:nvPr/>
              </p:nvSpPr>
              <p:spPr>
                <a:xfrm>
                  <a:off x="5235656" y="3310416"/>
                  <a:ext cx="743447" cy="743447"/>
                </a:xfrm>
                <a:prstGeom prst="donut">
                  <a:avLst>
                    <a:gd name="adj" fmla="val 57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grpSp>
              <p:nvGrpSpPr>
                <p:cNvPr id="536" name="Group 535"/>
                <p:cNvGrpSpPr/>
                <p:nvPr/>
              </p:nvGrpSpPr>
              <p:grpSpPr>
                <a:xfrm>
                  <a:off x="5337334" y="3539904"/>
                  <a:ext cx="578099" cy="272046"/>
                  <a:chOff x="9186863" y="4257675"/>
                  <a:chExt cx="1754188" cy="825500"/>
                </a:xfrm>
                <a:solidFill>
                  <a:schemeClr val="tx1"/>
                </a:solidFill>
              </p:grpSpPr>
              <p:sp>
                <p:nvSpPr>
                  <p:cNvPr id="538" name="Freeform 5"/>
                  <p:cNvSpPr>
                    <a:spLocks noEditPoints="1"/>
                  </p:cNvSpPr>
                  <p:nvPr/>
                </p:nvSpPr>
                <p:spPr bwMode="auto">
                  <a:xfrm>
                    <a:off x="9186863" y="4257675"/>
                    <a:ext cx="1754188" cy="825500"/>
                  </a:xfrm>
                  <a:custGeom>
                    <a:avLst/>
                    <a:gdLst>
                      <a:gd name="T0" fmla="*/ 395 w 3315"/>
                      <a:gd name="T1" fmla="*/ 591 h 1560"/>
                      <a:gd name="T2" fmla="*/ 313 w 3315"/>
                      <a:gd name="T3" fmla="*/ 649 h 1560"/>
                      <a:gd name="T4" fmla="*/ 269 w 3315"/>
                      <a:gd name="T5" fmla="*/ 740 h 1560"/>
                      <a:gd name="T6" fmla="*/ 279 w 3315"/>
                      <a:gd name="T7" fmla="*/ 844 h 1560"/>
                      <a:gd name="T8" fmla="*/ 336 w 3315"/>
                      <a:gd name="T9" fmla="*/ 925 h 1560"/>
                      <a:gd name="T10" fmla="*/ 428 w 3315"/>
                      <a:gd name="T11" fmla="*/ 968 h 1560"/>
                      <a:gd name="T12" fmla="*/ 531 w 3315"/>
                      <a:gd name="T13" fmla="*/ 959 h 1560"/>
                      <a:gd name="T14" fmla="*/ 613 w 3315"/>
                      <a:gd name="T15" fmla="*/ 901 h 1560"/>
                      <a:gd name="T16" fmla="*/ 656 w 3315"/>
                      <a:gd name="T17" fmla="*/ 810 h 1560"/>
                      <a:gd name="T18" fmla="*/ 647 w 3315"/>
                      <a:gd name="T19" fmla="*/ 706 h 1560"/>
                      <a:gd name="T20" fmla="*/ 589 w 3315"/>
                      <a:gd name="T21" fmla="*/ 625 h 1560"/>
                      <a:gd name="T22" fmla="*/ 499 w 3315"/>
                      <a:gd name="T23" fmla="*/ 582 h 1560"/>
                      <a:gd name="T24" fmla="*/ 848 w 3315"/>
                      <a:gd name="T25" fmla="*/ 3 h 1560"/>
                      <a:gd name="T26" fmla="*/ 1041 w 3315"/>
                      <a:gd name="T27" fmla="*/ 45 h 1560"/>
                      <a:gd name="T28" fmla="*/ 1213 w 3315"/>
                      <a:gd name="T29" fmla="*/ 132 h 1560"/>
                      <a:gd name="T30" fmla="*/ 1358 w 3315"/>
                      <a:gd name="T31" fmla="*/ 257 h 1560"/>
                      <a:gd name="T32" fmla="*/ 1468 w 3315"/>
                      <a:gd name="T33" fmla="*/ 414 h 1560"/>
                      <a:gd name="T34" fmla="*/ 3013 w 3315"/>
                      <a:gd name="T35" fmla="*/ 403 h 1560"/>
                      <a:gd name="T36" fmla="*/ 2782 w 3315"/>
                      <a:gd name="T37" fmla="*/ 936 h 1560"/>
                      <a:gd name="T38" fmla="*/ 2193 w 3315"/>
                      <a:gd name="T39" fmla="*/ 1112 h 1560"/>
                      <a:gd name="T40" fmla="*/ 2180 w 3315"/>
                      <a:gd name="T41" fmla="*/ 1095 h 1560"/>
                      <a:gd name="T42" fmla="*/ 2144 w 3315"/>
                      <a:gd name="T43" fmla="*/ 1053 h 1560"/>
                      <a:gd name="T44" fmla="*/ 2099 w 3315"/>
                      <a:gd name="T45" fmla="*/ 1001 h 1560"/>
                      <a:gd name="T46" fmla="*/ 2053 w 3315"/>
                      <a:gd name="T47" fmla="*/ 954 h 1560"/>
                      <a:gd name="T48" fmla="*/ 2017 w 3315"/>
                      <a:gd name="T49" fmla="*/ 925 h 1560"/>
                      <a:gd name="T50" fmla="*/ 2000 w 3315"/>
                      <a:gd name="T51" fmla="*/ 928 h 1560"/>
                      <a:gd name="T52" fmla="*/ 1969 w 3315"/>
                      <a:gd name="T53" fmla="*/ 960 h 1560"/>
                      <a:gd name="T54" fmla="*/ 1921 w 3315"/>
                      <a:gd name="T55" fmla="*/ 1006 h 1560"/>
                      <a:gd name="T56" fmla="*/ 1870 w 3315"/>
                      <a:gd name="T57" fmla="*/ 1058 h 1560"/>
                      <a:gd name="T58" fmla="*/ 1822 w 3315"/>
                      <a:gd name="T59" fmla="*/ 1105 h 1560"/>
                      <a:gd name="T60" fmla="*/ 1791 w 3315"/>
                      <a:gd name="T61" fmla="*/ 1136 h 1560"/>
                      <a:gd name="T62" fmla="*/ 1469 w 3315"/>
                      <a:gd name="T63" fmla="*/ 1143 h 1560"/>
                      <a:gd name="T64" fmla="*/ 1401 w 3315"/>
                      <a:gd name="T65" fmla="*/ 1251 h 1560"/>
                      <a:gd name="T66" fmla="*/ 1266 w 3315"/>
                      <a:gd name="T67" fmla="*/ 1388 h 1560"/>
                      <a:gd name="T68" fmla="*/ 1103 w 3315"/>
                      <a:gd name="T69" fmla="*/ 1489 h 1560"/>
                      <a:gd name="T70" fmla="*/ 914 w 3315"/>
                      <a:gd name="T71" fmla="*/ 1548 h 1560"/>
                      <a:gd name="T72" fmla="*/ 708 w 3315"/>
                      <a:gd name="T73" fmla="*/ 1557 h 1560"/>
                      <a:gd name="T74" fmla="*/ 508 w 3315"/>
                      <a:gd name="T75" fmla="*/ 1511 h 1560"/>
                      <a:gd name="T76" fmla="*/ 330 w 3315"/>
                      <a:gd name="T77" fmla="*/ 1417 h 1560"/>
                      <a:gd name="T78" fmla="*/ 184 w 3315"/>
                      <a:gd name="T79" fmla="*/ 1282 h 1560"/>
                      <a:gd name="T80" fmla="*/ 75 w 3315"/>
                      <a:gd name="T81" fmla="*/ 1114 h 1560"/>
                      <a:gd name="T82" fmla="*/ 12 w 3315"/>
                      <a:gd name="T83" fmla="*/ 920 h 1560"/>
                      <a:gd name="T84" fmla="*/ 3 w 3315"/>
                      <a:gd name="T85" fmla="*/ 709 h 1560"/>
                      <a:gd name="T86" fmla="*/ 48 w 3315"/>
                      <a:gd name="T87" fmla="*/ 508 h 1560"/>
                      <a:gd name="T88" fmla="*/ 142 w 3315"/>
                      <a:gd name="T89" fmla="*/ 330 h 1560"/>
                      <a:gd name="T90" fmla="*/ 278 w 3315"/>
                      <a:gd name="T91" fmla="*/ 184 h 1560"/>
                      <a:gd name="T92" fmla="*/ 445 w 3315"/>
                      <a:gd name="T93" fmla="*/ 76 h 1560"/>
                      <a:gd name="T94" fmla="*/ 640 w 3315"/>
                      <a:gd name="T95" fmla="*/ 13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315" h="1560">
                        <a:moveTo>
                          <a:pt x="463" y="579"/>
                        </a:moveTo>
                        <a:lnTo>
                          <a:pt x="428" y="582"/>
                        </a:lnTo>
                        <a:lnTo>
                          <a:pt x="395" y="591"/>
                        </a:lnTo>
                        <a:lnTo>
                          <a:pt x="363" y="605"/>
                        </a:lnTo>
                        <a:lnTo>
                          <a:pt x="336" y="625"/>
                        </a:lnTo>
                        <a:lnTo>
                          <a:pt x="313" y="649"/>
                        </a:lnTo>
                        <a:lnTo>
                          <a:pt x="294" y="676"/>
                        </a:lnTo>
                        <a:lnTo>
                          <a:pt x="279" y="706"/>
                        </a:lnTo>
                        <a:lnTo>
                          <a:pt x="269" y="740"/>
                        </a:lnTo>
                        <a:lnTo>
                          <a:pt x="266" y="775"/>
                        </a:lnTo>
                        <a:lnTo>
                          <a:pt x="269" y="810"/>
                        </a:lnTo>
                        <a:lnTo>
                          <a:pt x="279" y="844"/>
                        </a:lnTo>
                        <a:lnTo>
                          <a:pt x="294" y="874"/>
                        </a:lnTo>
                        <a:lnTo>
                          <a:pt x="313" y="901"/>
                        </a:lnTo>
                        <a:lnTo>
                          <a:pt x="336" y="925"/>
                        </a:lnTo>
                        <a:lnTo>
                          <a:pt x="363" y="944"/>
                        </a:lnTo>
                        <a:lnTo>
                          <a:pt x="395" y="959"/>
                        </a:lnTo>
                        <a:lnTo>
                          <a:pt x="428" y="968"/>
                        </a:lnTo>
                        <a:lnTo>
                          <a:pt x="463" y="971"/>
                        </a:lnTo>
                        <a:lnTo>
                          <a:pt x="499" y="968"/>
                        </a:lnTo>
                        <a:lnTo>
                          <a:pt x="531" y="959"/>
                        </a:lnTo>
                        <a:lnTo>
                          <a:pt x="562" y="944"/>
                        </a:lnTo>
                        <a:lnTo>
                          <a:pt x="589" y="925"/>
                        </a:lnTo>
                        <a:lnTo>
                          <a:pt x="613" y="901"/>
                        </a:lnTo>
                        <a:lnTo>
                          <a:pt x="632" y="874"/>
                        </a:lnTo>
                        <a:lnTo>
                          <a:pt x="647" y="844"/>
                        </a:lnTo>
                        <a:lnTo>
                          <a:pt x="656" y="810"/>
                        </a:lnTo>
                        <a:lnTo>
                          <a:pt x="659" y="775"/>
                        </a:lnTo>
                        <a:lnTo>
                          <a:pt x="656" y="740"/>
                        </a:lnTo>
                        <a:lnTo>
                          <a:pt x="647" y="706"/>
                        </a:lnTo>
                        <a:lnTo>
                          <a:pt x="632" y="676"/>
                        </a:lnTo>
                        <a:lnTo>
                          <a:pt x="613" y="649"/>
                        </a:lnTo>
                        <a:lnTo>
                          <a:pt x="589" y="625"/>
                        </a:lnTo>
                        <a:lnTo>
                          <a:pt x="562" y="605"/>
                        </a:lnTo>
                        <a:lnTo>
                          <a:pt x="531" y="591"/>
                        </a:lnTo>
                        <a:lnTo>
                          <a:pt x="499" y="582"/>
                        </a:lnTo>
                        <a:lnTo>
                          <a:pt x="463" y="579"/>
                        </a:lnTo>
                        <a:close/>
                        <a:moveTo>
                          <a:pt x="780" y="0"/>
                        </a:moveTo>
                        <a:lnTo>
                          <a:pt x="848" y="3"/>
                        </a:lnTo>
                        <a:lnTo>
                          <a:pt x="914" y="12"/>
                        </a:lnTo>
                        <a:lnTo>
                          <a:pt x="979" y="26"/>
                        </a:lnTo>
                        <a:lnTo>
                          <a:pt x="1041" y="45"/>
                        </a:lnTo>
                        <a:lnTo>
                          <a:pt x="1101" y="70"/>
                        </a:lnTo>
                        <a:lnTo>
                          <a:pt x="1158" y="99"/>
                        </a:lnTo>
                        <a:lnTo>
                          <a:pt x="1213" y="132"/>
                        </a:lnTo>
                        <a:lnTo>
                          <a:pt x="1264" y="170"/>
                        </a:lnTo>
                        <a:lnTo>
                          <a:pt x="1313" y="211"/>
                        </a:lnTo>
                        <a:lnTo>
                          <a:pt x="1358" y="257"/>
                        </a:lnTo>
                        <a:lnTo>
                          <a:pt x="1399" y="306"/>
                        </a:lnTo>
                        <a:lnTo>
                          <a:pt x="1435" y="358"/>
                        </a:lnTo>
                        <a:lnTo>
                          <a:pt x="1468" y="414"/>
                        </a:lnTo>
                        <a:lnTo>
                          <a:pt x="1469" y="417"/>
                        </a:lnTo>
                        <a:lnTo>
                          <a:pt x="1469" y="414"/>
                        </a:lnTo>
                        <a:lnTo>
                          <a:pt x="3013" y="403"/>
                        </a:lnTo>
                        <a:lnTo>
                          <a:pt x="3315" y="704"/>
                        </a:lnTo>
                        <a:lnTo>
                          <a:pt x="2932" y="1087"/>
                        </a:lnTo>
                        <a:lnTo>
                          <a:pt x="2782" y="936"/>
                        </a:lnTo>
                        <a:lnTo>
                          <a:pt x="2588" y="1129"/>
                        </a:lnTo>
                        <a:lnTo>
                          <a:pt x="2382" y="923"/>
                        </a:lnTo>
                        <a:lnTo>
                          <a:pt x="2193" y="1112"/>
                        </a:lnTo>
                        <a:lnTo>
                          <a:pt x="2192" y="1110"/>
                        </a:lnTo>
                        <a:lnTo>
                          <a:pt x="2187" y="1104"/>
                        </a:lnTo>
                        <a:lnTo>
                          <a:pt x="2180" y="1095"/>
                        </a:lnTo>
                        <a:lnTo>
                          <a:pt x="2170" y="1083"/>
                        </a:lnTo>
                        <a:lnTo>
                          <a:pt x="2157" y="1069"/>
                        </a:lnTo>
                        <a:lnTo>
                          <a:pt x="2144" y="1053"/>
                        </a:lnTo>
                        <a:lnTo>
                          <a:pt x="2129" y="1036"/>
                        </a:lnTo>
                        <a:lnTo>
                          <a:pt x="2114" y="1019"/>
                        </a:lnTo>
                        <a:lnTo>
                          <a:pt x="2099" y="1001"/>
                        </a:lnTo>
                        <a:lnTo>
                          <a:pt x="2083" y="985"/>
                        </a:lnTo>
                        <a:lnTo>
                          <a:pt x="2068" y="969"/>
                        </a:lnTo>
                        <a:lnTo>
                          <a:pt x="2053" y="954"/>
                        </a:lnTo>
                        <a:lnTo>
                          <a:pt x="2039" y="941"/>
                        </a:lnTo>
                        <a:lnTo>
                          <a:pt x="2027" y="931"/>
                        </a:lnTo>
                        <a:lnTo>
                          <a:pt x="2017" y="925"/>
                        </a:lnTo>
                        <a:lnTo>
                          <a:pt x="2009" y="922"/>
                        </a:lnTo>
                        <a:lnTo>
                          <a:pt x="2004" y="923"/>
                        </a:lnTo>
                        <a:lnTo>
                          <a:pt x="2000" y="928"/>
                        </a:lnTo>
                        <a:lnTo>
                          <a:pt x="1992" y="936"/>
                        </a:lnTo>
                        <a:lnTo>
                          <a:pt x="1981" y="946"/>
                        </a:lnTo>
                        <a:lnTo>
                          <a:pt x="1969" y="960"/>
                        </a:lnTo>
                        <a:lnTo>
                          <a:pt x="1955" y="974"/>
                        </a:lnTo>
                        <a:lnTo>
                          <a:pt x="1939" y="989"/>
                        </a:lnTo>
                        <a:lnTo>
                          <a:pt x="1921" y="1006"/>
                        </a:lnTo>
                        <a:lnTo>
                          <a:pt x="1904" y="1023"/>
                        </a:lnTo>
                        <a:lnTo>
                          <a:pt x="1887" y="1041"/>
                        </a:lnTo>
                        <a:lnTo>
                          <a:pt x="1870" y="1058"/>
                        </a:lnTo>
                        <a:lnTo>
                          <a:pt x="1853" y="1075"/>
                        </a:lnTo>
                        <a:lnTo>
                          <a:pt x="1837" y="1091"/>
                        </a:lnTo>
                        <a:lnTo>
                          <a:pt x="1822" y="1105"/>
                        </a:lnTo>
                        <a:lnTo>
                          <a:pt x="1810" y="1118"/>
                        </a:lnTo>
                        <a:lnTo>
                          <a:pt x="1799" y="1128"/>
                        </a:lnTo>
                        <a:lnTo>
                          <a:pt x="1791" y="1136"/>
                        </a:lnTo>
                        <a:lnTo>
                          <a:pt x="1786" y="1141"/>
                        </a:lnTo>
                        <a:lnTo>
                          <a:pt x="1784" y="1143"/>
                        </a:lnTo>
                        <a:lnTo>
                          <a:pt x="1469" y="1143"/>
                        </a:lnTo>
                        <a:lnTo>
                          <a:pt x="1469" y="1143"/>
                        </a:lnTo>
                        <a:lnTo>
                          <a:pt x="1437" y="1199"/>
                        </a:lnTo>
                        <a:lnTo>
                          <a:pt x="1401" y="1251"/>
                        </a:lnTo>
                        <a:lnTo>
                          <a:pt x="1359" y="1301"/>
                        </a:lnTo>
                        <a:lnTo>
                          <a:pt x="1315" y="1347"/>
                        </a:lnTo>
                        <a:lnTo>
                          <a:pt x="1266" y="1388"/>
                        </a:lnTo>
                        <a:lnTo>
                          <a:pt x="1215" y="1427"/>
                        </a:lnTo>
                        <a:lnTo>
                          <a:pt x="1161" y="1460"/>
                        </a:lnTo>
                        <a:lnTo>
                          <a:pt x="1103" y="1489"/>
                        </a:lnTo>
                        <a:lnTo>
                          <a:pt x="1042" y="1515"/>
                        </a:lnTo>
                        <a:lnTo>
                          <a:pt x="980" y="1534"/>
                        </a:lnTo>
                        <a:lnTo>
                          <a:pt x="914" y="1548"/>
                        </a:lnTo>
                        <a:lnTo>
                          <a:pt x="848" y="1557"/>
                        </a:lnTo>
                        <a:lnTo>
                          <a:pt x="780" y="1560"/>
                        </a:lnTo>
                        <a:lnTo>
                          <a:pt x="708" y="1557"/>
                        </a:lnTo>
                        <a:lnTo>
                          <a:pt x="640" y="1547"/>
                        </a:lnTo>
                        <a:lnTo>
                          <a:pt x="572" y="1532"/>
                        </a:lnTo>
                        <a:lnTo>
                          <a:pt x="508" y="1511"/>
                        </a:lnTo>
                        <a:lnTo>
                          <a:pt x="445" y="1484"/>
                        </a:lnTo>
                        <a:lnTo>
                          <a:pt x="387" y="1453"/>
                        </a:lnTo>
                        <a:lnTo>
                          <a:pt x="330" y="1417"/>
                        </a:lnTo>
                        <a:lnTo>
                          <a:pt x="278" y="1376"/>
                        </a:lnTo>
                        <a:lnTo>
                          <a:pt x="228" y="1331"/>
                        </a:lnTo>
                        <a:lnTo>
                          <a:pt x="184" y="1282"/>
                        </a:lnTo>
                        <a:lnTo>
                          <a:pt x="142" y="1230"/>
                        </a:lnTo>
                        <a:lnTo>
                          <a:pt x="106" y="1174"/>
                        </a:lnTo>
                        <a:lnTo>
                          <a:pt x="75" y="1114"/>
                        </a:lnTo>
                        <a:lnTo>
                          <a:pt x="48" y="1052"/>
                        </a:lnTo>
                        <a:lnTo>
                          <a:pt x="28" y="987"/>
                        </a:lnTo>
                        <a:lnTo>
                          <a:pt x="12" y="920"/>
                        </a:lnTo>
                        <a:lnTo>
                          <a:pt x="3" y="851"/>
                        </a:lnTo>
                        <a:lnTo>
                          <a:pt x="0" y="780"/>
                        </a:lnTo>
                        <a:lnTo>
                          <a:pt x="3" y="709"/>
                        </a:lnTo>
                        <a:lnTo>
                          <a:pt x="12" y="640"/>
                        </a:lnTo>
                        <a:lnTo>
                          <a:pt x="28" y="573"/>
                        </a:lnTo>
                        <a:lnTo>
                          <a:pt x="48" y="508"/>
                        </a:lnTo>
                        <a:lnTo>
                          <a:pt x="75" y="446"/>
                        </a:lnTo>
                        <a:lnTo>
                          <a:pt x="106" y="386"/>
                        </a:lnTo>
                        <a:lnTo>
                          <a:pt x="142" y="330"/>
                        </a:lnTo>
                        <a:lnTo>
                          <a:pt x="184" y="278"/>
                        </a:lnTo>
                        <a:lnTo>
                          <a:pt x="228" y="229"/>
                        </a:lnTo>
                        <a:lnTo>
                          <a:pt x="278" y="184"/>
                        </a:lnTo>
                        <a:lnTo>
                          <a:pt x="330" y="143"/>
                        </a:lnTo>
                        <a:lnTo>
                          <a:pt x="387" y="107"/>
                        </a:lnTo>
                        <a:lnTo>
                          <a:pt x="445" y="76"/>
                        </a:lnTo>
                        <a:lnTo>
                          <a:pt x="508" y="49"/>
                        </a:lnTo>
                        <a:lnTo>
                          <a:pt x="572" y="28"/>
                        </a:lnTo>
                        <a:lnTo>
                          <a:pt x="640" y="13"/>
                        </a:lnTo>
                        <a:lnTo>
                          <a:pt x="708" y="3"/>
                        </a:lnTo>
                        <a:lnTo>
                          <a:pt x="780" y="0"/>
                        </a:lnTo>
                        <a:close/>
                      </a:path>
                    </a:pathLst>
                  </a:custGeom>
                  <a:grpFill/>
                  <a:ln w="0">
                    <a:noFill/>
                    <a:prstDash val="solid"/>
                    <a:round/>
                    <a:headEnd/>
                    <a:tailEnd/>
                  </a:ln>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566" name="Line 6"/>
                  <p:cNvSpPr>
                    <a:spLocks noChangeShapeType="1"/>
                  </p:cNvSpPr>
                  <p:nvPr/>
                </p:nvSpPr>
                <p:spPr bwMode="auto">
                  <a:xfrm flipH="1" flipV="1">
                    <a:off x="9412288" y="4770438"/>
                    <a:ext cx="19050" cy="15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567" name="Line 7"/>
                  <p:cNvSpPr>
                    <a:spLocks noChangeShapeType="1"/>
                  </p:cNvSpPr>
                  <p:nvPr/>
                </p:nvSpPr>
                <p:spPr bwMode="auto">
                  <a:xfrm flipH="1" flipV="1">
                    <a:off x="9394826" y="4765675"/>
                    <a:ext cx="17463" cy="476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568" name="Line 8"/>
                  <p:cNvSpPr>
                    <a:spLocks noChangeShapeType="1"/>
                  </p:cNvSpPr>
                  <p:nvPr/>
                </p:nvSpPr>
                <p:spPr bwMode="auto">
                  <a:xfrm flipH="1" flipV="1">
                    <a:off x="9378951" y="4757738"/>
                    <a:ext cx="15875" cy="793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569" name="Line 9"/>
                  <p:cNvSpPr>
                    <a:spLocks noChangeShapeType="1"/>
                  </p:cNvSpPr>
                  <p:nvPr/>
                </p:nvSpPr>
                <p:spPr bwMode="auto">
                  <a:xfrm flipH="1" flipV="1">
                    <a:off x="9364663" y="4748213"/>
                    <a:ext cx="14288" cy="952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570" name="Line 10"/>
                  <p:cNvSpPr>
                    <a:spLocks noChangeShapeType="1"/>
                  </p:cNvSpPr>
                  <p:nvPr/>
                </p:nvSpPr>
                <p:spPr bwMode="auto">
                  <a:xfrm flipH="1" flipV="1">
                    <a:off x="9351963" y="4735513"/>
                    <a:ext cx="12700" cy="1270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571" name="Line 11"/>
                  <p:cNvSpPr>
                    <a:spLocks noChangeShapeType="1"/>
                  </p:cNvSpPr>
                  <p:nvPr/>
                </p:nvSpPr>
                <p:spPr bwMode="auto">
                  <a:xfrm flipH="1" flipV="1">
                    <a:off x="9342438" y="4721225"/>
                    <a:ext cx="9525" cy="142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572" name="Line 12"/>
                  <p:cNvSpPr>
                    <a:spLocks noChangeShapeType="1"/>
                  </p:cNvSpPr>
                  <p:nvPr/>
                </p:nvSpPr>
                <p:spPr bwMode="auto">
                  <a:xfrm flipH="1" flipV="1">
                    <a:off x="9334501" y="4705350"/>
                    <a:ext cx="7938" cy="1587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573" name="Line 13"/>
                  <p:cNvSpPr>
                    <a:spLocks noChangeShapeType="1"/>
                  </p:cNvSpPr>
                  <p:nvPr/>
                </p:nvSpPr>
                <p:spPr bwMode="auto">
                  <a:xfrm flipH="1" flipV="1">
                    <a:off x="9328151" y="4686300"/>
                    <a:ext cx="6350" cy="1905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574" name="Line 14"/>
                  <p:cNvSpPr>
                    <a:spLocks noChangeShapeType="1"/>
                  </p:cNvSpPr>
                  <p:nvPr/>
                </p:nvSpPr>
                <p:spPr bwMode="auto">
                  <a:xfrm flipH="1" flipV="1">
                    <a:off x="9326563" y="4668838"/>
                    <a:ext cx="1588" cy="1746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576" name="Line 15"/>
                  <p:cNvSpPr>
                    <a:spLocks noChangeShapeType="1"/>
                  </p:cNvSpPr>
                  <p:nvPr/>
                </p:nvSpPr>
                <p:spPr bwMode="auto">
                  <a:xfrm flipV="1">
                    <a:off x="9326563" y="4649788"/>
                    <a:ext cx="1588" cy="1905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579" name="Line 16"/>
                  <p:cNvSpPr>
                    <a:spLocks noChangeShapeType="1"/>
                  </p:cNvSpPr>
                  <p:nvPr/>
                </p:nvSpPr>
                <p:spPr bwMode="auto">
                  <a:xfrm flipV="1">
                    <a:off x="9328151" y="4632325"/>
                    <a:ext cx="6350" cy="1746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580" name="Line 17"/>
                  <p:cNvSpPr>
                    <a:spLocks noChangeShapeType="1"/>
                  </p:cNvSpPr>
                  <p:nvPr/>
                </p:nvSpPr>
                <p:spPr bwMode="auto">
                  <a:xfrm flipV="1">
                    <a:off x="9334501" y="4616450"/>
                    <a:ext cx="7938" cy="1587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591" name="Line 18"/>
                  <p:cNvSpPr>
                    <a:spLocks noChangeShapeType="1"/>
                  </p:cNvSpPr>
                  <p:nvPr/>
                </p:nvSpPr>
                <p:spPr bwMode="auto">
                  <a:xfrm flipV="1">
                    <a:off x="9342438" y="4602163"/>
                    <a:ext cx="9525" cy="142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592" name="Line 19"/>
                  <p:cNvSpPr>
                    <a:spLocks noChangeShapeType="1"/>
                  </p:cNvSpPr>
                  <p:nvPr/>
                </p:nvSpPr>
                <p:spPr bwMode="auto">
                  <a:xfrm flipV="1">
                    <a:off x="9351963" y="4589463"/>
                    <a:ext cx="12700" cy="1270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593" name="Line 20"/>
                  <p:cNvSpPr>
                    <a:spLocks noChangeShapeType="1"/>
                  </p:cNvSpPr>
                  <p:nvPr/>
                </p:nvSpPr>
                <p:spPr bwMode="auto">
                  <a:xfrm flipV="1">
                    <a:off x="9364663" y="4578350"/>
                    <a:ext cx="14288" cy="1111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594" name="Line 21"/>
                  <p:cNvSpPr>
                    <a:spLocks noChangeShapeType="1"/>
                  </p:cNvSpPr>
                  <p:nvPr/>
                </p:nvSpPr>
                <p:spPr bwMode="auto">
                  <a:xfrm flipV="1">
                    <a:off x="9378951" y="4570413"/>
                    <a:ext cx="15875" cy="793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595" name="Line 22"/>
                  <p:cNvSpPr>
                    <a:spLocks noChangeShapeType="1"/>
                  </p:cNvSpPr>
                  <p:nvPr/>
                </p:nvSpPr>
                <p:spPr bwMode="auto">
                  <a:xfrm flipV="1">
                    <a:off x="9394826" y="4565650"/>
                    <a:ext cx="17463" cy="476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596" name="Line 23"/>
                  <p:cNvSpPr>
                    <a:spLocks noChangeShapeType="1"/>
                  </p:cNvSpPr>
                  <p:nvPr/>
                </p:nvSpPr>
                <p:spPr bwMode="auto">
                  <a:xfrm flipV="1">
                    <a:off x="9412288" y="4564063"/>
                    <a:ext cx="19050" cy="15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597" name="Line 24"/>
                  <p:cNvSpPr>
                    <a:spLocks noChangeShapeType="1"/>
                  </p:cNvSpPr>
                  <p:nvPr/>
                </p:nvSpPr>
                <p:spPr bwMode="auto">
                  <a:xfrm>
                    <a:off x="9431338" y="4564063"/>
                    <a:ext cx="19050" cy="15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599" name="Line 25"/>
                  <p:cNvSpPr>
                    <a:spLocks noChangeShapeType="1"/>
                  </p:cNvSpPr>
                  <p:nvPr/>
                </p:nvSpPr>
                <p:spPr bwMode="auto">
                  <a:xfrm>
                    <a:off x="9450388" y="4565650"/>
                    <a:ext cx="17463" cy="476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00" name="Line 26"/>
                  <p:cNvSpPr>
                    <a:spLocks noChangeShapeType="1"/>
                  </p:cNvSpPr>
                  <p:nvPr/>
                </p:nvSpPr>
                <p:spPr bwMode="auto">
                  <a:xfrm>
                    <a:off x="9467851" y="4570413"/>
                    <a:ext cx="15875" cy="793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01" name="Line 27"/>
                  <p:cNvSpPr>
                    <a:spLocks noChangeShapeType="1"/>
                  </p:cNvSpPr>
                  <p:nvPr/>
                </p:nvSpPr>
                <p:spPr bwMode="auto">
                  <a:xfrm>
                    <a:off x="9483726" y="4578350"/>
                    <a:ext cx="14288" cy="1111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02" name="Line 28"/>
                  <p:cNvSpPr>
                    <a:spLocks noChangeShapeType="1"/>
                  </p:cNvSpPr>
                  <p:nvPr/>
                </p:nvSpPr>
                <p:spPr bwMode="auto">
                  <a:xfrm>
                    <a:off x="9498013" y="4589463"/>
                    <a:ext cx="12700" cy="1270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03" name="Line 29"/>
                  <p:cNvSpPr>
                    <a:spLocks noChangeShapeType="1"/>
                  </p:cNvSpPr>
                  <p:nvPr/>
                </p:nvSpPr>
                <p:spPr bwMode="auto">
                  <a:xfrm>
                    <a:off x="9510713" y="4602163"/>
                    <a:ext cx="9525" cy="142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04" name="Line 30"/>
                  <p:cNvSpPr>
                    <a:spLocks noChangeShapeType="1"/>
                  </p:cNvSpPr>
                  <p:nvPr/>
                </p:nvSpPr>
                <p:spPr bwMode="auto">
                  <a:xfrm>
                    <a:off x="9520238" y="4616450"/>
                    <a:ext cx="7938" cy="1587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05" name="Line 31"/>
                  <p:cNvSpPr>
                    <a:spLocks noChangeShapeType="1"/>
                  </p:cNvSpPr>
                  <p:nvPr/>
                </p:nvSpPr>
                <p:spPr bwMode="auto">
                  <a:xfrm>
                    <a:off x="9528176" y="4632325"/>
                    <a:ext cx="4763" cy="1746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06" name="Line 32"/>
                  <p:cNvSpPr>
                    <a:spLocks noChangeShapeType="1"/>
                  </p:cNvSpPr>
                  <p:nvPr/>
                </p:nvSpPr>
                <p:spPr bwMode="auto">
                  <a:xfrm>
                    <a:off x="9532938" y="4649788"/>
                    <a:ext cx="1588" cy="1905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07" name="Line 33"/>
                  <p:cNvSpPr>
                    <a:spLocks noChangeShapeType="1"/>
                  </p:cNvSpPr>
                  <p:nvPr/>
                </p:nvSpPr>
                <p:spPr bwMode="auto">
                  <a:xfrm flipH="1">
                    <a:off x="9532938" y="4668838"/>
                    <a:ext cx="1588" cy="1746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08" name="Line 34"/>
                  <p:cNvSpPr>
                    <a:spLocks noChangeShapeType="1"/>
                  </p:cNvSpPr>
                  <p:nvPr/>
                </p:nvSpPr>
                <p:spPr bwMode="auto">
                  <a:xfrm flipH="1">
                    <a:off x="9528176" y="4686300"/>
                    <a:ext cx="4763" cy="1905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09" name="Line 35"/>
                  <p:cNvSpPr>
                    <a:spLocks noChangeShapeType="1"/>
                  </p:cNvSpPr>
                  <p:nvPr/>
                </p:nvSpPr>
                <p:spPr bwMode="auto">
                  <a:xfrm flipH="1">
                    <a:off x="9520238" y="4705350"/>
                    <a:ext cx="7938" cy="1587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10" name="Line 36"/>
                  <p:cNvSpPr>
                    <a:spLocks noChangeShapeType="1"/>
                  </p:cNvSpPr>
                  <p:nvPr/>
                </p:nvSpPr>
                <p:spPr bwMode="auto">
                  <a:xfrm flipH="1">
                    <a:off x="9510713" y="4721225"/>
                    <a:ext cx="9525" cy="142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11" name="Line 37"/>
                  <p:cNvSpPr>
                    <a:spLocks noChangeShapeType="1"/>
                  </p:cNvSpPr>
                  <p:nvPr/>
                </p:nvSpPr>
                <p:spPr bwMode="auto">
                  <a:xfrm flipH="1">
                    <a:off x="9498013" y="4735513"/>
                    <a:ext cx="12700" cy="1270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12" name="Line 38"/>
                  <p:cNvSpPr>
                    <a:spLocks noChangeShapeType="1"/>
                  </p:cNvSpPr>
                  <p:nvPr/>
                </p:nvSpPr>
                <p:spPr bwMode="auto">
                  <a:xfrm flipH="1">
                    <a:off x="9483726" y="4748213"/>
                    <a:ext cx="14288" cy="952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13" name="Line 39"/>
                  <p:cNvSpPr>
                    <a:spLocks noChangeShapeType="1"/>
                  </p:cNvSpPr>
                  <p:nvPr/>
                </p:nvSpPr>
                <p:spPr bwMode="auto">
                  <a:xfrm flipH="1">
                    <a:off x="9467851" y="4757738"/>
                    <a:ext cx="15875" cy="793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14" name="Line 40"/>
                  <p:cNvSpPr>
                    <a:spLocks noChangeShapeType="1"/>
                  </p:cNvSpPr>
                  <p:nvPr/>
                </p:nvSpPr>
                <p:spPr bwMode="auto">
                  <a:xfrm flipH="1">
                    <a:off x="9450388" y="4765675"/>
                    <a:ext cx="17463" cy="476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15" name="Line 41"/>
                  <p:cNvSpPr>
                    <a:spLocks noChangeShapeType="1"/>
                  </p:cNvSpPr>
                  <p:nvPr/>
                </p:nvSpPr>
                <p:spPr bwMode="auto">
                  <a:xfrm flipH="1">
                    <a:off x="9431338" y="4770438"/>
                    <a:ext cx="19050" cy="15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16" name="Line 42"/>
                  <p:cNvSpPr>
                    <a:spLocks noChangeShapeType="1"/>
                  </p:cNvSpPr>
                  <p:nvPr/>
                </p:nvSpPr>
                <p:spPr bwMode="auto">
                  <a:xfrm flipH="1">
                    <a:off x="9963151" y="4471988"/>
                    <a:ext cx="817563" cy="476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17" name="Line 43"/>
                  <p:cNvSpPr>
                    <a:spLocks noChangeShapeType="1"/>
                  </p:cNvSpPr>
                  <p:nvPr/>
                </p:nvSpPr>
                <p:spPr bwMode="auto">
                  <a:xfrm>
                    <a:off x="9963151" y="4476750"/>
                    <a:ext cx="0" cy="15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18" name="Line 44"/>
                  <p:cNvSpPr>
                    <a:spLocks noChangeShapeType="1"/>
                  </p:cNvSpPr>
                  <p:nvPr/>
                </p:nvSpPr>
                <p:spPr bwMode="auto">
                  <a:xfrm flipH="1" flipV="1">
                    <a:off x="9963151" y="4476750"/>
                    <a:ext cx="0" cy="15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19" name="Line 45"/>
                  <p:cNvSpPr>
                    <a:spLocks noChangeShapeType="1"/>
                  </p:cNvSpPr>
                  <p:nvPr/>
                </p:nvSpPr>
                <p:spPr bwMode="auto">
                  <a:xfrm flipH="1" flipV="1">
                    <a:off x="9945688" y="4448175"/>
                    <a:ext cx="17463" cy="2857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20" name="Line 46"/>
                  <p:cNvSpPr>
                    <a:spLocks noChangeShapeType="1"/>
                  </p:cNvSpPr>
                  <p:nvPr/>
                </p:nvSpPr>
                <p:spPr bwMode="auto">
                  <a:xfrm flipH="1" flipV="1">
                    <a:off x="9926638" y="4419600"/>
                    <a:ext cx="19050" cy="2857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21" name="Line 47"/>
                  <p:cNvSpPr>
                    <a:spLocks noChangeShapeType="1"/>
                  </p:cNvSpPr>
                  <p:nvPr/>
                </p:nvSpPr>
                <p:spPr bwMode="auto">
                  <a:xfrm flipH="1" flipV="1">
                    <a:off x="9904413" y="4394200"/>
                    <a:ext cx="22225" cy="2540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22" name="Line 48"/>
                  <p:cNvSpPr>
                    <a:spLocks noChangeShapeType="1"/>
                  </p:cNvSpPr>
                  <p:nvPr/>
                </p:nvSpPr>
                <p:spPr bwMode="auto">
                  <a:xfrm flipH="1" flipV="1">
                    <a:off x="9880601" y="4370388"/>
                    <a:ext cx="23813" cy="2381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23" name="Line 49"/>
                  <p:cNvSpPr>
                    <a:spLocks noChangeShapeType="1"/>
                  </p:cNvSpPr>
                  <p:nvPr/>
                </p:nvSpPr>
                <p:spPr bwMode="auto">
                  <a:xfrm flipH="1" flipV="1">
                    <a:off x="9855201" y="4348163"/>
                    <a:ext cx="25400" cy="2222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24" name="Line 50"/>
                  <p:cNvSpPr>
                    <a:spLocks noChangeShapeType="1"/>
                  </p:cNvSpPr>
                  <p:nvPr/>
                </p:nvSpPr>
                <p:spPr bwMode="auto">
                  <a:xfrm flipH="1" flipV="1">
                    <a:off x="9828213" y="4327525"/>
                    <a:ext cx="26988" cy="2063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25" name="Line 51"/>
                  <p:cNvSpPr>
                    <a:spLocks noChangeShapeType="1"/>
                  </p:cNvSpPr>
                  <p:nvPr/>
                </p:nvSpPr>
                <p:spPr bwMode="auto">
                  <a:xfrm flipH="1" flipV="1">
                    <a:off x="9799638" y="4310063"/>
                    <a:ext cx="28575" cy="1746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26" name="Line 52"/>
                  <p:cNvSpPr>
                    <a:spLocks noChangeShapeType="1"/>
                  </p:cNvSpPr>
                  <p:nvPr/>
                </p:nvSpPr>
                <p:spPr bwMode="auto">
                  <a:xfrm flipH="1" flipV="1">
                    <a:off x="9769476" y="4295775"/>
                    <a:ext cx="30163" cy="142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27" name="Line 53"/>
                  <p:cNvSpPr>
                    <a:spLocks noChangeShapeType="1"/>
                  </p:cNvSpPr>
                  <p:nvPr/>
                </p:nvSpPr>
                <p:spPr bwMode="auto">
                  <a:xfrm flipH="1" flipV="1">
                    <a:off x="9737726" y="4281488"/>
                    <a:ext cx="31750" cy="142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28" name="Line 54"/>
                  <p:cNvSpPr>
                    <a:spLocks noChangeShapeType="1"/>
                  </p:cNvSpPr>
                  <p:nvPr/>
                </p:nvSpPr>
                <p:spPr bwMode="auto">
                  <a:xfrm flipH="1" flipV="1">
                    <a:off x="9704388" y="4271963"/>
                    <a:ext cx="33338" cy="952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29" name="Line 55"/>
                  <p:cNvSpPr>
                    <a:spLocks noChangeShapeType="1"/>
                  </p:cNvSpPr>
                  <p:nvPr/>
                </p:nvSpPr>
                <p:spPr bwMode="auto">
                  <a:xfrm flipH="1" flipV="1">
                    <a:off x="9669463" y="4264025"/>
                    <a:ext cx="34925" cy="793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30" name="Line 56"/>
                  <p:cNvSpPr>
                    <a:spLocks noChangeShapeType="1"/>
                  </p:cNvSpPr>
                  <p:nvPr/>
                </p:nvSpPr>
                <p:spPr bwMode="auto">
                  <a:xfrm flipH="1" flipV="1">
                    <a:off x="9634538" y="4259263"/>
                    <a:ext cx="34925" cy="476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31" name="Line 57"/>
                  <p:cNvSpPr>
                    <a:spLocks noChangeShapeType="1"/>
                  </p:cNvSpPr>
                  <p:nvPr/>
                </p:nvSpPr>
                <p:spPr bwMode="auto">
                  <a:xfrm flipH="1" flipV="1">
                    <a:off x="9599613" y="4257675"/>
                    <a:ext cx="34925" cy="15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32" name="Line 58"/>
                  <p:cNvSpPr>
                    <a:spLocks noChangeShapeType="1"/>
                  </p:cNvSpPr>
                  <p:nvPr/>
                </p:nvSpPr>
                <p:spPr bwMode="auto">
                  <a:xfrm flipH="1">
                    <a:off x="9561513" y="4257675"/>
                    <a:ext cx="38100" cy="15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33" name="Line 59"/>
                  <p:cNvSpPr>
                    <a:spLocks noChangeShapeType="1"/>
                  </p:cNvSpPr>
                  <p:nvPr/>
                </p:nvSpPr>
                <p:spPr bwMode="auto">
                  <a:xfrm flipH="1">
                    <a:off x="9525001" y="4259263"/>
                    <a:ext cx="36513" cy="635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34" name="Line 60"/>
                  <p:cNvSpPr>
                    <a:spLocks noChangeShapeType="1"/>
                  </p:cNvSpPr>
                  <p:nvPr/>
                </p:nvSpPr>
                <p:spPr bwMode="auto">
                  <a:xfrm flipH="1">
                    <a:off x="9488488" y="4265613"/>
                    <a:ext cx="36513" cy="793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35" name="Line 61"/>
                  <p:cNvSpPr>
                    <a:spLocks noChangeShapeType="1"/>
                  </p:cNvSpPr>
                  <p:nvPr/>
                </p:nvSpPr>
                <p:spPr bwMode="auto">
                  <a:xfrm flipH="1">
                    <a:off x="9455151" y="4273550"/>
                    <a:ext cx="33338" cy="1111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36" name="Line 62"/>
                  <p:cNvSpPr>
                    <a:spLocks noChangeShapeType="1"/>
                  </p:cNvSpPr>
                  <p:nvPr/>
                </p:nvSpPr>
                <p:spPr bwMode="auto">
                  <a:xfrm flipH="1">
                    <a:off x="9421813" y="4284663"/>
                    <a:ext cx="33338" cy="142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37" name="Line 63"/>
                  <p:cNvSpPr>
                    <a:spLocks noChangeShapeType="1"/>
                  </p:cNvSpPr>
                  <p:nvPr/>
                </p:nvSpPr>
                <p:spPr bwMode="auto">
                  <a:xfrm flipH="1">
                    <a:off x="9391651" y="4298950"/>
                    <a:ext cx="30163" cy="1587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38" name="Line 64"/>
                  <p:cNvSpPr>
                    <a:spLocks noChangeShapeType="1"/>
                  </p:cNvSpPr>
                  <p:nvPr/>
                </p:nvSpPr>
                <p:spPr bwMode="auto">
                  <a:xfrm flipH="1">
                    <a:off x="9361488" y="4314825"/>
                    <a:ext cx="30163" cy="1905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39" name="Line 65"/>
                  <p:cNvSpPr>
                    <a:spLocks noChangeShapeType="1"/>
                  </p:cNvSpPr>
                  <p:nvPr/>
                </p:nvSpPr>
                <p:spPr bwMode="auto">
                  <a:xfrm flipH="1">
                    <a:off x="9332913" y="4333875"/>
                    <a:ext cx="28575" cy="2222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40" name="Line 66"/>
                  <p:cNvSpPr>
                    <a:spLocks noChangeShapeType="1"/>
                  </p:cNvSpPr>
                  <p:nvPr/>
                </p:nvSpPr>
                <p:spPr bwMode="auto">
                  <a:xfrm flipH="1">
                    <a:off x="9307513" y="4356100"/>
                    <a:ext cx="25400" cy="2381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41" name="Line 67"/>
                  <p:cNvSpPr>
                    <a:spLocks noChangeShapeType="1"/>
                  </p:cNvSpPr>
                  <p:nvPr/>
                </p:nvSpPr>
                <p:spPr bwMode="auto">
                  <a:xfrm flipH="1">
                    <a:off x="9283701" y="4379913"/>
                    <a:ext cx="23813" cy="2540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42" name="Line 68"/>
                  <p:cNvSpPr>
                    <a:spLocks noChangeShapeType="1"/>
                  </p:cNvSpPr>
                  <p:nvPr/>
                </p:nvSpPr>
                <p:spPr bwMode="auto">
                  <a:xfrm flipH="1">
                    <a:off x="9261476" y="4405313"/>
                    <a:ext cx="22225" cy="269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43" name="Line 69"/>
                  <p:cNvSpPr>
                    <a:spLocks noChangeShapeType="1"/>
                  </p:cNvSpPr>
                  <p:nvPr/>
                </p:nvSpPr>
                <p:spPr bwMode="auto">
                  <a:xfrm flipH="1">
                    <a:off x="9242426" y="4432300"/>
                    <a:ext cx="19050" cy="3016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44" name="Line 70"/>
                  <p:cNvSpPr>
                    <a:spLocks noChangeShapeType="1"/>
                  </p:cNvSpPr>
                  <p:nvPr/>
                </p:nvSpPr>
                <p:spPr bwMode="auto">
                  <a:xfrm flipH="1">
                    <a:off x="9226551" y="4462463"/>
                    <a:ext cx="15875" cy="3175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45" name="Line 71"/>
                  <p:cNvSpPr>
                    <a:spLocks noChangeShapeType="1"/>
                  </p:cNvSpPr>
                  <p:nvPr/>
                </p:nvSpPr>
                <p:spPr bwMode="auto">
                  <a:xfrm flipH="1">
                    <a:off x="9212263" y="4494213"/>
                    <a:ext cx="14288" cy="3333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46" name="Line 72"/>
                  <p:cNvSpPr>
                    <a:spLocks noChangeShapeType="1"/>
                  </p:cNvSpPr>
                  <p:nvPr/>
                </p:nvSpPr>
                <p:spPr bwMode="auto">
                  <a:xfrm flipH="1">
                    <a:off x="9201151" y="4527550"/>
                    <a:ext cx="11113" cy="3333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47" name="Line 73"/>
                  <p:cNvSpPr>
                    <a:spLocks noChangeShapeType="1"/>
                  </p:cNvSpPr>
                  <p:nvPr/>
                </p:nvSpPr>
                <p:spPr bwMode="auto">
                  <a:xfrm flipH="1">
                    <a:off x="9193213" y="4560888"/>
                    <a:ext cx="7938" cy="3651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48" name="Line 74"/>
                  <p:cNvSpPr>
                    <a:spLocks noChangeShapeType="1"/>
                  </p:cNvSpPr>
                  <p:nvPr/>
                </p:nvSpPr>
                <p:spPr bwMode="auto">
                  <a:xfrm flipH="1">
                    <a:off x="9188451" y="4597400"/>
                    <a:ext cx="4763" cy="3651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49" name="Line 75"/>
                  <p:cNvSpPr>
                    <a:spLocks noChangeShapeType="1"/>
                  </p:cNvSpPr>
                  <p:nvPr/>
                </p:nvSpPr>
                <p:spPr bwMode="auto">
                  <a:xfrm flipH="1">
                    <a:off x="9186863" y="4633913"/>
                    <a:ext cx="1588" cy="3651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50" name="Line 76"/>
                  <p:cNvSpPr>
                    <a:spLocks noChangeShapeType="1"/>
                  </p:cNvSpPr>
                  <p:nvPr/>
                </p:nvSpPr>
                <p:spPr bwMode="auto">
                  <a:xfrm>
                    <a:off x="9186863" y="4670425"/>
                    <a:ext cx="1588" cy="3810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51" name="Line 77"/>
                  <p:cNvSpPr>
                    <a:spLocks noChangeShapeType="1"/>
                  </p:cNvSpPr>
                  <p:nvPr/>
                </p:nvSpPr>
                <p:spPr bwMode="auto">
                  <a:xfrm>
                    <a:off x="9188451" y="4708525"/>
                    <a:ext cx="4763" cy="3651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52" name="Line 78"/>
                  <p:cNvSpPr>
                    <a:spLocks noChangeShapeType="1"/>
                  </p:cNvSpPr>
                  <p:nvPr/>
                </p:nvSpPr>
                <p:spPr bwMode="auto">
                  <a:xfrm>
                    <a:off x="9193213" y="4745038"/>
                    <a:ext cx="7938" cy="3492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53" name="Line 79"/>
                  <p:cNvSpPr>
                    <a:spLocks noChangeShapeType="1"/>
                  </p:cNvSpPr>
                  <p:nvPr/>
                </p:nvSpPr>
                <p:spPr bwMode="auto">
                  <a:xfrm>
                    <a:off x="9201151" y="4779963"/>
                    <a:ext cx="11113" cy="3492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54" name="Line 80"/>
                  <p:cNvSpPr>
                    <a:spLocks noChangeShapeType="1"/>
                  </p:cNvSpPr>
                  <p:nvPr/>
                </p:nvSpPr>
                <p:spPr bwMode="auto">
                  <a:xfrm>
                    <a:off x="9212263" y="4814888"/>
                    <a:ext cx="14288" cy="3333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55" name="Line 81"/>
                  <p:cNvSpPr>
                    <a:spLocks noChangeShapeType="1"/>
                  </p:cNvSpPr>
                  <p:nvPr/>
                </p:nvSpPr>
                <p:spPr bwMode="auto">
                  <a:xfrm>
                    <a:off x="9226551" y="4848225"/>
                    <a:ext cx="15875" cy="3175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56" name="Line 82"/>
                  <p:cNvSpPr>
                    <a:spLocks noChangeShapeType="1"/>
                  </p:cNvSpPr>
                  <p:nvPr/>
                </p:nvSpPr>
                <p:spPr bwMode="auto">
                  <a:xfrm>
                    <a:off x="9242426" y="4879975"/>
                    <a:ext cx="19050" cy="2857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57" name="Line 83"/>
                  <p:cNvSpPr>
                    <a:spLocks noChangeShapeType="1"/>
                  </p:cNvSpPr>
                  <p:nvPr/>
                </p:nvSpPr>
                <p:spPr bwMode="auto">
                  <a:xfrm>
                    <a:off x="9261476" y="4908550"/>
                    <a:ext cx="22225" cy="2857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58" name="Line 84"/>
                  <p:cNvSpPr>
                    <a:spLocks noChangeShapeType="1"/>
                  </p:cNvSpPr>
                  <p:nvPr/>
                </p:nvSpPr>
                <p:spPr bwMode="auto">
                  <a:xfrm>
                    <a:off x="9283701" y="4937125"/>
                    <a:ext cx="23813" cy="2540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59" name="Line 85"/>
                  <p:cNvSpPr>
                    <a:spLocks noChangeShapeType="1"/>
                  </p:cNvSpPr>
                  <p:nvPr/>
                </p:nvSpPr>
                <p:spPr bwMode="auto">
                  <a:xfrm>
                    <a:off x="9307513" y="4962525"/>
                    <a:ext cx="25400" cy="2381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60" name="Line 86"/>
                  <p:cNvSpPr>
                    <a:spLocks noChangeShapeType="1"/>
                  </p:cNvSpPr>
                  <p:nvPr/>
                </p:nvSpPr>
                <p:spPr bwMode="auto">
                  <a:xfrm>
                    <a:off x="9332913" y="4986338"/>
                    <a:ext cx="28575" cy="2222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61" name="Line 87"/>
                  <p:cNvSpPr>
                    <a:spLocks noChangeShapeType="1"/>
                  </p:cNvSpPr>
                  <p:nvPr/>
                </p:nvSpPr>
                <p:spPr bwMode="auto">
                  <a:xfrm>
                    <a:off x="9361488" y="5008563"/>
                    <a:ext cx="30163" cy="1905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62" name="Line 88"/>
                  <p:cNvSpPr>
                    <a:spLocks noChangeShapeType="1"/>
                  </p:cNvSpPr>
                  <p:nvPr/>
                </p:nvSpPr>
                <p:spPr bwMode="auto">
                  <a:xfrm>
                    <a:off x="9391651" y="5027613"/>
                    <a:ext cx="30163" cy="1587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63" name="Line 89"/>
                  <p:cNvSpPr>
                    <a:spLocks noChangeShapeType="1"/>
                  </p:cNvSpPr>
                  <p:nvPr/>
                </p:nvSpPr>
                <p:spPr bwMode="auto">
                  <a:xfrm>
                    <a:off x="9421813" y="5043488"/>
                    <a:ext cx="33338" cy="142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64" name="Line 90"/>
                  <p:cNvSpPr>
                    <a:spLocks noChangeShapeType="1"/>
                  </p:cNvSpPr>
                  <p:nvPr/>
                </p:nvSpPr>
                <p:spPr bwMode="auto">
                  <a:xfrm>
                    <a:off x="9455151" y="5057775"/>
                    <a:ext cx="33338" cy="1111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65" name="Line 91"/>
                  <p:cNvSpPr>
                    <a:spLocks noChangeShapeType="1"/>
                  </p:cNvSpPr>
                  <p:nvPr/>
                </p:nvSpPr>
                <p:spPr bwMode="auto">
                  <a:xfrm>
                    <a:off x="9488488" y="5068888"/>
                    <a:ext cx="36513" cy="793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66" name="Line 92"/>
                  <p:cNvSpPr>
                    <a:spLocks noChangeShapeType="1"/>
                  </p:cNvSpPr>
                  <p:nvPr/>
                </p:nvSpPr>
                <p:spPr bwMode="auto">
                  <a:xfrm>
                    <a:off x="9525001" y="5076825"/>
                    <a:ext cx="36513" cy="476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67" name="Line 93"/>
                  <p:cNvSpPr>
                    <a:spLocks noChangeShapeType="1"/>
                  </p:cNvSpPr>
                  <p:nvPr/>
                </p:nvSpPr>
                <p:spPr bwMode="auto">
                  <a:xfrm>
                    <a:off x="9561513" y="5081588"/>
                    <a:ext cx="38100" cy="15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68" name="Line 94"/>
                  <p:cNvSpPr>
                    <a:spLocks noChangeShapeType="1"/>
                  </p:cNvSpPr>
                  <p:nvPr/>
                </p:nvSpPr>
                <p:spPr bwMode="auto">
                  <a:xfrm flipV="1">
                    <a:off x="9599613" y="5081588"/>
                    <a:ext cx="34925" cy="15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69" name="Line 95"/>
                  <p:cNvSpPr>
                    <a:spLocks noChangeShapeType="1"/>
                  </p:cNvSpPr>
                  <p:nvPr/>
                </p:nvSpPr>
                <p:spPr bwMode="auto">
                  <a:xfrm flipV="1">
                    <a:off x="9634538" y="5076825"/>
                    <a:ext cx="34925" cy="476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70" name="Line 96"/>
                  <p:cNvSpPr>
                    <a:spLocks noChangeShapeType="1"/>
                  </p:cNvSpPr>
                  <p:nvPr/>
                </p:nvSpPr>
                <p:spPr bwMode="auto">
                  <a:xfrm flipV="1">
                    <a:off x="9669463" y="5070475"/>
                    <a:ext cx="34925" cy="635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71" name="Line 97"/>
                  <p:cNvSpPr>
                    <a:spLocks noChangeShapeType="1"/>
                  </p:cNvSpPr>
                  <p:nvPr/>
                </p:nvSpPr>
                <p:spPr bwMode="auto">
                  <a:xfrm flipV="1">
                    <a:off x="9704388" y="5059363"/>
                    <a:ext cx="33338" cy="1111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72" name="Line 98"/>
                  <p:cNvSpPr>
                    <a:spLocks noChangeShapeType="1"/>
                  </p:cNvSpPr>
                  <p:nvPr/>
                </p:nvSpPr>
                <p:spPr bwMode="auto">
                  <a:xfrm flipV="1">
                    <a:off x="9737726" y="5046663"/>
                    <a:ext cx="31750" cy="1270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73" name="Line 99"/>
                  <p:cNvSpPr>
                    <a:spLocks noChangeShapeType="1"/>
                  </p:cNvSpPr>
                  <p:nvPr/>
                </p:nvSpPr>
                <p:spPr bwMode="auto">
                  <a:xfrm flipV="1">
                    <a:off x="9769476" y="5030788"/>
                    <a:ext cx="31750" cy="1587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74" name="Line 100"/>
                  <p:cNvSpPr>
                    <a:spLocks noChangeShapeType="1"/>
                  </p:cNvSpPr>
                  <p:nvPr/>
                </p:nvSpPr>
                <p:spPr bwMode="auto">
                  <a:xfrm flipV="1">
                    <a:off x="9801226" y="5013325"/>
                    <a:ext cx="28575" cy="1746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75" name="Line 101"/>
                  <p:cNvSpPr>
                    <a:spLocks noChangeShapeType="1"/>
                  </p:cNvSpPr>
                  <p:nvPr/>
                </p:nvSpPr>
                <p:spPr bwMode="auto">
                  <a:xfrm flipV="1">
                    <a:off x="9829801" y="4992688"/>
                    <a:ext cx="26988" cy="2063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76" name="Line 102"/>
                  <p:cNvSpPr>
                    <a:spLocks noChangeShapeType="1"/>
                  </p:cNvSpPr>
                  <p:nvPr/>
                </p:nvSpPr>
                <p:spPr bwMode="auto">
                  <a:xfrm flipV="1">
                    <a:off x="9856788" y="4970463"/>
                    <a:ext cx="25400" cy="2222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77" name="Line 103"/>
                  <p:cNvSpPr>
                    <a:spLocks noChangeShapeType="1"/>
                  </p:cNvSpPr>
                  <p:nvPr/>
                </p:nvSpPr>
                <p:spPr bwMode="auto">
                  <a:xfrm flipV="1">
                    <a:off x="9882188" y="4946650"/>
                    <a:ext cx="23813" cy="2381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78" name="Line 104"/>
                  <p:cNvSpPr>
                    <a:spLocks noChangeShapeType="1"/>
                  </p:cNvSpPr>
                  <p:nvPr/>
                </p:nvSpPr>
                <p:spPr bwMode="auto">
                  <a:xfrm flipV="1">
                    <a:off x="9906001" y="4919663"/>
                    <a:ext cx="22225" cy="269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79" name="Line 105"/>
                  <p:cNvSpPr>
                    <a:spLocks noChangeShapeType="1"/>
                  </p:cNvSpPr>
                  <p:nvPr/>
                </p:nvSpPr>
                <p:spPr bwMode="auto">
                  <a:xfrm flipV="1">
                    <a:off x="9928226" y="4892675"/>
                    <a:ext cx="19050" cy="269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80" name="Line 106"/>
                  <p:cNvSpPr>
                    <a:spLocks noChangeShapeType="1"/>
                  </p:cNvSpPr>
                  <p:nvPr/>
                </p:nvSpPr>
                <p:spPr bwMode="auto">
                  <a:xfrm flipV="1">
                    <a:off x="9947276" y="4862513"/>
                    <a:ext cx="15875" cy="3016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81" name="Line 107"/>
                  <p:cNvSpPr>
                    <a:spLocks noChangeShapeType="1"/>
                  </p:cNvSpPr>
                  <p:nvPr/>
                </p:nvSpPr>
                <p:spPr bwMode="auto">
                  <a:xfrm>
                    <a:off x="9963151" y="4862513"/>
                    <a:ext cx="0" cy="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82" name="Line 108"/>
                  <p:cNvSpPr>
                    <a:spLocks noChangeShapeType="1"/>
                  </p:cNvSpPr>
                  <p:nvPr/>
                </p:nvSpPr>
                <p:spPr bwMode="auto">
                  <a:xfrm>
                    <a:off x="9963151" y="4862513"/>
                    <a:ext cx="166688" cy="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83" name="Line 109"/>
                  <p:cNvSpPr>
                    <a:spLocks noChangeShapeType="1"/>
                  </p:cNvSpPr>
                  <p:nvPr/>
                </p:nvSpPr>
                <p:spPr bwMode="auto">
                  <a:xfrm flipV="1">
                    <a:off x="10129838" y="4862513"/>
                    <a:ext cx="1588" cy="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84" name="Line 110"/>
                  <p:cNvSpPr>
                    <a:spLocks noChangeShapeType="1"/>
                  </p:cNvSpPr>
                  <p:nvPr/>
                </p:nvSpPr>
                <p:spPr bwMode="auto">
                  <a:xfrm flipV="1">
                    <a:off x="10131426" y="4859338"/>
                    <a:ext cx="3175" cy="317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85" name="Line 111"/>
                  <p:cNvSpPr>
                    <a:spLocks noChangeShapeType="1"/>
                  </p:cNvSpPr>
                  <p:nvPr/>
                </p:nvSpPr>
                <p:spPr bwMode="auto">
                  <a:xfrm flipV="1">
                    <a:off x="10134601" y="4854575"/>
                    <a:ext cx="3175" cy="476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86" name="Line 112"/>
                  <p:cNvSpPr>
                    <a:spLocks noChangeShapeType="1"/>
                  </p:cNvSpPr>
                  <p:nvPr/>
                </p:nvSpPr>
                <p:spPr bwMode="auto">
                  <a:xfrm flipV="1">
                    <a:off x="10137776" y="4849813"/>
                    <a:ext cx="6350" cy="476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87" name="Line 113"/>
                  <p:cNvSpPr>
                    <a:spLocks noChangeShapeType="1"/>
                  </p:cNvSpPr>
                  <p:nvPr/>
                </p:nvSpPr>
                <p:spPr bwMode="auto">
                  <a:xfrm flipV="1">
                    <a:off x="10144126" y="4843463"/>
                    <a:ext cx="6350" cy="635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88" name="Line 114"/>
                  <p:cNvSpPr>
                    <a:spLocks noChangeShapeType="1"/>
                  </p:cNvSpPr>
                  <p:nvPr/>
                </p:nvSpPr>
                <p:spPr bwMode="auto">
                  <a:xfrm flipV="1">
                    <a:off x="10150476" y="4835525"/>
                    <a:ext cx="7938" cy="793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89" name="Line 115"/>
                  <p:cNvSpPr>
                    <a:spLocks noChangeShapeType="1"/>
                  </p:cNvSpPr>
                  <p:nvPr/>
                </p:nvSpPr>
                <p:spPr bwMode="auto">
                  <a:xfrm flipV="1">
                    <a:off x="10158413" y="4827588"/>
                    <a:ext cx="7938" cy="793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90" name="Line 116"/>
                  <p:cNvSpPr>
                    <a:spLocks noChangeShapeType="1"/>
                  </p:cNvSpPr>
                  <p:nvPr/>
                </p:nvSpPr>
                <p:spPr bwMode="auto">
                  <a:xfrm flipV="1">
                    <a:off x="10166351" y="4818063"/>
                    <a:ext cx="9525" cy="952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91" name="Line 117"/>
                  <p:cNvSpPr>
                    <a:spLocks noChangeShapeType="1"/>
                  </p:cNvSpPr>
                  <p:nvPr/>
                </p:nvSpPr>
                <p:spPr bwMode="auto">
                  <a:xfrm flipV="1">
                    <a:off x="10175876" y="4808538"/>
                    <a:ext cx="9525" cy="952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92" name="Line 118"/>
                  <p:cNvSpPr>
                    <a:spLocks noChangeShapeType="1"/>
                  </p:cNvSpPr>
                  <p:nvPr/>
                </p:nvSpPr>
                <p:spPr bwMode="auto">
                  <a:xfrm flipV="1">
                    <a:off x="10185401" y="4799013"/>
                    <a:ext cx="7938" cy="952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93" name="Line 119"/>
                  <p:cNvSpPr>
                    <a:spLocks noChangeShapeType="1"/>
                  </p:cNvSpPr>
                  <p:nvPr/>
                </p:nvSpPr>
                <p:spPr bwMode="auto">
                  <a:xfrm flipV="1">
                    <a:off x="10193338" y="4791075"/>
                    <a:ext cx="9525" cy="793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94" name="Line 120"/>
                  <p:cNvSpPr>
                    <a:spLocks noChangeShapeType="1"/>
                  </p:cNvSpPr>
                  <p:nvPr/>
                </p:nvSpPr>
                <p:spPr bwMode="auto">
                  <a:xfrm flipV="1">
                    <a:off x="10202863" y="4781550"/>
                    <a:ext cx="9525" cy="952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95" name="Line 121"/>
                  <p:cNvSpPr>
                    <a:spLocks noChangeShapeType="1"/>
                  </p:cNvSpPr>
                  <p:nvPr/>
                </p:nvSpPr>
                <p:spPr bwMode="auto">
                  <a:xfrm flipV="1">
                    <a:off x="10212388" y="4773613"/>
                    <a:ext cx="7938" cy="793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96" name="Line 122"/>
                  <p:cNvSpPr>
                    <a:spLocks noChangeShapeType="1"/>
                  </p:cNvSpPr>
                  <p:nvPr/>
                </p:nvSpPr>
                <p:spPr bwMode="auto">
                  <a:xfrm flipV="1">
                    <a:off x="10220326" y="4765675"/>
                    <a:ext cx="7938" cy="793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97" name="Line 123"/>
                  <p:cNvSpPr>
                    <a:spLocks noChangeShapeType="1"/>
                  </p:cNvSpPr>
                  <p:nvPr/>
                </p:nvSpPr>
                <p:spPr bwMode="auto">
                  <a:xfrm flipV="1">
                    <a:off x="10228263" y="4759325"/>
                    <a:ext cx="6350" cy="635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98" name="Line 124"/>
                  <p:cNvSpPr>
                    <a:spLocks noChangeShapeType="1"/>
                  </p:cNvSpPr>
                  <p:nvPr/>
                </p:nvSpPr>
                <p:spPr bwMode="auto">
                  <a:xfrm flipV="1">
                    <a:off x="10234613" y="4752975"/>
                    <a:ext cx="6350" cy="635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99" name="Line 125"/>
                  <p:cNvSpPr>
                    <a:spLocks noChangeShapeType="1"/>
                  </p:cNvSpPr>
                  <p:nvPr/>
                </p:nvSpPr>
                <p:spPr bwMode="auto">
                  <a:xfrm flipV="1">
                    <a:off x="10240963" y="4749800"/>
                    <a:ext cx="3175" cy="317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700" name="Line 126"/>
                  <p:cNvSpPr>
                    <a:spLocks noChangeShapeType="1"/>
                  </p:cNvSpPr>
                  <p:nvPr/>
                </p:nvSpPr>
                <p:spPr bwMode="auto">
                  <a:xfrm flipV="1">
                    <a:off x="10244138" y="4746625"/>
                    <a:ext cx="3175" cy="317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702" name="Line 127"/>
                  <p:cNvSpPr>
                    <a:spLocks noChangeShapeType="1"/>
                  </p:cNvSpPr>
                  <p:nvPr/>
                </p:nvSpPr>
                <p:spPr bwMode="auto">
                  <a:xfrm flipV="1">
                    <a:off x="10247313" y="4746625"/>
                    <a:ext cx="1588" cy="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704" name="Line 128"/>
                  <p:cNvSpPr>
                    <a:spLocks noChangeShapeType="1"/>
                  </p:cNvSpPr>
                  <p:nvPr/>
                </p:nvSpPr>
                <p:spPr bwMode="auto">
                  <a:xfrm>
                    <a:off x="10248901" y="4746625"/>
                    <a:ext cx="4763" cy="15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705" name="Line 129"/>
                  <p:cNvSpPr>
                    <a:spLocks noChangeShapeType="1"/>
                  </p:cNvSpPr>
                  <p:nvPr/>
                </p:nvSpPr>
                <p:spPr bwMode="auto">
                  <a:xfrm>
                    <a:off x="10253663" y="4748213"/>
                    <a:ext cx="4763" cy="317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706" name="Line 130"/>
                  <p:cNvSpPr>
                    <a:spLocks noChangeShapeType="1"/>
                  </p:cNvSpPr>
                  <p:nvPr/>
                </p:nvSpPr>
                <p:spPr bwMode="auto">
                  <a:xfrm>
                    <a:off x="10258426" y="4751388"/>
                    <a:ext cx="6350" cy="476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707" name="Line 131"/>
                  <p:cNvSpPr>
                    <a:spLocks noChangeShapeType="1"/>
                  </p:cNvSpPr>
                  <p:nvPr/>
                </p:nvSpPr>
                <p:spPr bwMode="auto">
                  <a:xfrm>
                    <a:off x="10264776" y="4756150"/>
                    <a:ext cx="7938" cy="635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708" name="Line 132"/>
                  <p:cNvSpPr>
                    <a:spLocks noChangeShapeType="1"/>
                  </p:cNvSpPr>
                  <p:nvPr/>
                </p:nvSpPr>
                <p:spPr bwMode="auto">
                  <a:xfrm>
                    <a:off x="10272713" y="4762500"/>
                    <a:ext cx="7938" cy="793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709" name="Line 133"/>
                  <p:cNvSpPr>
                    <a:spLocks noChangeShapeType="1"/>
                  </p:cNvSpPr>
                  <p:nvPr/>
                </p:nvSpPr>
                <p:spPr bwMode="auto">
                  <a:xfrm>
                    <a:off x="10280651" y="4770438"/>
                    <a:ext cx="7938" cy="952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710" name="Line 134"/>
                  <p:cNvSpPr>
                    <a:spLocks noChangeShapeType="1"/>
                  </p:cNvSpPr>
                  <p:nvPr/>
                </p:nvSpPr>
                <p:spPr bwMode="auto">
                  <a:xfrm>
                    <a:off x="10288588" y="4779963"/>
                    <a:ext cx="7938" cy="793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711" name="Line 135"/>
                  <p:cNvSpPr>
                    <a:spLocks noChangeShapeType="1"/>
                  </p:cNvSpPr>
                  <p:nvPr/>
                </p:nvSpPr>
                <p:spPr bwMode="auto">
                  <a:xfrm>
                    <a:off x="10296526" y="4787900"/>
                    <a:ext cx="7938" cy="952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712" name="Line 136"/>
                  <p:cNvSpPr>
                    <a:spLocks noChangeShapeType="1"/>
                  </p:cNvSpPr>
                  <p:nvPr/>
                </p:nvSpPr>
                <p:spPr bwMode="auto">
                  <a:xfrm>
                    <a:off x="10304463" y="4797425"/>
                    <a:ext cx="7938" cy="952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713" name="Line 137"/>
                  <p:cNvSpPr>
                    <a:spLocks noChangeShapeType="1"/>
                  </p:cNvSpPr>
                  <p:nvPr/>
                </p:nvSpPr>
                <p:spPr bwMode="auto">
                  <a:xfrm>
                    <a:off x="10312401" y="4806950"/>
                    <a:ext cx="7938" cy="793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714" name="Line 138"/>
                  <p:cNvSpPr>
                    <a:spLocks noChangeShapeType="1"/>
                  </p:cNvSpPr>
                  <p:nvPr/>
                </p:nvSpPr>
                <p:spPr bwMode="auto">
                  <a:xfrm>
                    <a:off x="10320338" y="4814888"/>
                    <a:ext cx="7938" cy="952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715" name="Line 139"/>
                  <p:cNvSpPr>
                    <a:spLocks noChangeShapeType="1"/>
                  </p:cNvSpPr>
                  <p:nvPr/>
                </p:nvSpPr>
                <p:spPr bwMode="auto">
                  <a:xfrm>
                    <a:off x="10328276" y="4824413"/>
                    <a:ext cx="6350" cy="635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716" name="Line 140"/>
                  <p:cNvSpPr>
                    <a:spLocks noChangeShapeType="1"/>
                  </p:cNvSpPr>
                  <p:nvPr/>
                </p:nvSpPr>
                <p:spPr bwMode="auto">
                  <a:xfrm>
                    <a:off x="10334626" y="4830763"/>
                    <a:ext cx="4763" cy="635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717" name="Line 141"/>
                  <p:cNvSpPr>
                    <a:spLocks noChangeShapeType="1"/>
                  </p:cNvSpPr>
                  <p:nvPr/>
                </p:nvSpPr>
                <p:spPr bwMode="auto">
                  <a:xfrm>
                    <a:off x="10339388" y="4837113"/>
                    <a:ext cx="4763" cy="476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718" name="Line 142"/>
                  <p:cNvSpPr>
                    <a:spLocks noChangeShapeType="1"/>
                  </p:cNvSpPr>
                  <p:nvPr/>
                </p:nvSpPr>
                <p:spPr bwMode="auto">
                  <a:xfrm>
                    <a:off x="10344151" y="4841875"/>
                    <a:ext cx="1588" cy="317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720" name="Line 143"/>
                  <p:cNvSpPr>
                    <a:spLocks noChangeShapeType="1"/>
                  </p:cNvSpPr>
                  <p:nvPr/>
                </p:nvSpPr>
                <p:spPr bwMode="auto">
                  <a:xfrm>
                    <a:off x="10345738" y="4845050"/>
                    <a:ext cx="1588" cy="15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721" name="Line 144"/>
                  <p:cNvSpPr>
                    <a:spLocks noChangeShapeType="1"/>
                  </p:cNvSpPr>
                  <p:nvPr/>
                </p:nvSpPr>
                <p:spPr bwMode="auto">
                  <a:xfrm flipV="1">
                    <a:off x="10347326" y="4746625"/>
                    <a:ext cx="100013" cy="10001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723" name="Line 145"/>
                  <p:cNvSpPr>
                    <a:spLocks noChangeShapeType="1"/>
                  </p:cNvSpPr>
                  <p:nvPr/>
                </p:nvSpPr>
                <p:spPr bwMode="auto">
                  <a:xfrm>
                    <a:off x="10447338" y="4746625"/>
                    <a:ext cx="107950" cy="10953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724" name="Line 146"/>
                  <p:cNvSpPr>
                    <a:spLocks noChangeShapeType="1"/>
                  </p:cNvSpPr>
                  <p:nvPr/>
                </p:nvSpPr>
                <p:spPr bwMode="auto">
                  <a:xfrm flipV="1">
                    <a:off x="10555288" y="4752975"/>
                    <a:ext cx="103188" cy="1031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725" name="Line 147"/>
                  <p:cNvSpPr>
                    <a:spLocks noChangeShapeType="1"/>
                  </p:cNvSpPr>
                  <p:nvPr/>
                </p:nvSpPr>
                <p:spPr bwMode="auto">
                  <a:xfrm>
                    <a:off x="10658476" y="4752975"/>
                    <a:ext cx="79375" cy="8096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726" name="Line 148"/>
                  <p:cNvSpPr>
                    <a:spLocks noChangeShapeType="1"/>
                  </p:cNvSpPr>
                  <p:nvPr/>
                </p:nvSpPr>
                <p:spPr bwMode="auto">
                  <a:xfrm flipV="1">
                    <a:off x="10737851" y="4630738"/>
                    <a:ext cx="203200" cy="20320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727" name="Line 149"/>
                  <p:cNvSpPr>
                    <a:spLocks noChangeShapeType="1"/>
                  </p:cNvSpPr>
                  <p:nvPr/>
                </p:nvSpPr>
                <p:spPr bwMode="auto">
                  <a:xfrm flipH="1" flipV="1">
                    <a:off x="10780713" y="4471988"/>
                    <a:ext cx="160338" cy="15875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grpSp>
          </p:grpSp>
        </p:grpSp>
        <p:grpSp>
          <p:nvGrpSpPr>
            <p:cNvPr id="114" name="Group 113"/>
            <p:cNvGrpSpPr/>
            <p:nvPr/>
          </p:nvGrpSpPr>
          <p:grpSpPr>
            <a:xfrm>
              <a:off x="4631310" y="1968963"/>
              <a:ext cx="457012" cy="456946"/>
              <a:chOff x="7398181" y="1596232"/>
              <a:chExt cx="457077" cy="457011"/>
            </a:xfrm>
          </p:grpSpPr>
          <p:sp>
            <p:nvSpPr>
              <p:cNvPr id="701" name="Oval 700"/>
              <p:cNvSpPr/>
              <p:nvPr/>
            </p:nvSpPr>
            <p:spPr>
              <a:xfrm>
                <a:off x="7398181" y="1596232"/>
                <a:ext cx="457077" cy="457011"/>
              </a:xfrm>
              <a:prstGeom prst="ellipse">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Segoe UI"/>
                  <a:ea typeface="+mn-ea"/>
                  <a:cs typeface="Segoe UI" panose="020B0502040204020203" pitchFamily="34" charset="0"/>
                </a:endParaRPr>
              </a:p>
            </p:txBody>
          </p:sp>
          <p:grpSp>
            <p:nvGrpSpPr>
              <p:cNvPr id="290" name="Group 289"/>
              <p:cNvGrpSpPr/>
              <p:nvPr/>
            </p:nvGrpSpPr>
            <p:grpSpPr>
              <a:xfrm>
                <a:off x="7478804" y="1707742"/>
                <a:ext cx="295387" cy="299497"/>
                <a:chOff x="10373368" y="5697747"/>
                <a:chExt cx="636251" cy="582615"/>
              </a:xfrm>
              <a:solidFill>
                <a:schemeClr val="tx1"/>
              </a:solidFill>
            </p:grpSpPr>
            <p:cxnSp>
              <p:nvCxnSpPr>
                <p:cNvPr id="297" name="Straight Connector 296"/>
                <p:cNvCxnSpPr/>
                <p:nvPr/>
              </p:nvCxnSpPr>
              <p:spPr>
                <a:xfrm>
                  <a:off x="10469257" y="6021683"/>
                  <a:ext cx="46327" cy="67250"/>
                </a:xfrm>
                <a:prstGeom prst="line">
                  <a:avLst/>
                </a:prstGeom>
                <a:grpFill/>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flipH="1">
                  <a:off x="10854633" y="6030479"/>
                  <a:ext cx="46327" cy="67250"/>
                </a:xfrm>
                <a:prstGeom prst="line">
                  <a:avLst/>
                </a:prstGeom>
                <a:grpFill/>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flipH="1" flipV="1">
                  <a:off x="10650850" y="5817265"/>
                  <a:ext cx="76671" cy="2337"/>
                </a:xfrm>
                <a:prstGeom prst="line">
                  <a:avLst/>
                </a:prstGeom>
                <a:grpFill/>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00" name="Freeform 457"/>
                <p:cNvSpPr>
                  <a:spLocks noChangeAspect="1"/>
                </p:cNvSpPr>
                <p:nvPr/>
              </p:nvSpPr>
              <p:spPr bwMode="black">
                <a:xfrm>
                  <a:off x="10753611" y="5697747"/>
                  <a:ext cx="256008" cy="247547"/>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1" tIns="143369" rIns="179211" bIns="143369" numCol="1" spcCol="0" rtlCol="0" fromWordArt="0" anchor="t" anchorCtr="0" forceAA="0" compatLnSpc="1">
                  <a:prstTxWarp prst="textNoShape">
                    <a:avLst/>
                  </a:prstTxWarp>
                  <a:noAutofit/>
                </a:bodyPr>
                <a:lstStyle/>
                <a:p>
                  <a:pPr marL="0" marR="0" lvl="0" indent="0" algn="ctr" defTabSz="93193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anose="020B0502040204020203" pitchFamily="34" charset="0"/>
                    <a:cs typeface="Segoe UI" panose="020B0502040204020203" pitchFamily="34" charset="0"/>
                  </a:endParaRPr>
                </a:p>
              </p:txBody>
            </p:sp>
            <p:sp>
              <p:nvSpPr>
                <p:cNvPr id="301" name="Freeform 459"/>
                <p:cNvSpPr>
                  <a:spLocks noChangeAspect="1"/>
                </p:cNvSpPr>
                <p:nvPr/>
              </p:nvSpPr>
              <p:spPr bwMode="black">
                <a:xfrm>
                  <a:off x="10373368" y="5697748"/>
                  <a:ext cx="256008" cy="247547"/>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1" tIns="143369" rIns="179211" bIns="143369" numCol="1" spcCol="0" rtlCol="0" fromWordArt="0" anchor="t" anchorCtr="0" forceAA="0" compatLnSpc="1">
                  <a:prstTxWarp prst="textNoShape">
                    <a:avLst/>
                  </a:prstTxWarp>
                  <a:noAutofit/>
                </a:bodyPr>
                <a:lstStyle/>
                <a:p>
                  <a:pPr marL="0" marR="0" lvl="0" indent="0" algn="ctr" defTabSz="93193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anose="020B0502040204020203" pitchFamily="34" charset="0"/>
                    <a:cs typeface="Segoe UI" panose="020B0502040204020203" pitchFamily="34" charset="0"/>
                  </a:endParaRPr>
                </a:p>
              </p:txBody>
            </p:sp>
            <p:sp>
              <p:nvSpPr>
                <p:cNvPr id="302" name="Freeform 460"/>
                <p:cNvSpPr>
                  <a:spLocks noChangeAspect="1"/>
                </p:cNvSpPr>
                <p:nvPr/>
              </p:nvSpPr>
              <p:spPr bwMode="black">
                <a:xfrm>
                  <a:off x="10564549" y="6032815"/>
                  <a:ext cx="256008" cy="247547"/>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1" tIns="143369" rIns="179211" bIns="143369" numCol="1" spcCol="0" rtlCol="0" fromWordArt="0" anchor="t" anchorCtr="0" forceAA="0" compatLnSpc="1">
                  <a:prstTxWarp prst="textNoShape">
                    <a:avLst/>
                  </a:prstTxWarp>
                  <a:noAutofit/>
                </a:bodyPr>
                <a:lstStyle/>
                <a:p>
                  <a:pPr marL="0" marR="0" lvl="0" indent="0" algn="ctr" defTabSz="93193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anose="020B0502040204020203" pitchFamily="34" charset="0"/>
                    <a:cs typeface="Segoe UI" panose="020B0502040204020203" pitchFamily="34" charset="0"/>
                  </a:endParaRPr>
                </a:p>
              </p:txBody>
            </p:sp>
          </p:grpSp>
        </p:grpSp>
      </p:grpSp>
      <p:sp>
        <p:nvSpPr>
          <p:cNvPr id="111" name="Rectangle 110"/>
          <p:cNvSpPr/>
          <p:nvPr/>
        </p:nvSpPr>
        <p:spPr>
          <a:xfrm>
            <a:off x="3467551" y="3734127"/>
            <a:ext cx="2686633" cy="276999"/>
          </a:xfrm>
          <a:prstGeom prst="rect">
            <a:avLst/>
          </a:prstGeom>
        </p:spPr>
        <p:txBody>
          <a:bodyPr wrap="none">
            <a:spAutoFit/>
          </a:bodyPr>
          <a:lstStyle/>
          <a:p>
            <a:pPr marL="112691" marR="0" lvl="0" indent="0" algn="l"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1250">
                      <a:srgbClr val="E81123"/>
                    </a:gs>
                    <a:gs pos="100000">
                      <a:srgbClr val="E81123"/>
                    </a:gs>
                  </a:gsLst>
                  <a:lin ang="5400000" scaled="0"/>
                </a:gradFill>
                <a:effectLst/>
                <a:uLnTx/>
                <a:uFillTx/>
                <a:latin typeface="Segoe UI"/>
                <a:ea typeface="+mn-ea"/>
                <a:cs typeface="+mn-cs"/>
                <a:sym typeface="Wingdings" panose="05000000000000000000" pitchFamily="2" charset="2"/>
              </a:rPr>
              <a:t> Access same data as employee</a:t>
            </a:r>
            <a:endParaRPr kumimoji="0" lang="en-US" sz="1200" b="1" i="0" u="none" strike="noStrike" kern="0" cap="none" spc="0" normalizeH="0" baseline="0" noProof="0">
              <a:ln>
                <a:noFill/>
              </a:ln>
              <a:gradFill>
                <a:gsLst>
                  <a:gs pos="1250">
                    <a:srgbClr val="E81123"/>
                  </a:gs>
                  <a:gs pos="100000">
                    <a:srgbClr val="E81123"/>
                  </a:gs>
                </a:gsLst>
                <a:lin ang="5400000" scaled="0"/>
              </a:gradFill>
              <a:effectLst/>
              <a:uLnTx/>
              <a:uFillTx/>
              <a:latin typeface="Segoe UI"/>
              <a:ea typeface="+mn-ea"/>
              <a:cs typeface="+mn-cs"/>
            </a:endParaRPr>
          </a:p>
        </p:txBody>
      </p:sp>
      <p:grpSp>
        <p:nvGrpSpPr>
          <p:cNvPr id="830" name="Group 829"/>
          <p:cNvGrpSpPr/>
          <p:nvPr/>
        </p:nvGrpSpPr>
        <p:grpSpPr>
          <a:xfrm>
            <a:off x="1483229" y="3251548"/>
            <a:ext cx="675786" cy="762920"/>
            <a:chOff x="2298143" y="3693811"/>
            <a:chExt cx="675882" cy="763028"/>
          </a:xfrm>
          <a:solidFill>
            <a:srgbClr val="FF0000"/>
          </a:solidFill>
        </p:grpSpPr>
        <p:grpSp>
          <p:nvGrpSpPr>
            <p:cNvPr id="834" name="Group 833"/>
            <p:cNvGrpSpPr/>
            <p:nvPr/>
          </p:nvGrpSpPr>
          <p:grpSpPr>
            <a:xfrm>
              <a:off x="2543795" y="3693811"/>
              <a:ext cx="430230" cy="479071"/>
              <a:chOff x="2485077" y="1292226"/>
              <a:chExt cx="4208463" cy="4275137"/>
            </a:xfrm>
            <a:grpFill/>
          </p:grpSpPr>
          <p:sp>
            <p:nvSpPr>
              <p:cNvPr id="836" name="Freeform 6"/>
              <p:cNvSpPr>
                <a:spLocks/>
              </p:cNvSpPr>
              <p:nvPr/>
            </p:nvSpPr>
            <p:spPr bwMode="auto">
              <a:xfrm>
                <a:off x="2485077" y="2952749"/>
                <a:ext cx="4208463" cy="2327276"/>
              </a:xfrm>
              <a:custGeom>
                <a:avLst/>
                <a:gdLst>
                  <a:gd name="T0" fmla="*/ 2001 w 5303"/>
                  <a:gd name="T1" fmla="*/ 0 h 2931"/>
                  <a:gd name="T2" fmla="*/ 3300 w 5303"/>
                  <a:gd name="T3" fmla="*/ 0 h 2931"/>
                  <a:gd name="T4" fmla="*/ 4054 w 5303"/>
                  <a:gd name="T5" fmla="*/ 5 h 2931"/>
                  <a:gd name="T6" fmla="*/ 4183 w 5303"/>
                  <a:gd name="T7" fmla="*/ 34 h 2931"/>
                  <a:gd name="T8" fmla="*/ 4301 w 5303"/>
                  <a:gd name="T9" fmla="*/ 90 h 2931"/>
                  <a:gd name="T10" fmla="*/ 4402 w 5303"/>
                  <a:gd name="T11" fmla="*/ 171 h 2931"/>
                  <a:gd name="T12" fmla="*/ 4485 w 5303"/>
                  <a:gd name="T13" fmla="*/ 272 h 2931"/>
                  <a:gd name="T14" fmla="*/ 5242 w 5303"/>
                  <a:gd name="T15" fmla="*/ 1815 h 2931"/>
                  <a:gd name="T16" fmla="*/ 5290 w 5303"/>
                  <a:gd name="T17" fmla="*/ 1948 h 2931"/>
                  <a:gd name="T18" fmla="*/ 5303 w 5303"/>
                  <a:gd name="T19" fmla="*/ 2086 h 2931"/>
                  <a:gd name="T20" fmla="*/ 5283 w 5303"/>
                  <a:gd name="T21" fmla="*/ 2225 h 2931"/>
                  <a:gd name="T22" fmla="*/ 5231 w 5303"/>
                  <a:gd name="T23" fmla="*/ 2357 h 2931"/>
                  <a:gd name="T24" fmla="*/ 5149 w 5303"/>
                  <a:gd name="T25" fmla="*/ 2472 h 2931"/>
                  <a:gd name="T26" fmla="*/ 5043 w 5303"/>
                  <a:gd name="T27" fmla="*/ 2563 h 2931"/>
                  <a:gd name="T28" fmla="*/ 4917 w 5303"/>
                  <a:gd name="T29" fmla="*/ 2627 h 2931"/>
                  <a:gd name="T30" fmla="*/ 4101 w 5303"/>
                  <a:gd name="T31" fmla="*/ 1505 h 2931"/>
                  <a:gd name="T32" fmla="*/ 4085 w 5303"/>
                  <a:gd name="T33" fmla="*/ 1432 h 2931"/>
                  <a:gd name="T34" fmla="*/ 4039 w 5303"/>
                  <a:gd name="T35" fmla="*/ 1375 h 2931"/>
                  <a:gd name="T36" fmla="*/ 3972 w 5303"/>
                  <a:gd name="T37" fmla="*/ 1342 h 2931"/>
                  <a:gd name="T38" fmla="*/ 1369 w 5303"/>
                  <a:gd name="T39" fmla="*/ 1339 h 2931"/>
                  <a:gd name="T40" fmla="*/ 1295 w 5303"/>
                  <a:gd name="T41" fmla="*/ 1355 h 2931"/>
                  <a:gd name="T42" fmla="*/ 1238 w 5303"/>
                  <a:gd name="T43" fmla="*/ 1401 h 2931"/>
                  <a:gd name="T44" fmla="*/ 1205 w 5303"/>
                  <a:gd name="T45" fmla="*/ 1468 h 2931"/>
                  <a:gd name="T46" fmla="*/ 1200 w 5303"/>
                  <a:gd name="T47" fmla="*/ 2931 h 2931"/>
                  <a:gd name="T48" fmla="*/ 319 w 5303"/>
                  <a:gd name="T49" fmla="*/ 2599 h 2931"/>
                  <a:gd name="T50" fmla="*/ 203 w 5303"/>
                  <a:gd name="T51" fmla="*/ 2521 h 2931"/>
                  <a:gd name="T52" fmla="*/ 110 w 5303"/>
                  <a:gd name="T53" fmla="*/ 2416 h 2931"/>
                  <a:gd name="T54" fmla="*/ 41 w 5303"/>
                  <a:gd name="T55" fmla="*/ 2294 h 2931"/>
                  <a:gd name="T56" fmla="*/ 5 w 5303"/>
                  <a:gd name="T57" fmla="*/ 2157 h 2931"/>
                  <a:gd name="T58" fmla="*/ 2 w 5303"/>
                  <a:gd name="T59" fmla="*/ 2018 h 2931"/>
                  <a:gd name="T60" fmla="*/ 31 w 5303"/>
                  <a:gd name="T61" fmla="*/ 1881 h 2931"/>
                  <a:gd name="T62" fmla="*/ 783 w 5303"/>
                  <a:gd name="T63" fmla="*/ 331 h 2931"/>
                  <a:gd name="T64" fmla="*/ 855 w 5303"/>
                  <a:gd name="T65" fmla="*/ 219 h 2931"/>
                  <a:gd name="T66" fmla="*/ 948 w 5303"/>
                  <a:gd name="T67" fmla="*/ 127 h 2931"/>
                  <a:gd name="T68" fmla="*/ 1060 w 5303"/>
                  <a:gd name="T69" fmla="*/ 59 h 2931"/>
                  <a:gd name="T70" fmla="*/ 1182 w 5303"/>
                  <a:gd name="T71" fmla="*/ 14 h 2931"/>
                  <a:gd name="T72" fmla="*/ 1315 w 5303"/>
                  <a:gd name="T73" fmla="*/ 0 h 2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03" h="2931">
                    <a:moveTo>
                      <a:pt x="1315" y="0"/>
                    </a:moveTo>
                    <a:lnTo>
                      <a:pt x="2001" y="0"/>
                    </a:lnTo>
                    <a:lnTo>
                      <a:pt x="2651" y="749"/>
                    </a:lnTo>
                    <a:lnTo>
                      <a:pt x="3300" y="0"/>
                    </a:lnTo>
                    <a:lnTo>
                      <a:pt x="3987" y="0"/>
                    </a:lnTo>
                    <a:lnTo>
                      <a:pt x="4054" y="5"/>
                    </a:lnTo>
                    <a:lnTo>
                      <a:pt x="4119" y="14"/>
                    </a:lnTo>
                    <a:lnTo>
                      <a:pt x="4183" y="34"/>
                    </a:lnTo>
                    <a:lnTo>
                      <a:pt x="4243" y="59"/>
                    </a:lnTo>
                    <a:lnTo>
                      <a:pt x="4301" y="90"/>
                    </a:lnTo>
                    <a:lnTo>
                      <a:pt x="4353" y="127"/>
                    </a:lnTo>
                    <a:lnTo>
                      <a:pt x="4402" y="171"/>
                    </a:lnTo>
                    <a:lnTo>
                      <a:pt x="4446" y="220"/>
                    </a:lnTo>
                    <a:lnTo>
                      <a:pt x="4485" y="272"/>
                    </a:lnTo>
                    <a:lnTo>
                      <a:pt x="4518" y="331"/>
                    </a:lnTo>
                    <a:lnTo>
                      <a:pt x="5242" y="1815"/>
                    </a:lnTo>
                    <a:lnTo>
                      <a:pt x="5270" y="1881"/>
                    </a:lnTo>
                    <a:lnTo>
                      <a:pt x="5290" y="1948"/>
                    </a:lnTo>
                    <a:lnTo>
                      <a:pt x="5300" y="2018"/>
                    </a:lnTo>
                    <a:lnTo>
                      <a:pt x="5303" y="2086"/>
                    </a:lnTo>
                    <a:lnTo>
                      <a:pt x="5296" y="2157"/>
                    </a:lnTo>
                    <a:lnTo>
                      <a:pt x="5283" y="2225"/>
                    </a:lnTo>
                    <a:lnTo>
                      <a:pt x="5260" y="2294"/>
                    </a:lnTo>
                    <a:lnTo>
                      <a:pt x="5231" y="2357"/>
                    </a:lnTo>
                    <a:lnTo>
                      <a:pt x="5193" y="2416"/>
                    </a:lnTo>
                    <a:lnTo>
                      <a:pt x="5149" y="2472"/>
                    </a:lnTo>
                    <a:lnTo>
                      <a:pt x="5099" y="2521"/>
                    </a:lnTo>
                    <a:lnTo>
                      <a:pt x="5043" y="2563"/>
                    </a:lnTo>
                    <a:lnTo>
                      <a:pt x="4982" y="2599"/>
                    </a:lnTo>
                    <a:lnTo>
                      <a:pt x="4917" y="2627"/>
                    </a:lnTo>
                    <a:lnTo>
                      <a:pt x="4101" y="2931"/>
                    </a:lnTo>
                    <a:lnTo>
                      <a:pt x="4101" y="1505"/>
                    </a:lnTo>
                    <a:lnTo>
                      <a:pt x="4096" y="1468"/>
                    </a:lnTo>
                    <a:lnTo>
                      <a:pt x="4085" y="1432"/>
                    </a:lnTo>
                    <a:lnTo>
                      <a:pt x="4063" y="1401"/>
                    </a:lnTo>
                    <a:lnTo>
                      <a:pt x="4039" y="1375"/>
                    </a:lnTo>
                    <a:lnTo>
                      <a:pt x="4008" y="1355"/>
                    </a:lnTo>
                    <a:lnTo>
                      <a:pt x="3972" y="1342"/>
                    </a:lnTo>
                    <a:lnTo>
                      <a:pt x="3934" y="1339"/>
                    </a:lnTo>
                    <a:lnTo>
                      <a:pt x="1369" y="1339"/>
                    </a:lnTo>
                    <a:lnTo>
                      <a:pt x="1329" y="1342"/>
                    </a:lnTo>
                    <a:lnTo>
                      <a:pt x="1295" y="1355"/>
                    </a:lnTo>
                    <a:lnTo>
                      <a:pt x="1264" y="1375"/>
                    </a:lnTo>
                    <a:lnTo>
                      <a:pt x="1238" y="1401"/>
                    </a:lnTo>
                    <a:lnTo>
                      <a:pt x="1218" y="1432"/>
                    </a:lnTo>
                    <a:lnTo>
                      <a:pt x="1205" y="1468"/>
                    </a:lnTo>
                    <a:lnTo>
                      <a:pt x="1200" y="1505"/>
                    </a:lnTo>
                    <a:lnTo>
                      <a:pt x="1200" y="2931"/>
                    </a:lnTo>
                    <a:lnTo>
                      <a:pt x="384" y="2627"/>
                    </a:lnTo>
                    <a:lnTo>
                      <a:pt x="319" y="2599"/>
                    </a:lnTo>
                    <a:lnTo>
                      <a:pt x="258" y="2563"/>
                    </a:lnTo>
                    <a:lnTo>
                      <a:pt x="203" y="2521"/>
                    </a:lnTo>
                    <a:lnTo>
                      <a:pt x="154" y="2472"/>
                    </a:lnTo>
                    <a:lnTo>
                      <a:pt x="110" y="2416"/>
                    </a:lnTo>
                    <a:lnTo>
                      <a:pt x="72" y="2357"/>
                    </a:lnTo>
                    <a:lnTo>
                      <a:pt x="41" y="2294"/>
                    </a:lnTo>
                    <a:lnTo>
                      <a:pt x="20" y="2225"/>
                    </a:lnTo>
                    <a:lnTo>
                      <a:pt x="5" y="2157"/>
                    </a:lnTo>
                    <a:lnTo>
                      <a:pt x="0" y="2086"/>
                    </a:lnTo>
                    <a:lnTo>
                      <a:pt x="2" y="2018"/>
                    </a:lnTo>
                    <a:lnTo>
                      <a:pt x="13" y="1948"/>
                    </a:lnTo>
                    <a:lnTo>
                      <a:pt x="31" y="1881"/>
                    </a:lnTo>
                    <a:lnTo>
                      <a:pt x="59" y="1815"/>
                    </a:lnTo>
                    <a:lnTo>
                      <a:pt x="783" y="331"/>
                    </a:lnTo>
                    <a:lnTo>
                      <a:pt x="816" y="272"/>
                    </a:lnTo>
                    <a:lnTo>
                      <a:pt x="855" y="219"/>
                    </a:lnTo>
                    <a:lnTo>
                      <a:pt x="899" y="171"/>
                    </a:lnTo>
                    <a:lnTo>
                      <a:pt x="948" y="127"/>
                    </a:lnTo>
                    <a:lnTo>
                      <a:pt x="1002" y="90"/>
                    </a:lnTo>
                    <a:lnTo>
                      <a:pt x="1060" y="59"/>
                    </a:lnTo>
                    <a:lnTo>
                      <a:pt x="1120" y="34"/>
                    </a:lnTo>
                    <a:lnTo>
                      <a:pt x="1182" y="14"/>
                    </a:lnTo>
                    <a:lnTo>
                      <a:pt x="1248" y="5"/>
                    </a:lnTo>
                    <a:lnTo>
                      <a:pt x="1315" y="0"/>
                    </a:lnTo>
                    <a:close/>
                  </a:path>
                </a:pathLst>
              </a:custGeom>
              <a:grpFill/>
              <a:ln w="0">
                <a:noFill/>
                <a:prstDash val="solid"/>
                <a:round/>
                <a:headEnd/>
                <a:tailEnd/>
              </a:ln>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837" name="Freeform 7"/>
              <p:cNvSpPr>
                <a:spLocks/>
              </p:cNvSpPr>
              <p:nvPr/>
            </p:nvSpPr>
            <p:spPr bwMode="auto">
              <a:xfrm>
                <a:off x="3452813" y="5284788"/>
                <a:ext cx="2227263" cy="282575"/>
              </a:xfrm>
              <a:custGeom>
                <a:avLst/>
                <a:gdLst>
                  <a:gd name="T0" fmla="*/ 178 w 2806"/>
                  <a:gd name="T1" fmla="*/ 0 h 356"/>
                  <a:gd name="T2" fmla="*/ 2627 w 2806"/>
                  <a:gd name="T3" fmla="*/ 0 h 356"/>
                  <a:gd name="T4" fmla="*/ 2668 w 2806"/>
                  <a:gd name="T5" fmla="*/ 5 h 356"/>
                  <a:gd name="T6" fmla="*/ 2706 w 2806"/>
                  <a:gd name="T7" fmla="*/ 18 h 356"/>
                  <a:gd name="T8" fmla="*/ 2739 w 2806"/>
                  <a:gd name="T9" fmla="*/ 39 h 356"/>
                  <a:gd name="T10" fmla="*/ 2766 w 2806"/>
                  <a:gd name="T11" fmla="*/ 67 h 356"/>
                  <a:gd name="T12" fmla="*/ 2788 w 2806"/>
                  <a:gd name="T13" fmla="*/ 100 h 356"/>
                  <a:gd name="T14" fmla="*/ 2801 w 2806"/>
                  <a:gd name="T15" fmla="*/ 137 h 356"/>
                  <a:gd name="T16" fmla="*/ 2806 w 2806"/>
                  <a:gd name="T17" fmla="*/ 178 h 356"/>
                  <a:gd name="T18" fmla="*/ 2801 w 2806"/>
                  <a:gd name="T19" fmla="*/ 219 h 356"/>
                  <a:gd name="T20" fmla="*/ 2788 w 2806"/>
                  <a:gd name="T21" fmla="*/ 256 h 356"/>
                  <a:gd name="T22" fmla="*/ 2766 w 2806"/>
                  <a:gd name="T23" fmla="*/ 289 h 356"/>
                  <a:gd name="T24" fmla="*/ 2739 w 2806"/>
                  <a:gd name="T25" fmla="*/ 317 h 356"/>
                  <a:gd name="T26" fmla="*/ 2706 w 2806"/>
                  <a:gd name="T27" fmla="*/ 338 h 356"/>
                  <a:gd name="T28" fmla="*/ 2668 w 2806"/>
                  <a:gd name="T29" fmla="*/ 351 h 356"/>
                  <a:gd name="T30" fmla="*/ 2627 w 2806"/>
                  <a:gd name="T31" fmla="*/ 356 h 356"/>
                  <a:gd name="T32" fmla="*/ 178 w 2806"/>
                  <a:gd name="T33" fmla="*/ 356 h 356"/>
                  <a:gd name="T34" fmla="*/ 137 w 2806"/>
                  <a:gd name="T35" fmla="*/ 351 h 356"/>
                  <a:gd name="T36" fmla="*/ 99 w 2806"/>
                  <a:gd name="T37" fmla="*/ 338 h 356"/>
                  <a:gd name="T38" fmla="*/ 67 w 2806"/>
                  <a:gd name="T39" fmla="*/ 317 h 356"/>
                  <a:gd name="T40" fmla="*/ 39 w 2806"/>
                  <a:gd name="T41" fmla="*/ 289 h 356"/>
                  <a:gd name="T42" fmla="*/ 18 w 2806"/>
                  <a:gd name="T43" fmla="*/ 256 h 356"/>
                  <a:gd name="T44" fmla="*/ 5 w 2806"/>
                  <a:gd name="T45" fmla="*/ 219 h 356"/>
                  <a:gd name="T46" fmla="*/ 0 w 2806"/>
                  <a:gd name="T47" fmla="*/ 178 h 356"/>
                  <a:gd name="T48" fmla="*/ 5 w 2806"/>
                  <a:gd name="T49" fmla="*/ 137 h 356"/>
                  <a:gd name="T50" fmla="*/ 18 w 2806"/>
                  <a:gd name="T51" fmla="*/ 100 h 356"/>
                  <a:gd name="T52" fmla="*/ 39 w 2806"/>
                  <a:gd name="T53" fmla="*/ 67 h 356"/>
                  <a:gd name="T54" fmla="*/ 67 w 2806"/>
                  <a:gd name="T55" fmla="*/ 39 h 356"/>
                  <a:gd name="T56" fmla="*/ 99 w 2806"/>
                  <a:gd name="T57" fmla="*/ 18 h 356"/>
                  <a:gd name="T58" fmla="*/ 137 w 2806"/>
                  <a:gd name="T59" fmla="*/ 5 h 356"/>
                  <a:gd name="T60" fmla="*/ 178 w 2806"/>
                  <a:gd name="T61"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06" h="356">
                    <a:moveTo>
                      <a:pt x="178" y="0"/>
                    </a:moveTo>
                    <a:lnTo>
                      <a:pt x="2627" y="0"/>
                    </a:lnTo>
                    <a:lnTo>
                      <a:pt x="2668" y="5"/>
                    </a:lnTo>
                    <a:lnTo>
                      <a:pt x="2706" y="18"/>
                    </a:lnTo>
                    <a:lnTo>
                      <a:pt x="2739" y="39"/>
                    </a:lnTo>
                    <a:lnTo>
                      <a:pt x="2766" y="67"/>
                    </a:lnTo>
                    <a:lnTo>
                      <a:pt x="2788" y="100"/>
                    </a:lnTo>
                    <a:lnTo>
                      <a:pt x="2801" y="137"/>
                    </a:lnTo>
                    <a:lnTo>
                      <a:pt x="2806" y="178"/>
                    </a:lnTo>
                    <a:lnTo>
                      <a:pt x="2801" y="219"/>
                    </a:lnTo>
                    <a:lnTo>
                      <a:pt x="2788" y="256"/>
                    </a:lnTo>
                    <a:lnTo>
                      <a:pt x="2766" y="289"/>
                    </a:lnTo>
                    <a:lnTo>
                      <a:pt x="2739" y="317"/>
                    </a:lnTo>
                    <a:lnTo>
                      <a:pt x="2706" y="338"/>
                    </a:lnTo>
                    <a:lnTo>
                      <a:pt x="2668" y="351"/>
                    </a:lnTo>
                    <a:lnTo>
                      <a:pt x="2627" y="356"/>
                    </a:lnTo>
                    <a:lnTo>
                      <a:pt x="178" y="356"/>
                    </a:lnTo>
                    <a:lnTo>
                      <a:pt x="137" y="351"/>
                    </a:lnTo>
                    <a:lnTo>
                      <a:pt x="99" y="338"/>
                    </a:lnTo>
                    <a:lnTo>
                      <a:pt x="67" y="317"/>
                    </a:lnTo>
                    <a:lnTo>
                      <a:pt x="39" y="289"/>
                    </a:lnTo>
                    <a:lnTo>
                      <a:pt x="18" y="256"/>
                    </a:lnTo>
                    <a:lnTo>
                      <a:pt x="5" y="219"/>
                    </a:lnTo>
                    <a:lnTo>
                      <a:pt x="0" y="178"/>
                    </a:lnTo>
                    <a:lnTo>
                      <a:pt x="5" y="137"/>
                    </a:lnTo>
                    <a:lnTo>
                      <a:pt x="18" y="100"/>
                    </a:lnTo>
                    <a:lnTo>
                      <a:pt x="39" y="67"/>
                    </a:lnTo>
                    <a:lnTo>
                      <a:pt x="67" y="39"/>
                    </a:lnTo>
                    <a:lnTo>
                      <a:pt x="99" y="18"/>
                    </a:lnTo>
                    <a:lnTo>
                      <a:pt x="137" y="5"/>
                    </a:lnTo>
                    <a:lnTo>
                      <a:pt x="178" y="0"/>
                    </a:lnTo>
                    <a:close/>
                  </a:path>
                </a:pathLst>
              </a:custGeom>
              <a:grpFill/>
              <a:ln w="0">
                <a:noFill/>
                <a:prstDash val="solid"/>
                <a:round/>
                <a:headEnd/>
                <a:tailEnd/>
              </a:ln>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838" name="Freeform 8"/>
              <p:cNvSpPr>
                <a:spLocks/>
              </p:cNvSpPr>
              <p:nvPr/>
            </p:nvSpPr>
            <p:spPr bwMode="auto">
              <a:xfrm>
                <a:off x="3813817" y="1292226"/>
                <a:ext cx="1549402" cy="1547814"/>
              </a:xfrm>
              <a:custGeom>
                <a:avLst/>
                <a:gdLst>
                  <a:gd name="T0" fmla="*/ 1076 w 1953"/>
                  <a:gd name="T1" fmla="*/ 5 h 1949"/>
                  <a:gd name="T2" fmla="*/ 1268 w 1953"/>
                  <a:gd name="T3" fmla="*/ 44 h 1949"/>
                  <a:gd name="T4" fmla="*/ 1443 w 1953"/>
                  <a:gd name="T5" fmla="*/ 117 h 1949"/>
                  <a:gd name="T6" fmla="*/ 1598 w 1953"/>
                  <a:gd name="T7" fmla="*/ 222 h 1949"/>
                  <a:gd name="T8" fmla="*/ 1730 w 1953"/>
                  <a:gd name="T9" fmla="*/ 354 h 1949"/>
                  <a:gd name="T10" fmla="*/ 1835 w 1953"/>
                  <a:gd name="T11" fmla="*/ 509 h 1949"/>
                  <a:gd name="T12" fmla="*/ 1909 w 1953"/>
                  <a:gd name="T13" fmla="*/ 684 h 1949"/>
                  <a:gd name="T14" fmla="*/ 1948 w 1953"/>
                  <a:gd name="T15" fmla="*/ 875 h 1949"/>
                  <a:gd name="T16" fmla="*/ 1948 w 1953"/>
                  <a:gd name="T17" fmla="*/ 1069 h 1949"/>
                  <a:gd name="T18" fmla="*/ 1912 w 1953"/>
                  <a:gd name="T19" fmla="*/ 1252 h 1949"/>
                  <a:gd name="T20" fmla="*/ 1843 w 1953"/>
                  <a:gd name="T21" fmla="*/ 1418 h 1949"/>
                  <a:gd name="T22" fmla="*/ 1747 w 1953"/>
                  <a:gd name="T23" fmla="*/ 1569 h 1949"/>
                  <a:gd name="T24" fmla="*/ 1624 w 1953"/>
                  <a:gd name="T25" fmla="*/ 1698 h 1949"/>
                  <a:gd name="T26" fmla="*/ 1484 w 1953"/>
                  <a:gd name="T27" fmla="*/ 1804 h 1949"/>
                  <a:gd name="T28" fmla="*/ 1325 w 1953"/>
                  <a:gd name="T29" fmla="*/ 1882 h 1949"/>
                  <a:gd name="T30" fmla="*/ 1155 w 1953"/>
                  <a:gd name="T31" fmla="*/ 1931 h 1949"/>
                  <a:gd name="T32" fmla="*/ 977 w 1953"/>
                  <a:gd name="T33" fmla="*/ 1949 h 1949"/>
                  <a:gd name="T34" fmla="*/ 798 w 1953"/>
                  <a:gd name="T35" fmla="*/ 1931 h 1949"/>
                  <a:gd name="T36" fmla="*/ 628 w 1953"/>
                  <a:gd name="T37" fmla="*/ 1882 h 1949"/>
                  <a:gd name="T38" fmla="*/ 471 w 1953"/>
                  <a:gd name="T39" fmla="*/ 1804 h 1949"/>
                  <a:gd name="T40" fmla="*/ 329 w 1953"/>
                  <a:gd name="T41" fmla="*/ 1698 h 1949"/>
                  <a:gd name="T42" fmla="*/ 208 w 1953"/>
                  <a:gd name="T43" fmla="*/ 1569 h 1949"/>
                  <a:gd name="T44" fmla="*/ 110 w 1953"/>
                  <a:gd name="T45" fmla="*/ 1418 h 1949"/>
                  <a:gd name="T46" fmla="*/ 41 w 1953"/>
                  <a:gd name="T47" fmla="*/ 1252 h 1949"/>
                  <a:gd name="T48" fmla="*/ 5 w 1953"/>
                  <a:gd name="T49" fmla="*/ 1069 h 1949"/>
                  <a:gd name="T50" fmla="*/ 5 w 1953"/>
                  <a:gd name="T51" fmla="*/ 875 h 1949"/>
                  <a:gd name="T52" fmla="*/ 45 w 1953"/>
                  <a:gd name="T53" fmla="*/ 684 h 1949"/>
                  <a:gd name="T54" fmla="*/ 118 w 1953"/>
                  <a:gd name="T55" fmla="*/ 509 h 1949"/>
                  <a:gd name="T56" fmla="*/ 224 w 1953"/>
                  <a:gd name="T57" fmla="*/ 354 h 1949"/>
                  <a:gd name="T58" fmla="*/ 355 w 1953"/>
                  <a:gd name="T59" fmla="*/ 222 h 1949"/>
                  <a:gd name="T60" fmla="*/ 512 w 1953"/>
                  <a:gd name="T61" fmla="*/ 117 h 1949"/>
                  <a:gd name="T62" fmla="*/ 687 w 1953"/>
                  <a:gd name="T63" fmla="*/ 44 h 1949"/>
                  <a:gd name="T64" fmla="*/ 877 w 1953"/>
                  <a:gd name="T65" fmla="*/ 5 h 1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53" h="1949">
                    <a:moveTo>
                      <a:pt x="977" y="0"/>
                    </a:moveTo>
                    <a:lnTo>
                      <a:pt x="1076" y="5"/>
                    </a:lnTo>
                    <a:lnTo>
                      <a:pt x="1173" y="19"/>
                    </a:lnTo>
                    <a:lnTo>
                      <a:pt x="1268" y="44"/>
                    </a:lnTo>
                    <a:lnTo>
                      <a:pt x="1358" y="76"/>
                    </a:lnTo>
                    <a:lnTo>
                      <a:pt x="1443" y="117"/>
                    </a:lnTo>
                    <a:lnTo>
                      <a:pt x="1523" y="166"/>
                    </a:lnTo>
                    <a:lnTo>
                      <a:pt x="1598" y="222"/>
                    </a:lnTo>
                    <a:lnTo>
                      <a:pt x="1667" y="285"/>
                    </a:lnTo>
                    <a:lnTo>
                      <a:pt x="1730" y="354"/>
                    </a:lnTo>
                    <a:lnTo>
                      <a:pt x="1786" y="429"/>
                    </a:lnTo>
                    <a:lnTo>
                      <a:pt x="1835" y="509"/>
                    </a:lnTo>
                    <a:lnTo>
                      <a:pt x="1876" y="594"/>
                    </a:lnTo>
                    <a:lnTo>
                      <a:pt x="1909" y="684"/>
                    </a:lnTo>
                    <a:lnTo>
                      <a:pt x="1933" y="777"/>
                    </a:lnTo>
                    <a:lnTo>
                      <a:pt x="1948" y="875"/>
                    </a:lnTo>
                    <a:lnTo>
                      <a:pt x="1953" y="974"/>
                    </a:lnTo>
                    <a:lnTo>
                      <a:pt x="1948" y="1069"/>
                    </a:lnTo>
                    <a:lnTo>
                      <a:pt x="1935" y="1162"/>
                    </a:lnTo>
                    <a:lnTo>
                      <a:pt x="1912" y="1252"/>
                    </a:lnTo>
                    <a:lnTo>
                      <a:pt x="1881" y="1337"/>
                    </a:lnTo>
                    <a:lnTo>
                      <a:pt x="1843" y="1418"/>
                    </a:lnTo>
                    <a:lnTo>
                      <a:pt x="1798" y="1497"/>
                    </a:lnTo>
                    <a:lnTo>
                      <a:pt x="1747" y="1569"/>
                    </a:lnTo>
                    <a:lnTo>
                      <a:pt x="1688" y="1636"/>
                    </a:lnTo>
                    <a:lnTo>
                      <a:pt x="1624" y="1698"/>
                    </a:lnTo>
                    <a:lnTo>
                      <a:pt x="1555" y="1753"/>
                    </a:lnTo>
                    <a:lnTo>
                      <a:pt x="1484" y="1804"/>
                    </a:lnTo>
                    <a:lnTo>
                      <a:pt x="1407" y="1846"/>
                    </a:lnTo>
                    <a:lnTo>
                      <a:pt x="1325" y="1882"/>
                    </a:lnTo>
                    <a:lnTo>
                      <a:pt x="1242" y="1910"/>
                    </a:lnTo>
                    <a:lnTo>
                      <a:pt x="1155" y="1931"/>
                    </a:lnTo>
                    <a:lnTo>
                      <a:pt x="1067" y="1944"/>
                    </a:lnTo>
                    <a:lnTo>
                      <a:pt x="977" y="1949"/>
                    </a:lnTo>
                    <a:lnTo>
                      <a:pt x="887" y="1944"/>
                    </a:lnTo>
                    <a:lnTo>
                      <a:pt x="798" y="1931"/>
                    </a:lnTo>
                    <a:lnTo>
                      <a:pt x="712" y="1910"/>
                    </a:lnTo>
                    <a:lnTo>
                      <a:pt x="628" y="1882"/>
                    </a:lnTo>
                    <a:lnTo>
                      <a:pt x="548" y="1846"/>
                    </a:lnTo>
                    <a:lnTo>
                      <a:pt x="471" y="1804"/>
                    </a:lnTo>
                    <a:lnTo>
                      <a:pt x="398" y="1753"/>
                    </a:lnTo>
                    <a:lnTo>
                      <a:pt x="329" y="1698"/>
                    </a:lnTo>
                    <a:lnTo>
                      <a:pt x="265" y="1636"/>
                    </a:lnTo>
                    <a:lnTo>
                      <a:pt x="208" y="1569"/>
                    </a:lnTo>
                    <a:lnTo>
                      <a:pt x="156" y="1497"/>
                    </a:lnTo>
                    <a:lnTo>
                      <a:pt x="110" y="1418"/>
                    </a:lnTo>
                    <a:lnTo>
                      <a:pt x="72" y="1337"/>
                    </a:lnTo>
                    <a:lnTo>
                      <a:pt x="41" y="1252"/>
                    </a:lnTo>
                    <a:lnTo>
                      <a:pt x="20" y="1162"/>
                    </a:lnTo>
                    <a:lnTo>
                      <a:pt x="5" y="1069"/>
                    </a:lnTo>
                    <a:lnTo>
                      <a:pt x="0" y="974"/>
                    </a:lnTo>
                    <a:lnTo>
                      <a:pt x="5" y="875"/>
                    </a:lnTo>
                    <a:lnTo>
                      <a:pt x="20" y="777"/>
                    </a:lnTo>
                    <a:lnTo>
                      <a:pt x="45" y="684"/>
                    </a:lnTo>
                    <a:lnTo>
                      <a:pt x="77" y="594"/>
                    </a:lnTo>
                    <a:lnTo>
                      <a:pt x="118" y="509"/>
                    </a:lnTo>
                    <a:lnTo>
                      <a:pt x="167" y="429"/>
                    </a:lnTo>
                    <a:lnTo>
                      <a:pt x="224" y="354"/>
                    </a:lnTo>
                    <a:lnTo>
                      <a:pt x="287" y="285"/>
                    </a:lnTo>
                    <a:lnTo>
                      <a:pt x="355" y="222"/>
                    </a:lnTo>
                    <a:lnTo>
                      <a:pt x="430" y="166"/>
                    </a:lnTo>
                    <a:lnTo>
                      <a:pt x="512" y="117"/>
                    </a:lnTo>
                    <a:lnTo>
                      <a:pt x="597" y="76"/>
                    </a:lnTo>
                    <a:lnTo>
                      <a:pt x="687" y="44"/>
                    </a:lnTo>
                    <a:lnTo>
                      <a:pt x="780" y="19"/>
                    </a:lnTo>
                    <a:lnTo>
                      <a:pt x="877" y="5"/>
                    </a:lnTo>
                    <a:lnTo>
                      <a:pt x="977" y="0"/>
                    </a:lnTo>
                    <a:close/>
                  </a:path>
                </a:pathLst>
              </a:custGeom>
              <a:grpFill/>
              <a:ln w="0">
                <a:noFill/>
                <a:prstDash val="solid"/>
                <a:round/>
                <a:headEnd/>
                <a:tailEnd/>
              </a:ln>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grpSp>
        <p:sp>
          <p:nvSpPr>
            <p:cNvPr id="832" name="Freeform 20"/>
            <p:cNvSpPr>
              <a:spLocks noChangeAspect="1" noEditPoints="1"/>
            </p:cNvSpPr>
            <p:nvPr/>
          </p:nvSpPr>
          <p:spPr bwMode="black">
            <a:xfrm>
              <a:off x="2338443" y="4187926"/>
              <a:ext cx="414411" cy="26891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grpFill/>
            <a:extLst/>
          </p:spPr>
          <p:txBody>
            <a:bodyPr vert="horz" wrap="square" lIns="82240" tIns="41119" rIns="82240" bIns="41119" numCol="1" anchor="t" anchorCtr="0" compatLnSpc="1">
              <a:prstTxWarp prst="textNoShape">
                <a:avLst/>
              </a:prstTxWarp>
            </a:bodyPr>
            <a:lstStyle/>
            <a:p>
              <a:pPr marL="0" marR="0" lvl="0" indent="0" algn="l" defTabSz="913738"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Segoe UI"/>
                <a:ea typeface="+mn-ea"/>
                <a:cs typeface="+mn-cs"/>
              </a:endParaRPr>
            </a:p>
          </p:txBody>
        </p:sp>
        <p:sp>
          <p:nvSpPr>
            <p:cNvPr id="833" name="Freeform 13"/>
            <p:cNvSpPr>
              <a:spLocks noChangeAspect="1" noEditPoints="1"/>
            </p:cNvSpPr>
            <p:nvPr/>
          </p:nvSpPr>
          <p:spPr bwMode="black">
            <a:xfrm>
              <a:off x="2298143" y="3813205"/>
              <a:ext cx="189991" cy="356676"/>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grpFill/>
            <a:ln>
              <a:noFill/>
            </a:ln>
          </p:spPr>
          <p:txBody>
            <a:bodyPr vert="horz" wrap="square" lIns="91398" tIns="45699" rIns="91398" bIns="45699"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grpSp>
      <p:grpSp>
        <p:nvGrpSpPr>
          <p:cNvPr id="125" name="Group 124"/>
          <p:cNvGrpSpPr/>
          <p:nvPr/>
        </p:nvGrpSpPr>
        <p:grpSpPr>
          <a:xfrm>
            <a:off x="3588150" y="3410769"/>
            <a:ext cx="2986178" cy="278550"/>
            <a:chOff x="3280214" y="3067240"/>
            <a:chExt cx="2986178" cy="278550"/>
          </a:xfrm>
        </p:grpSpPr>
        <p:sp>
          <p:nvSpPr>
            <p:cNvPr id="829" name="Rectangle 828"/>
            <p:cNvSpPr/>
            <p:nvPr/>
          </p:nvSpPr>
          <p:spPr>
            <a:xfrm>
              <a:off x="3345721" y="3068791"/>
              <a:ext cx="2920671" cy="276999"/>
            </a:xfrm>
            <a:prstGeom prst="rect">
              <a:avLst/>
            </a:prstGeom>
          </p:spPr>
          <p:txBody>
            <a:bodyPr wrap="none">
              <a:spAutoFit/>
            </a:bodyPr>
            <a:lstStyle/>
            <a:p>
              <a:pPr marL="112691" marR="0" lvl="0" indent="0" algn="l"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1250">
                        <a:srgbClr val="E81123"/>
                      </a:gs>
                      <a:gs pos="100000">
                        <a:srgbClr val="E81123"/>
                      </a:gs>
                    </a:gsLst>
                    <a:lin ang="5400000" scaled="0"/>
                  </a:gradFill>
                  <a:effectLst/>
                  <a:uLnTx/>
                  <a:uFillTx/>
                  <a:latin typeface="Segoe UI"/>
                  <a:ea typeface="+mn-ea"/>
                  <a:cs typeface="+mn-cs"/>
                  <a:sym typeface="Wingdings" panose="05000000000000000000" pitchFamily="2" charset="2"/>
                </a:rPr>
                <a:t>Increase access to your environment</a:t>
              </a:r>
              <a:endParaRPr kumimoji="0" lang="en-US" sz="1200" b="1" i="0" u="none" strike="noStrike" kern="0" cap="none" spc="0" normalizeH="0" baseline="0" noProof="0">
                <a:ln>
                  <a:noFill/>
                </a:ln>
                <a:gradFill>
                  <a:gsLst>
                    <a:gs pos="1250">
                      <a:srgbClr val="E81123"/>
                    </a:gs>
                    <a:gs pos="100000">
                      <a:srgbClr val="E81123"/>
                    </a:gs>
                  </a:gsLst>
                  <a:lin ang="5400000" scaled="0"/>
                </a:gradFill>
                <a:effectLst/>
                <a:uLnTx/>
                <a:uFillTx/>
                <a:latin typeface="Segoe UI"/>
                <a:ea typeface="+mn-ea"/>
                <a:cs typeface="+mn-cs"/>
              </a:endParaRPr>
            </a:p>
          </p:txBody>
        </p:sp>
        <p:sp>
          <p:nvSpPr>
            <p:cNvPr id="124" name="Rectangle 123"/>
            <p:cNvSpPr/>
            <p:nvPr/>
          </p:nvSpPr>
          <p:spPr>
            <a:xfrm rot="18900000">
              <a:off x="3280214" y="3067240"/>
              <a:ext cx="335348"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1250">
                        <a:srgbClr val="E81123"/>
                      </a:gs>
                      <a:gs pos="100000">
                        <a:srgbClr val="E81123"/>
                      </a:gs>
                    </a:gsLst>
                    <a:lin ang="5400000" scaled="0"/>
                  </a:gradFill>
                  <a:effectLst/>
                  <a:uLnTx/>
                  <a:uFillTx/>
                  <a:latin typeface="Segoe UI"/>
                  <a:ea typeface="+mn-ea"/>
                  <a:cs typeface="+mn-cs"/>
                  <a:sym typeface="Wingdings" panose="05000000000000000000" pitchFamily="2" charset="2"/>
                </a:rPr>
                <a:t></a:t>
              </a:r>
              <a:endParaRPr kumimoji="0" lang="en-US" sz="1200" b="0" i="0" u="none" strike="noStrike" kern="1200" cap="none" spc="0" normalizeH="0" baseline="0" noProof="0">
                <a:ln>
                  <a:noFill/>
                </a:ln>
                <a:gradFill>
                  <a:gsLst>
                    <a:gs pos="1250">
                      <a:srgbClr val="E81123"/>
                    </a:gs>
                    <a:gs pos="100000">
                      <a:srgbClr val="E81123"/>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6355E943-ED8E-49E7-BC98-368CECF464DE}"/>
              </a:ext>
            </a:extLst>
          </p:cNvPr>
          <p:cNvSpPr>
            <a:spLocks noGrp="1"/>
          </p:cNvSpPr>
          <p:nvPr>
            <p:ph type="title"/>
          </p:nvPr>
        </p:nvSpPr>
        <p:spPr>
          <a:xfrm>
            <a:off x="588263" y="457201"/>
            <a:ext cx="11018520" cy="553998"/>
          </a:xfrm>
        </p:spPr>
        <p:txBody>
          <a:bodyPr/>
          <a:lstStyle/>
          <a:p>
            <a:r>
              <a:rPr lang="en-US"/>
              <a:t>Common attack steps and mitigations</a:t>
            </a:r>
          </a:p>
        </p:txBody>
      </p:sp>
      <p:grpSp>
        <p:nvGrpSpPr>
          <p:cNvPr id="291" name="Group 290">
            <a:extLst>
              <a:ext uri="{FF2B5EF4-FFF2-40B4-BE49-F238E27FC236}">
                <a16:creationId xmlns:a16="http://schemas.microsoft.com/office/drawing/2014/main" id="{7DB972E1-66CA-4462-BFF3-3ACC11A86BEA}"/>
              </a:ext>
            </a:extLst>
          </p:cNvPr>
          <p:cNvGrpSpPr/>
          <p:nvPr/>
        </p:nvGrpSpPr>
        <p:grpSpPr>
          <a:xfrm>
            <a:off x="297328" y="1480346"/>
            <a:ext cx="742442" cy="742442"/>
            <a:chOff x="568549" y="3165243"/>
            <a:chExt cx="749586" cy="749586"/>
          </a:xfrm>
        </p:grpSpPr>
        <p:sp>
          <p:nvSpPr>
            <p:cNvPr id="292" name="Oval 291">
              <a:extLst>
                <a:ext uri="{FF2B5EF4-FFF2-40B4-BE49-F238E27FC236}">
                  <a16:creationId xmlns:a16="http://schemas.microsoft.com/office/drawing/2014/main" id="{AED2B659-2658-4183-B77D-0E781F482E40}"/>
                </a:ext>
              </a:extLst>
            </p:cNvPr>
            <p:cNvSpPr/>
            <p:nvPr/>
          </p:nvSpPr>
          <p:spPr bwMode="auto">
            <a:xfrm>
              <a:off x="568549" y="3165243"/>
              <a:ext cx="749586" cy="749586"/>
            </a:xfrm>
            <a:prstGeom prst="ellipse">
              <a:avLst/>
            </a:prstGeom>
            <a:solidFill>
              <a:schemeClr val="bg1"/>
            </a:solidFill>
            <a:ln w="28575">
              <a:solidFill>
                <a:srgbClr val="E8112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Freeform 12">
              <a:extLst>
                <a:ext uri="{FF2B5EF4-FFF2-40B4-BE49-F238E27FC236}">
                  <a16:creationId xmlns:a16="http://schemas.microsoft.com/office/drawing/2014/main" id="{D04D9B06-D328-4DD4-A8B1-BCA7D28C1044}"/>
                </a:ext>
              </a:extLst>
            </p:cNvPr>
            <p:cNvSpPr>
              <a:spLocks noEditPoints="1"/>
            </p:cNvSpPr>
            <p:nvPr/>
          </p:nvSpPr>
          <p:spPr bwMode="auto">
            <a:xfrm>
              <a:off x="710507" y="3293721"/>
              <a:ext cx="465671" cy="476858"/>
            </a:xfrm>
            <a:custGeom>
              <a:avLst/>
              <a:gdLst>
                <a:gd name="T0" fmla="*/ 212 w 219"/>
                <a:gd name="T1" fmla="*/ 181 h 225"/>
                <a:gd name="T2" fmla="*/ 196 w 219"/>
                <a:gd name="T3" fmla="*/ 129 h 225"/>
                <a:gd name="T4" fmla="*/ 187 w 219"/>
                <a:gd name="T5" fmla="*/ 112 h 225"/>
                <a:gd name="T6" fmla="*/ 160 w 219"/>
                <a:gd name="T7" fmla="*/ 93 h 225"/>
                <a:gd name="T8" fmla="*/ 154 w 219"/>
                <a:gd name="T9" fmla="*/ 41 h 225"/>
                <a:gd name="T10" fmla="*/ 133 w 219"/>
                <a:gd name="T11" fmla="*/ 11 h 225"/>
                <a:gd name="T12" fmla="*/ 113 w 219"/>
                <a:gd name="T13" fmla="*/ 2 h 225"/>
                <a:gd name="T14" fmla="*/ 82 w 219"/>
                <a:gd name="T15" fmla="*/ 15 h 225"/>
                <a:gd name="T16" fmla="*/ 66 w 219"/>
                <a:gd name="T17" fmla="*/ 42 h 225"/>
                <a:gd name="T18" fmla="*/ 61 w 219"/>
                <a:gd name="T19" fmla="*/ 94 h 225"/>
                <a:gd name="T20" fmla="*/ 32 w 219"/>
                <a:gd name="T21" fmla="*/ 112 h 225"/>
                <a:gd name="T22" fmla="*/ 23 w 219"/>
                <a:gd name="T23" fmla="*/ 129 h 225"/>
                <a:gd name="T24" fmla="*/ 7 w 219"/>
                <a:gd name="T25" fmla="*/ 181 h 225"/>
                <a:gd name="T26" fmla="*/ 39 w 219"/>
                <a:gd name="T27" fmla="*/ 225 h 225"/>
                <a:gd name="T28" fmla="*/ 47 w 219"/>
                <a:gd name="T29" fmla="*/ 225 h 225"/>
                <a:gd name="T30" fmla="*/ 46 w 219"/>
                <a:gd name="T31" fmla="*/ 221 h 225"/>
                <a:gd name="T32" fmla="*/ 42 w 219"/>
                <a:gd name="T33" fmla="*/ 147 h 225"/>
                <a:gd name="T34" fmla="*/ 56 w 219"/>
                <a:gd name="T35" fmla="*/ 132 h 225"/>
                <a:gd name="T36" fmla="*/ 163 w 219"/>
                <a:gd name="T37" fmla="*/ 132 h 225"/>
                <a:gd name="T38" fmla="*/ 177 w 219"/>
                <a:gd name="T39" fmla="*/ 147 h 225"/>
                <a:gd name="T40" fmla="*/ 173 w 219"/>
                <a:gd name="T41" fmla="*/ 221 h 225"/>
                <a:gd name="T42" fmla="*/ 172 w 219"/>
                <a:gd name="T43" fmla="*/ 225 h 225"/>
                <a:gd name="T44" fmla="*/ 180 w 219"/>
                <a:gd name="T45" fmla="*/ 225 h 225"/>
                <a:gd name="T46" fmla="*/ 212 w 219"/>
                <a:gd name="T47" fmla="*/ 181 h 225"/>
                <a:gd name="T48" fmla="*/ 139 w 219"/>
                <a:gd name="T49" fmla="*/ 81 h 225"/>
                <a:gd name="T50" fmla="*/ 130 w 219"/>
                <a:gd name="T51" fmla="*/ 98 h 225"/>
                <a:gd name="T52" fmla="*/ 110 w 219"/>
                <a:gd name="T53" fmla="*/ 111 h 225"/>
                <a:gd name="T54" fmla="*/ 88 w 219"/>
                <a:gd name="T55" fmla="*/ 95 h 225"/>
                <a:gd name="T56" fmla="*/ 80 w 219"/>
                <a:gd name="T57" fmla="*/ 81 h 225"/>
                <a:gd name="T58" fmla="*/ 78 w 219"/>
                <a:gd name="T59" fmla="*/ 63 h 225"/>
                <a:gd name="T60" fmla="*/ 78 w 219"/>
                <a:gd name="T61" fmla="*/ 61 h 225"/>
                <a:gd name="T62" fmla="*/ 78 w 219"/>
                <a:gd name="T63" fmla="*/ 60 h 225"/>
                <a:gd name="T64" fmla="*/ 78 w 219"/>
                <a:gd name="T65" fmla="*/ 52 h 225"/>
                <a:gd name="T66" fmla="*/ 88 w 219"/>
                <a:gd name="T67" fmla="*/ 42 h 225"/>
                <a:gd name="T68" fmla="*/ 110 w 219"/>
                <a:gd name="T69" fmla="*/ 48 h 225"/>
                <a:gd name="T70" fmla="*/ 130 w 219"/>
                <a:gd name="T71" fmla="*/ 42 h 225"/>
                <a:gd name="T72" fmla="*/ 141 w 219"/>
                <a:gd name="T73" fmla="*/ 53 h 225"/>
                <a:gd name="T74" fmla="*/ 142 w 219"/>
                <a:gd name="T75" fmla="*/ 66 h 225"/>
                <a:gd name="T76" fmla="*/ 139 w 219"/>
                <a:gd name="T77" fmla="*/ 8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9" h="225">
                  <a:moveTo>
                    <a:pt x="212" y="181"/>
                  </a:moveTo>
                  <a:cubicBezTo>
                    <a:pt x="196" y="129"/>
                    <a:pt x="196" y="129"/>
                    <a:pt x="196" y="129"/>
                  </a:cubicBezTo>
                  <a:cubicBezTo>
                    <a:pt x="194" y="124"/>
                    <a:pt x="191" y="118"/>
                    <a:pt x="187" y="112"/>
                  </a:cubicBezTo>
                  <a:cubicBezTo>
                    <a:pt x="177" y="100"/>
                    <a:pt x="166" y="95"/>
                    <a:pt x="160" y="93"/>
                  </a:cubicBezTo>
                  <a:cubicBezTo>
                    <a:pt x="162" y="82"/>
                    <a:pt x="163" y="63"/>
                    <a:pt x="154" y="41"/>
                  </a:cubicBezTo>
                  <a:cubicBezTo>
                    <a:pt x="151" y="34"/>
                    <a:pt x="146" y="21"/>
                    <a:pt x="133" y="11"/>
                  </a:cubicBezTo>
                  <a:cubicBezTo>
                    <a:pt x="128" y="7"/>
                    <a:pt x="122" y="3"/>
                    <a:pt x="113" y="2"/>
                  </a:cubicBezTo>
                  <a:cubicBezTo>
                    <a:pt x="96" y="0"/>
                    <a:pt x="84" y="13"/>
                    <a:pt x="82" y="15"/>
                  </a:cubicBezTo>
                  <a:cubicBezTo>
                    <a:pt x="77" y="21"/>
                    <a:pt x="70" y="30"/>
                    <a:pt x="66" y="42"/>
                  </a:cubicBezTo>
                  <a:cubicBezTo>
                    <a:pt x="57" y="64"/>
                    <a:pt x="59" y="84"/>
                    <a:pt x="61" y="94"/>
                  </a:cubicBezTo>
                  <a:cubicBezTo>
                    <a:pt x="55" y="95"/>
                    <a:pt x="42" y="100"/>
                    <a:pt x="32" y="112"/>
                  </a:cubicBezTo>
                  <a:cubicBezTo>
                    <a:pt x="27" y="118"/>
                    <a:pt x="25" y="124"/>
                    <a:pt x="23" y="129"/>
                  </a:cubicBezTo>
                  <a:cubicBezTo>
                    <a:pt x="7" y="181"/>
                    <a:pt x="7" y="181"/>
                    <a:pt x="7" y="181"/>
                  </a:cubicBezTo>
                  <a:cubicBezTo>
                    <a:pt x="0" y="202"/>
                    <a:pt x="16" y="225"/>
                    <a:pt x="39" y="225"/>
                  </a:cubicBezTo>
                  <a:cubicBezTo>
                    <a:pt x="47" y="225"/>
                    <a:pt x="47" y="225"/>
                    <a:pt x="47" y="225"/>
                  </a:cubicBezTo>
                  <a:cubicBezTo>
                    <a:pt x="47" y="224"/>
                    <a:pt x="46" y="223"/>
                    <a:pt x="46" y="221"/>
                  </a:cubicBezTo>
                  <a:cubicBezTo>
                    <a:pt x="42" y="147"/>
                    <a:pt x="42" y="147"/>
                    <a:pt x="42" y="147"/>
                  </a:cubicBezTo>
                  <a:cubicBezTo>
                    <a:pt x="41" y="139"/>
                    <a:pt x="48" y="132"/>
                    <a:pt x="56" y="132"/>
                  </a:cubicBezTo>
                  <a:cubicBezTo>
                    <a:pt x="163" y="132"/>
                    <a:pt x="163" y="132"/>
                    <a:pt x="163" y="132"/>
                  </a:cubicBezTo>
                  <a:cubicBezTo>
                    <a:pt x="171" y="132"/>
                    <a:pt x="178" y="139"/>
                    <a:pt x="177" y="147"/>
                  </a:cubicBezTo>
                  <a:cubicBezTo>
                    <a:pt x="173" y="221"/>
                    <a:pt x="173" y="221"/>
                    <a:pt x="173" y="221"/>
                  </a:cubicBezTo>
                  <a:cubicBezTo>
                    <a:pt x="173" y="223"/>
                    <a:pt x="172" y="224"/>
                    <a:pt x="172" y="225"/>
                  </a:cubicBezTo>
                  <a:cubicBezTo>
                    <a:pt x="180" y="225"/>
                    <a:pt x="180" y="225"/>
                    <a:pt x="180" y="225"/>
                  </a:cubicBezTo>
                  <a:cubicBezTo>
                    <a:pt x="203" y="225"/>
                    <a:pt x="219" y="202"/>
                    <a:pt x="212" y="181"/>
                  </a:cubicBezTo>
                  <a:close/>
                  <a:moveTo>
                    <a:pt x="139" y="81"/>
                  </a:moveTo>
                  <a:cubicBezTo>
                    <a:pt x="138" y="85"/>
                    <a:pt x="136" y="92"/>
                    <a:pt x="130" y="98"/>
                  </a:cubicBezTo>
                  <a:cubicBezTo>
                    <a:pt x="126" y="103"/>
                    <a:pt x="119" y="111"/>
                    <a:pt x="110" y="111"/>
                  </a:cubicBezTo>
                  <a:cubicBezTo>
                    <a:pt x="99" y="111"/>
                    <a:pt x="92" y="101"/>
                    <a:pt x="88" y="95"/>
                  </a:cubicBezTo>
                  <a:cubicBezTo>
                    <a:pt x="84" y="90"/>
                    <a:pt x="81" y="84"/>
                    <a:pt x="80" y="81"/>
                  </a:cubicBezTo>
                  <a:cubicBezTo>
                    <a:pt x="79" y="75"/>
                    <a:pt x="78" y="69"/>
                    <a:pt x="78" y="63"/>
                  </a:cubicBezTo>
                  <a:cubicBezTo>
                    <a:pt x="78" y="62"/>
                    <a:pt x="78" y="62"/>
                    <a:pt x="78" y="61"/>
                  </a:cubicBezTo>
                  <a:cubicBezTo>
                    <a:pt x="78" y="61"/>
                    <a:pt x="78" y="61"/>
                    <a:pt x="78" y="60"/>
                  </a:cubicBezTo>
                  <a:cubicBezTo>
                    <a:pt x="78" y="52"/>
                    <a:pt x="78" y="52"/>
                    <a:pt x="78" y="52"/>
                  </a:cubicBezTo>
                  <a:cubicBezTo>
                    <a:pt x="78" y="52"/>
                    <a:pt x="79" y="42"/>
                    <a:pt x="88" y="42"/>
                  </a:cubicBezTo>
                  <a:cubicBezTo>
                    <a:pt x="88" y="42"/>
                    <a:pt x="101" y="48"/>
                    <a:pt x="110" y="48"/>
                  </a:cubicBezTo>
                  <a:cubicBezTo>
                    <a:pt x="117" y="48"/>
                    <a:pt x="124" y="46"/>
                    <a:pt x="130" y="42"/>
                  </a:cubicBezTo>
                  <a:cubicBezTo>
                    <a:pt x="133" y="42"/>
                    <a:pt x="141" y="43"/>
                    <a:pt x="141" y="53"/>
                  </a:cubicBezTo>
                  <a:cubicBezTo>
                    <a:pt x="141" y="57"/>
                    <a:pt x="142" y="61"/>
                    <a:pt x="142" y="66"/>
                  </a:cubicBezTo>
                  <a:cubicBezTo>
                    <a:pt x="141" y="72"/>
                    <a:pt x="140" y="77"/>
                    <a:pt x="139" y="8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94" name="Freeform 24">
              <a:extLst>
                <a:ext uri="{FF2B5EF4-FFF2-40B4-BE49-F238E27FC236}">
                  <a16:creationId xmlns:a16="http://schemas.microsoft.com/office/drawing/2014/main" id="{9475C89E-8535-491A-B27F-91CD5E8CBB6A}"/>
                </a:ext>
              </a:extLst>
            </p:cNvPr>
            <p:cNvSpPr>
              <a:spLocks/>
            </p:cNvSpPr>
            <p:nvPr/>
          </p:nvSpPr>
          <p:spPr bwMode="auto">
            <a:xfrm>
              <a:off x="799298" y="3550963"/>
              <a:ext cx="286481" cy="213260"/>
            </a:xfrm>
            <a:custGeom>
              <a:avLst/>
              <a:gdLst>
                <a:gd name="T0" fmla="*/ 112 w 126"/>
                <a:gd name="T1" fmla="*/ 0 h 95"/>
                <a:gd name="T2" fmla="*/ 14 w 126"/>
                <a:gd name="T3" fmla="*/ 0 h 95"/>
                <a:gd name="T4" fmla="*/ 1 w 126"/>
                <a:gd name="T5" fmla="*/ 14 h 95"/>
                <a:gd name="T6" fmla="*/ 5 w 126"/>
                <a:gd name="T7" fmla="*/ 82 h 95"/>
                <a:gd name="T8" fmla="*/ 19 w 126"/>
                <a:gd name="T9" fmla="*/ 95 h 95"/>
                <a:gd name="T10" fmla="*/ 108 w 126"/>
                <a:gd name="T11" fmla="*/ 95 h 95"/>
                <a:gd name="T12" fmla="*/ 121 w 126"/>
                <a:gd name="T13" fmla="*/ 82 h 95"/>
                <a:gd name="T14" fmla="*/ 125 w 126"/>
                <a:gd name="T15" fmla="*/ 14 h 95"/>
                <a:gd name="T16" fmla="*/ 112 w 126"/>
                <a:gd name="T1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95">
                  <a:moveTo>
                    <a:pt x="112" y="0"/>
                  </a:moveTo>
                  <a:cubicBezTo>
                    <a:pt x="14" y="0"/>
                    <a:pt x="14" y="0"/>
                    <a:pt x="14" y="0"/>
                  </a:cubicBezTo>
                  <a:cubicBezTo>
                    <a:pt x="7" y="0"/>
                    <a:pt x="0" y="6"/>
                    <a:pt x="1" y="14"/>
                  </a:cubicBezTo>
                  <a:cubicBezTo>
                    <a:pt x="5" y="82"/>
                    <a:pt x="5" y="82"/>
                    <a:pt x="5" y="82"/>
                  </a:cubicBezTo>
                  <a:cubicBezTo>
                    <a:pt x="6" y="89"/>
                    <a:pt x="11" y="95"/>
                    <a:pt x="19" y="95"/>
                  </a:cubicBezTo>
                  <a:cubicBezTo>
                    <a:pt x="108" y="95"/>
                    <a:pt x="108" y="95"/>
                    <a:pt x="108" y="95"/>
                  </a:cubicBezTo>
                  <a:cubicBezTo>
                    <a:pt x="115" y="95"/>
                    <a:pt x="121" y="89"/>
                    <a:pt x="121" y="82"/>
                  </a:cubicBezTo>
                  <a:cubicBezTo>
                    <a:pt x="125" y="14"/>
                    <a:pt x="125" y="14"/>
                    <a:pt x="125" y="14"/>
                  </a:cubicBezTo>
                  <a:cubicBezTo>
                    <a:pt x="126" y="6"/>
                    <a:pt x="120" y="0"/>
                    <a:pt x="112" y="0"/>
                  </a:cubicBezTo>
                  <a:close/>
                </a:path>
              </a:pathLst>
            </a:custGeom>
            <a:solidFill>
              <a:schemeClr val="bg1"/>
            </a:solidFill>
            <a:ln w="28575">
              <a:solidFill>
                <a:srgbClr val="E81123"/>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95" name="Freeform 11">
              <a:extLst>
                <a:ext uri="{FF2B5EF4-FFF2-40B4-BE49-F238E27FC236}">
                  <a16:creationId xmlns:a16="http://schemas.microsoft.com/office/drawing/2014/main" id="{ECB2A5A0-5D2B-4663-AA18-9856A41ED56A}"/>
                </a:ext>
              </a:extLst>
            </p:cNvPr>
            <p:cNvSpPr>
              <a:spLocks/>
            </p:cNvSpPr>
            <p:nvPr/>
          </p:nvSpPr>
          <p:spPr bwMode="auto">
            <a:xfrm>
              <a:off x="822718" y="3757151"/>
              <a:ext cx="239830" cy="25390"/>
            </a:xfrm>
            <a:prstGeom prst="roundRect">
              <a:avLst/>
            </a:prstGeom>
            <a:solidFill>
              <a:schemeClr val="bg1"/>
            </a:solidFill>
            <a:ln w="12700">
              <a:solidFill>
                <a:srgbClr val="E8112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96" name="Freeform: Shape 295">
              <a:extLst>
                <a:ext uri="{FF2B5EF4-FFF2-40B4-BE49-F238E27FC236}">
                  <a16:creationId xmlns:a16="http://schemas.microsoft.com/office/drawing/2014/main" id="{C1463F21-0CA2-4298-9359-DDE57D5B9D78}"/>
                </a:ext>
              </a:extLst>
            </p:cNvPr>
            <p:cNvSpPr/>
            <p:nvPr/>
          </p:nvSpPr>
          <p:spPr bwMode="auto">
            <a:xfrm>
              <a:off x="882542" y="3428504"/>
              <a:ext cx="118751" cy="39510"/>
            </a:xfrm>
            <a:custGeom>
              <a:avLst/>
              <a:gdLst>
                <a:gd name="connsiteX0" fmla="*/ 44007 w 118751"/>
                <a:gd name="connsiteY0" fmla="*/ 0 h 39510"/>
                <a:gd name="connsiteX1" fmla="*/ 74105 w 118751"/>
                <a:gd name="connsiteY1" fmla="*/ 0 h 39510"/>
                <a:gd name="connsiteX2" fmla="*/ 74105 w 118751"/>
                <a:gd name="connsiteY2" fmla="*/ 1909 h 39510"/>
                <a:gd name="connsiteX3" fmla="*/ 82862 w 118751"/>
                <a:gd name="connsiteY3" fmla="*/ 1089 h 39510"/>
                <a:gd name="connsiteX4" fmla="*/ 116839 w 118751"/>
                <a:gd name="connsiteY4" fmla="*/ 3226 h 39510"/>
                <a:gd name="connsiteX5" fmla="*/ 114717 w 118751"/>
                <a:gd name="connsiteY5" fmla="*/ 22433 h 39510"/>
                <a:gd name="connsiteX6" fmla="*/ 91359 w 118751"/>
                <a:gd name="connsiteY6" fmla="*/ 39510 h 39510"/>
                <a:gd name="connsiteX7" fmla="*/ 68001 w 118751"/>
                <a:gd name="connsiteY7" fmla="*/ 20300 h 39510"/>
                <a:gd name="connsiteX8" fmla="*/ 66701 w 118751"/>
                <a:gd name="connsiteY8" fmla="*/ 14641 h 39510"/>
                <a:gd name="connsiteX9" fmla="*/ 52050 w 118751"/>
                <a:gd name="connsiteY9" fmla="*/ 14641 h 39510"/>
                <a:gd name="connsiteX10" fmla="*/ 50750 w 118751"/>
                <a:gd name="connsiteY10" fmla="*/ 20300 h 39510"/>
                <a:gd name="connsiteX11" fmla="*/ 27392 w 118751"/>
                <a:gd name="connsiteY11" fmla="*/ 39510 h 39510"/>
                <a:gd name="connsiteX12" fmla="*/ 4034 w 118751"/>
                <a:gd name="connsiteY12" fmla="*/ 22433 h 39510"/>
                <a:gd name="connsiteX13" fmla="*/ 1912 w 118751"/>
                <a:gd name="connsiteY13" fmla="*/ 3226 h 39510"/>
                <a:gd name="connsiteX14" fmla="*/ 35889 w 118751"/>
                <a:gd name="connsiteY14" fmla="*/ 1089 h 39510"/>
                <a:gd name="connsiteX15" fmla="*/ 44007 w 118751"/>
                <a:gd name="connsiteY15" fmla="*/ 2256 h 3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751" h="39510">
                  <a:moveTo>
                    <a:pt x="44007" y="0"/>
                  </a:moveTo>
                  <a:lnTo>
                    <a:pt x="74105" y="0"/>
                  </a:lnTo>
                  <a:lnTo>
                    <a:pt x="74105" y="1909"/>
                  </a:lnTo>
                  <a:lnTo>
                    <a:pt x="82862" y="1089"/>
                  </a:lnTo>
                  <a:cubicBezTo>
                    <a:pt x="91004" y="1089"/>
                    <a:pt x="111530" y="-331"/>
                    <a:pt x="116839" y="3226"/>
                  </a:cubicBezTo>
                  <a:cubicBezTo>
                    <a:pt x="122148" y="6783"/>
                    <a:pt x="114717" y="22433"/>
                    <a:pt x="114717" y="22433"/>
                  </a:cubicBezTo>
                  <a:cubicBezTo>
                    <a:pt x="110469" y="33107"/>
                    <a:pt x="101978" y="39510"/>
                    <a:pt x="91359" y="39510"/>
                  </a:cubicBezTo>
                  <a:cubicBezTo>
                    <a:pt x="80741" y="37377"/>
                    <a:pt x="72244" y="30973"/>
                    <a:pt x="68001" y="20300"/>
                  </a:cubicBezTo>
                  <a:lnTo>
                    <a:pt x="66701" y="14641"/>
                  </a:lnTo>
                  <a:lnTo>
                    <a:pt x="52050" y="14641"/>
                  </a:lnTo>
                  <a:lnTo>
                    <a:pt x="50750" y="20300"/>
                  </a:lnTo>
                  <a:cubicBezTo>
                    <a:pt x="46507" y="30973"/>
                    <a:pt x="38010" y="37377"/>
                    <a:pt x="27392" y="39510"/>
                  </a:cubicBezTo>
                  <a:cubicBezTo>
                    <a:pt x="16773" y="39510"/>
                    <a:pt x="8282" y="33107"/>
                    <a:pt x="4034" y="22433"/>
                  </a:cubicBezTo>
                  <a:cubicBezTo>
                    <a:pt x="4034" y="22433"/>
                    <a:pt x="-3397" y="6783"/>
                    <a:pt x="1912" y="3226"/>
                  </a:cubicBezTo>
                  <a:cubicBezTo>
                    <a:pt x="7221" y="-331"/>
                    <a:pt x="27747" y="1089"/>
                    <a:pt x="35889" y="1089"/>
                  </a:cubicBezTo>
                  <a:lnTo>
                    <a:pt x="44007" y="2256"/>
                  </a:lnTo>
                  <a:close/>
                </a:path>
              </a:pathLst>
            </a:cu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C6963625-6216-4791-B20D-5F147CC1224E}"/>
              </a:ext>
            </a:extLst>
          </p:cNvPr>
          <p:cNvGrpSpPr/>
          <p:nvPr/>
        </p:nvGrpSpPr>
        <p:grpSpPr>
          <a:xfrm>
            <a:off x="1159918" y="1232188"/>
            <a:ext cx="2318256" cy="859573"/>
            <a:chOff x="1392174" y="1232188"/>
            <a:chExt cx="2318256" cy="859573"/>
          </a:xfrm>
        </p:grpSpPr>
        <p:sp>
          <p:nvSpPr>
            <p:cNvPr id="521" name="Rectangular Callout 520"/>
            <p:cNvSpPr/>
            <p:nvPr/>
          </p:nvSpPr>
          <p:spPr>
            <a:xfrm>
              <a:off x="1392174" y="1232188"/>
              <a:ext cx="2318256" cy="661360"/>
            </a:xfrm>
            <a:prstGeom prst="rect">
              <a:avLst/>
            </a:prstGeom>
            <a:solidFill>
              <a:schemeClr val="accent6">
                <a:lumMod val="40000"/>
                <a:lumOff val="6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marL="0" marR="0" lvl="0" indent="0" algn="l" defTabSz="91395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1250">
                        <a:srgbClr val="0078D4"/>
                      </a:gs>
                      <a:gs pos="100000">
                        <a:srgbClr val="0078D4"/>
                      </a:gs>
                    </a:gsLst>
                    <a:lin ang="5400000" scaled="0"/>
                  </a:gradFill>
                  <a:effectLst/>
                  <a:uLnTx/>
                  <a:uFillTx/>
                  <a:latin typeface="Segoe UI"/>
                  <a:ea typeface="+mn-ea"/>
                  <a:cs typeface="Segoe UI" panose="020B0502040204020203" pitchFamily="34" charset="0"/>
                </a:rPr>
                <a:t>Office 365 Advanced Threat Protection (ATP)</a:t>
              </a:r>
              <a:br>
                <a:rPr kumimoji="0" lang="en-US" sz="1200" b="0" i="0" u="none" strike="noStrike" kern="0" cap="none" spc="0" normalizeH="0" baseline="0" noProof="0">
                  <a:ln>
                    <a:noFill/>
                  </a:ln>
                  <a:gradFill>
                    <a:gsLst>
                      <a:gs pos="1250">
                        <a:srgbClr val="0D0D0D"/>
                      </a:gs>
                      <a:gs pos="100000">
                        <a:srgbClr val="0D0D0D"/>
                      </a:gs>
                    </a:gsLst>
                    <a:lin ang="5400000" scaled="0"/>
                  </a:gradFill>
                  <a:effectLst/>
                  <a:uLnTx/>
                  <a:uFillTx/>
                  <a:latin typeface="Segoe UI"/>
                  <a:ea typeface="+mn-ea"/>
                  <a:cs typeface="Segoe UI" panose="020B0502040204020203" pitchFamily="34" charset="0"/>
                </a:rPr>
              </a:br>
              <a:r>
                <a:rPr kumimoji="0" lang="en-US" sz="1200" b="0" i="1" u="none" strike="noStrike" kern="0" cap="none" spc="0" normalizeH="0" baseline="0" noProof="0">
                  <a:ln>
                    <a:noFill/>
                  </a:ln>
                  <a:gradFill>
                    <a:gsLst>
                      <a:gs pos="1250">
                        <a:srgbClr val="0D0D0D"/>
                      </a:gs>
                      <a:gs pos="100000">
                        <a:srgbClr val="0D0D0D"/>
                      </a:gs>
                    </a:gsLst>
                    <a:lin ang="5400000" scaled="0"/>
                  </a:gradFill>
                  <a:effectLst/>
                  <a:uLnTx/>
                  <a:uFillTx/>
                  <a:latin typeface="Segoe UI"/>
                  <a:ea typeface="+mn-ea"/>
                  <a:cs typeface="Segoe UI" panose="020B0502040204020203" pitchFamily="34" charset="0"/>
                </a:rPr>
                <a:t>(requires E5)</a:t>
              </a:r>
            </a:p>
          </p:txBody>
        </p:sp>
        <p:cxnSp>
          <p:nvCxnSpPr>
            <p:cNvPr id="4" name="Straight Connector 3">
              <a:extLst>
                <a:ext uri="{FF2B5EF4-FFF2-40B4-BE49-F238E27FC236}">
                  <a16:creationId xmlns:a16="http://schemas.microsoft.com/office/drawing/2014/main" id="{7C4527D7-4688-4292-B6C8-A51A403BAE01}"/>
                </a:ext>
              </a:extLst>
            </p:cNvPr>
            <p:cNvCxnSpPr>
              <a:cxnSpLocks/>
            </p:cNvCxnSpPr>
            <p:nvPr/>
          </p:nvCxnSpPr>
          <p:spPr>
            <a:xfrm>
              <a:off x="1454038" y="1908587"/>
              <a:ext cx="0" cy="183174"/>
            </a:xfrm>
            <a:prstGeom prst="line">
              <a:avLst/>
            </a:prstGeom>
            <a:solidFill>
              <a:schemeClr val="accent6">
                <a:lumMod val="40000"/>
                <a:lumOff val="60000"/>
              </a:schemeClr>
            </a:solidFill>
            <a:ln w="38100">
              <a:solidFill>
                <a:schemeClr val="accent1"/>
              </a:solidFill>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20" name="Group 19">
            <a:extLst>
              <a:ext uri="{FF2B5EF4-FFF2-40B4-BE49-F238E27FC236}">
                <a16:creationId xmlns:a16="http://schemas.microsoft.com/office/drawing/2014/main" id="{F5D82B3D-5DF8-4D67-8A17-F4593EAB31BC}"/>
              </a:ext>
            </a:extLst>
          </p:cNvPr>
          <p:cNvGrpSpPr/>
          <p:nvPr/>
        </p:nvGrpSpPr>
        <p:grpSpPr>
          <a:xfrm>
            <a:off x="929533" y="4611329"/>
            <a:ext cx="4230483" cy="1893857"/>
            <a:chOff x="929533" y="4611329"/>
            <a:chExt cx="4230483" cy="1893857"/>
          </a:xfrm>
        </p:grpSpPr>
        <p:sp>
          <p:nvSpPr>
            <p:cNvPr id="555" name="Rectangular Callout 554"/>
            <p:cNvSpPr/>
            <p:nvPr/>
          </p:nvSpPr>
          <p:spPr>
            <a:xfrm>
              <a:off x="929533" y="5012688"/>
              <a:ext cx="4230483" cy="1492498"/>
            </a:xfrm>
            <a:prstGeom prst="rect">
              <a:avLst/>
            </a:prstGeom>
            <a:solidFill>
              <a:schemeClr val="accent6">
                <a:lumMod val="40000"/>
                <a:lumOff val="6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marL="0" marR="0" lvl="0" indent="0" algn="l" defTabSz="91395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1250">
                        <a:srgbClr val="0078D4"/>
                      </a:gs>
                      <a:gs pos="100000">
                        <a:srgbClr val="0078D4"/>
                      </a:gs>
                    </a:gsLst>
                    <a:lin ang="5400000" scaled="0"/>
                  </a:gradFill>
                  <a:effectLst/>
                  <a:uLnTx/>
                  <a:uFillTx/>
                  <a:latin typeface="Segoe UI"/>
                  <a:ea typeface="+mn-ea"/>
                  <a:cs typeface="Segoe UI" panose="020B0502040204020203" pitchFamily="34" charset="0"/>
                </a:rPr>
                <a:t>EMS Technology</a:t>
              </a:r>
            </a:p>
            <a:p>
              <a:pPr marL="171450" marR="0" lvl="0" indent="-171450" algn="l" defTabSz="91395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gradFill>
                    <a:gsLst>
                      <a:gs pos="1250">
                        <a:srgbClr val="0D0D0D"/>
                      </a:gs>
                      <a:gs pos="100000">
                        <a:srgbClr val="0D0D0D"/>
                      </a:gs>
                    </a:gsLst>
                    <a:lin ang="5400000" scaled="0"/>
                  </a:gradFill>
                  <a:effectLst/>
                  <a:uLnTx/>
                  <a:uFillTx/>
                  <a:latin typeface="Segoe UI"/>
                  <a:ea typeface="+mn-ea"/>
                  <a:cs typeface="Segoe UI" panose="020B0502040204020203" pitchFamily="34" charset="0"/>
                </a:rPr>
                <a:t>Intune conditional access</a:t>
              </a:r>
            </a:p>
            <a:p>
              <a:pPr marL="0" marR="0" lvl="0" indent="0" algn="l" defTabSz="91395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1250">
                        <a:srgbClr val="0078D4"/>
                      </a:gs>
                      <a:gs pos="100000">
                        <a:srgbClr val="0078D4"/>
                      </a:gs>
                    </a:gsLst>
                    <a:lin ang="5400000" scaled="0"/>
                  </a:gradFill>
                  <a:effectLst/>
                  <a:uLnTx/>
                  <a:uFillTx/>
                  <a:latin typeface="Segoe UI"/>
                  <a:ea typeface="+mn-ea"/>
                  <a:cs typeface="Segoe UI" panose="020B0502040204020203" pitchFamily="34" charset="0"/>
                </a:rPr>
                <a:t>Windows 10 Technology</a:t>
              </a:r>
            </a:p>
            <a:p>
              <a:pPr marL="171450" marR="0" lvl="0" indent="-171450" algn="l" defTabSz="91395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gradFill>
                    <a:gsLst>
                      <a:gs pos="1250">
                        <a:srgbClr val="0D0D0D"/>
                      </a:gs>
                      <a:gs pos="100000">
                        <a:srgbClr val="0D0D0D"/>
                      </a:gs>
                    </a:gsLst>
                    <a:lin ang="5400000" scaled="0"/>
                  </a:gradFill>
                  <a:effectLst/>
                  <a:uLnTx/>
                  <a:uFillTx/>
                  <a:latin typeface="Segoe UI"/>
                  <a:ea typeface="+mn-ea"/>
                  <a:cs typeface="Segoe UI" panose="020B0502040204020203" pitchFamily="34" charset="0"/>
                </a:rPr>
                <a:t>Device Guard</a:t>
              </a:r>
            </a:p>
            <a:p>
              <a:pPr marL="171450" marR="0" lvl="0" indent="-171450" algn="l" defTabSz="91395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gradFill>
                    <a:gsLst>
                      <a:gs pos="1250">
                        <a:srgbClr val="0D0D0D"/>
                      </a:gs>
                      <a:gs pos="100000">
                        <a:srgbClr val="0D0D0D"/>
                      </a:gs>
                    </a:gsLst>
                    <a:lin ang="5400000" scaled="0"/>
                  </a:gradFill>
                  <a:effectLst/>
                  <a:uLnTx/>
                  <a:uFillTx/>
                  <a:latin typeface="Segoe UI"/>
                  <a:ea typeface="+mn-ea"/>
                  <a:cs typeface="Segoe UI" panose="020B0502040204020203" pitchFamily="34" charset="0"/>
                </a:rPr>
                <a:t>Application Guard</a:t>
              </a:r>
            </a:p>
            <a:p>
              <a:pPr marL="171450" marR="0" lvl="0" indent="-171450" algn="l" defTabSz="91395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gradFill>
                    <a:gsLst>
                      <a:gs pos="1250">
                        <a:srgbClr val="0D0D0D"/>
                      </a:gs>
                      <a:gs pos="100000">
                        <a:srgbClr val="0D0D0D"/>
                      </a:gs>
                    </a:gsLst>
                    <a:lin ang="5400000" scaled="0"/>
                  </a:gradFill>
                  <a:effectLst/>
                  <a:uLnTx/>
                  <a:uFillTx/>
                  <a:latin typeface="Segoe UI"/>
                  <a:ea typeface="+mn-ea"/>
                  <a:cs typeface="Segoe UI" panose="020B0502040204020203" pitchFamily="34" charset="0"/>
                </a:rPr>
                <a:t>Defender Advanced Threat Protection (requires E5)</a:t>
              </a:r>
            </a:p>
            <a:p>
              <a:pPr marL="171450" marR="0" lvl="0" indent="-171450" algn="l" defTabSz="91395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gradFill>
                    <a:gsLst>
                      <a:gs pos="1250">
                        <a:srgbClr val="0D0D0D"/>
                      </a:gs>
                      <a:gs pos="100000">
                        <a:srgbClr val="0D0D0D"/>
                      </a:gs>
                    </a:gsLst>
                    <a:lin ang="5400000" scaled="0"/>
                  </a:gradFill>
                  <a:effectLst/>
                  <a:uLnTx/>
                  <a:uFillTx/>
                  <a:latin typeface="Segoe UI"/>
                  <a:ea typeface="+mn-ea"/>
                  <a:cs typeface="Segoe UI" panose="020B0502040204020203" pitchFamily="34" charset="0"/>
                </a:rPr>
                <a:t>SmartScreen URL and App reputation</a:t>
              </a:r>
            </a:p>
          </p:txBody>
        </p:sp>
        <p:cxnSp>
          <p:nvCxnSpPr>
            <p:cNvPr id="303" name="Straight Connector 302">
              <a:extLst>
                <a:ext uri="{FF2B5EF4-FFF2-40B4-BE49-F238E27FC236}">
                  <a16:creationId xmlns:a16="http://schemas.microsoft.com/office/drawing/2014/main" id="{2BFEB206-6AB8-47CC-A04E-1CBAE1D4619A}"/>
                </a:ext>
              </a:extLst>
            </p:cNvPr>
            <p:cNvCxnSpPr>
              <a:cxnSpLocks/>
            </p:cNvCxnSpPr>
            <p:nvPr/>
          </p:nvCxnSpPr>
          <p:spPr>
            <a:xfrm flipV="1">
              <a:off x="1213801" y="4611329"/>
              <a:ext cx="0" cy="401359"/>
            </a:xfrm>
            <a:prstGeom prst="line">
              <a:avLst/>
            </a:prstGeom>
            <a:solidFill>
              <a:schemeClr val="accent6">
                <a:lumMod val="40000"/>
                <a:lumOff val="60000"/>
              </a:schemeClr>
            </a:solidFill>
            <a:ln w="38100">
              <a:solidFill>
                <a:schemeClr val="accent1"/>
              </a:solidFill>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22" name="Group 21">
            <a:extLst>
              <a:ext uri="{FF2B5EF4-FFF2-40B4-BE49-F238E27FC236}">
                <a16:creationId xmlns:a16="http://schemas.microsoft.com/office/drawing/2014/main" id="{4018B328-7175-449F-A440-325340695511}"/>
              </a:ext>
            </a:extLst>
          </p:cNvPr>
          <p:cNvGrpSpPr/>
          <p:nvPr/>
        </p:nvGrpSpPr>
        <p:grpSpPr>
          <a:xfrm>
            <a:off x="7110756" y="4011126"/>
            <a:ext cx="3778882" cy="2494060"/>
            <a:chOff x="7110756" y="4011126"/>
            <a:chExt cx="3778882" cy="2494060"/>
          </a:xfrm>
        </p:grpSpPr>
        <p:sp>
          <p:nvSpPr>
            <p:cNvPr id="118" name="Rectangular Callout 117"/>
            <p:cNvSpPr/>
            <p:nvPr/>
          </p:nvSpPr>
          <p:spPr>
            <a:xfrm>
              <a:off x="7110756" y="4306374"/>
              <a:ext cx="3778882" cy="2198812"/>
            </a:xfrm>
            <a:prstGeom prst="rect">
              <a:avLst/>
            </a:prstGeom>
            <a:solidFill>
              <a:schemeClr val="accent6">
                <a:lumMod val="40000"/>
                <a:lumOff val="6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marL="0" marR="0" lvl="0" indent="0" algn="l" defTabSz="91395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1250">
                        <a:srgbClr val="0078D4"/>
                      </a:gs>
                      <a:gs pos="100000">
                        <a:srgbClr val="0078D4"/>
                      </a:gs>
                    </a:gsLst>
                    <a:lin ang="5400000" scaled="0"/>
                  </a:gradFill>
                  <a:effectLst/>
                  <a:uLnTx/>
                  <a:uFillTx/>
                  <a:latin typeface="Segoe UI"/>
                  <a:ea typeface="+mn-ea"/>
                  <a:cs typeface="Segoe UI" panose="020B0502040204020203" pitchFamily="34" charset="0"/>
                </a:rPr>
                <a:t>EMS Technology</a:t>
              </a:r>
            </a:p>
            <a:p>
              <a:pPr marL="171450" marR="0" lvl="0" indent="-171450" algn="l" defTabSz="91395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gradFill>
                    <a:gsLst>
                      <a:gs pos="1250">
                        <a:srgbClr val="0D0D0D"/>
                      </a:gs>
                      <a:gs pos="100000">
                        <a:srgbClr val="0D0D0D"/>
                      </a:gs>
                    </a:gsLst>
                    <a:lin ang="5400000" scaled="0"/>
                  </a:gradFill>
                  <a:effectLst/>
                  <a:uLnTx/>
                  <a:uFillTx/>
                  <a:latin typeface="Segoe UI"/>
                  <a:ea typeface="+mn-ea"/>
                  <a:cs typeface="Segoe UI" panose="020B0502040204020203" pitchFamily="34" charset="0"/>
                </a:rPr>
                <a:t>Azure Information Protection (requires E5)</a:t>
              </a:r>
            </a:p>
            <a:p>
              <a:pPr marL="171450" marR="0" lvl="0" indent="-171450" algn="l" defTabSz="91395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gradFill>
                    <a:gsLst>
                      <a:gs pos="1250">
                        <a:srgbClr val="0D0D0D"/>
                      </a:gs>
                      <a:gs pos="100000">
                        <a:srgbClr val="0D0D0D"/>
                      </a:gs>
                    </a:gsLst>
                    <a:lin ang="5400000" scaled="0"/>
                  </a:gradFill>
                  <a:effectLst/>
                  <a:uLnTx/>
                  <a:uFillTx/>
                  <a:latin typeface="Segoe UI"/>
                  <a:ea typeface="+mn-ea"/>
                  <a:cs typeface="Segoe UI" panose="020B0502040204020203" pitchFamily="34" charset="0"/>
                </a:rPr>
                <a:t>Cloud App Security (CASB) (requires E5)</a:t>
              </a:r>
              <a:endParaRPr kumimoji="0" lang="en-US" sz="1200" b="1" i="0" u="none" strike="noStrike" kern="0" cap="none" spc="0" normalizeH="0" baseline="0" noProof="0">
                <a:ln>
                  <a:noFill/>
                </a:ln>
                <a:gradFill>
                  <a:gsLst>
                    <a:gs pos="1250">
                      <a:srgbClr val="0D0D0D"/>
                    </a:gs>
                    <a:gs pos="100000">
                      <a:srgbClr val="0D0D0D"/>
                    </a:gs>
                  </a:gsLst>
                  <a:lin ang="5400000" scaled="0"/>
                </a:gradFill>
                <a:effectLst/>
                <a:uLnTx/>
                <a:uFillTx/>
                <a:latin typeface="Segoe UI"/>
                <a:ea typeface="+mn-ea"/>
                <a:cs typeface="Segoe UI" panose="020B0502040204020203" pitchFamily="34" charset="0"/>
              </a:endParaRPr>
            </a:p>
            <a:p>
              <a:pPr marL="0" marR="0" lvl="0" indent="0" algn="l" defTabSz="91395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1250">
                        <a:srgbClr val="0078D4"/>
                      </a:gs>
                      <a:gs pos="100000">
                        <a:srgbClr val="0078D4"/>
                      </a:gs>
                    </a:gsLst>
                    <a:lin ang="5400000" scaled="0"/>
                  </a:gradFill>
                  <a:effectLst/>
                  <a:uLnTx/>
                  <a:uFillTx/>
                  <a:latin typeface="Segoe UI"/>
                  <a:ea typeface="+mn-ea"/>
                  <a:cs typeface="Segoe UI" panose="020B0502040204020203" pitchFamily="34" charset="0"/>
                </a:rPr>
                <a:t>Office 365 Data Loss Prevention features</a:t>
              </a:r>
            </a:p>
            <a:p>
              <a:pPr marL="0" marR="0" lvl="0" indent="0" algn="l" defTabSz="91395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1250">
                        <a:srgbClr val="0078D4"/>
                      </a:gs>
                      <a:gs pos="100000">
                        <a:srgbClr val="0078D4"/>
                      </a:gs>
                    </a:gsLst>
                    <a:lin ang="5400000" scaled="0"/>
                  </a:gradFill>
                  <a:effectLst/>
                  <a:uLnTx/>
                  <a:uFillTx/>
                  <a:latin typeface="Segoe UI"/>
                  <a:ea typeface="+mn-ea"/>
                  <a:cs typeface="Segoe UI" panose="020B0502040204020203" pitchFamily="34" charset="0"/>
                </a:rPr>
                <a:t>Windows Information Protection</a:t>
              </a:r>
            </a:p>
            <a:p>
              <a:pPr marL="0" marR="0" lvl="0" indent="0" algn="l" defTabSz="91395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1250">
                        <a:srgbClr val="0078D4"/>
                      </a:gs>
                      <a:gs pos="100000">
                        <a:srgbClr val="0078D4"/>
                      </a:gs>
                    </a:gsLst>
                    <a:lin ang="5400000" scaled="0"/>
                  </a:gradFill>
                  <a:effectLst/>
                  <a:uLnTx/>
                  <a:uFillTx/>
                  <a:latin typeface="Segoe UI"/>
                  <a:ea typeface="+mn-ea"/>
                  <a:cs typeface="Segoe UI" panose="020B0502040204020203" pitchFamily="34" charset="0"/>
                </a:rPr>
                <a:t>Azure Technology</a:t>
              </a:r>
            </a:p>
            <a:p>
              <a:pPr marL="171450" marR="0" lvl="0" indent="-171450" algn="l" defTabSz="91395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gradFill>
                    <a:gsLst>
                      <a:gs pos="1250">
                        <a:srgbClr val="0D0D0D"/>
                      </a:gs>
                      <a:gs pos="100000">
                        <a:srgbClr val="0D0D0D"/>
                      </a:gs>
                    </a:gsLst>
                    <a:lin ang="5400000" scaled="0"/>
                  </a:gradFill>
                  <a:effectLst/>
                  <a:uLnTx/>
                  <a:uFillTx/>
                  <a:latin typeface="Segoe UI"/>
                  <a:ea typeface="+mn-ea"/>
                  <a:cs typeface="Segoe UI" panose="020B0502040204020203" pitchFamily="34" charset="0"/>
                </a:rPr>
                <a:t>Multi-Factor Authentication</a:t>
              </a:r>
            </a:p>
            <a:p>
              <a:pPr marL="171450" marR="0" lvl="0" indent="-171450" algn="l" defTabSz="91395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gradFill>
                    <a:gsLst>
                      <a:gs pos="1250">
                        <a:srgbClr val="0D0D0D"/>
                      </a:gs>
                      <a:gs pos="100000">
                        <a:srgbClr val="0D0D0D"/>
                      </a:gs>
                    </a:gsLst>
                    <a:lin ang="5400000" scaled="0"/>
                  </a:gradFill>
                  <a:effectLst/>
                  <a:uLnTx/>
                  <a:uFillTx/>
                  <a:latin typeface="Segoe UI"/>
                  <a:ea typeface="+mn-ea"/>
                  <a:cs typeface="Segoe UI" panose="020B0502040204020203" pitchFamily="34" charset="0"/>
                </a:rPr>
                <a:t>Azure Identity Protection </a:t>
              </a:r>
            </a:p>
            <a:p>
              <a:pPr marL="171450" marR="0" lvl="0" indent="-171450" algn="l" defTabSz="91395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gradFill>
                    <a:gsLst>
                      <a:gs pos="1250">
                        <a:srgbClr val="0D0D0D"/>
                      </a:gs>
                      <a:gs pos="100000">
                        <a:srgbClr val="0D0D0D"/>
                      </a:gs>
                    </a:gsLst>
                    <a:lin ang="5400000" scaled="0"/>
                  </a:gradFill>
                  <a:effectLst/>
                  <a:uLnTx/>
                  <a:uFillTx/>
                  <a:latin typeface="Segoe UI"/>
                  <a:ea typeface="+mn-ea"/>
                  <a:cs typeface="Segoe UI" panose="020B0502040204020203" pitchFamily="34" charset="0"/>
                </a:rPr>
                <a:t>Disk, Storage, SQL Encryption</a:t>
              </a:r>
            </a:p>
            <a:p>
              <a:pPr marL="171450" marR="0" lvl="0" indent="-171450" algn="l" defTabSz="91395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gradFill>
                    <a:gsLst>
                      <a:gs pos="1250">
                        <a:srgbClr val="0D0D0D"/>
                      </a:gs>
                      <a:gs pos="100000">
                        <a:srgbClr val="0D0D0D"/>
                      </a:gs>
                    </a:gsLst>
                    <a:lin ang="5400000" scaled="0"/>
                  </a:gradFill>
                  <a:effectLst/>
                  <a:uLnTx/>
                  <a:uFillTx/>
                  <a:latin typeface="Segoe UI"/>
                  <a:ea typeface="+mn-ea"/>
                  <a:cs typeface="Segoe UI" panose="020B0502040204020203" pitchFamily="34" charset="0"/>
                </a:rPr>
                <a:t>Key Vault</a:t>
              </a:r>
            </a:p>
            <a:p>
              <a:pPr marL="171450" marR="0" lvl="0" indent="-171450" algn="l" defTabSz="91395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gradFill>
                    <a:gsLst>
                      <a:gs pos="1250">
                        <a:srgbClr val="0D0D0D"/>
                      </a:gs>
                      <a:gs pos="100000">
                        <a:srgbClr val="0D0D0D"/>
                      </a:gs>
                    </a:gsLst>
                    <a:lin ang="5400000" scaled="0"/>
                  </a:gradFill>
                  <a:effectLst/>
                  <a:uLnTx/>
                  <a:uFillTx/>
                  <a:latin typeface="Segoe UI"/>
                  <a:ea typeface="+mn-ea"/>
                  <a:cs typeface="Segoe UI" panose="020B0502040204020203" pitchFamily="34" charset="0"/>
                </a:rPr>
                <a:t>…</a:t>
              </a:r>
            </a:p>
          </p:txBody>
        </p:sp>
        <p:cxnSp>
          <p:nvCxnSpPr>
            <p:cNvPr id="304" name="Straight Connector 303">
              <a:extLst>
                <a:ext uri="{FF2B5EF4-FFF2-40B4-BE49-F238E27FC236}">
                  <a16:creationId xmlns:a16="http://schemas.microsoft.com/office/drawing/2014/main" id="{95ECD1DC-C435-4D53-BD02-1C5170E09000}"/>
                </a:ext>
              </a:extLst>
            </p:cNvPr>
            <p:cNvCxnSpPr>
              <a:cxnSpLocks/>
            </p:cNvCxnSpPr>
            <p:nvPr/>
          </p:nvCxnSpPr>
          <p:spPr>
            <a:xfrm flipV="1">
              <a:off x="9179796" y="4011126"/>
              <a:ext cx="0" cy="295251"/>
            </a:xfrm>
            <a:prstGeom prst="line">
              <a:avLst/>
            </a:prstGeom>
            <a:solidFill>
              <a:schemeClr val="accent6">
                <a:lumMod val="40000"/>
                <a:lumOff val="60000"/>
              </a:schemeClr>
            </a:solidFill>
            <a:ln w="38100">
              <a:solidFill>
                <a:schemeClr val="accent1"/>
              </a:solidFill>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21" name="Group 20">
            <a:extLst>
              <a:ext uri="{FF2B5EF4-FFF2-40B4-BE49-F238E27FC236}">
                <a16:creationId xmlns:a16="http://schemas.microsoft.com/office/drawing/2014/main" id="{65A82376-B1C4-4E41-8D52-07BA4FA841E2}"/>
              </a:ext>
            </a:extLst>
          </p:cNvPr>
          <p:cNvGrpSpPr/>
          <p:nvPr/>
        </p:nvGrpSpPr>
        <p:grpSpPr>
          <a:xfrm>
            <a:off x="7729663" y="1232188"/>
            <a:ext cx="4165886" cy="1883027"/>
            <a:chOff x="7729663" y="1232188"/>
            <a:chExt cx="4165886" cy="1883027"/>
          </a:xfrm>
        </p:grpSpPr>
        <p:sp>
          <p:nvSpPr>
            <p:cNvPr id="528" name="Rectangular Callout 527"/>
            <p:cNvSpPr/>
            <p:nvPr/>
          </p:nvSpPr>
          <p:spPr>
            <a:xfrm>
              <a:off x="8145019" y="1232188"/>
              <a:ext cx="3750530" cy="1883027"/>
            </a:xfrm>
            <a:prstGeom prst="rect">
              <a:avLst/>
            </a:prstGeom>
            <a:solidFill>
              <a:schemeClr val="accent6">
                <a:lumMod val="40000"/>
                <a:lumOff val="6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95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Securing Privileged Access </a:t>
              </a:r>
              <a:r>
                <a:rPr kumimoji="0" lang="en-US" sz="1200" b="1"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hlinkClick r:id="rId3"/>
                </a:rPr>
                <a:t>Roadmap</a:t>
              </a:r>
              <a:endParaRPr kumimoji="0" lang="en-US" sz="1200" b="1"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endParaRPr>
            </a:p>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endParaRPr>
            </a:p>
            <a:p>
              <a:pPr marL="0" marR="0" lvl="0" indent="0" algn="l" defTabSz="91395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Professional Services</a:t>
              </a:r>
            </a:p>
            <a:p>
              <a:pPr marL="171450" marR="0" lvl="0" indent="-171450" algn="l" defTabSz="91395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gradFill>
                    <a:gsLst>
                      <a:gs pos="1250">
                        <a:srgbClr val="0D0D0D"/>
                      </a:gs>
                      <a:gs pos="100000">
                        <a:srgbClr val="0D0D0D"/>
                      </a:gs>
                    </a:gsLst>
                    <a:lin ang="5400000" scaled="0"/>
                  </a:gradFill>
                  <a:effectLst/>
                  <a:uLnTx/>
                  <a:uFillTx/>
                  <a:latin typeface="Segoe UI"/>
                  <a:ea typeface="+mn-ea"/>
                  <a:cs typeface="Segoe UI" panose="020B0502040204020203" pitchFamily="34" charset="0"/>
                </a:rPr>
                <a:t>Incident Response</a:t>
              </a:r>
            </a:p>
            <a:p>
              <a:pPr marL="171450" marR="0" lvl="0" indent="-171450" algn="l" defTabSz="91395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gradFill>
                    <a:gsLst>
                      <a:gs pos="1250">
                        <a:srgbClr val="0D0D0D"/>
                      </a:gs>
                      <a:gs pos="100000">
                        <a:srgbClr val="0D0D0D"/>
                      </a:gs>
                    </a:gsLst>
                    <a:lin ang="5400000" scaled="0"/>
                  </a:gradFill>
                  <a:effectLst/>
                  <a:uLnTx/>
                  <a:uFillTx/>
                  <a:latin typeface="Segoe UI"/>
                  <a:ea typeface="+mn-ea"/>
                  <a:cs typeface="Segoe UI" panose="020B0502040204020203" pitchFamily="34" charset="0"/>
                </a:rPr>
                <a:t>Security Foundation (Major Breach Protections)</a:t>
              </a:r>
            </a:p>
            <a:p>
              <a:pPr marL="171450" marR="0" lvl="0" indent="-171450" algn="l" defTabSz="91395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0" cap="none" spc="0" normalizeH="0" baseline="0" noProof="0" dirty="0">
                <a:ln>
                  <a:noFill/>
                </a:ln>
                <a:gradFill>
                  <a:gsLst>
                    <a:gs pos="1250">
                      <a:srgbClr val="0D0D0D"/>
                    </a:gs>
                    <a:gs pos="100000">
                      <a:srgbClr val="0D0D0D"/>
                    </a:gs>
                  </a:gsLst>
                  <a:lin ang="5400000" scaled="0"/>
                </a:gradFill>
                <a:effectLst/>
                <a:uLnTx/>
                <a:uFillTx/>
                <a:latin typeface="Segoe UI"/>
                <a:ea typeface="+mn-ea"/>
                <a:cs typeface="Segoe UI" panose="020B0502040204020203" pitchFamily="34" charset="0"/>
              </a:endParaRPr>
            </a:p>
            <a:p>
              <a:pPr marL="0" marR="0" lvl="0" indent="0" algn="l" defTabSz="91395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Credential Guard</a:t>
              </a:r>
            </a:p>
            <a:p>
              <a:pPr marL="0" marR="0" lvl="0" indent="0" algn="l" defTabSz="91395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Advanced Threat Analytics </a:t>
              </a:r>
              <a:r>
                <a:rPr kumimoji="0" lang="en-US" sz="1200" b="0" i="1"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(in EMS E3)</a:t>
              </a:r>
            </a:p>
            <a:p>
              <a:pPr marL="0" marR="0" lvl="0" indent="0" algn="l" defTabSz="91395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Azure Security Center</a:t>
              </a:r>
            </a:p>
            <a:p>
              <a:pPr marL="0" marR="0" lvl="0" indent="0" algn="l" defTabSz="91395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…and more</a:t>
              </a:r>
            </a:p>
          </p:txBody>
        </p:sp>
        <p:cxnSp>
          <p:nvCxnSpPr>
            <p:cNvPr id="305" name="Straight Connector 304">
              <a:extLst>
                <a:ext uri="{FF2B5EF4-FFF2-40B4-BE49-F238E27FC236}">
                  <a16:creationId xmlns:a16="http://schemas.microsoft.com/office/drawing/2014/main" id="{7278B68D-9317-46AB-B7A2-86C5385E9927}"/>
                </a:ext>
              </a:extLst>
            </p:cNvPr>
            <p:cNvCxnSpPr>
              <a:cxnSpLocks/>
            </p:cNvCxnSpPr>
            <p:nvPr/>
          </p:nvCxnSpPr>
          <p:spPr>
            <a:xfrm flipH="1">
              <a:off x="7729663" y="1607600"/>
              <a:ext cx="415357" cy="0"/>
            </a:xfrm>
            <a:prstGeom prst="line">
              <a:avLst/>
            </a:prstGeom>
            <a:solidFill>
              <a:schemeClr val="accent6">
                <a:lumMod val="40000"/>
                <a:lumOff val="60000"/>
              </a:schemeClr>
            </a:solidFill>
            <a:ln w="38100">
              <a:solidFill>
                <a:schemeClr val="accent1"/>
              </a:solidFill>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3016569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500"/>
                                        <p:tgtEl>
                                          <p:spTgt spid="12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nodeType="withEffect">
                                  <p:stCondLst>
                                    <p:cond delay="0"/>
                                  </p:stCondLst>
                                  <p:childTnLst>
                                    <p:set>
                                      <p:cBhvr>
                                        <p:cTn id="13" dur="1" fill="hold">
                                          <p:stCondLst>
                                            <p:cond delay="0"/>
                                          </p:stCondLst>
                                        </p:cTn>
                                        <p:tgtEl>
                                          <p:spTgt spid="291"/>
                                        </p:tgtEl>
                                        <p:attrNameLst>
                                          <p:attrName>style.visibility</p:attrName>
                                        </p:attrNameLst>
                                      </p:cBhvr>
                                      <p:to>
                                        <p:strVal val="visible"/>
                                      </p:to>
                                    </p:set>
                                    <p:animEffect transition="in" filter="fade">
                                      <p:cBhvr>
                                        <p:cTn id="14" dur="500"/>
                                        <p:tgtEl>
                                          <p:spTgt spid="291"/>
                                        </p:tgtEl>
                                      </p:cBhvr>
                                    </p:animEffect>
                                  </p:childTnLst>
                                </p:cTn>
                              </p:par>
                              <p:par>
                                <p:cTn id="15" presetID="22" presetClass="entr" presetSubtype="8" fill="hold" nodeType="withEffect">
                                  <p:stCondLst>
                                    <p:cond delay="0"/>
                                  </p:stCondLst>
                                  <p:childTnLst>
                                    <p:set>
                                      <p:cBhvr>
                                        <p:cTn id="16" dur="1" fill="hold">
                                          <p:stCondLst>
                                            <p:cond delay="0"/>
                                          </p:stCondLst>
                                        </p:cTn>
                                        <p:tgtEl>
                                          <p:spTgt spid="152"/>
                                        </p:tgtEl>
                                        <p:attrNameLst>
                                          <p:attrName>style.visibility</p:attrName>
                                        </p:attrNameLst>
                                      </p:cBhvr>
                                      <p:to>
                                        <p:strVal val="visible"/>
                                      </p:to>
                                    </p:set>
                                    <p:animEffect transition="in" filter="wipe(left)">
                                      <p:cBhvr>
                                        <p:cTn id="17" dur="500"/>
                                        <p:tgtEl>
                                          <p:spTgt spid="152"/>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62"/>
                                        </p:tgtEl>
                                        <p:attrNameLst>
                                          <p:attrName>style.visibility</p:attrName>
                                        </p:attrNameLst>
                                      </p:cBhvr>
                                      <p:to>
                                        <p:strVal val="visible"/>
                                      </p:to>
                                    </p:set>
                                    <p:animEffect transition="in" filter="fade">
                                      <p:cBhvr>
                                        <p:cTn id="21" dur="500"/>
                                        <p:tgtEl>
                                          <p:spTgt spid="162"/>
                                        </p:tgtEl>
                                      </p:cBhvr>
                                    </p:animEffect>
                                  </p:childTnLst>
                                </p:cTn>
                              </p:par>
                            </p:childTnLst>
                          </p:cTn>
                        </p:par>
                        <p:par>
                          <p:cTn id="22" fill="hold">
                            <p:stCondLst>
                              <p:cond delay="1500"/>
                            </p:stCondLst>
                            <p:childTnLst>
                              <p:par>
                                <p:cTn id="23" presetID="22" presetClass="entr" presetSubtype="4"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down)">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30"/>
                                        </p:tgtEl>
                                        <p:attrNameLst>
                                          <p:attrName>style.visibility</p:attrName>
                                        </p:attrNameLst>
                                      </p:cBhvr>
                                      <p:to>
                                        <p:strVal val="visible"/>
                                      </p:to>
                                    </p:set>
                                    <p:animEffect transition="in" filter="fade">
                                      <p:cBhvr>
                                        <p:cTn id="30" dur="500"/>
                                        <p:tgtEl>
                                          <p:spTgt spid="830"/>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458"/>
                                        </p:tgtEl>
                                        <p:attrNameLst>
                                          <p:attrName>style.visibility</p:attrName>
                                        </p:attrNameLst>
                                      </p:cBhvr>
                                      <p:to>
                                        <p:strVal val="visible"/>
                                      </p:to>
                                    </p:set>
                                    <p:animEffect transition="in" filter="fade">
                                      <p:cBhvr>
                                        <p:cTn id="34" dur="500"/>
                                        <p:tgtEl>
                                          <p:spTgt spid="458"/>
                                        </p:tgtEl>
                                      </p:cBhvr>
                                    </p:animEffect>
                                  </p:childTnLst>
                                </p:cTn>
                              </p:par>
                              <p:par>
                                <p:cTn id="35" presetID="10" presetClass="entr" presetSubtype="0" fill="hold" nodeType="withEffect">
                                  <p:stCondLst>
                                    <p:cond delay="0"/>
                                  </p:stCondLst>
                                  <p:childTnLst>
                                    <p:set>
                                      <p:cBhvr>
                                        <p:cTn id="36" dur="1" fill="hold">
                                          <p:stCondLst>
                                            <p:cond delay="0"/>
                                          </p:stCondLst>
                                        </p:cTn>
                                        <p:tgtEl>
                                          <p:spTgt spid="150"/>
                                        </p:tgtEl>
                                        <p:attrNameLst>
                                          <p:attrName>style.visibility</p:attrName>
                                        </p:attrNameLst>
                                      </p:cBhvr>
                                      <p:to>
                                        <p:strVal val="visible"/>
                                      </p:to>
                                    </p:set>
                                    <p:animEffect transition="in" filter="fade">
                                      <p:cBhvr>
                                        <p:cTn id="37" dur="500"/>
                                        <p:tgtEl>
                                          <p:spTgt spid="150"/>
                                        </p:tgtEl>
                                      </p:cBhvr>
                                    </p:animEffect>
                                  </p:childTnLst>
                                </p:cTn>
                              </p:par>
                            </p:childTnLst>
                          </p:cTn>
                        </p:par>
                        <p:par>
                          <p:cTn id="38" fill="hold">
                            <p:stCondLst>
                              <p:cond delay="1000"/>
                            </p:stCondLst>
                            <p:childTnLst>
                              <p:par>
                                <p:cTn id="39" presetID="22" presetClass="entr" presetSubtype="1" fill="hold" nodeType="after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wipe(up)">
                                      <p:cBhvr>
                                        <p:cTn id="41" dur="500"/>
                                        <p:tgtEl>
                                          <p:spTgt spid="2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11"/>
                                        </p:tgtEl>
                                        <p:attrNameLst>
                                          <p:attrName>style.visibility</p:attrName>
                                        </p:attrNameLst>
                                      </p:cBhvr>
                                      <p:to>
                                        <p:strVal val="visible"/>
                                      </p:to>
                                    </p:set>
                                    <p:animEffect transition="in" filter="wipe(left)">
                                      <p:cBhvr>
                                        <p:cTn id="46" dur="500"/>
                                        <p:tgtEl>
                                          <p:spTgt spid="111"/>
                                        </p:tgtEl>
                                      </p:cBhvr>
                                    </p:animEffect>
                                  </p:childTnLst>
                                </p:cTn>
                              </p:par>
                              <p:par>
                                <p:cTn id="47" presetID="22" presetClass="entr" presetSubtype="8" fill="hold" nodeType="withEffect">
                                  <p:stCondLst>
                                    <p:cond delay="0"/>
                                  </p:stCondLst>
                                  <p:childTnLst>
                                    <p:set>
                                      <p:cBhvr>
                                        <p:cTn id="48" dur="1" fill="hold">
                                          <p:stCondLst>
                                            <p:cond delay="0"/>
                                          </p:stCondLst>
                                        </p:cTn>
                                        <p:tgtEl>
                                          <p:spTgt spid="807"/>
                                        </p:tgtEl>
                                        <p:attrNameLst>
                                          <p:attrName>style.visibility</p:attrName>
                                        </p:attrNameLst>
                                      </p:cBhvr>
                                      <p:to>
                                        <p:strVal val="visible"/>
                                      </p:to>
                                    </p:set>
                                    <p:animEffect transition="in" filter="wipe(left)">
                                      <p:cBhvr>
                                        <p:cTn id="49" dur="1000"/>
                                        <p:tgtEl>
                                          <p:spTgt spid="807"/>
                                        </p:tgtEl>
                                      </p:cBhvr>
                                    </p:animEffect>
                                  </p:childTnLst>
                                </p:cTn>
                              </p:par>
                              <p:par>
                                <p:cTn id="50" presetID="10" presetClass="entr" presetSubtype="0" fill="hold" nodeType="withEffect">
                                  <p:stCondLst>
                                    <p:cond delay="750"/>
                                  </p:stCondLst>
                                  <p:childTnLst>
                                    <p:set>
                                      <p:cBhvr>
                                        <p:cTn id="51" dur="1" fill="hold">
                                          <p:stCondLst>
                                            <p:cond delay="0"/>
                                          </p:stCondLst>
                                        </p:cTn>
                                        <p:tgtEl>
                                          <p:spTgt spid="157"/>
                                        </p:tgtEl>
                                        <p:attrNameLst>
                                          <p:attrName>style.visibility</p:attrName>
                                        </p:attrNameLst>
                                      </p:cBhvr>
                                      <p:to>
                                        <p:strVal val="visible"/>
                                      </p:to>
                                    </p:set>
                                    <p:animEffect transition="in" filter="fade">
                                      <p:cBhvr>
                                        <p:cTn id="52" dur="500"/>
                                        <p:tgtEl>
                                          <p:spTgt spid="157"/>
                                        </p:tgtEl>
                                      </p:cBhvr>
                                    </p:animEffect>
                                  </p:childTnLst>
                                </p:cTn>
                              </p:par>
                            </p:childTnLst>
                          </p:cTn>
                        </p:par>
                        <p:par>
                          <p:cTn id="53" fill="hold">
                            <p:stCondLst>
                              <p:cond delay="1250"/>
                            </p:stCondLst>
                            <p:childTnLst>
                              <p:par>
                                <p:cTn id="54" presetID="22" presetClass="entr" presetSubtype="1" fill="hold" nodeType="after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wipe(up)">
                                      <p:cBhvr>
                                        <p:cTn id="56" dur="500"/>
                                        <p:tgtEl>
                                          <p:spTgt spid="2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764"/>
                                        </p:tgtEl>
                                        <p:attrNameLst>
                                          <p:attrName>style.visibility</p:attrName>
                                        </p:attrNameLst>
                                      </p:cBhvr>
                                      <p:to>
                                        <p:strVal val="visible"/>
                                      </p:to>
                                    </p:set>
                                    <p:animEffect transition="in" filter="wipe(down)">
                                      <p:cBhvr>
                                        <p:cTn id="61" dur="750"/>
                                        <p:tgtEl>
                                          <p:spTgt spid="764"/>
                                        </p:tgtEl>
                                      </p:cBhvr>
                                    </p:animEffect>
                                  </p:childTnLst>
                                </p:cTn>
                              </p:par>
                              <p:par>
                                <p:cTn id="62" presetID="22" presetClass="entr" presetSubtype="4" fill="hold" nodeType="withEffect">
                                  <p:stCondLst>
                                    <p:cond delay="250"/>
                                  </p:stCondLst>
                                  <p:childTnLst>
                                    <p:set>
                                      <p:cBhvr>
                                        <p:cTn id="63" dur="1" fill="hold">
                                          <p:stCondLst>
                                            <p:cond delay="0"/>
                                          </p:stCondLst>
                                        </p:cTn>
                                        <p:tgtEl>
                                          <p:spTgt spid="125"/>
                                        </p:tgtEl>
                                        <p:attrNameLst>
                                          <p:attrName>style.visibility</p:attrName>
                                        </p:attrNameLst>
                                      </p:cBhvr>
                                      <p:to>
                                        <p:strVal val="visible"/>
                                      </p:to>
                                    </p:set>
                                    <p:animEffect transition="in" filter="wipe(down)">
                                      <p:cBhvr>
                                        <p:cTn id="64" dur="500"/>
                                        <p:tgtEl>
                                          <p:spTgt spid="125"/>
                                        </p:tgtEl>
                                      </p:cBhvr>
                                    </p:animEffect>
                                  </p:childTnLst>
                                </p:cTn>
                              </p:par>
                            </p:childTnLst>
                          </p:cTn>
                        </p:par>
                        <p:par>
                          <p:cTn id="65" fill="hold">
                            <p:stCondLst>
                              <p:cond delay="750"/>
                            </p:stCondLst>
                            <p:childTnLst>
                              <p:par>
                                <p:cTn id="66" presetID="10" presetClass="entr" presetSubtype="0" fill="hold" nodeType="afterEffect">
                                  <p:stCondLst>
                                    <p:cond delay="0"/>
                                  </p:stCondLst>
                                  <p:childTnLst>
                                    <p:set>
                                      <p:cBhvr>
                                        <p:cTn id="67" dur="1" fill="hold">
                                          <p:stCondLst>
                                            <p:cond delay="0"/>
                                          </p:stCondLst>
                                        </p:cTn>
                                        <p:tgtEl>
                                          <p:spTgt spid="77"/>
                                        </p:tgtEl>
                                        <p:attrNameLst>
                                          <p:attrName>style.visibility</p:attrName>
                                        </p:attrNameLst>
                                      </p:cBhvr>
                                      <p:to>
                                        <p:strVal val="visible"/>
                                      </p:to>
                                    </p:set>
                                    <p:animEffect transition="in" filter="fade">
                                      <p:cBhvr>
                                        <p:cTn id="68" dur="500"/>
                                        <p:tgtEl>
                                          <p:spTgt spid="77"/>
                                        </p:tgtEl>
                                      </p:cBhvr>
                                    </p:animEffect>
                                  </p:childTnLst>
                                </p:cTn>
                              </p:par>
                              <p:par>
                                <p:cTn id="69" presetID="10" presetClass="entr" presetSubtype="0" fill="hold" nodeType="withEffect">
                                  <p:stCondLst>
                                    <p:cond delay="0"/>
                                  </p:stCondLst>
                                  <p:childTnLst>
                                    <p:set>
                                      <p:cBhvr>
                                        <p:cTn id="70" dur="1" fill="hold">
                                          <p:stCondLst>
                                            <p:cond delay="0"/>
                                          </p:stCondLst>
                                        </p:cTn>
                                        <p:tgtEl>
                                          <p:spTgt spid="126"/>
                                        </p:tgtEl>
                                        <p:attrNameLst>
                                          <p:attrName>style.visibility</p:attrName>
                                        </p:attrNameLst>
                                      </p:cBhvr>
                                      <p:to>
                                        <p:strVal val="visible"/>
                                      </p:to>
                                    </p:set>
                                    <p:animEffect transition="in" filter="fade">
                                      <p:cBhvr>
                                        <p:cTn id="71" dur="500"/>
                                        <p:tgtEl>
                                          <p:spTgt spid="126"/>
                                        </p:tgtEl>
                                      </p:cBhvr>
                                    </p:animEffect>
                                  </p:childTnLst>
                                </p:cTn>
                              </p:par>
                            </p:childTnLst>
                          </p:cTn>
                        </p:par>
                        <p:par>
                          <p:cTn id="72" fill="hold">
                            <p:stCondLst>
                              <p:cond delay="1250"/>
                            </p:stCondLst>
                            <p:childTnLst>
                              <p:par>
                                <p:cTn id="73" presetID="22" presetClass="entr" presetSubtype="8" fill="hold" nodeType="after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wipe(left)">
                                      <p:cBhvr>
                                        <p:cTn id="75" dur="500"/>
                                        <p:tgtEl>
                                          <p:spTgt spid="21"/>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811"/>
                                        </p:tgtEl>
                                        <p:attrNameLst>
                                          <p:attrName>style.visibility</p:attrName>
                                        </p:attrNameLst>
                                      </p:cBhvr>
                                      <p:to>
                                        <p:strVal val="visible"/>
                                      </p:to>
                                    </p:set>
                                    <p:animEffect transition="in" filter="wipe(left)">
                                      <p:cBhvr>
                                        <p:cTn id="80" dur="750"/>
                                        <p:tgtEl>
                                          <p:spTgt spid="811"/>
                                        </p:tgtEl>
                                      </p:cBhvr>
                                    </p:animEffect>
                                  </p:childTnLst>
                                </p:cTn>
                              </p:par>
                            </p:childTnLst>
                          </p:cTn>
                        </p:par>
                        <p:par>
                          <p:cTn id="81" fill="hold">
                            <p:stCondLst>
                              <p:cond delay="750"/>
                            </p:stCondLst>
                            <p:childTnLst>
                              <p:par>
                                <p:cTn id="82" presetID="26" presetClass="emph" presetSubtype="0" fill="hold" nodeType="afterEffect">
                                  <p:stCondLst>
                                    <p:cond delay="0"/>
                                  </p:stCondLst>
                                  <p:childTnLst>
                                    <p:animEffect transition="out" filter="fade">
                                      <p:cBhvr>
                                        <p:cTn id="83" dur="500" tmFilter="0, 0; .2, .5; .8, .5; 1, 0"/>
                                        <p:tgtEl>
                                          <p:spTgt spid="157"/>
                                        </p:tgtEl>
                                      </p:cBhvr>
                                    </p:animEffect>
                                    <p:animScale>
                                      <p:cBhvr>
                                        <p:cTn id="84" dur="250" autoRev="1" fill="hold"/>
                                        <p:tgtEl>
                                          <p:spTgt spid="157"/>
                                        </p:tgtEl>
                                      </p:cBhvr>
                                      <p:by x="105000" y="105000"/>
                                    </p:animScale>
                                  </p:childTnLst>
                                </p:cTn>
                              </p:par>
                            </p:childTnLst>
                          </p:cTn>
                        </p:par>
                        <p:par>
                          <p:cTn id="85" fill="hold">
                            <p:stCondLst>
                              <p:cond delay="1250"/>
                            </p:stCondLst>
                            <p:childTnLst>
                              <p:par>
                                <p:cTn id="86" presetID="26" presetClass="emph" presetSubtype="0" fill="hold" nodeType="afterEffect">
                                  <p:stCondLst>
                                    <p:cond delay="0"/>
                                  </p:stCondLst>
                                  <p:childTnLst>
                                    <p:animEffect transition="out" filter="fade">
                                      <p:cBhvr>
                                        <p:cTn id="87" dur="500" tmFilter="0, 0; .2, .5; .8, .5; 1, 0"/>
                                        <p:tgtEl>
                                          <p:spTgt spid="22"/>
                                        </p:tgtEl>
                                      </p:cBhvr>
                                    </p:animEffect>
                                    <p:animScale>
                                      <p:cBhvr>
                                        <p:cTn id="88"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 grpId="0" animBg="1"/>
      <p:bldP spid="1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Rectangle 451"/>
          <p:cNvSpPr/>
          <p:nvPr/>
        </p:nvSpPr>
        <p:spPr>
          <a:xfrm>
            <a:off x="0" y="3644725"/>
            <a:ext cx="12192000" cy="1642489"/>
          </a:xfrm>
          <a:prstGeom prst="rect">
            <a:avLst/>
          </a:prstGeom>
          <a:solidFill>
            <a:schemeClr val="accent6">
              <a:lumMod val="75000"/>
              <a:alpha val="1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mn-cs"/>
            </a:endParaRPr>
          </a:p>
        </p:txBody>
      </p:sp>
      <p:sp>
        <p:nvSpPr>
          <p:cNvPr id="547" name="Rectangle 546"/>
          <p:cNvSpPr/>
          <p:nvPr/>
        </p:nvSpPr>
        <p:spPr>
          <a:xfrm>
            <a:off x="0" y="5381065"/>
            <a:ext cx="12192000" cy="1476935"/>
          </a:xfrm>
          <a:prstGeom prst="rect">
            <a:avLst/>
          </a:prstGeom>
          <a:solidFill>
            <a:schemeClr val="accent6">
              <a:lumMod val="25000"/>
              <a:alpha val="1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mn-cs"/>
            </a:endParaRPr>
          </a:p>
        </p:txBody>
      </p:sp>
      <p:grpSp>
        <p:nvGrpSpPr>
          <p:cNvPr id="116" name="Group 115"/>
          <p:cNvGrpSpPr/>
          <p:nvPr/>
        </p:nvGrpSpPr>
        <p:grpSpPr>
          <a:xfrm>
            <a:off x="5394354" y="4473617"/>
            <a:ext cx="1195829" cy="1425353"/>
            <a:chOff x="5236496" y="4160674"/>
            <a:chExt cx="1259334" cy="914776"/>
          </a:xfrm>
        </p:grpSpPr>
        <p:grpSp>
          <p:nvGrpSpPr>
            <p:cNvPr id="732" name="Group 731"/>
            <p:cNvGrpSpPr/>
            <p:nvPr/>
          </p:nvGrpSpPr>
          <p:grpSpPr>
            <a:xfrm rot="16200000" flipV="1">
              <a:off x="5251355" y="4295309"/>
              <a:ext cx="765282" cy="795000"/>
              <a:chOff x="294765" y="1715989"/>
              <a:chExt cx="3010614" cy="1683733"/>
            </a:xfrm>
          </p:grpSpPr>
          <p:cxnSp>
            <p:nvCxnSpPr>
              <p:cNvPr id="733" name="Straight Connector 732"/>
              <p:cNvCxnSpPr>
                <a:stCxn id="734" idx="0"/>
                <a:endCxn id="737" idx="2"/>
              </p:cNvCxnSpPr>
              <p:nvPr/>
            </p:nvCxnSpPr>
            <p:spPr>
              <a:xfrm rot="16200000" flipH="1">
                <a:off x="2215050" y="628225"/>
                <a:ext cx="2499" cy="217815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34" name="Arc 733"/>
              <p:cNvSpPr/>
              <p:nvPr/>
            </p:nvSpPr>
            <p:spPr>
              <a:xfrm flipH="1">
                <a:off x="294765" y="1715989"/>
                <a:ext cx="1686474" cy="1683733"/>
              </a:xfrm>
              <a:prstGeom prst="arc">
                <a:avLst>
                  <a:gd name="adj1" fmla="val 16240276"/>
                  <a:gd name="adj2" fmla="val 2"/>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mn-cs"/>
                </a:endParaRPr>
              </a:p>
            </p:txBody>
          </p:sp>
        </p:grpSp>
        <p:grpSp>
          <p:nvGrpSpPr>
            <p:cNvPr id="735" name="Group 734"/>
            <p:cNvGrpSpPr/>
            <p:nvPr/>
          </p:nvGrpSpPr>
          <p:grpSpPr>
            <a:xfrm rot="10800000" flipH="1" flipV="1">
              <a:off x="6030285" y="4160674"/>
              <a:ext cx="465545" cy="298986"/>
              <a:chOff x="1058706" y="574522"/>
              <a:chExt cx="1686475" cy="1683734"/>
            </a:xfrm>
          </p:grpSpPr>
          <p:cxnSp>
            <p:nvCxnSpPr>
              <p:cNvPr id="736" name="Straight Connector 735"/>
              <p:cNvCxnSpPr>
                <a:stCxn id="737" idx="0"/>
              </p:cNvCxnSpPr>
              <p:nvPr/>
            </p:nvCxnSpPr>
            <p:spPr>
              <a:xfrm rot="10800000" flipH="1" flipV="1">
                <a:off x="1891163" y="574590"/>
                <a:ext cx="556355" cy="0"/>
              </a:xfrm>
              <a:prstGeom prst="line">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7" name="Arc 736"/>
              <p:cNvSpPr/>
              <p:nvPr/>
            </p:nvSpPr>
            <p:spPr>
              <a:xfrm flipH="1">
                <a:off x="1058706" y="574522"/>
                <a:ext cx="1686475" cy="1683734"/>
              </a:xfrm>
              <a:prstGeom prst="arc">
                <a:avLst>
                  <a:gd name="adj1" fmla="val 16240276"/>
                  <a:gd name="adj2" fmla="val 2"/>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mn-cs"/>
                </a:endParaRPr>
              </a:p>
            </p:txBody>
          </p:sp>
        </p:grpSp>
      </p:grpSp>
      <p:sp>
        <p:nvSpPr>
          <p:cNvPr id="2" name="Rectangle 1"/>
          <p:cNvSpPr/>
          <p:nvPr/>
        </p:nvSpPr>
        <p:spPr>
          <a:xfrm>
            <a:off x="0" y="958543"/>
            <a:ext cx="12192000" cy="1857727"/>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mn-cs"/>
            </a:endParaRPr>
          </a:p>
        </p:txBody>
      </p:sp>
      <p:grpSp>
        <p:nvGrpSpPr>
          <p:cNvPr id="461" name="Group 460"/>
          <p:cNvGrpSpPr/>
          <p:nvPr/>
        </p:nvGrpSpPr>
        <p:grpSpPr>
          <a:xfrm>
            <a:off x="470542" y="212751"/>
            <a:ext cx="1454393" cy="605273"/>
            <a:chOff x="550070" y="2936610"/>
            <a:chExt cx="1491010" cy="620512"/>
          </a:xfrm>
        </p:grpSpPr>
        <p:grpSp>
          <p:nvGrpSpPr>
            <p:cNvPr id="14" name="Group 13"/>
            <p:cNvGrpSpPr/>
            <p:nvPr/>
          </p:nvGrpSpPr>
          <p:grpSpPr>
            <a:xfrm flipH="1">
              <a:off x="642246" y="3123996"/>
              <a:ext cx="490399" cy="254998"/>
              <a:chOff x="-2728919" y="4241800"/>
              <a:chExt cx="3203582" cy="1831976"/>
            </a:xfrm>
            <a:solidFill>
              <a:srgbClr val="FF0000"/>
            </a:solidFill>
          </p:grpSpPr>
          <p:sp>
            <p:nvSpPr>
              <p:cNvPr id="16" name="Freeform 41"/>
              <p:cNvSpPr>
                <a:spLocks noEditPoints="1"/>
              </p:cNvSpPr>
              <p:nvPr/>
            </p:nvSpPr>
            <p:spPr bwMode="auto">
              <a:xfrm>
                <a:off x="-377830" y="5584825"/>
                <a:ext cx="479427" cy="481008"/>
              </a:xfrm>
              <a:custGeom>
                <a:avLst/>
                <a:gdLst>
                  <a:gd name="T0" fmla="*/ 271 w 603"/>
                  <a:gd name="T1" fmla="*/ 155 h 605"/>
                  <a:gd name="T2" fmla="*/ 217 w 603"/>
                  <a:gd name="T3" fmla="*/ 178 h 605"/>
                  <a:gd name="T4" fmla="*/ 177 w 603"/>
                  <a:gd name="T5" fmla="*/ 218 h 605"/>
                  <a:gd name="T6" fmla="*/ 154 w 603"/>
                  <a:gd name="T7" fmla="*/ 272 h 605"/>
                  <a:gd name="T8" fmla="*/ 155 w 603"/>
                  <a:gd name="T9" fmla="*/ 334 h 605"/>
                  <a:gd name="T10" fmla="*/ 177 w 603"/>
                  <a:gd name="T11" fmla="*/ 388 h 605"/>
                  <a:gd name="T12" fmla="*/ 219 w 603"/>
                  <a:gd name="T13" fmla="*/ 428 h 605"/>
                  <a:gd name="T14" fmla="*/ 273 w 603"/>
                  <a:gd name="T15" fmla="*/ 450 h 605"/>
                  <a:gd name="T16" fmla="*/ 333 w 603"/>
                  <a:gd name="T17" fmla="*/ 450 h 605"/>
                  <a:gd name="T18" fmla="*/ 387 w 603"/>
                  <a:gd name="T19" fmla="*/ 427 h 605"/>
                  <a:gd name="T20" fmla="*/ 428 w 603"/>
                  <a:gd name="T21" fmla="*/ 387 h 605"/>
                  <a:gd name="T22" fmla="*/ 450 w 603"/>
                  <a:gd name="T23" fmla="*/ 333 h 605"/>
                  <a:gd name="T24" fmla="*/ 450 w 603"/>
                  <a:gd name="T25" fmla="*/ 271 h 605"/>
                  <a:gd name="T26" fmla="*/ 427 w 603"/>
                  <a:gd name="T27" fmla="*/ 217 h 605"/>
                  <a:gd name="T28" fmla="*/ 387 w 603"/>
                  <a:gd name="T29" fmla="*/ 177 h 605"/>
                  <a:gd name="T30" fmla="*/ 331 w 603"/>
                  <a:gd name="T31" fmla="*/ 155 h 605"/>
                  <a:gd name="T32" fmla="*/ 301 w 603"/>
                  <a:gd name="T33" fmla="*/ 0 h 605"/>
                  <a:gd name="T34" fmla="*/ 388 w 603"/>
                  <a:gd name="T35" fmla="*/ 13 h 605"/>
                  <a:gd name="T36" fmla="*/ 465 w 603"/>
                  <a:gd name="T37" fmla="*/ 49 h 605"/>
                  <a:gd name="T38" fmla="*/ 529 w 603"/>
                  <a:gd name="T39" fmla="*/ 103 h 605"/>
                  <a:gd name="T40" fmla="*/ 575 w 603"/>
                  <a:gd name="T41" fmla="*/ 174 h 605"/>
                  <a:gd name="T42" fmla="*/ 600 w 603"/>
                  <a:gd name="T43" fmla="*/ 256 h 605"/>
                  <a:gd name="T44" fmla="*/ 601 w 603"/>
                  <a:gd name="T45" fmla="*/ 346 h 605"/>
                  <a:gd name="T46" fmla="*/ 577 w 603"/>
                  <a:gd name="T47" fmla="*/ 428 h 605"/>
                  <a:gd name="T48" fmla="*/ 531 w 603"/>
                  <a:gd name="T49" fmla="*/ 500 h 605"/>
                  <a:gd name="T50" fmla="*/ 467 w 603"/>
                  <a:gd name="T51" fmla="*/ 555 h 605"/>
                  <a:gd name="T52" fmla="*/ 390 w 603"/>
                  <a:gd name="T53" fmla="*/ 592 h 605"/>
                  <a:gd name="T54" fmla="*/ 303 w 603"/>
                  <a:gd name="T55" fmla="*/ 605 h 605"/>
                  <a:gd name="T56" fmla="*/ 216 w 603"/>
                  <a:gd name="T57" fmla="*/ 593 h 605"/>
                  <a:gd name="T58" fmla="*/ 139 w 603"/>
                  <a:gd name="T59" fmla="*/ 557 h 605"/>
                  <a:gd name="T60" fmla="*/ 75 w 603"/>
                  <a:gd name="T61" fmla="*/ 502 h 605"/>
                  <a:gd name="T62" fmla="*/ 29 w 603"/>
                  <a:gd name="T63" fmla="*/ 431 h 605"/>
                  <a:gd name="T64" fmla="*/ 4 w 603"/>
                  <a:gd name="T65" fmla="*/ 349 h 605"/>
                  <a:gd name="T66" fmla="*/ 4 w 603"/>
                  <a:gd name="T67" fmla="*/ 259 h 605"/>
                  <a:gd name="T68" fmla="*/ 29 w 603"/>
                  <a:gd name="T69" fmla="*/ 177 h 605"/>
                  <a:gd name="T70" fmla="*/ 74 w 603"/>
                  <a:gd name="T71" fmla="*/ 105 h 605"/>
                  <a:gd name="T72" fmla="*/ 136 w 603"/>
                  <a:gd name="T73" fmla="*/ 50 h 605"/>
                  <a:gd name="T74" fmla="*/ 214 w 603"/>
                  <a:gd name="T75" fmla="*/ 13 h 605"/>
                  <a:gd name="T76" fmla="*/ 301 w 603"/>
                  <a:gd name="T77" fmla="*/ 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3" h="605">
                    <a:moveTo>
                      <a:pt x="302" y="151"/>
                    </a:moveTo>
                    <a:lnTo>
                      <a:pt x="271" y="155"/>
                    </a:lnTo>
                    <a:lnTo>
                      <a:pt x="243" y="163"/>
                    </a:lnTo>
                    <a:lnTo>
                      <a:pt x="217" y="178"/>
                    </a:lnTo>
                    <a:lnTo>
                      <a:pt x="195" y="196"/>
                    </a:lnTo>
                    <a:lnTo>
                      <a:pt x="177" y="218"/>
                    </a:lnTo>
                    <a:lnTo>
                      <a:pt x="162" y="244"/>
                    </a:lnTo>
                    <a:lnTo>
                      <a:pt x="154" y="272"/>
                    </a:lnTo>
                    <a:lnTo>
                      <a:pt x="151" y="303"/>
                    </a:lnTo>
                    <a:lnTo>
                      <a:pt x="155" y="334"/>
                    </a:lnTo>
                    <a:lnTo>
                      <a:pt x="163" y="362"/>
                    </a:lnTo>
                    <a:lnTo>
                      <a:pt x="177" y="388"/>
                    </a:lnTo>
                    <a:lnTo>
                      <a:pt x="195" y="410"/>
                    </a:lnTo>
                    <a:lnTo>
                      <a:pt x="219" y="428"/>
                    </a:lnTo>
                    <a:lnTo>
                      <a:pt x="244" y="442"/>
                    </a:lnTo>
                    <a:lnTo>
                      <a:pt x="273" y="450"/>
                    </a:lnTo>
                    <a:lnTo>
                      <a:pt x="303" y="454"/>
                    </a:lnTo>
                    <a:lnTo>
                      <a:pt x="333" y="450"/>
                    </a:lnTo>
                    <a:lnTo>
                      <a:pt x="362" y="442"/>
                    </a:lnTo>
                    <a:lnTo>
                      <a:pt x="387" y="427"/>
                    </a:lnTo>
                    <a:lnTo>
                      <a:pt x="410" y="409"/>
                    </a:lnTo>
                    <a:lnTo>
                      <a:pt x="428" y="387"/>
                    </a:lnTo>
                    <a:lnTo>
                      <a:pt x="442" y="361"/>
                    </a:lnTo>
                    <a:lnTo>
                      <a:pt x="450" y="333"/>
                    </a:lnTo>
                    <a:lnTo>
                      <a:pt x="453" y="302"/>
                    </a:lnTo>
                    <a:lnTo>
                      <a:pt x="450" y="271"/>
                    </a:lnTo>
                    <a:lnTo>
                      <a:pt x="440" y="243"/>
                    </a:lnTo>
                    <a:lnTo>
                      <a:pt x="427" y="217"/>
                    </a:lnTo>
                    <a:lnTo>
                      <a:pt x="409" y="195"/>
                    </a:lnTo>
                    <a:lnTo>
                      <a:pt x="387" y="177"/>
                    </a:lnTo>
                    <a:lnTo>
                      <a:pt x="361" y="163"/>
                    </a:lnTo>
                    <a:lnTo>
                      <a:pt x="331" y="155"/>
                    </a:lnTo>
                    <a:lnTo>
                      <a:pt x="302" y="151"/>
                    </a:lnTo>
                    <a:close/>
                    <a:moveTo>
                      <a:pt x="301" y="0"/>
                    </a:moveTo>
                    <a:lnTo>
                      <a:pt x="346" y="4"/>
                    </a:lnTo>
                    <a:lnTo>
                      <a:pt x="388" y="13"/>
                    </a:lnTo>
                    <a:lnTo>
                      <a:pt x="428" y="28"/>
                    </a:lnTo>
                    <a:lnTo>
                      <a:pt x="465" y="49"/>
                    </a:lnTo>
                    <a:lnTo>
                      <a:pt x="499" y="74"/>
                    </a:lnTo>
                    <a:lnTo>
                      <a:pt x="529" y="103"/>
                    </a:lnTo>
                    <a:lnTo>
                      <a:pt x="554" y="137"/>
                    </a:lnTo>
                    <a:lnTo>
                      <a:pt x="575" y="174"/>
                    </a:lnTo>
                    <a:lnTo>
                      <a:pt x="591" y="214"/>
                    </a:lnTo>
                    <a:lnTo>
                      <a:pt x="600" y="256"/>
                    </a:lnTo>
                    <a:lnTo>
                      <a:pt x="603" y="302"/>
                    </a:lnTo>
                    <a:lnTo>
                      <a:pt x="601" y="346"/>
                    </a:lnTo>
                    <a:lnTo>
                      <a:pt x="591" y="389"/>
                    </a:lnTo>
                    <a:lnTo>
                      <a:pt x="577" y="428"/>
                    </a:lnTo>
                    <a:lnTo>
                      <a:pt x="556" y="466"/>
                    </a:lnTo>
                    <a:lnTo>
                      <a:pt x="531" y="500"/>
                    </a:lnTo>
                    <a:lnTo>
                      <a:pt x="501" y="530"/>
                    </a:lnTo>
                    <a:lnTo>
                      <a:pt x="467" y="555"/>
                    </a:lnTo>
                    <a:lnTo>
                      <a:pt x="431" y="576"/>
                    </a:lnTo>
                    <a:lnTo>
                      <a:pt x="390" y="592"/>
                    </a:lnTo>
                    <a:lnTo>
                      <a:pt x="349" y="601"/>
                    </a:lnTo>
                    <a:lnTo>
                      <a:pt x="303" y="605"/>
                    </a:lnTo>
                    <a:lnTo>
                      <a:pt x="259" y="601"/>
                    </a:lnTo>
                    <a:lnTo>
                      <a:pt x="216" y="593"/>
                    </a:lnTo>
                    <a:lnTo>
                      <a:pt x="176" y="577"/>
                    </a:lnTo>
                    <a:lnTo>
                      <a:pt x="139" y="557"/>
                    </a:lnTo>
                    <a:lnTo>
                      <a:pt x="105" y="532"/>
                    </a:lnTo>
                    <a:lnTo>
                      <a:pt x="75" y="502"/>
                    </a:lnTo>
                    <a:lnTo>
                      <a:pt x="49" y="468"/>
                    </a:lnTo>
                    <a:lnTo>
                      <a:pt x="29" y="431"/>
                    </a:lnTo>
                    <a:lnTo>
                      <a:pt x="14" y="392"/>
                    </a:lnTo>
                    <a:lnTo>
                      <a:pt x="4" y="349"/>
                    </a:lnTo>
                    <a:lnTo>
                      <a:pt x="0" y="304"/>
                    </a:lnTo>
                    <a:lnTo>
                      <a:pt x="4" y="259"/>
                    </a:lnTo>
                    <a:lnTo>
                      <a:pt x="13" y="216"/>
                    </a:lnTo>
                    <a:lnTo>
                      <a:pt x="29" y="177"/>
                    </a:lnTo>
                    <a:lnTo>
                      <a:pt x="48" y="139"/>
                    </a:lnTo>
                    <a:lnTo>
                      <a:pt x="74" y="105"/>
                    </a:lnTo>
                    <a:lnTo>
                      <a:pt x="103" y="75"/>
                    </a:lnTo>
                    <a:lnTo>
                      <a:pt x="136" y="50"/>
                    </a:lnTo>
                    <a:lnTo>
                      <a:pt x="174" y="29"/>
                    </a:lnTo>
                    <a:lnTo>
                      <a:pt x="214" y="13"/>
                    </a:lnTo>
                    <a:lnTo>
                      <a:pt x="257" y="4"/>
                    </a:lnTo>
                    <a:lnTo>
                      <a:pt x="301" y="0"/>
                    </a:lnTo>
                    <a:close/>
                  </a:path>
                </a:pathLst>
              </a:custGeom>
              <a:grpFill/>
              <a:ln w="0">
                <a:noFill/>
                <a:prstDash val="solid"/>
                <a:round/>
                <a:headEnd/>
                <a:tailEnd/>
              </a:ln>
            </p:spPr>
            <p:txBody>
              <a:bodyPr vert="horz" wrap="square" lIns="89618" tIns="44808" rIns="89618" bIns="44808" numCol="1" anchor="t" anchorCtr="0" compatLnSpc="1">
                <a:prstTxWarp prst="textNoShape">
                  <a:avLst/>
                </a:prstTxWarp>
              </a:bodyPr>
              <a:lstStyle/>
              <a:p>
                <a:pPr marL="0" marR="0" lvl="0" indent="0" algn="ctr" defTabSz="91413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B9BD5">
                      <a:lumMod val="75000"/>
                    </a:srgbClr>
                  </a:solidFill>
                  <a:effectLst/>
                  <a:uLnTx/>
                  <a:uFillTx/>
                  <a:latin typeface="Segoe UI" panose="020B0502040204020203" pitchFamily="34" charset="0"/>
                  <a:ea typeface="+mn-ea"/>
                  <a:cs typeface="Segoe UI" panose="020B0502040204020203" pitchFamily="34" charset="0"/>
                </a:endParaRPr>
              </a:p>
            </p:txBody>
          </p:sp>
          <p:sp>
            <p:nvSpPr>
              <p:cNvPr id="17" name="Freeform 42"/>
              <p:cNvSpPr>
                <a:spLocks/>
              </p:cNvSpPr>
              <p:nvPr/>
            </p:nvSpPr>
            <p:spPr bwMode="auto">
              <a:xfrm>
                <a:off x="163512" y="5645148"/>
                <a:ext cx="311151" cy="171446"/>
              </a:xfrm>
              <a:custGeom>
                <a:avLst/>
                <a:gdLst>
                  <a:gd name="T0" fmla="*/ 391 w 392"/>
                  <a:gd name="T1" fmla="*/ 0 h 216"/>
                  <a:gd name="T2" fmla="*/ 391 w 392"/>
                  <a:gd name="T3" fmla="*/ 2 h 216"/>
                  <a:gd name="T4" fmla="*/ 391 w 392"/>
                  <a:gd name="T5" fmla="*/ 7 h 216"/>
                  <a:gd name="T6" fmla="*/ 392 w 392"/>
                  <a:gd name="T7" fmla="*/ 16 h 216"/>
                  <a:gd name="T8" fmla="*/ 392 w 392"/>
                  <a:gd name="T9" fmla="*/ 27 h 216"/>
                  <a:gd name="T10" fmla="*/ 392 w 392"/>
                  <a:gd name="T11" fmla="*/ 40 h 216"/>
                  <a:gd name="T12" fmla="*/ 390 w 392"/>
                  <a:gd name="T13" fmla="*/ 55 h 216"/>
                  <a:gd name="T14" fmla="*/ 387 w 392"/>
                  <a:gd name="T15" fmla="*/ 72 h 216"/>
                  <a:gd name="T16" fmla="*/ 382 w 392"/>
                  <a:gd name="T17" fmla="*/ 89 h 216"/>
                  <a:gd name="T18" fmla="*/ 376 w 392"/>
                  <a:gd name="T19" fmla="*/ 107 h 216"/>
                  <a:gd name="T20" fmla="*/ 368 w 392"/>
                  <a:gd name="T21" fmla="*/ 125 h 216"/>
                  <a:gd name="T22" fmla="*/ 357 w 392"/>
                  <a:gd name="T23" fmla="*/ 142 h 216"/>
                  <a:gd name="T24" fmla="*/ 342 w 392"/>
                  <a:gd name="T25" fmla="*/ 159 h 216"/>
                  <a:gd name="T26" fmla="*/ 325 w 392"/>
                  <a:gd name="T27" fmla="*/ 174 h 216"/>
                  <a:gd name="T28" fmla="*/ 304 w 392"/>
                  <a:gd name="T29" fmla="*/ 188 h 216"/>
                  <a:gd name="T30" fmla="*/ 278 w 392"/>
                  <a:gd name="T31" fmla="*/ 199 h 216"/>
                  <a:gd name="T32" fmla="*/ 249 w 392"/>
                  <a:gd name="T33" fmla="*/ 207 h 216"/>
                  <a:gd name="T34" fmla="*/ 216 w 392"/>
                  <a:gd name="T35" fmla="*/ 213 h 216"/>
                  <a:gd name="T36" fmla="*/ 176 w 392"/>
                  <a:gd name="T37" fmla="*/ 215 h 216"/>
                  <a:gd name="T38" fmla="*/ 62 w 392"/>
                  <a:gd name="T39" fmla="*/ 216 h 216"/>
                  <a:gd name="T40" fmla="*/ 56 w 392"/>
                  <a:gd name="T41" fmla="*/ 158 h 216"/>
                  <a:gd name="T42" fmla="*/ 44 w 392"/>
                  <a:gd name="T43" fmla="*/ 103 h 216"/>
                  <a:gd name="T44" fmla="*/ 26 w 392"/>
                  <a:gd name="T45" fmla="*/ 50 h 216"/>
                  <a:gd name="T46" fmla="*/ 0 w 392"/>
                  <a:gd name="T47" fmla="*/ 1 h 216"/>
                  <a:gd name="T48" fmla="*/ 391 w 392"/>
                  <a:gd name="T4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2" h="216">
                    <a:moveTo>
                      <a:pt x="391" y="0"/>
                    </a:moveTo>
                    <a:lnTo>
                      <a:pt x="391" y="2"/>
                    </a:lnTo>
                    <a:lnTo>
                      <a:pt x="391" y="7"/>
                    </a:lnTo>
                    <a:lnTo>
                      <a:pt x="392" y="16"/>
                    </a:lnTo>
                    <a:lnTo>
                      <a:pt x="392" y="27"/>
                    </a:lnTo>
                    <a:lnTo>
                      <a:pt x="392" y="40"/>
                    </a:lnTo>
                    <a:lnTo>
                      <a:pt x="390" y="55"/>
                    </a:lnTo>
                    <a:lnTo>
                      <a:pt x="387" y="72"/>
                    </a:lnTo>
                    <a:lnTo>
                      <a:pt x="382" y="89"/>
                    </a:lnTo>
                    <a:lnTo>
                      <a:pt x="376" y="107"/>
                    </a:lnTo>
                    <a:lnTo>
                      <a:pt x="368" y="125"/>
                    </a:lnTo>
                    <a:lnTo>
                      <a:pt x="357" y="142"/>
                    </a:lnTo>
                    <a:lnTo>
                      <a:pt x="342" y="159"/>
                    </a:lnTo>
                    <a:lnTo>
                      <a:pt x="325" y="174"/>
                    </a:lnTo>
                    <a:lnTo>
                      <a:pt x="304" y="188"/>
                    </a:lnTo>
                    <a:lnTo>
                      <a:pt x="278" y="199"/>
                    </a:lnTo>
                    <a:lnTo>
                      <a:pt x="249" y="207"/>
                    </a:lnTo>
                    <a:lnTo>
                      <a:pt x="216" y="213"/>
                    </a:lnTo>
                    <a:lnTo>
                      <a:pt x="176" y="215"/>
                    </a:lnTo>
                    <a:lnTo>
                      <a:pt x="62" y="216"/>
                    </a:lnTo>
                    <a:lnTo>
                      <a:pt x="56" y="158"/>
                    </a:lnTo>
                    <a:lnTo>
                      <a:pt x="44" y="103"/>
                    </a:lnTo>
                    <a:lnTo>
                      <a:pt x="26" y="50"/>
                    </a:lnTo>
                    <a:lnTo>
                      <a:pt x="0" y="1"/>
                    </a:lnTo>
                    <a:lnTo>
                      <a:pt x="391" y="0"/>
                    </a:lnTo>
                    <a:close/>
                  </a:path>
                </a:pathLst>
              </a:custGeom>
              <a:grpFill/>
              <a:ln w="0">
                <a:noFill/>
                <a:prstDash val="solid"/>
                <a:round/>
                <a:headEnd/>
                <a:tailEnd/>
              </a:ln>
            </p:spPr>
            <p:txBody>
              <a:bodyPr vert="horz" wrap="square" lIns="89618" tIns="44808" rIns="89618" bIns="44808" numCol="1" anchor="t" anchorCtr="0" compatLnSpc="1">
                <a:prstTxWarp prst="textNoShape">
                  <a:avLst/>
                </a:prstTxWarp>
              </a:bodyPr>
              <a:lstStyle/>
              <a:p>
                <a:pPr marL="0" marR="0" lvl="0" indent="0" algn="ctr" defTabSz="91413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B9BD5">
                      <a:lumMod val="75000"/>
                    </a:srgbClr>
                  </a:solidFill>
                  <a:effectLst/>
                  <a:uLnTx/>
                  <a:uFillTx/>
                  <a:latin typeface="Segoe UI" panose="020B0502040204020203" pitchFamily="34" charset="0"/>
                  <a:ea typeface="+mn-ea"/>
                  <a:cs typeface="Segoe UI" panose="020B0502040204020203" pitchFamily="34" charset="0"/>
                </a:endParaRPr>
              </a:p>
            </p:txBody>
          </p:sp>
          <p:sp>
            <p:nvSpPr>
              <p:cNvPr id="18" name="Freeform 43"/>
              <p:cNvSpPr>
                <a:spLocks noEditPoints="1"/>
              </p:cNvSpPr>
              <p:nvPr/>
            </p:nvSpPr>
            <p:spPr bwMode="auto">
              <a:xfrm>
                <a:off x="-2328861" y="5592768"/>
                <a:ext cx="477837" cy="481008"/>
              </a:xfrm>
              <a:custGeom>
                <a:avLst/>
                <a:gdLst>
                  <a:gd name="T0" fmla="*/ 271 w 603"/>
                  <a:gd name="T1" fmla="*/ 156 h 605"/>
                  <a:gd name="T2" fmla="*/ 217 w 603"/>
                  <a:gd name="T3" fmla="*/ 178 h 605"/>
                  <a:gd name="T4" fmla="*/ 177 w 603"/>
                  <a:gd name="T5" fmla="*/ 219 h 605"/>
                  <a:gd name="T6" fmla="*/ 154 w 603"/>
                  <a:gd name="T7" fmla="*/ 273 h 605"/>
                  <a:gd name="T8" fmla="*/ 155 w 603"/>
                  <a:gd name="T9" fmla="*/ 334 h 605"/>
                  <a:gd name="T10" fmla="*/ 177 w 603"/>
                  <a:gd name="T11" fmla="*/ 388 h 605"/>
                  <a:gd name="T12" fmla="*/ 219 w 603"/>
                  <a:gd name="T13" fmla="*/ 429 h 605"/>
                  <a:gd name="T14" fmla="*/ 272 w 603"/>
                  <a:gd name="T15" fmla="*/ 452 h 605"/>
                  <a:gd name="T16" fmla="*/ 333 w 603"/>
                  <a:gd name="T17" fmla="*/ 452 h 605"/>
                  <a:gd name="T18" fmla="*/ 386 w 603"/>
                  <a:gd name="T19" fmla="*/ 428 h 605"/>
                  <a:gd name="T20" fmla="*/ 428 w 603"/>
                  <a:gd name="T21" fmla="*/ 388 h 605"/>
                  <a:gd name="T22" fmla="*/ 450 w 603"/>
                  <a:gd name="T23" fmla="*/ 332 h 605"/>
                  <a:gd name="T24" fmla="*/ 450 w 603"/>
                  <a:gd name="T25" fmla="*/ 272 h 605"/>
                  <a:gd name="T26" fmla="*/ 427 w 603"/>
                  <a:gd name="T27" fmla="*/ 218 h 605"/>
                  <a:gd name="T28" fmla="*/ 386 w 603"/>
                  <a:gd name="T29" fmla="*/ 178 h 605"/>
                  <a:gd name="T30" fmla="*/ 331 w 603"/>
                  <a:gd name="T31" fmla="*/ 154 h 605"/>
                  <a:gd name="T32" fmla="*/ 301 w 603"/>
                  <a:gd name="T33" fmla="*/ 0 h 605"/>
                  <a:gd name="T34" fmla="*/ 388 w 603"/>
                  <a:gd name="T35" fmla="*/ 13 h 605"/>
                  <a:gd name="T36" fmla="*/ 465 w 603"/>
                  <a:gd name="T37" fmla="*/ 49 h 605"/>
                  <a:gd name="T38" fmla="*/ 529 w 603"/>
                  <a:gd name="T39" fmla="*/ 103 h 605"/>
                  <a:gd name="T40" fmla="*/ 575 w 603"/>
                  <a:gd name="T41" fmla="*/ 174 h 605"/>
                  <a:gd name="T42" fmla="*/ 600 w 603"/>
                  <a:gd name="T43" fmla="*/ 256 h 605"/>
                  <a:gd name="T44" fmla="*/ 601 w 603"/>
                  <a:gd name="T45" fmla="*/ 346 h 605"/>
                  <a:gd name="T46" fmla="*/ 577 w 603"/>
                  <a:gd name="T47" fmla="*/ 428 h 605"/>
                  <a:gd name="T48" fmla="*/ 531 w 603"/>
                  <a:gd name="T49" fmla="*/ 499 h 605"/>
                  <a:gd name="T50" fmla="*/ 467 w 603"/>
                  <a:gd name="T51" fmla="*/ 555 h 605"/>
                  <a:gd name="T52" fmla="*/ 390 w 603"/>
                  <a:gd name="T53" fmla="*/ 591 h 605"/>
                  <a:gd name="T54" fmla="*/ 303 w 603"/>
                  <a:gd name="T55" fmla="*/ 605 h 605"/>
                  <a:gd name="T56" fmla="*/ 216 w 603"/>
                  <a:gd name="T57" fmla="*/ 593 h 605"/>
                  <a:gd name="T58" fmla="*/ 139 w 603"/>
                  <a:gd name="T59" fmla="*/ 557 h 605"/>
                  <a:gd name="T60" fmla="*/ 75 w 603"/>
                  <a:gd name="T61" fmla="*/ 502 h 605"/>
                  <a:gd name="T62" fmla="*/ 29 w 603"/>
                  <a:gd name="T63" fmla="*/ 431 h 605"/>
                  <a:gd name="T64" fmla="*/ 4 w 603"/>
                  <a:gd name="T65" fmla="*/ 348 h 605"/>
                  <a:gd name="T66" fmla="*/ 3 w 603"/>
                  <a:gd name="T67" fmla="*/ 259 h 605"/>
                  <a:gd name="T68" fmla="*/ 27 w 603"/>
                  <a:gd name="T69" fmla="*/ 176 h 605"/>
                  <a:gd name="T70" fmla="*/ 74 w 603"/>
                  <a:gd name="T71" fmla="*/ 105 h 605"/>
                  <a:gd name="T72" fmla="*/ 136 w 603"/>
                  <a:gd name="T73" fmla="*/ 50 h 605"/>
                  <a:gd name="T74" fmla="*/ 214 w 603"/>
                  <a:gd name="T75" fmla="*/ 13 h 605"/>
                  <a:gd name="T76" fmla="*/ 301 w 603"/>
                  <a:gd name="T77" fmla="*/ 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3" h="605">
                    <a:moveTo>
                      <a:pt x="301" y="152"/>
                    </a:moveTo>
                    <a:lnTo>
                      <a:pt x="271" y="156"/>
                    </a:lnTo>
                    <a:lnTo>
                      <a:pt x="243" y="164"/>
                    </a:lnTo>
                    <a:lnTo>
                      <a:pt x="217" y="178"/>
                    </a:lnTo>
                    <a:lnTo>
                      <a:pt x="195" y="196"/>
                    </a:lnTo>
                    <a:lnTo>
                      <a:pt x="177" y="219"/>
                    </a:lnTo>
                    <a:lnTo>
                      <a:pt x="162" y="245"/>
                    </a:lnTo>
                    <a:lnTo>
                      <a:pt x="154" y="273"/>
                    </a:lnTo>
                    <a:lnTo>
                      <a:pt x="151" y="304"/>
                    </a:lnTo>
                    <a:lnTo>
                      <a:pt x="155" y="334"/>
                    </a:lnTo>
                    <a:lnTo>
                      <a:pt x="163" y="363"/>
                    </a:lnTo>
                    <a:lnTo>
                      <a:pt x="177" y="388"/>
                    </a:lnTo>
                    <a:lnTo>
                      <a:pt x="195" y="411"/>
                    </a:lnTo>
                    <a:lnTo>
                      <a:pt x="219" y="429"/>
                    </a:lnTo>
                    <a:lnTo>
                      <a:pt x="244" y="443"/>
                    </a:lnTo>
                    <a:lnTo>
                      <a:pt x="272" y="452"/>
                    </a:lnTo>
                    <a:lnTo>
                      <a:pt x="302" y="454"/>
                    </a:lnTo>
                    <a:lnTo>
                      <a:pt x="333" y="452"/>
                    </a:lnTo>
                    <a:lnTo>
                      <a:pt x="361" y="442"/>
                    </a:lnTo>
                    <a:lnTo>
                      <a:pt x="386" y="428"/>
                    </a:lnTo>
                    <a:lnTo>
                      <a:pt x="410" y="410"/>
                    </a:lnTo>
                    <a:lnTo>
                      <a:pt x="428" y="388"/>
                    </a:lnTo>
                    <a:lnTo>
                      <a:pt x="442" y="362"/>
                    </a:lnTo>
                    <a:lnTo>
                      <a:pt x="450" y="332"/>
                    </a:lnTo>
                    <a:lnTo>
                      <a:pt x="453" y="303"/>
                    </a:lnTo>
                    <a:lnTo>
                      <a:pt x="450" y="272"/>
                    </a:lnTo>
                    <a:lnTo>
                      <a:pt x="440" y="244"/>
                    </a:lnTo>
                    <a:lnTo>
                      <a:pt x="427" y="218"/>
                    </a:lnTo>
                    <a:lnTo>
                      <a:pt x="409" y="196"/>
                    </a:lnTo>
                    <a:lnTo>
                      <a:pt x="386" y="178"/>
                    </a:lnTo>
                    <a:lnTo>
                      <a:pt x="361" y="164"/>
                    </a:lnTo>
                    <a:lnTo>
                      <a:pt x="331" y="154"/>
                    </a:lnTo>
                    <a:lnTo>
                      <a:pt x="301" y="152"/>
                    </a:lnTo>
                    <a:close/>
                    <a:moveTo>
                      <a:pt x="301" y="0"/>
                    </a:moveTo>
                    <a:lnTo>
                      <a:pt x="345" y="3"/>
                    </a:lnTo>
                    <a:lnTo>
                      <a:pt x="388" y="13"/>
                    </a:lnTo>
                    <a:lnTo>
                      <a:pt x="428" y="28"/>
                    </a:lnTo>
                    <a:lnTo>
                      <a:pt x="465" y="49"/>
                    </a:lnTo>
                    <a:lnTo>
                      <a:pt x="499" y="73"/>
                    </a:lnTo>
                    <a:lnTo>
                      <a:pt x="529" y="103"/>
                    </a:lnTo>
                    <a:lnTo>
                      <a:pt x="554" y="137"/>
                    </a:lnTo>
                    <a:lnTo>
                      <a:pt x="575" y="174"/>
                    </a:lnTo>
                    <a:lnTo>
                      <a:pt x="591" y="213"/>
                    </a:lnTo>
                    <a:lnTo>
                      <a:pt x="600" y="256"/>
                    </a:lnTo>
                    <a:lnTo>
                      <a:pt x="603" y="302"/>
                    </a:lnTo>
                    <a:lnTo>
                      <a:pt x="601" y="346"/>
                    </a:lnTo>
                    <a:lnTo>
                      <a:pt x="591" y="389"/>
                    </a:lnTo>
                    <a:lnTo>
                      <a:pt x="577" y="428"/>
                    </a:lnTo>
                    <a:lnTo>
                      <a:pt x="556" y="466"/>
                    </a:lnTo>
                    <a:lnTo>
                      <a:pt x="531" y="499"/>
                    </a:lnTo>
                    <a:lnTo>
                      <a:pt x="500" y="530"/>
                    </a:lnTo>
                    <a:lnTo>
                      <a:pt x="467" y="555"/>
                    </a:lnTo>
                    <a:lnTo>
                      <a:pt x="431" y="576"/>
                    </a:lnTo>
                    <a:lnTo>
                      <a:pt x="390" y="591"/>
                    </a:lnTo>
                    <a:lnTo>
                      <a:pt x="347" y="601"/>
                    </a:lnTo>
                    <a:lnTo>
                      <a:pt x="303" y="605"/>
                    </a:lnTo>
                    <a:lnTo>
                      <a:pt x="259" y="601"/>
                    </a:lnTo>
                    <a:lnTo>
                      <a:pt x="216" y="593"/>
                    </a:lnTo>
                    <a:lnTo>
                      <a:pt x="176" y="577"/>
                    </a:lnTo>
                    <a:lnTo>
                      <a:pt x="139" y="557"/>
                    </a:lnTo>
                    <a:lnTo>
                      <a:pt x="105" y="531"/>
                    </a:lnTo>
                    <a:lnTo>
                      <a:pt x="75" y="502"/>
                    </a:lnTo>
                    <a:lnTo>
                      <a:pt x="49" y="467"/>
                    </a:lnTo>
                    <a:lnTo>
                      <a:pt x="29" y="431"/>
                    </a:lnTo>
                    <a:lnTo>
                      <a:pt x="14" y="391"/>
                    </a:lnTo>
                    <a:lnTo>
                      <a:pt x="4" y="348"/>
                    </a:lnTo>
                    <a:lnTo>
                      <a:pt x="0" y="304"/>
                    </a:lnTo>
                    <a:lnTo>
                      <a:pt x="3" y="259"/>
                    </a:lnTo>
                    <a:lnTo>
                      <a:pt x="13" y="216"/>
                    </a:lnTo>
                    <a:lnTo>
                      <a:pt x="27" y="176"/>
                    </a:lnTo>
                    <a:lnTo>
                      <a:pt x="48" y="138"/>
                    </a:lnTo>
                    <a:lnTo>
                      <a:pt x="74" y="105"/>
                    </a:lnTo>
                    <a:lnTo>
                      <a:pt x="103" y="75"/>
                    </a:lnTo>
                    <a:lnTo>
                      <a:pt x="136" y="50"/>
                    </a:lnTo>
                    <a:lnTo>
                      <a:pt x="173" y="29"/>
                    </a:lnTo>
                    <a:lnTo>
                      <a:pt x="214" y="13"/>
                    </a:lnTo>
                    <a:lnTo>
                      <a:pt x="257" y="3"/>
                    </a:lnTo>
                    <a:lnTo>
                      <a:pt x="301" y="0"/>
                    </a:lnTo>
                    <a:close/>
                  </a:path>
                </a:pathLst>
              </a:custGeom>
              <a:grpFill/>
              <a:ln w="0">
                <a:noFill/>
                <a:prstDash val="solid"/>
                <a:round/>
                <a:headEnd/>
                <a:tailEnd/>
              </a:ln>
            </p:spPr>
            <p:txBody>
              <a:bodyPr vert="horz" wrap="square" lIns="89618" tIns="44808" rIns="89618" bIns="44808" numCol="1" anchor="t" anchorCtr="0" compatLnSpc="1">
                <a:prstTxWarp prst="textNoShape">
                  <a:avLst/>
                </a:prstTxWarp>
              </a:bodyPr>
              <a:lstStyle/>
              <a:p>
                <a:pPr marL="0" marR="0" lvl="0" indent="0" algn="ctr" defTabSz="91413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B9BD5">
                      <a:lumMod val="75000"/>
                    </a:srgbClr>
                  </a:solidFill>
                  <a:effectLst/>
                  <a:uLnTx/>
                  <a:uFillTx/>
                  <a:latin typeface="Segoe UI" panose="020B0502040204020203" pitchFamily="34" charset="0"/>
                  <a:ea typeface="+mn-ea"/>
                  <a:cs typeface="Segoe UI" panose="020B0502040204020203" pitchFamily="34" charset="0"/>
                </a:endParaRPr>
              </a:p>
            </p:txBody>
          </p:sp>
          <p:sp>
            <p:nvSpPr>
              <p:cNvPr id="19" name="Freeform 44"/>
              <p:cNvSpPr>
                <a:spLocks/>
              </p:cNvSpPr>
              <p:nvPr/>
            </p:nvSpPr>
            <p:spPr bwMode="auto">
              <a:xfrm>
                <a:off x="-138114" y="5818187"/>
                <a:ext cx="1589" cy="0"/>
              </a:xfrm>
              <a:custGeom>
                <a:avLst/>
                <a:gdLst>
                  <a:gd name="T0" fmla="*/ 0 w 1"/>
                  <a:gd name="T1" fmla="*/ 0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lnTo>
                      <a:pt x="0" y="0"/>
                    </a:lnTo>
                    <a:lnTo>
                      <a:pt x="1" y="0"/>
                    </a:lnTo>
                    <a:lnTo>
                      <a:pt x="0" y="0"/>
                    </a:lnTo>
                    <a:lnTo>
                      <a:pt x="0" y="0"/>
                    </a:lnTo>
                    <a:close/>
                  </a:path>
                </a:pathLst>
              </a:custGeom>
              <a:grpFill/>
              <a:ln w="0">
                <a:noFill/>
                <a:prstDash val="solid"/>
                <a:round/>
                <a:headEnd/>
                <a:tailEnd/>
              </a:ln>
            </p:spPr>
            <p:txBody>
              <a:bodyPr vert="horz" wrap="square" lIns="89618" tIns="44808" rIns="89618" bIns="44808" numCol="1" anchor="t" anchorCtr="0" compatLnSpc="1">
                <a:prstTxWarp prst="textNoShape">
                  <a:avLst/>
                </a:prstTxWarp>
              </a:bodyPr>
              <a:lstStyle/>
              <a:p>
                <a:pPr marL="0" marR="0" lvl="0" indent="0" algn="ctr" defTabSz="91413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B9BD5">
                      <a:lumMod val="75000"/>
                    </a:srgbClr>
                  </a:solidFill>
                  <a:effectLst/>
                  <a:uLnTx/>
                  <a:uFillTx/>
                  <a:latin typeface="Segoe UI" panose="020B0502040204020203" pitchFamily="34" charset="0"/>
                  <a:ea typeface="+mn-ea"/>
                  <a:cs typeface="Segoe UI" panose="020B0502040204020203" pitchFamily="34" charset="0"/>
                </a:endParaRPr>
              </a:p>
            </p:txBody>
          </p:sp>
          <p:sp>
            <p:nvSpPr>
              <p:cNvPr id="20" name="Freeform 45"/>
              <p:cNvSpPr>
                <a:spLocks/>
              </p:cNvSpPr>
              <p:nvPr/>
            </p:nvSpPr>
            <p:spPr bwMode="auto">
              <a:xfrm>
                <a:off x="-1789119" y="5648323"/>
                <a:ext cx="1347789" cy="176213"/>
              </a:xfrm>
              <a:custGeom>
                <a:avLst/>
                <a:gdLst>
                  <a:gd name="T0" fmla="*/ 1698 w 1698"/>
                  <a:gd name="T1" fmla="*/ 0 h 221"/>
                  <a:gd name="T2" fmla="*/ 1673 w 1698"/>
                  <a:gd name="T3" fmla="*/ 49 h 221"/>
                  <a:gd name="T4" fmla="*/ 1654 w 1698"/>
                  <a:gd name="T5" fmla="*/ 102 h 221"/>
                  <a:gd name="T6" fmla="*/ 1643 w 1698"/>
                  <a:gd name="T7" fmla="*/ 157 h 221"/>
                  <a:gd name="T8" fmla="*/ 1638 w 1698"/>
                  <a:gd name="T9" fmla="*/ 215 h 221"/>
                  <a:gd name="T10" fmla="*/ 1582 w 1698"/>
                  <a:gd name="T11" fmla="*/ 215 h 221"/>
                  <a:gd name="T12" fmla="*/ 1524 w 1698"/>
                  <a:gd name="T13" fmla="*/ 215 h 221"/>
                  <a:gd name="T14" fmla="*/ 1460 w 1698"/>
                  <a:gd name="T15" fmla="*/ 215 h 221"/>
                  <a:gd name="T16" fmla="*/ 1392 w 1698"/>
                  <a:gd name="T17" fmla="*/ 215 h 221"/>
                  <a:gd name="T18" fmla="*/ 1323 w 1698"/>
                  <a:gd name="T19" fmla="*/ 216 h 221"/>
                  <a:gd name="T20" fmla="*/ 1249 w 1698"/>
                  <a:gd name="T21" fmla="*/ 216 h 221"/>
                  <a:gd name="T22" fmla="*/ 1174 w 1698"/>
                  <a:gd name="T23" fmla="*/ 216 h 221"/>
                  <a:gd name="T24" fmla="*/ 1098 w 1698"/>
                  <a:gd name="T25" fmla="*/ 216 h 221"/>
                  <a:gd name="T26" fmla="*/ 1021 w 1698"/>
                  <a:gd name="T27" fmla="*/ 217 h 221"/>
                  <a:gd name="T28" fmla="*/ 943 w 1698"/>
                  <a:gd name="T29" fmla="*/ 217 h 221"/>
                  <a:gd name="T30" fmla="*/ 865 w 1698"/>
                  <a:gd name="T31" fmla="*/ 217 h 221"/>
                  <a:gd name="T32" fmla="*/ 787 w 1698"/>
                  <a:gd name="T33" fmla="*/ 217 h 221"/>
                  <a:gd name="T34" fmla="*/ 711 w 1698"/>
                  <a:gd name="T35" fmla="*/ 218 h 221"/>
                  <a:gd name="T36" fmla="*/ 637 w 1698"/>
                  <a:gd name="T37" fmla="*/ 218 h 221"/>
                  <a:gd name="T38" fmla="*/ 565 w 1698"/>
                  <a:gd name="T39" fmla="*/ 218 h 221"/>
                  <a:gd name="T40" fmla="*/ 495 w 1698"/>
                  <a:gd name="T41" fmla="*/ 218 h 221"/>
                  <a:gd name="T42" fmla="*/ 429 w 1698"/>
                  <a:gd name="T43" fmla="*/ 219 h 221"/>
                  <a:gd name="T44" fmla="*/ 366 w 1698"/>
                  <a:gd name="T45" fmla="*/ 219 h 221"/>
                  <a:gd name="T46" fmla="*/ 308 w 1698"/>
                  <a:gd name="T47" fmla="*/ 219 h 221"/>
                  <a:gd name="T48" fmla="*/ 255 w 1698"/>
                  <a:gd name="T49" fmla="*/ 219 h 221"/>
                  <a:gd name="T50" fmla="*/ 207 w 1698"/>
                  <a:gd name="T51" fmla="*/ 219 h 221"/>
                  <a:gd name="T52" fmla="*/ 164 w 1698"/>
                  <a:gd name="T53" fmla="*/ 219 h 221"/>
                  <a:gd name="T54" fmla="*/ 129 w 1698"/>
                  <a:gd name="T55" fmla="*/ 221 h 221"/>
                  <a:gd name="T56" fmla="*/ 100 w 1698"/>
                  <a:gd name="T57" fmla="*/ 221 h 221"/>
                  <a:gd name="T58" fmla="*/ 80 w 1698"/>
                  <a:gd name="T59" fmla="*/ 221 h 221"/>
                  <a:gd name="T60" fmla="*/ 66 w 1698"/>
                  <a:gd name="T61" fmla="*/ 221 h 221"/>
                  <a:gd name="T62" fmla="*/ 61 w 1698"/>
                  <a:gd name="T63" fmla="*/ 221 h 221"/>
                  <a:gd name="T64" fmla="*/ 56 w 1698"/>
                  <a:gd name="T65" fmla="*/ 163 h 221"/>
                  <a:gd name="T66" fmla="*/ 44 w 1698"/>
                  <a:gd name="T67" fmla="*/ 108 h 221"/>
                  <a:gd name="T68" fmla="*/ 24 w 1698"/>
                  <a:gd name="T69" fmla="*/ 55 h 221"/>
                  <a:gd name="T70" fmla="*/ 0 w 1698"/>
                  <a:gd name="T71" fmla="*/ 6 h 221"/>
                  <a:gd name="T72" fmla="*/ 1698 w 1698"/>
                  <a:gd name="T73"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98" h="221">
                    <a:moveTo>
                      <a:pt x="1698" y="0"/>
                    </a:moveTo>
                    <a:lnTo>
                      <a:pt x="1673" y="49"/>
                    </a:lnTo>
                    <a:lnTo>
                      <a:pt x="1654" y="102"/>
                    </a:lnTo>
                    <a:lnTo>
                      <a:pt x="1643" y="157"/>
                    </a:lnTo>
                    <a:lnTo>
                      <a:pt x="1638" y="215"/>
                    </a:lnTo>
                    <a:lnTo>
                      <a:pt x="1582" y="215"/>
                    </a:lnTo>
                    <a:lnTo>
                      <a:pt x="1524" y="215"/>
                    </a:lnTo>
                    <a:lnTo>
                      <a:pt x="1460" y="215"/>
                    </a:lnTo>
                    <a:lnTo>
                      <a:pt x="1392" y="215"/>
                    </a:lnTo>
                    <a:lnTo>
                      <a:pt x="1323" y="216"/>
                    </a:lnTo>
                    <a:lnTo>
                      <a:pt x="1249" y="216"/>
                    </a:lnTo>
                    <a:lnTo>
                      <a:pt x="1174" y="216"/>
                    </a:lnTo>
                    <a:lnTo>
                      <a:pt x="1098" y="216"/>
                    </a:lnTo>
                    <a:lnTo>
                      <a:pt x="1021" y="217"/>
                    </a:lnTo>
                    <a:lnTo>
                      <a:pt x="943" y="217"/>
                    </a:lnTo>
                    <a:lnTo>
                      <a:pt x="865" y="217"/>
                    </a:lnTo>
                    <a:lnTo>
                      <a:pt x="787" y="217"/>
                    </a:lnTo>
                    <a:lnTo>
                      <a:pt x="711" y="218"/>
                    </a:lnTo>
                    <a:lnTo>
                      <a:pt x="637" y="218"/>
                    </a:lnTo>
                    <a:lnTo>
                      <a:pt x="565" y="218"/>
                    </a:lnTo>
                    <a:lnTo>
                      <a:pt x="495" y="218"/>
                    </a:lnTo>
                    <a:lnTo>
                      <a:pt x="429" y="219"/>
                    </a:lnTo>
                    <a:lnTo>
                      <a:pt x="366" y="219"/>
                    </a:lnTo>
                    <a:lnTo>
                      <a:pt x="308" y="219"/>
                    </a:lnTo>
                    <a:lnTo>
                      <a:pt x="255" y="219"/>
                    </a:lnTo>
                    <a:lnTo>
                      <a:pt x="207" y="219"/>
                    </a:lnTo>
                    <a:lnTo>
                      <a:pt x="164" y="219"/>
                    </a:lnTo>
                    <a:lnTo>
                      <a:pt x="129" y="221"/>
                    </a:lnTo>
                    <a:lnTo>
                      <a:pt x="100" y="221"/>
                    </a:lnTo>
                    <a:lnTo>
                      <a:pt x="80" y="221"/>
                    </a:lnTo>
                    <a:lnTo>
                      <a:pt x="66" y="221"/>
                    </a:lnTo>
                    <a:lnTo>
                      <a:pt x="61" y="221"/>
                    </a:lnTo>
                    <a:lnTo>
                      <a:pt x="56" y="163"/>
                    </a:lnTo>
                    <a:lnTo>
                      <a:pt x="44" y="108"/>
                    </a:lnTo>
                    <a:lnTo>
                      <a:pt x="24" y="55"/>
                    </a:lnTo>
                    <a:lnTo>
                      <a:pt x="0" y="6"/>
                    </a:lnTo>
                    <a:lnTo>
                      <a:pt x="1698" y="0"/>
                    </a:lnTo>
                    <a:close/>
                  </a:path>
                </a:pathLst>
              </a:custGeom>
              <a:grpFill/>
              <a:ln w="0">
                <a:noFill/>
                <a:prstDash val="solid"/>
                <a:round/>
                <a:headEnd/>
                <a:tailEnd/>
              </a:ln>
            </p:spPr>
            <p:txBody>
              <a:bodyPr vert="horz" wrap="square" lIns="89618" tIns="44808" rIns="89618" bIns="44808" numCol="1" anchor="t" anchorCtr="0" compatLnSpc="1">
                <a:prstTxWarp prst="textNoShape">
                  <a:avLst/>
                </a:prstTxWarp>
              </a:bodyPr>
              <a:lstStyle/>
              <a:p>
                <a:pPr marL="0" marR="0" lvl="0" indent="0" algn="ctr" defTabSz="91413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B9BD5">
                      <a:lumMod val="75000"/>
                    </a:srgbClr>
                  </a:solidFill>
                  <a:effectLst/>
                  <a:uLnTx/>
                  <a:uFillTx/>
                  <a:latin typeface="Segoe UI" panose="020B0502040204020203" pitchFamily="34" charset="0"/>
                  <a:ea typeface="+mn-ea"/>
                  <a:cs typeface="Segoe UI" panose="020B0502040204020203" pitchFamily="34" charset="0"/>
                </a:endParaRPr>
              </a:p>
            </p:txBody>
          </p:sp>
          <p:sp>
            <p:nvSpPr>
              <p:cNvPr id="21" name="Freeform 46"/>
              <p:cNvSpPr>
                <a:spLocks/>
              </p:cNvSpPr>
              <p:nvPr/>
            </p:nvSpPr>
            <p:spPr bwMode="auto">
              <a:xfrm>
                <a:off x="-2728919" y="5656259"/>
                <a:ext cx="336547" cy="171446"/>
              </a:xfrm>
              <a:custGeom>
                <a:avLst/>
                <a:gdLst>
                  <a:gd name="T0" fmla="*/ 423 w 423"/>
                  <a:gd name="T1" fmla="*/ 0 h 215"/>
                  <a:gd name="T2" fmla="*/ 397 w 423"/>
                  <a:gd name="T3" fmla="*/ 50 h 215"/>
                  <a:gd name="T4" fmla="*/ 379 w 423"/>
                  <a:gd name="T5" fmla="*/ 102 h 215"/>
                  <a:gd name="T6" fmla="*/ 366 w 423"/>
                  <a:gd name="T7" fmla="*/ 158 h 215"/>
                  <a:gd name="T8" fmla="*/ 363 w 423"/>
                  <a:gd name="T9" fmla="*/ 215 h 215"/>
                  <a:gd name="T10" fmla="*/ 315 w 423"/>
                  <a:gd name="T11" fmla="*/ 215 h 215"/>
                  <a:gd name="T12" fmla="*/ 274 w 423"/>
                  <a:gd name="T13" fmla="*/ 215 h 215"/>
                  <a:gd name="T14" fmla="*/ 240 w 423"/>
                  <a:gd name="T15" fmla="*/ 215 h 215"/>
                  <a:gd name="T16" fmla="*/ 213 w 423"/>
                  <a:gd name="T17" fmla="*/ 215 h 215"/>
                  <a:gd name="T18" fmla="*/ 192 w 423"/>
                  <a:gd name="T19" fmla="*/ 215 h 215"/>
                  <a:gd name="T20" fmla="*/ 179 w 423"/>
                  <a:gd name="T21" fmla="*/ 215 h 215"/>
                  <a:gd name="T22" fmla="*/ 173 w 423"/>
                  <a:gd name="T23" fmla="*/ 215 h 215"/>
                  <a:gd name="T24" fmla="*/ 141 w 423"/>
                  <a:gd name="T25" fmla="*/ 214 h 215"/>
                  <a:gd name="T26" fmla="*/ 113 w 423"/>
                  <a:gd name="T27" fmla="*/ 208 h 215"/>
                  <a:gd name="T28" fmla="*/ 88 w 423"/>
                  <a:gd name="T29" fmla="*/ 198 h 215"/>
                  <a:gd name="T30" fmla="*/ 68 w 423"/>
                  <a:gd name="T31" fmla="*/ 186 h 215"/>
                  <a:gd name="T32" fmla="*/ 51 w 423"/>
                  <a:gd name="T33" fmla="*/ 171 h 215"/>
                  <a:gd name="T34" fmla="*/ 38 w 423"/>
                  <a:gd name="T35" fmla="*/ 155 h 215"/>
                  <a:gd name="T36" fmla="*/ 26 w 423"/>
                  <a:gd name="T37" fmla="*/ 137 h 215"/>
                  <a:gd name="T38" fmla="*/ 17 w 423"/>
                  <a:gd name="T39" fmla="*/ 118 h 215"/>
                  <a:gd name="T40" fmla="*/ 11 w 423"/>
                  <a:gd name="T41" fmla="*/ 100 h 215"/>
                  <a:gd name="T42" fmla="*/ 6 w 423"/>
                  <a:gd name="T43" fmla="*/ 82 h 215"/>
                  <a:gd name="T44" fmla="*/ 2 w 423"/>
                  <a:gd name="T45" fmla="*/ 63 h 215"/>
                  <a:gd name="T46" fmla="*/ 1 w 423"/>
                  <a:gd name="T47" fmla="*/ 47 h 215"/>
                  <a:gd name="T48" fmla="*/ 0 w 423"/>
                  <a:gd name="T49" fmla="*/ 32 h 215"/>
                  <a:gd name="T50" fmla="*/ 0 w 423"/>
                  <a:gd name="T51" fmla="*/ 20 h 215"/>
                  <a:gd name="T52" fmla="*/ 0 w 423"/>
                  <a:gd name="T53" fmla="*/ 10 h 215"/>
                  <a:gd name="T54" fmla="*/ 0 w 423"/>
                  <a:gd name="T55" fmla="*/ 4 h 215"/>
                  <a:gd name="T56" fmla="*/ 1 w 423"/>
                  <a:gd name="T57" fmla="*/ 2 h 215"/>
                  <a:gd name="T58" fmla="*/ 423 w 423"/>
                  <a:gd name="T59"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23" h="215">
                    <a:moveTo>
                      <a:pt x="423" y="0"/>
                    </a:moveTo>
                    <a:lnTo>
                      <a:pt x="397" y="50"/>
                    </a:lnTo>
                    <a:lnTo>
                      <a:pt x="379" y="102"/>
                    </a:lnTo>
                    <a:lnTo>
                      <a:pt x="366" y="158"/>
                    </a:lnTo>
                    <a:lnTo>
                      <a:pt x="363" y="215"/>
                    </a:lnTo>
                    <a:lnTo>
                      <a:pt x="315" y="215"/>
                    </a:lnTo>
                    <a:lnTo>
                      <a:pt x="274" y="215"/>
                    </a:lnTo>
                    <a:lnTo>
                      <a:pt x="240" y="215"/>
                    </a:lnTo>
                    <a:lnTo>
                      <a:pt x="213" y="215"/>
                    </a:lnTo>
                    <a:lnTo>
                      <a:pt x="192" y="215"/>
                    </a:lnTo>
                    <a:lnTo>
                      <a:pt x="179" y="215"/>
                    </a:lnTo>
                    <a:lnTo>
                      <a:pt x="173" y="215"/>
                    </a:lnTo>
                    <a:lnTo>
                      <a:pt x="141" y="214"/>
                    </a:lnTo>
                    <a:lnTo>
                      <a:pt x="113" y="208"/>
                    </a:lnTo>
                    <a:lnTo>
                      <a:pt x="88" y="198"/>
                    </a:lnTo>
                    <a:lnTo>
                      <a:pt x="68" y="186"/>
                    </a:lnTo>
                    <a:lnTo>
                      <a:pt x="51" y="171"/>
                    </a:lnTo>
                    <a:lnTo>
                      <a:pt x="38" y="155"/>
                    </a:lnTo>
                    <a:lnTo>
                      <a:pt x="26" y="137"/>
                    </a:lnTo>
                    <a:lnTo>
                      <a:pt x="17" y="118"/>
                    </a:lnTo>
                    <a:lnTo>
                      <a:pt x="11" y="100"/>
                    </a:lnTo>
                    <a:lnTo>
                      <a:pt x="6" y="82"/>
                    </a:lnTo>
                    <a:lnTo>
                      <a:pt x="2" y="63"/>
                    </a:lnTo>
                    <a:lnTo>
                      <a:pt x="1" y="47"/>
                    </a:lnTo>
                    <a:lnTo>
                      <a:pt x="0" y="32"/>
                    </a:lnTo>
                    <a:lnTo>
                      <a:pt x="0" y="20"/>
                    </a:lnTo>
                    <a:lnTo>
                      <a:pt x="0" y="10"/>
                    </a:lnTo>
                    <a:lnTo>
                      <a:pt x="0" y="4"/>
                    </a:lnTo>
                    <a:lnTo>
                      <a:pt x="1" y="2"/>
                    </a:lnTo>
                    <a:lnTo>
                      <a:pt x="423" y="0"/>
                    </a:lnTo>
                    <a:close/>
                  </a:path>
                </a:pathLst>
              </a:custGeom>
              <a:grpFill/>
              <a:ln w="0">
                <a:noFill/>
                <a:prstDash val="solid"/>
                <a:round/>
                <a:headEnd/>
                <a:tailEnd/>
              </a:ln>
            </p:spPr>
            <p:txBody>
              <a:bodyPr vert="horz" wrap="square" lIns="89618" tIns="44808" rIns="89618" bIns="44808" numCol="1" anchor="t" anchorCtr="0" compatLnSpc="1">
                <a:prstTxWarp prst="textNoShape">
                  <a:avLst/>
                </a:prstTxWarp>
              </a:bodyPr>
              <a:lstStyle/>
              <a:p>
                <a:pPr marL="0" marR="0" lvl="0" indent="0" algn="ctr" defTabSz="91413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B9BD5">
                      <a:lumMod val="75000"/>
                    </a:srgbClr>
                  </a:solidFill>
                  <a:effectLst/>
                  <a:uLnTx/>
                  <a:uFillTx/>
                  <a:latin typeface="Segoe UI" panose="020B0502040204020203" pitchFamily="34" charset="0"/>
                  <a:ea typeface="+mn-ea"/>
                  <a:cs typeface="Segoe UI" panose="020B0502040204020203" pitchFamily="34" charset="0"/>
                </a:endParaRPr>
              </a:p>
            </p:txBody>
          </p:sp>
          <p:sp>
            <p:nvSpPr>
              <p:cNvPr id="22" name="Freeform 47"/>
              <p:cNvSpPr>
                <a:spLocks/>
              </p:cNvSpPr>
              <p:nvPr/>
            </p:nvSpPr>
            <p:spPr bwMode="auto">
              <a:xfrm>
                <a:off x="-476252" y="4770441"/>
                <a:ext cx="80966" cy="112711"/>
              </a:xfrm>
              <a:custGeom>
                <a:avLst/>
                <a:gdLst>
                  <a:gd name="T0" fmla="*/ 54 w 103"/>
                  <a:gd name="T1" fmla="*/ 16 h 142"/>
                  <a:gd name="T2" fmla="*/ 70 w 103"/>
                  <a:gd name="T3" fmla="*/ 43 h 142"/>
                  <a:gd name="T4" fmla="*/ 73 w 103"/>
                  <a:gd name="T5" fmla="*/ 48 h 142"/>
                  <a:gd name="T6" fmla="*/ 74 w 103"/>
                  <a:gd name="T7" fmla="*/ 52 h 142"/>
                  <a:gd name="T8" fmla="*/ 75 w 103"/>
                  <a:gd name="T9" fmla="*/ 57 h 142"/>
                  <a:gd name="T10" fmla="*/ 79 w 103"/>
                  <a:gd name="T11" fmla="*/ 65 h 142"/>
                  <a:gd name="T12" fmla="*/ 86 w 103"/>
                  <a:gd name="T13" fmla="*/ 78 h 142"/>
                  <a:gd name="T14" fmla="*/ 91 w 103"/>
                  <a:gd name="T15" fmla="*/ 85 h 142"/>
                  <a:gd name="T16" fmla="*/ 93 w 103"/>
                  <a:gd name="T17" fmla="*/ 89 h 142"/>
                  <a:gd name="T18" fmla="*/ 95 w 103"/>
                  <a:gd name="T19" fmla="*/ 91 h 142"/>
                  <a:gd name="T20" fmla="*/ 96 w 103"/>
                  <a:gd name="T21" fmla="*/ 94 h 142"/>
                  <a:gd name="T22" fmla="*/ 98 w 103"/>
                  <a:gd name="T23" fmla="*/ 96 h 142"/>
                  <a:gd name="T24" fmla="*/ 101 w 103"/>
                  <a:gd name="T25" fmla="*/ 100 h 142"/>
                  <a:gd name="T26" fmla="*/ 103 w 103"/>
                  <a:gd name="T27" fmla="*/ 107 h 142"/>
                  <a:gd name="T28" fmla="*/ 103 w 103"/>
                  <a:gd name="T29" fmla="*/ 118 h 142"/>
                  <a:gd name="T30" fmla="*/ 102 w 103"/>
                  <a:gd name="T31" fmla="*/ 124 h 142"/>
                  <a:gd name="T32" fmla="*/ 98 w 103"/>
                  <a:gd name="T33" fmla="*/ 131 h 142"/>
                  <a:gd name="T34" fmla="*/ 96 w 103"/>
                  <a:gd name="T35" fmla="*/ 133 h 142"/>
                  <a:gd name="T36" fmla="*/ 95 w 103"/>
                  <a:gd name="T37" fmla="*/ 133 h 142"/>
                  <a:gd name="T38" fmla="*/ 90 w 103"/>
                  <a:gd name="T39" fmla="*/ 138 h 142"/>
                  <a:gd name="T40" fmla="*/ 85 w 103"/>
                  <a:gd name="T41" fmla="*/ 139 h 142"/>
                  <a:gd name="T42" fmla="*/ 79 w 103"/>
                  <a:gd name="T43" fmla="*/ 140 h 142"/>
                  <a:gd name="T44" fmla="*/ 63 w 103"/>
                  <a:gd name="T45" fmla="*/ 135 h 142"/>
                  <a:gd name="T46" fmla="*/ 49 w 103"/>
                  <a:gd name="T47" fmla="*/ 133 h 142"/>
                  <a:gd name="T48" fmla="*/ 27 w 103"/>
                  <a:gd name="T49" fmla="*/ 142 h 142"/>
                  <a:gd name="T50" fmla="*/ 5 w 103"/>
                  <a:gd name="T51" fmla="*/ 131 h 142"/>
                  <a:gd name="T52" fmla="*/ 4 w 103"/>
                  <a:gd name="T53" fmla="*/ 128 h 142"/>
                  <a:gd name="T54" fmla="*/ 3 w 103"/>
                  <a:gd name="T55" fmla="*/ 127 h 142"/>
                  <a:gd name="T56" fmla="*/ 2 w 103"/>
                  <a:gd name="T57" fmla="*/ 122 h 142"/>
                  <a:gd name="T58" fmla="*/ 0 w 103"/>
                  <a:gd name="T59" fmla="*/ 117 h 142"/>
                  <a:gd name="T60" fmla="*/ 2 w 103"/>
                  <a:gd name="T61" fmla="*/ 111 h 142"/>
                  <a:gd name="T62" fmla="*/ 9 w 103"/>
                  <a:gd name="T63" fmla="*/ 88 h 142"/>
                  <a:gd name="T64" fmla="*/ 22 w 103"/>
                  <a:gd name="T65" fmla="*/ 64 h 142"/>
                  <a:gd name="T66" fmla="*/ 27 w 103"/>
                  <a:gd name="T67" fmla="*/ 56 h 142"/>
                  <a:gd name="T68" fmla="*/ 30 w 103"/>
                  <a:gd name="T69" fmla="*/ 50 h 142"/>
                  <a:gd name="T70" fmla="*/ 31 w 103"/>
                  <a:gd name="T71" fmla="*/ 50 h 142"/>
                  <a:gd name="T72" fmla="*/ 31 w 103"/>
                  <a:gd name="T73" fmla="*/ 48 h 142"/>
                  <a:gd name="T74" fmla="*/ 52 w 103"/>
                  <a:gd name="T7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3" h="142">
                    <a:moveTo>
                      <a:pt x="52" y="0"/>
                    </a:moveTo>
                    <a:lnTo>
                      <a:pt x="54" y="16"/>
                    </a:lnTo>
                    <a:lnTo>
                      <a:pt x="60" y="30"/>
                    </a:lnTo>
                    <a:lnTo>
                      <a:pt x="70" y="43"/>
                    </a:lnTo>
                    <a:lnTo>
                      <a:pt x="71" y="46"/>
                    </a:lnTo>
                    <a:lnTo>
                      <a:pt x="73" y="48"/>
                    </a:lnTo>
                    <a:lnTo>
                      <a:pt x="73" y="50"/>
                    </a:lnTo>
                    <a:lnTo>
                      <a:pt x="74" y="52"/>
                    </a:lnTo>
                    <a:lnTo>
                      <a:pt x="74" y="54"/>
                    </a:lnTo>
                    <a:lnTo>
                      <a:pt x="75" y="57"/>
                    </a:lnTo>
                    <a:lnTo>
                      <a:pt x="75" y="59"/>
                    </a:lnTo>
                    <a:lnTo>
                      <a:pt x="79" y="65"/>
                    </a:lnTo>
                    <a:lnTo>
                      <a:pt x="82" y="72"/>
                    </a:lnTo>
                    <a:lnTo>
                      <a:pt x="86" y="78"/>
                    </a:lnTo>
                    <a:lnTo>
                      <a:pt x="89" y="80"/>
                    </a:lnTo>
                    <a:lnTo>
                      <a:pt x="91" y="85"/>
                    </a:lnTo>
                    <a:lnTo>
                      <a:pt x="93" y="89"/>
                    </a:lnTo>
                    <a:lnTo>
                      <a:pt x="93" y="89"/>
                    </a:lnTo>
                    <a:lnTo>
                      <a:pt x="93" y="90"/>
                    </a:lnTo>
                    <a:lnTo>
                      <a:pt x="95" y="91"/>
                    </a:lnTo>
                    <a:lnTo>
                      <a:pt x="96" y="92"/>
                    </a:lnTo>
                    <a:lnTo>
                      <a:pt x="96" y="94"/>
                    </a:lnTo>
                    <a:lnTo>
                      <a:pt x="97" y="95"/>
                    </a:lnTo>
                    <a:lnTo>
                      <a:pt x="98" y="96"/>
                    </a:lnTo>
                    <a:lnTo>
                      <a:pt x="100" y="99"/>
                    </a:lnTo>
                    <a:lnTo>
                      <a:pt x="101" y="100"/>
                    </a:lnTo>
                    <a:lnTo>
                      <a:pt x="102" y="102"/>
                    </a:lnTo>
                    <a:lnTo>
                      <a:pt x="103" y="107"/>
                    </a:lnTo>
                    <a:lnTo>
                      <a:pt x="103" y="112"/>
                    </a:lnTo>
                    <a:lnTo>
                      <a:pt x="103" y="118"/>
                    </a:lnTo>
                    <a:lnTo>
                      <a:pt x="103" y="122"/>
                    </a:lnTo>
                    <a:lnTo>
                      <a:pt x="102" y="124"/>
                    </a:lnTo>
                    <a:lnTo>
                      <a:pt x="101" y="128"/>
                    </a:lnTo>
                    <a:lnTo>
                      <a:pt x="98" y="131"/>
                    </a:lnTo>
                    <a:lnTo>
                      <a:pt x="96" y="133"/>
                    </a:lnTo>
                    <a:lnTo>
                      <a:pt x="96" y="133"/>
                    </a:lnTo>
                    <a:lnTo>
                      <a:pt x="96" y="133"/>
                    </a:lnTo>
                    <a:lnTo>
                      <a:pt x="95" y="133"/>
                    </a:lnTo>
                    <a:lnTo>
                      <a:pt x="92" y="135"/>
                    </a:lnTo>
                    <a:lnTo>
                      <a:pt x="90" y="138"/>
                    </a:lnTo>
                    <a:lnTo>
                      <a:pt x="87" y="139"/>
                    </a:lnTo>
                    <a:lnTo>
                      <a:pt x="85" y="139"/>
                    </a:lnTo>
                    <a:lnTo>
                      <a:pt x="81" y="140"/>
                    </a:lnTo>
                    <a:lnTo>
                      <a:pt x="79" y="140"/>
                    </a:lnTo>
                    <a:lnTo>
                      <a:pt x="76" y="139"/>
                    </a:lnTo>
                    <a:lnTo>
                      <a:pt x="63" y="135"/>
                    </a:lnTo>
                    <a:lnTo>
                      <a:pt x="53" y="127"/>
                    </a:lnTo>
                    <a:lnTo>
                      <a:pt x="49" y="133"/>
                    </a:lnTo>
                    <a:lnTo>
                      <a:pt x="38" y="140"/>
                    </a:lnTo>
                    <a:lnTo>
                      <a:pt x="27" y="142"/>
                    </a:lnTo>
                    <a:lnTo>
                      <a:pt x="16" y="139"/>
                    </a:lnTo>
                    <a:lnTo>
                      <a:pt x="5" y="131"/>
                    </a:lnTo>
                    <a:lnTo>
                      <a:pt x="5" y="129"/>
                    </a:lnTo>
                    <a:lnTo>
                      <a:pt x="4" y="128"/>
                    </a:lnTo>
                    <a:lnTo>
                      <a:pt x="3" y="127"/>
                    </a:lnTo>
                    <a:lnTo>
                      <a:pt x="3" y="127"/>
                    </a:lnTo>
                    <a:lnTo>
                      <a:pt x="3" y="124"/>
                    </a:lnTo>
                    <a:lnTo>
                      <a:pt x="2" y="122"/>
                    </a:lnTo>
                    <a:lnTo>
                      <a:pt x="0" y="119"/>
                    </a:lnTo>
                    <a:lnTo>
                      <a:pt x="0" y="117"/>
                    </a:lnTo>
                    <a:lnTo>
                      <a:pt x="2" y="113"/>
                    </a:lnTo>
                    <a:lnTo>
                      <a:pt x="2" y="111"/>
                    </a:lnTo>
                    <a:lnTo>
                      <a:pt x="4" y="100"/>
                    </a:lnTo>
                    <a:lnTo>
                      <a:pt x="9" y="88"/>
                    </a:lnTo>
                    <a:lnTo>
                      <a:pt x="15" y="74"/>
                    </a:lnTo>
                    <a:lnTo>
                      <a:pt x="22" y="64"/>
                    </a:lnTo>
                    <a:lnTo>
                      <a:pt x="25" y="59"/>
                    </a:lnTo>
                    <a:lnTo>
                      <a:pt x="27" y="56"/>
                    </a:lnTo>
                    <a:lnTo>
                      <a:pt x="30" y="52"/>
                    </a:lnTo>
                    <a:lnTo>
                      <a:pt x="30" y="50"/>
                    </a:lnTo>
                    <a:lnTo>
                      <a:pt x="30" y="50"/>
                    </a:lnTo>
                    <a:lnTo>
                      <a:pt x="31" y="50"/>
                    </a:lnTo>
                    <a:lnTo>
                      <a:pt x="31" y="48"/>
                    </a:lnTo>
                    <a:lnTo>
                      <a:pt x="31" y="48"/>
                    </a:lnTo>
                    <a:lnTo>
                      <a:pt x="44" y="25"/>
                    </a:lnTo>
                    <a:lnTo>
                      <a:pt x="52" y="0"/>
                    </a:lnTo>
                    <a:close/>
                  </a:path>
                </a:pathLst>
              </a:custGeom>
              <a:grpFill/>
              <a:ln w="0">
                <a:noFill/>
                <a:prstDash val="solid"/>
                <a:round/>
                <a:headEnd/>
                <a:tailEnd/>
              </a:ln>
            </p:spPr>
            <p:txBody>
              <a:bodyPr vert="horz" wrap="square" lIns="89618" tIns="44808" rIns="89618" bIns="44808" numCol="1" anchor="t" anchorCtr="0" compatLnSpc="1">
                <a:prstTxWarp prst="textNoShape">
                  <a:avLst/>
                </a:prstTxWarp>
              </a:bodyPr>
              <a:lstStyle/>
              <a:p>
                <a:pPr marL="0" marR="0" lvl="0" indent="0" algn="ctr" defTabSz="91413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B9BD5">
                      <a:lumMod val="75000"/>
                    </a:srgbClr>
                  </a:solidFill>
                  <a:effectLst/>
                  <a:uLnTx/>
                  <a:uFillTx/>
                  <a:latin typeface="Segoe UI" panose="020B0502040204020203" pitchFamily="34" charset="0"/>
                  <a:ea typeface="+mn-ea"/>
                  <a:cs typeface="Segoe UI" panose="020B0502040204020203" pitchFamily="34" charset="0"/>
                </a:endParaRPr>
              </a:p>
            </p:txBody>
          </p:sp>
          <p:sp>
            <p:nvSpPr>
              <p:cNvPr id="23" name="Freeform 48"/>
              <p:cNvSpPr>
                <a:spLocks/>
              </p:cNvSpPr>
              <p:nvPr/>
            </p:nvSpPr>
            <p:spPr bwMode="auto">
              <a:xfrm>
                <a:off x="-393703" y="4667248"/>
                <a:ext cx="138114" cy="117476"/>
              </a:xfrm>
              <a:custGeom>
                <a:avLst/>
                <a:gdLst>
                  <a:gd name="T0" fmla="*/ 116 w 174"/>
                  <a:gd name="T1" fmla="*/ 0 h 149"/>
                  <a:gd name="T2" fmla="*/ 137 w 174"/>
                  <a:gd name="T3" fmla="*/ 3 h 149"/>
                  <a:gd name="T4" fmla="*/ 154 w 174"/>
                  <a:gd name="T5" fmla="*/ 24 h 149"/>
                  <a:gd name="T6" fmla="*/ 166 w 174"/>
                  <a:gd name="T7" fmla="*/ 47 h 149"/>
                  <a:gd name="T8" fmla="*/ 173 w 174"/>
                  <a:gd name="T9" fmla="*/ 73 h 149"/>
                  <a:gd name="T10" fmla="*/ 174 w 174"/>
                  <a:gd name="T11" fmla="*/ 102 h 149"/>
                  <a:gd name="T12" fmla="*/ 173 w 174"/>
                  <a:gd name="T13" fmla="*/ 103 h 149"/>
                  <a:gd name="T14" fmla="*/ 173 w 174"/>
                  <a:gd name="T15" fmla="*/ 106 h 149"/>
                  <a:gd name="T16" fmla="*/ 173 w 174"/>
                  <a:gd name="T17" fmla="*/ 108 h 149"/>
                  <a:gd name="T18" fmla="*/ 169 w 174"/>
                  <a:gd name="T19" fmla="*/ 113 h 149"/>
                  <a:gd name="T20" fmla="*/ 165 w 174"/>
                  <a:gd name="T21" fmla="*/ 119 h 149"/>
                  <a:gd name="T22" fmla="*/ 164 w 174"/>
                  <a:gd name="T23" fmla="*/ 123 h 149"/>
                  <a:gd name="T24" fmla="*/ 163 w 174"/>
                  <a:gd name="T25" fmla="*/ 124 h 149"/>
                  <a:gd name="T26" fmla="*/ 162 w 174"/>
                  <a:gd name="T27" fmla="*/ 125 h 149"/>
                  <a:gd name="T28" fmla="*/ 158 w 174"/>
                  <a:gd name="T29" fmla="*/ 130 h 149"/>
                  <a:gd name="T30" fmla="*/ 154 w 174"/>
                  <a:gd name="T31" fmla="*/ 133 h 149"/>
                  <a:gd name="T32" fmla="*/ 151 w 174"/>
                  <a:gd name="T33" fmla="*/ 135 h 149"/>
                  <a:gd name="T34" fmla="*/ 147 w 174"/>
                  <a:gd name="T35" fmla="*/ 137 h 149"/>
                  <a:gd name="T36" fmla="*/ 121 w 174"/>
                  <a:gd name="T37" fmla="*/ 137 h 149"/>
                  <a:gd name="T38" fmla="*/ 117 w 174"/>
                  <a:gd name="T39" fmla="*/ 138 h 149"/>
                  <a:gd name="T40" fmla="*/ 115 w 174"/>
                  <a:gd name="T41" fmla="*/ 138 h 149"/>
                  <a:gd name="T42" fmla="*/ 113 w 174"/>
                  <a:gd name="T43" fmla="*/ 139 h 149"/>
                  <a:gd name="T44" fmla="*/ 89 w 174"/>
                  <a:gd name="T45" fmla="*/ 145 h 149"/>
                  <a:gd name="T46" fmla="*/ 67 w 174"/>
                  <a:gd name="T47" fmla="*/ 148 h 149"/>
                  <a:gd name="T48" fmla="*/ 54 w 174"/>
                  <a:gd name="T49" fmla="*/ 149 h 149"/>
                  <a:gd name="T50" fmla="*/ 41 w 174"/>
                  <a:gd name="T51" fmla="*/ 145 h 149"/>
                  <a:gd name="T52" fmla="*/ 30 w 174"/>
                  <a:gd name="T53" fmla="*/ 139 h 149"/>
                  <a:gd name="T54" fmla="*/ 25 w 174"/>
                  <a:gd name="T55" fmla="*/ 135 h 149"/>
                  <a:gd name="T56" fmla="*/ 21 w 174"/>
                  <a:gd name="T57" fmla="*/ 132 h 149"/>
                  <a:gd name="T58" fmla="*/ 16 w 174"/>
                  <a:gd name="T59" fmla="*/ 128 h 149"/>
                  <a:gd name="T60" fmla="*/ 13 w 174"/>
                  <a:gd name="T61" fmla="*/ 124 h 149"/>
                  <a:gd name="T62" fmla="*/ 10 w 174"/>
                  <a:gd name="T63" fmla="*/ 114 h 149"/>
                  <a:gd name="T64" fmla="*/ 5 w 174"/>
                  <a:gd name="T65" fmla="*/ 107 h 149"/>
                  <a:gd name="T66" fmla="*/ 1 w 174"/>
                  <a:gd name="T67" fmla="*/ 96 h 149"/>
                  <a:gd name="T68" fmla="*/ 0 w 174"/>
                  <a:gd name="T69" fmla="*/ 85 h 149"/>
                  <a:gd name="T70" fmla="*/ 2 w 174"/>
                  <a:gd name="T71" fmla="*/ 73 h 149"/>
                  <a:gd name="T72" fmla="*/ 8 w 174"/>
                  <a:gd name="T73" fmla="*/ 58 h 149"/>
                  <a:gd name="T74" fmla="*/ 17 w 174"/>
                  <a:gd name="T75" fmla="*/ 46 h 149"/>
                  <a:gd name="T76" fmla="*/ 30 w 174"/>
                  <a:gd name="T77" fmla="*/ 36 h 149"/>
                  <a:gd name="T78" fmla="*/ 34 w 174"/>
                  <a:gd name="T79" fmla="*/ 33 h 149"/>
                  <a:gd name="T80" fmla="*/ 39 w 174"/>
                  <a:gd name="T81" fmla="*/ 31 h 149"/>
                  <a:gd name="T82" fmla="*/ 44 w 174"/>
                  <a:gd name="T83" fmla="*/ 30 h 149"/>
                  <a:gd name="T84" fmla="*/ 48 w 174"/>
                  <a:gd name="T85" fmla="*/ 28 h 149"/>
                  <a:gd name="T86" fmla="*/ 82 w 174"/>
                  <a:gd name="T87" fmla="*/ 15 h 149"/>
                  <a:gd name="T88" fmla="*/ 116 w 174"/>
                  <a:gd name="T8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4" h="149">
                    <a:moveTo>
                      <a:pt x="116" y="0"/>
                    </a:moveTo>
                    <a:lnTo>
                      <a:pt x="137" y="3"/>
                    </a:lnTo>
                    <a:lnTo>
                      <a:pt x="154" y="24"/>
                    </a:lnTo>
                    <a:lnTo>
                      <a:pt x="166" y="47"/>
                    </a:lnTo>
                    <a:lnTo>
                      <a:pt x="173" y="73"/>
                    </a:lnTo>
                    <a:lnTo>
                      <a:pt x="174" y="102"/>
                    </a:lnTo>
                    <a:lnTo>
                      <a:pt x="173" y="103"/>
                    </a:lnTo>
                    <a:lnTo>
                      <a:pt x="173" y="106"/>
                    </a:lnTo>
                    <a:lnTo>
                      <a:pt x="173" y="108"/>
                    </a:lnTo>
                    <a:lnTo>
                      <a:pt x="169" y="113"/>
                    </a:lnTo>
                    <a:lnTo>
                      <a:pt x="165" y="119"/>
                    </a:lnTo>
                    <a:lnTo>
                      <a:pt x="164" y="123"/>
                    </a:lnTo>
                    <a:lnTo>
                      <a:pt x="163" y="124"/>
                    </a:lnTo>
                    <a:lnTo>
                      <a:pt x="162" y="125"/>
                    </a:lnTo>
                    <a:lnTo>
                      <a:pt x="158" y="130"/>
                    </a:lnTo>
                    <a:lnTo>
                      <a:pt x="154" y="133"/>
                    </a:lnTo>
                    <a:lnTo>
                      <a:pt x="151" y="135"/>
                    </a:lnTo>
                    <a:lnTo>
                      <a:pt x="147" y="137"/>
                    </a:lnTo>
                    <a:lnTo>
                      <a:pt x="121" y="137"/>
                    </a:lnTo>
                    <a:lnTo>
                      <a:pt x="117" y="138"/>
                    </a:lnTo>
                    <a:lnTo>
                      <a:pt x="115" y="138"/>
                    </a:lnTo>
                    <a:lnTo>
                      <a:pt x="113" y="139"/>
                    </a:lnTo>
                    <a:lnTo>
                      <a:pt x="89" y="145"/>
                    </a:lnTo>
                    <a:lnTo>
                      <a:pt x="67" y="148"/>
                    </a:lnTo>
                    <a:lnTo>
                      <a:pt x="54" y="149"/>
                    </a:lnTo>
                    <a:lnTo>
                      <a:pt x="41" y="145"/>
                    </a:lnTo>
                    <a:lnTo>
                      <a:pt x="30" y="139"/>
                    </a:lnTo>
                    <a:lnTo>
                      <a:pt x="25" y="135"/>
                    </a:lnTo>
                    <a:lnTo>
                      <a:pt x="21" y="132"/>
                    </a:lnTo>
                    <a:lnTo>
                      <a:pt x="16" y="128"/>
                    </a:lnTo>
                    <a:lnTo>
                      <a:pt x="13" y="124"/>
                    </a:lnTo>
                    <a:lnTo>
                      <a:pt x="10" y="114"/>
                    </a:lnTo>
                    <a:lnTo>
                      <a:pt x="5" y="107"/>
                    </a:lnTo>
                    <a:lnTo>
                      <a:pt x="1" y="96"/>
                    </a:lnTo>
                    <a:lnTo>
                      <a:pt x="0" y="85"/>
                    </a:lnTo>
                    <a:lnTo>
                      <a:pt x="2" y="73"/>
                    </a:lnTo>
                    <a:lnTo>
                      <a:pt x="8" y="58"/>
                    </a:lnTo>
                    <a:lnTo>
                      <a:pt x="17" y="46"/>
                    </a:lnTo>
                    <a:lnTo>
                      <a:pt x="30" y="36"/>
                    </a:lnTo>
                    <a:lnTo>
                      <a:pt x="34" y="33"/>
                    </a:lnTo>
                    <a:lnTo>
                      <a:pt x="39" y="31"/>
                    </a:lnTo>
                    <a:lnTo>
                      <a:pt x="44" y="30"/>
                    </a:lnTo>
                    <a:lnTo>
                      <a:pt x="48" y="28"/>
                    </a:lnTo>
                    <a:lnTo>
                      <a:pt x="82" y="15"/>
                    </a:lnTo>
                    <a:lnTo>
                      <a:pt x="116" y="0"/>
                    </a:lnTo>
                    <a:close/>
                  </a:path>
                </a:pathLst>
              </a:custGeom>
              <a:grpFill/>
              <a:ln w="0">
                <a:noFill/>
                <a:prstDash val="solid"/>
                <a:round/>
                <a:headEnd/>
                <a:tailEnd/>
              </a:ln>
            </p:spPr>
            <p:txBody>
              <a:bodyPr vert="horz" wrap="square" lIns="89618" tIns="44808" rIns="89618" bIns="44808" numCol="1" anchor="t" anchorCtr="0" compatLnSpc="1">
                <a:prstTxWarp prst="textNoShape">
                  <a:avLst/>
                </a:prstTxWarp>
              </a:bodyPr>
              <a:lstStyle/>
              <a:p>
                <a:pPr marL="0" marR="0" lvl="0" indent="0" algn="ctr" defTabSz="91413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B9BD5">
                      <a:lumMod val="75000"/>
                    </a:srgbClr>
                  </a:solidFill>
                  <a:effectLst/>
                  <a:uLnTx/>
                  <a:uFillTx/>
                  <a:latin typeface="Segoe UI" panose="020B0502040204020203" pitchFamily="34" charset="0"/>
                  <a:ea typeface="+mn-ea"/>
                  <a:cs typeface="Segoe UI" panose="020B0502040204020203" pitchFamily="34" charset="0"/>
                </a:endParaRPr>
              </a:p>
            </p:txBody>
          </p:sp>
          <p:sp>
            <p:nvSpPr>
              <p:cNvPr id="24" name="Freeform 49"/>
              <p:cNvSpPr>
                <a:spLocks/>
              </p:cNvSpPr>
              <p:nvPr/>
            </p:nvSpPr>
            <p:spPr bwMode="auto">
              <a:xfrm>
                <a:off x="-619129" y="4678361"/>
                <a:ext cx="152401" cy="115885"/>
              </a:xfrm>
              <a:custGeom>
                <a:avLst/>
                <a:gdLst>
                  <a:gd name="T0" fmla="*/ 66 w 194"/>
                  <a:gd name="T1" fmla="*/ 0 h 146"/>
                  <a:gd name="T2" fmla="*/ 98 w 194"/>
                  <a:gd name="T3" fmla="*/ 1 h 146"/>
                  <a:gd name="T4" fmla="*/ 130 w 194"/>
                  <a:gd name="T5" fmla="*/ 7 h 146"/>
                  <a:gd name="T6" fmla="*/ 146 w 194"/>
                  <a:gd name="T7" fmla="*/ 16 h 146"/>
                  <a:gd name="T8" fmla="*/ 161 w 194"/>
                  <a:gd name="T9" fmla="*/ 27 h 146"/>
                  <a:gd name="T10" fmla="*/ 167 w 194"/>
                  <a:gd name="T11" fmla="*/ 30 h 146"/>
                  <a:gd name="T12" fmla="*/ 172 w 194"/>
                  <a:gd name="T13" fmla="*/ 34 h 146"/>
                  <a:gd name="T14" fmla="*/ 177 w 194"/>
                  <a:gd name="T15" fmla="*/ 38 h 146"/>
                  <a:gd name="T16" fmla="*/ 188 w 194"/>
                  <a:gd name="T17" fmla="*/ 48 h 146"/>
                  <a:gd name="T18" fmla="*/ 194 w 194"/>
                  <a:gd name="T19" fmla="*/ 59 h 146"/>
                  <a:gd name="T20" fmla="*/ 194 w 194"/>
                  <a:gd name="T21" fmla="*/ 80 h 146"/>
                  <a:gd name="T22" fmla="*/ 190 w 194"/>
                  <a:gd name="T23" fmla="*/ 98 h 146"/>
                  <a:gd name="T24" fmla="*/ 188 w 194"/>
                  <a:gd name="T25" fmla="*/ 104 h 146"/>
                  <a:gd name="T26" fmla="*/ 184 w 194"/>
                  <a:gd name="T27" fmla="*/ 110 h 146"/>
                  <a:gd name="T28" fmla="*/ 182 w 194"/>
                  <a:gd name="T29" fmla="*/ 116 h 146"/>
                  <a:gd name="T30" fmla="*/ 177 w 194"/>
                  <a:gd name="T31" fmla="*/ 123 h 146"/>
                  <a:gd name="T32" fmla="*/ 172 w 194"/>
                  <a:gd name="T33" fmla="*/ 129 h 146"/>
                  <a:gd name="T34" fmla="*/ 167 w 194"/>
                  <a:gd name="T35" fmla="*/ 134 h 146"/>
                  <a:gd name="T36" fmla="*/ 163 w 194"/>
                  <a:gd name="T37" fmla="*/ 136 h 146"/>
                  <a:gd name="T38" fmla="*/ 161 w 194"/>
                  <a:gd name="T39" fmla="*/ 138 h 146"/>
                  <a:gd name="T40" fmla="*/ 157 w 194"/>
                  <a:gd name="T41" fmla="*/ 140 h 146"/>
                  <a:gd name="T42" fmla="*/ 152 w 194"/>
                  <a:gd name="T43" fmla="*/ 141 h 146"/>
                  <a:gd name="T44" fmla="*/ 124 w 194"/>
                  <a:gd name="T45" fmla="*/ 146 h 146"/>
                  <a:gd name="T46" fmla="*/ 97 w 194"/>
                  <a:gd name="T47" fmla="*/ 146 h 146"/>
                  <a:gd name="T48" fmla="*/ 71 w 194"/>
                  <a:gd name="T49" fmla="*/ 143 h 146"/>
                  <a:gd name="T50" fmla="*/ 61 w 194"/>
                  <a:gd name="T51" fmla="*/ 140 h 146"/>
                  <a:gd name="T52" fmla="*/ 52 w 194"/>
                  <a:gd name="T53" fmla="*/ 138 h 146"/>
                  <a:gd name="T54" fmla="*/ 33 w 194"/>
                  <a:gd name="T55" fmla="*/ 131 h 146"/>
                  <a:gd name="T56" fmla="*/ 17 w 194"/>
                  <a:gd name="T57" fmla="*/ 123 h 146"/>
                  <a:gd name="T58" fmla="*/ 12 w 194"/>
                  <a:gd name="T59" fmla="*/ 118 h 146"/>
                  <a:gd name="T60" fmla="*/ 7 w 194"/>
                  <a:gd name="T61" fmla="*/ 113 h 146"/>
                  <a:gd name="T62" fmla="*/ 4 w 194"/>
                  <a:gd name="T63" fmla="*/ 105 h 146"/>
                  <a:gd name="T64" fmla="*/ 1 w 194"/>
                  <a:gd name="T65" fmla="*/ 100 h 146"/>
                  <a:gd name="T66" fmla="*/ 0 w 194"/>
                  <a:gd name="T67" fmla="*/ 96 h 146"/>
                  <a:gd name="T68" fmla="*/ 0 w 194"/>
                  <a:gd name="T69" fmla="*/ 91 h 146"/>
                  <a:gd name="T70" fmla="*/ 0 w 194"/>
                  <a:gd name="T71" fmla="*/ 86 h 146"/>
                  <a:gd name="T72" fmla="*/ 1 w 194"/>
                  <a:gd name="T73" fmla="*/ 82 h 146"/>
                  <a:gd name="T74" fmla="*/ 1 w 194"/>
                  <a:gd name="T75" fmla="*/ 78 h 146"/>
                  <a:gd name="T76" fmla="*/ 3 w 194"/>
                  <a:gd name="T77" fmla="*/ 75 h 146"/>
                  <a:gd name="T78" fmla="*/ 7 w 194"/>
                  <a:gd name="T79" fmla="*/ 49 h 146"/>
                  <a:gd name="T80" fmla="*/ 12 w 194"/>
                  <a:gd name="T81" fmla="*/ 35 h 146"/>
                  <a:gd name="T82" fmla="*/ 17 w 194"/>
                  <a:gd name="T83" fmla="*/ 23 h 146"/>
                  <a:gd name="T84" fmla="*/ 21 w 194"/>
                  <a:gd name="T85" fmla="*/ 19 h 146"/>
                  <a:gd name="T86" fmla="*/ 25 w 194"/>
                  <a:gd name="T87" fmla="*/ 14 h 146"/>
                  <a:gd name="T88" fmla="*/ 30 w 194"/>
                  <a:gd name="T89" fmla="*/ 12 h 146"/>
                  <a:gd name="T90" fmla="*/ 34 w 194"/>
                  <a:gd name="T91" fmla="*/ 8 h 146"/>
                  <a:gd name="T92" fmla="*/ 50 w 194"/>
                  <a:gd name="T93" fmla="*/ 3 h 146"/>
                  <a:gd name="T94" fmla="*/ 66 w 194"/>
                  <a:gd name="T9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146">
                    <a:moveTo>
                      <a:pt x="66" y="0"/>
                    </a:moveTo>
                    <a:lnTo>
                      <a:pt x="98" y="1"/>
                    </a:lnTo>
                    <a:lnTo>
                      <a:pt x="130" y="7"/>
                    </a:lnTo>
                    <a:lnTo>
                      <a:pt x="146" y="16"/>
                    </a:lnTo>
                    <a:lnTo>
                      <a:pt x="161" y="27"/>
                    </a:lnTo>
                    <a:lnTo>
                      <a:pt x="167" y="30"/>
                    </a:lnTo>
                    <a:lnTo>
                      <a:pt x="172" y="34"/>
                    </a:lnTo>
                    <a:lnTo>
                      <a:pt x="177" y="38"/>
                    </a:lnTo>
                    <a:lnTo>
                      <a:pt x="188" y="48"/>
                    </a:lnTo>
                    <a:lnTo>
                      <a:pt x="194" y="59"/>
                    </a:lnTo>
                    <a:lnTo>
                      <a:pt x="194" y="80"/>
                    </a:lnTo>
                    <a:lnTo>
                      <a:pt x="190" y="98"/>
                    </a:lnTo>
                    <a:lnTo>
                      <a:pt x="188" y="104"/>
                    </a:lnTo>
                    <a:lnTo>
                      <a:pt x="184" y="110"/>
                    </a:lnTo>
                    <a:lnTo>
                      <a:pt x="182" y="116"/>
                    </a:lnTo>
                    <a:lnTo>
                      <a:pt x="177" y="123"/>
                    </a:lnTo>
                    <a:lnTo>
                      <a:pt x="172" y="129"/>
                    </a:lnTo>
                    <a:lnTo>
                      <a:pt x="167" y="134"/>
                    </a:lnTo>
                    <a:lnTo>
                      <a:pt x="163" y="136"/>
                    </a:lnTo>
                    <a:lnTo>
                      <a:pt x="161" y="138"/>
                    </a:lnTo>
                    <a:lnTo>
                      <a:pt x="157" y="140"/>
                    </a:lnTo>
                    <a:lnTo>
                      <a:pt x="152" y="141"/>
                    </a:lnTo>
                    <a:lnTo>
                      <a:pt x="124" y="146"/>
                    </a:lnTo>
                    <a:lnTo>
                      <a:pt x="97" y="146"/>
                    </a:lnTo>
                    <a:lnTo>
                      <a:pt x="71" y="143"/>
                    </a:lnTo>
                    <a:lnTo>
                      <a:pt x="61" y="140"/>
                    </a:lnTo>
                    <a:lnTo>
                      <a:pt x="52" y="138"/>
                    </a:lnTo>
                    <a:lnTo>
                      <a:pt x="33" y="131"/>
                    </a:lnTo>
                    <a:lnTo>
                      <a:pt x="17" y="123"/>
                    </a:lnTo>
                    <a:lnTo>
                      <a:pt x="12" y="118"/>
                    </a:lnTo>
                    <a:lnTo>
                      <a:pt x="7" y="113"/>
                    </a:lnTo>
                    <a:lnTo>
                      <a:pt x="4" y="105"/>
                    </a:lnTo>
                    <a:lnTo>
                      <a:pt x="1" y="100"/>
                    </a:lnTo>
                    <a:lnTo>
                      <a:pt x="0" y="96"/>
                    </a:lnTo>
                    <a:lnTo>
                      <a:pt x="0" y="91"/>
                    </a:lnTo>
                    <a:lnTo>
                      <a:pt x="0" y="86"/>
                    </a:lnTo>
                    <a:lnTo>
                      <a:pt x="1" y="82"/>
                    </a:lnTo>
                    <a:lnTo>
                      <a:pt x="1" y="78"/>
                    </a:lnTo>
                    <a:lnTo>
                      <a:pt x="3" y="75"/>
                    </a:lnTo>
                    <a:lnTo>
                      <a:pt x="7" y="49"/>
                    </a:lnTo>
                    <a:lnTo>
                      <a:pt x="12" y="35"/>
                    </a:lnTo>
                    <a:lnTo>
                      <a:pt x="17" y="23"/>
                    </a:lnTo>
                    <a:lnTo>
                      <a:pt x="21" y="19"/>
                    </a:lnTo>
                    <a:lnTo>
                      <a:pt x="25" y="14"/>
                    </a:lnTo>
                    <a:lnTo>
                      <a:pt x="30" y="12"/>
                    </a:lnTo>
                    <a:lnTo>
                      <a:pt x="34" y="8"/>
                    </a:lnTo>
                    <a:lnTo>
                      <a:pt x="50" y="3"/>
                    </a:lnTo>
                    <a:lnTo>
                      <a:pt x="66" y="0"/>
                    </a:lnTo>
                    <a:close/>
                  </a:path>
                </a:pathLst>
              </a:custGeom>
              <a:grpFill/>
              <a:ln w="0">
                <a:noFill/>
                <a:prstDash val="solid"/>
                <a:round/>
                <a:headEnd/>
                <a:tailEnd/>
              </a:ln>
            </p:spPr>
            <p:txBody>
              <a:bodyPr vert="horz" wrap="square" lIns="89618" tIns="44808" rIns="89618" bIns="44808" numCol="1" anchor="t" anchorCtr="0" compatLnSpc="1">
                <a:prstTxWarp prst="textNoShape">
                  <a:avLst/>
                </a:prstTxWarp>
              </a:bodyPr>
              <a:lstStyle/>
              <a:p>
                <a:pPr marL="0" marR="0" lvl="0" indent="0" algn="ctr" defTabSz="91413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B9BD5">
                      <a:lumMod val="75000"/>
                    </a:srgbClr>
                  </a:solidFill>
                  <a:effectLst/>
                  <a:uLnTx/>
                  <a:uFillTx/>
                  <a:latin typeface="Segoe UI" panose="020B0502040204020203" pitchFamily="34" charset="0"/>
                  <a:ea typeface="+mn-ea"/>
                  <a:cs typeface="Segoe UI" panose="020B0502040204020203" pitchFamily="34" charset="0"/>
                </a:endParaRPr>
              </a:p>
            </p:txBody>
          </p:sp>
          <p:sp>
            <p:nvSpPr>
              <p:cNvPr id="25" name="Freeform 50"/>
              <p:cNvSpPr>
                <a:spLocks noEditPoints="1"/>
              </p:cNvSpPr>
              <p:nvPr/>
            </p:nvSpPr>
            <p:spPr bwMode="auto">
              <a:xfrm>
                <a:off x="-2643185" y="4241800"/>
                <a:ext cx="3117848" cy="1336678"/>
              </a:xfrm>
              <a:custGeom>
                <a:avLst/>
                <a:gdLst>
                  <a:gd name="T0" fmla="*/ 2312 w 3929"/>
                  <a:gd name="T1" fmla="*/ 886 h 1684"/>
                  <a:gd name="T2" fmla="*/ 2279 w 3929"/>
                  <a:gd name="T3" fmla="*/ 984 h 1684"/>
                  <a:gd name="T4" fmla="*/ 2339 w 3929"/>
                  <a:gd name="T5" fmla="*/ 1063 h 1684"/>
                  <a:gd name="T6" fmla="*/ 2589 w 3929"/>
                  <a:gd name="T7" fmla="*/ 1101 h 1684"/>
                  <a:gd name="T8" fmla="*/ 2293 w 3929"/>
                  <a:gd name="T9" fmla="*/ 1264 h 1684"/>
                  <a:gd name="T10" fmla="*/ 2306 w 3929"/>
                  <a:gd name="T11" fmla="*/ 1353 h 1684"/>
                  <a:gd name="T12" fmla="*/ 2363 w 3929"/>
                  <a:gd name="T13" fmla="*/ 1407 h 1684"/>
                  <a:gd name="T14" fmla="*/ 2469 w 3929"/>
                  <a:gd name="T15" fmla="*/ 1327 h 1684"/>
                  <a:gd name="T16" fmla="*/ 3163 w 3929"/>
                  <a:gd name="T17" fmla="*/ 1396 h 1684"/>
                  <a:gd name="T18" fmla="*/ 3244 w 3929"/>
                  <a:gd name="T19" fmla="*/ 1338 h 1684"/>
                  <a:gd name="T20" fmla="*/ 3272 w 3929"/>
                  <a:gd name="T21" fmla="*/ 1279 h 1684"/>
                  <a:gd name="T22" fmla="*/ 3130 w 3929"/>
                  <a:gd name="T23" fmla="*/ 1250 h 1684"/>
                  <a:gd name="T24" fmla="*/ 3164 w 3929"/>
                  <a:gd name="T25" fmla="*/ 1049 h 1684"/>
                  <a:gd name="T26" fmla="*/ 3264 w 3929"/>
                  <a:gd name="T27" fmla="*/ 1040 h 1684"/>
                  <a:gd name="T28" fmla="*/ 3268 w 3929"/>
                  <a:gd name="T29" fmla="*/ 976 h 1684"/>
                  <a:gd name="T30" fmla="*/ 3242 w 3929"/>
                  <a:gd name="T31" fmla="*/ 862 h 1684"/>
                  <a:gd name="T32" fmla="*/ 3153 w 3929"/>
                  <a:gd name="T33" fmla="*/ 832 h 1684"/>
                  <a:gd name="T34" fmla="*/ 3087 w 3929"/>
                  <a:gd name="T35" fmla="*/ 924 h 1684"/>
                  <a:gd name="T36" fmla="*/ 2463 w 3929"/>
                  <a:gd name="T37" fmla="*/ 924 h 1684"/>
                  <a:gd name="T38" fmla="*/ 2376 w 3929"/>
                  <a:gd name="T39" fmla="*/ 822 h 1684"/>
                  <a:gd name="T40" fmla="*/ 481 w 3929"/>
                  <a:gd name="T41" fmla="*/ 595 h 1684"/>
                  <a:gd name="T42" fmla="*/ 311 w 3929"/>
                  <a:gd name="T43" fmla="*/ 967 h 1684"/>
                  <a:gd name="T44" fmla="*/ 608 w 3929"/>
                  <a:gd name="T45" fmla="*/ 1092 h 1684"/>
                  <a:gd name="T46" fmla="*/ 808 w 3929"/>
                  <a:gd name="T47" fmla="*/ 1038 h 1684"/>
                  <a:gd name="T48" fmla="*/ 1100 w 3929"/>
                  <a:gd name="T49" fmla="*/ 1037 h 1684"/>
                  <a:gd name="T50" fmla="*/ 2638 w 3929"/>
                  <a:gd name="T51" fmla="*/ 191 h 1684"/>
                  <a:gd name="T52" fmla="*/ 2546 w 3929"/>
                  <a:gd name="T53" fmla="*/ 244 h 1684"/>
                  <a:gd name="T54" fmla="*/ 2463 w 3929"/>
                  <a:gd name="T55" fmla="*/ 355 h 1684"/>
                  <a:gd name="T56" fmla="*/ 2447 w 3929"/>
                  <a:gd name="T57" fmla="*/ 517 h 1684"/>
                  <a:gd name="T58" fmla="*/ 2470 w 3929"/>
                  <a:gd name="T59" fmla="*/ 714 h 1684"/>
                  <a:gd name="T60" fmla="*/ 2521 w 3929"/>
                  <a:gd name="T61" fmla="*/ 798 h 1684"/>
                  <a:gd name="T62" fmla="*/ 2571 w 3929"/>
                  <a:gd name="T63" fmla="*/ 813 h 1684"/>
                  <a:gd name="T64" fmla="*/ 2646 w 3929"/>
                  <a:gd name="T65" fmla="*/ 927 h 1684"/>
                  <a:gd name="T66" fmla="*/ 2714 w 3929"/>
                  <a:gd name="T67" fmla="*/ 896 h 1684"/>
                  <a:gd name="T68" fmla="*/ 2732 w 3929"/>
                  <a:gd name="T69" fmla="*/ 916 h 1684"/>
                  <a:gd name="T70" fmla="*/ 2789 w 3929"/>
                  <a:gd name="T71" fmla="*/ 922 h 1684"/>
                  <a:gd name="T72" fmla="*/ 2808 w 3929"/>
                  <a:gd name="T73" fmla="*/ 889 h 1684"/>
                  <a:gd name="T74" fmla="*/ 2876 w 3929"/>
                  <a:gd name="T75" fmla="*/ 880 h 1684"/>
                  <a:gd name="T76" fmla="*/ 2892 w 3929"/>
                  <a:gd name="T77" fmla="*/ 922 h 1684"/>
                  <a:gd name="T78" fmla="*/ 2944 w 3929"/>
                  <a:gd name="T79" fmla="*/ 885 h 1684"/>
                  <a:gd name="T80" fmla="*/ 3031 w 3929"/>
                  <a:gd name="T81" fmla="*/ 808 h 1684"/>
                  <a:gd name="T82" fmla="*/ 3077 w 3929"/>
                  <a:gd name="T83" fmla="*/ 665 h 1684"/>
                  <a:gd name="T84" fmla="*/ 3099 w 3929"/>
                  <a:gd name="T85" fmla="*/ 611 h 1684"/>
                  <a:gd name="T86" fmla="*/ 3099 w 3929"/>
                  <a:gd name="T87" fmla="*/ 399 h 1684"/>
                  <a:gd name="T88" fmla="*/ 3029 w 3929"/>
                  <a:gd name="T89" fmla="*/ 269 h 1684"/>
                  <a:gd name="T90" fmla="*/ 2942 w 3929"/>
                  <a:gd name="T91" fmla="*/ 197 h 1684"/>
                  <a:gd name="T92" fmla="*/ 2860 w 3929"/>
                  <a:gd name="T93" fmla="*/ 167 h 1684"/>
                  <a:gd name="T94" fmla="*/ 3414 w 3929"/>
                  <a:gd name="T95" fmla="*/ 1636 h 1684"/>
                  <a:gd name="T96" fmla="*/ 2942 w 3929"/>
                  <a:gd name="T97" fmla="*/ 1609 h 1684"/>
                  <a:gd name="T98" fmla="*/ 697 w 3929"/>
                  <a:gd name="T99" fmla="*/ 1563 h 1684"/>
                  <a:gd name="T100" fmla="*/ 2 w 3929"/>
                  <a:gd name="T101" fmla="*/ 1253 h 1684"/>
                  <a:gd name="T102" fmla="*/ 98 w 3929"/>
                  <a:gd name="T103" fmla="*/ 1007 h 1684"/>
                  <a:gd name="T104" fmla="*/ 247 w 3929"/>
                  <a:gd name="T105" fmla="*/ 631 h 1684"/>
                  <a:gd name="T106" fmla="*/ 440 w 3929"/>
                  <a:gd name="T107" fmla="*/ 399 h 1684"/>
                  <a:gd name="T108" fmla="*/ 877 w 3929"/>
                  <a:gd name="T109" fmla="*/ 347 h 1684"/>
                  <a:gd name="T110" fmla="*/ 1191 w 3929"/>
                  <a:gd name="T111" fmla="*/ 348 h 1684"/>
                  <a:gd name="T112" fmla="*/ 1317 w 3929"/>
                  <a:gd name="T113" fmla="*/ 503 h 1684"/>
                  <a:gd name="T114" fmla="*/ 1318 w 3929"/>
                  <a:gd name="T115" fmla="*/ 873 h 1684"/>
                  <a:gd name="T116" fmla="*/ 1321 w 3929"/>
                  <a:gd name="T117" fmla="*/ 1288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29" h="1684">
                    <a:moveTo>
                      <a:pt x="2356" y="820"/>
                    </a:moveTo>
                    <a:lnTo>
                      <a:pt x="2337" y="825"/>
                    </a:lnTo>
                    <a:lnTo>
                      <a:pt x="2332" y="828"/>
                    </a:lnTo>
                    <a:lnTo>
                      <a:pt x="2327" y="831"/>
                    </a:lnTo>
                    <a:lnTo>
                      <a:pt x="2322" y="836"/>
                    </a:lnTo>
                    <a:lnTo>
                      <a:pt x="2318" y="840"/>
                    </a:lnTo>
                    <a:lnTo>
                      <a:pt x="2314" y="854"/>
                    </a:lnTo>
                    <a:lnTo>
                      <a:pt x="2310" y="869"/>
                    </a:lnTo>
                    <a:lnTo>
                      <a:pt x="2312" y="886"/>
                    </a:lnTo>
                    <a:lnTo>
                      <a:pt x="2316" y="912"/>
                    </a:lnTo>
                    <a:lnTo>
                      <a:pt x="2325" y="938"/>
                    </a:lnTo>
                    <a:lnTo>
                      <a:pt x="2310" y="948"/>
                    </a:lnTo>
                    <a:lnTo>
                      <a:pt x="2296" y="960"/>
                    </a:lnTo>
                    <a:lnTo>
                      <a:pt x="2295" y="960"/>
                    </a:lnTo>
                    <a:lnTo>
                      <a:pt x="2294" y="961"/>
                    </a:lnTo>
                    <a:lnTo>
                      <a:pt x="2291" y="964"/>
                    </a:lnTo>
                    <a:lnTo>
                      <a:pt x="2290" y="966"/>
                    </a:lnTo>
                    <a:lnTo>
                      <a:pt x="2279" y="984"/>
                    </a:lnTo>
                    <a:lnTo>
                      <a:pt x="2276" y="1005"/>
                    </a:lnTo>
                    <a:lnTo>
                      <a:pt x="2277" y="1027"/>
                    </a:lnTo>
                    <a:lnTo>
                      <a:pt x="2282" y="1038"/>
                    </a:lnTo>
                    <a:lnTo>
                      <a:pt x="2290" y="1048"/>
                    </a:lnTo>
                    <a:lnTo>
                      <a:pt x="2300" y="1057"/>
                    </a:lnTo>
                    <a:lnTo>
                      <a:pt x="2312" y="1061"/>
                    </a:lnTo>
                    <a:lnTo>
                      <a:pt x="2314" y="1061"/>
                    </a:lnTo>
                    <a:lnTo>
                      <a:pt x="2326" y="1062"/>
                    </a:lnTo>
                    <a:lnTo>
                      <a:pt x="2339" y="1063"/>
                    </a:lnTo>
                    <a:lnTo>
                      <a:pt x="2354" y="1062"/>
                    </a:lnTo>
                    <a:lnTo>
                      <a:pt x="2367" y="1057"/>
                    </a:lnTo>
                    <a:lnTo>
                      <a:pt x="2383" y="1049"/>
                    </a:lnTo>
                    <a:lnTo>
                      <a:pt x="2399" y="1046"/>
                    </a:lnTo>
                    <a:lnTo>
                      <a:pt x="2417" y="1043"/>
                    </a:lnTo>
                    <a:lnTo>
                      <a:pt x="2425" y="1045"/>
                    </a:lnTo>
                    <a:lnTo>
                      <a:pt x="2434" y="1046"/>
                    </a:lnTo>
                    <a:lnTo>
                      <a:pt x="2512" y="1072"/>
                    </a:lnTo>
                    <a:lnTo>
                      <a:pt x="2589" y="1101"/>
                    </a:lnTo>
                    <a:lnTo>
                      <a:pt x="2667" y="1133"/>
                    </a:lnTo>
                    <a:lnTo>
                      <a:pt x="2421" y="1250"/>
                    </a:lnTo>
                    <a:lnTo>
                      <a:pt x="2401" y="1240"/>
                    </a:lnTo>
                    <a:lnTo>
                      <a:pt x="2381" y="1235"/>
                    </a:lnTo>
                    <a:lnTo>
                      <a:pt x="2363" y="1234"/>
                    </a:lnTo>
                    <a:lnTo>
                      <a:pt x="2343" y="1236"/>
                    </a:lnTo>
                    <a:lnTo>
                      <a:pt x="2323" y="1242"/>
                    </a:lnTo>
                    <a:lnTo>
                      <a:pt x="2307" y="1252"/>
                    </a:lnTo>
                    <a:lnTo>
                      <a:pt x="2293" y="1264"/>
                    </a:lnTo>
                    <a:lnTo>
                      <a:pt x="2280" y="1282"/>
                    </a:lnTo>
                    <a:lnTo>
                      <a:pt x="2276" y="1291"/>
                    </a:lnTo>
                    <a:lnTo>
                      <a:pt x="2276" y="1302"/>
                    </a:lnTo>
                    <a:lnTo>
                      <a:pt x="2279" y="1313"/>
                    </a:lnTo>
                    <a:lnTo>
                      <a:pt x="2291" y="1328"/>
                    </a:lnTo>
                    <a:lnTo>
                      <a:pt x="2306" y="1338"/>
                    </a:lnTo>
                    <a:lnTo>
                      <a:pt x="2306" y="1343"/>
                    </a:lnTo>
                    <a:lnTo>
                      <a:pt x="2306" y="1348"/>
                    </a:lnTo>
                    <a:lnTo>
                      <a:pt x="2306" y="1353"/>
                    </a:lnTo>
                    <a:lnTo>
                      <a:pt x="2306" y="1358"/>
                    </a:lnTo>
                    <a:lnTo>
                      <a:pt x="2307" y="1361"/>
                    </a:lnTo>
                    <a:lnTo>
                      <a:pt x="2307" y="1366"/>
                    </a:lnTo>
                    <a:lnTo>
                      <a:pt x="2310" y="1371"/>
                    </a:lnTo>
                    <a:lnTo>
                      <a:pt x="2312" y="1376"/>
                    </a:lnTo>
                    <a:lnTo>
                      <a:pt x="2320" y="1390"/>
                    </a:lnTo>
                    <a:lnTo>
                      <a:pt x="2331" y="1399"/>
                    </a:lnTo>
                    <a:lnTo>
                      <a:pt x="2345" y="1404"/>
                    </a:lnTo>
                    <a:lnTo>
                      <a:pt x="2363" y="1407"/>
                    </a:lnTo>
                    <a:lnTo>
                      <a:pt x="2366" y="1407"/>
                    </a:lnTo>
                    <a:lnTo>
                      <a:pt x="2370" y="1406"/>
                    </a:lnTo>
                    <a:lnTo>
                      <a:pt x="2374" y="1404"/>
                    </a:lnTo>
                    <a:lnTo>
                      <a:pt x="2377" y="1403"/>
                    </a:lnTo>
                    <a:lnTo>
                      <a:pt x="2391" y="1394"/>
                    </a:lnTo>
                    <a:lnTo>
                      <a:pt x="2402" y="1382"/>
                    </a:lnTo>
                    <a:lnTo>
                      <a:pt x="2421" y="1360"/>
                    </a:lnTo>
                    <a:lnTo>
                      <a:pt x="2443" y="1342"/>
                    </a:lnTo>
                    <a:lnTo>
                      <a:pt x="2469" y="1327"/>
                    </a:lnTo>
                    <a:lnTo>
                      <a:pt x="2624" y="1257"/>
                    </a:lnTo>
                    <a:lnTo>
                      <a:pt x="2776" y="1183"/>
                    </a:lnTo>
                    <a:lnTo>
                      <a:pt x="2929" y="1257"/>
                    </a:lnTo>
                    <a:lnTo>
                      <a:pt x="3082" y="1328"/>
                    </a:lnTo>
                    <a:lnTo>
                      <a:pt x="3101" y="1337"/>
                    </a:lnTo>
                    <a:lnTo>
                      <a:pt x="3118" y="1349"/>
                    </a:lnTo>
                    <a:lnTo>
                      <a:pt x="3140" y="1369"/>
                    </a:lnTo>
                    <a:lnTo>
                      <a:pt x="3161" y="1393"/>
                    </a:lnTo>
                    <a:lnTo>
                      <a:pt x="3163" y="1396"/>
                    </a:lnTo>
                    <a:lnTo>
                      <a:pt x="3166" y="1398"/>
                    </a:lnTo>
                    <a:lnTo>
                      <a:pt x="3179" y="1404"/>
                    </a:lnTo>
                    <a:lnTo>
                      <a:pt x="3192" y="1407"/>
                    </a:lnTo>
                    <a:lnTo>
                      <a:pt x="3207" y="1404"/>
                    </a:lnTo>
                    <a:lnTo>
                      <a:pt x="3219" y="1399"/>
                    </a:lnTo>
                    <a:lnTo>
                      <a:pt x="3230" y="1392"/>
                    </a:lnTo>
                    <a:lnTo>
                      <a:pt x="3240" y="1376"/>
                    </a:lnTo>
                    <a:lnTo>
                      <a:pt x="3245" y="1358"/>
                    </a:lnTo>
                    <a:lnTo>
                      <a:pt x="3244" y="1338"/>
                    </a:lnTo>
                    <a:lnTo>
                      <a:pt x="3250" y="1334"/>
                    </a:lnTo>
                    <a:lnTo>
                      <a:pt x="3255" y="1331"/>
                    </a:lnTo>
                    <a:lnTo>
                      <a:pt x="3260" y="1327"/>
                    </a:lnTo>
                    <a:lnTo>
                      <a:pt x="3268" y="1317"/>
                    </a:lnTo>
                    <a:lnTo>
                      <a:pt x="3275" y="1306"/>
                    </a:lnTo>
                    <a:lnTo>
                      <a:pt x="3276" y="1294"/>
                    </a:lnTo>
                    <a:lnTo>
                      <a:pt x="3276" y="1289"/>
                    </a:lnTo>
                    <a:lnTo>
                      <a:pt x="3275" y="1284"/>
                    </a:lnTo>
                    <a:lnTo>
                      <a:pt x="3272" y="1279"/>
                    </a:lnTo>
                    <a:lnTo>
                      <a:pt x="3271" y="1275"/>
                    </a:lnTo>
                    <a:lnTo>
                      <a:pt x="3260" y="1262"/>
                    </a:lnTo>
                    <a:lnTo>
                      <a:pt x="3248" y="1251"/>
                    </a:lnTo>
                    <a:lnTo>
                      <a:pt x="3233" y="1242"/>
                    </a:lnTo>
                    <a:lnTo>
                      <a:pt x="3216" y="1235"/>
                    </a:lnTo>
                    <a:lnTo>
                      <a:pt x="3199" y="1232"/>
                    </a:lnTo>
                    <a:lnTo>
                      <a:pt x="3174" y="1234"/>
                    </a:lnTo>
                    <a:lnTo>
                      <a:pt x="3152" y="1240"/>
                    </a:lnTo>
                    <a:lnTo>
                      <a:pt x="3130" y="1250"/>
                    </a:lnTo>
                    <a:lnTo>
                      <a:pt x="2884" y="1133"/>
                    </a:lnTo>
                    <a:lnTo>
                      <a:pt x="2977" y="1095"/>
                    </a:lnTo>
                    <a:lnTo>
                      <a:pt x="3069" y="1061"/>
                    </a:lnTo>
                    <a:lnTo>
                      <a:pt x="3086" y="1054"/>
                    </a:lnTo>
                    <a:lnTo>
                      <a:pt x="3103" y="1049"/>
                    </a:lnTo>
                    <a:lnTo>
                      <a:pt x="3123" y="1045"/>
                    </a:lnTo>
                    <a:lnTo>
                      <a:pt x="3142" y="1045"/>
                    </a:lnTo>
                    <a:lnTo>
                      <a:pt x="3161" y="1048"/>
                    </a:lnTo>
                    <a:lnTo>
                      <a:pt x="3164" y="1049"/>
                    </a:lnTo>
                    <a:lnTo>
                      <a:pt x="3168" y="1051"/>
                    </a:lnTo>
                    <a:lnTo>
                      <a:pt x="3170" y="1052"/>
                    </a:lnTo>
                    <a:lnTo>
                      <a:pt x="3174" y="1054"/>
                    </a:lnTo>
                    <a:lnTo>
                      <a:pt x="3188" y="1061"/>
                    </a:lnTo>
                    <a:lnTo>
                      <a:pt x="3202" y="1063"/>
                    </a:lnTo>
                    <a:lnTo>
                      <a:pt x="3217" y="1062"/>
                    </a:lnTo>
                    <a:lnTo>
                      <a:pt x="3235" y="1061"/>
                    </a:lnTo>
                    <a:lnTo>
                      <a:pt x="3250" y="1053"/>
                    </a:lnTo>
                    <a:lnTo>
                      <a:pt x="3264" y="1040"/>
                    </a:lnTo>
                    <a:lnTo>
                      <a:pt x="3266" y="1037"/>
                    </a:lnTo>
                    <a:lnTo>
                      <a:pt x="3268" y="1035"/>
                    </a:lnTo>
                    <a:lnTo>
                      <a:pt x="3270" y="1031"/>
                    </a:lnTo>
                    <a:lnTo>
                      <a:pt x="3275" y="1019"/>
                    </a:lnTo>
                    <a:lnTo>
                      <a:pt x="3276" y="1005"/>
                    </a:lnTo>
                    <a:lnTo>
                      <a:pt x="3273" y="992"/>
                    </a:lnTo>
                    <a:lnTo>
                      <a:pt x="3272" y="986"/>
                    </a:lnTo>
                    <a:lnTo>
                      <a:pt x="3271" y="981"/>
                    </a:lnTo>
                    <a:lnTo>
                      <a:pt x="3268" y="976"/>
                    </a:lnTo>
                    <a:lnTo>
                      <a:pt x="3256" y="961"/>
                    </a:lnTo>
                    <a:lnTo>
                      <a:pt x="3242" y="948"/>
                    </a:lnTo>
                    <a:lnTo>
                      <a:pt x="3226" y="938"/>
                    </a:lnTo>
                    <a:lnTo>
                      <a:pt x="3228" y="930"/>
                    </a:lnTo>
                    <a:lnTo>
                      <a:pt x="3230" y="924"/>
                    </a:lnTo>
                    <a:lnTo>
                      <a:pt x="3232" y="918"/>
                    </a:lnTo>
                    <a:lnTo>
                      <a:pt x="3240" y="892"/>
                    </a:lnTo>
                    <a:lnTo>
                      <a:pt x="3242" y="865"/>
                    </a:lnTo>
                    <a:lnTo>
                      <a:pt x="3242" y="862"/>
                    </a:lnTo>
                    <a:lnTo>
                      <a:pt x="3240" y="857"/>
                    </a:lnTo>
                    <a:lnTo>
                      <a:pt x="3239" y="852"/>
                    </a:lnTo>
                    <a:lnTo>
                      <a:pt x="3235" y="844"/>
                    </a:lnTo>
                    <a:lnTo>
                      <a:pt x="3230" y="838"/>
                    </a:lnTo>
                    <a:lnTo>
                      <a:pt x="3218" y="827"/>
                    </a:lnTo>
                    <a:lnTo>
                      <a:pt x="3205" y="822"/>
                    </a:lnTo>
                    <a:lnTo>
                      <a:pt x="3191" y="821"/>
                    </a:lnTo>
                    <a:lnTo>
                      <a:pt x="3175" y="824"/>
                    </a:lnTo>
                    <a:lnTo>
                      <a:pt x="3153" y="832"/>
                    </a:lnTo>
                    <a:lnTo>
                      <a:pt x="3132" y="846"/>
                    </a:lnTo>
                    <a:lnTo>
                      <a:pt x="3115" y="862"/>
                    </a:lnTo>
                    <a:lnTo>
                      <a:pt x="3114" y="865"/>
                    </a:lnTo>
                    <a:lnTo>
                      <a:pt x="3112" y="869"/>
                    </a:lnTo>
                    <a:lnTo>
                      <a:pt x="3110" y="871"/>
                    </a:lnTo>
                    <a:lnTo>
                      <a:pt x="3103" y="896"/>
                    </a:lnTo>
                    <a:lnTo>
                      <a:pt x="3092" y="921"/>
                    </a:lnTo>
                    <a:lnTo>
                      <a:pt x="3090" y="922"/>
                    </a:lnTo>
                    <a:lnTo>
                      <a:pt x="3087" y="924"/>
                    </a:lnTo>
                    <a:lnTo>
                      <a:pt x="3085" y="927"/>
                    </a:lnTo>
                    <a:lnTo>
                      <a:pt x="3052" y="948"/>
                    </a:lnTo>
                    <a:lnTo>
                      <a:pt x="3018" y="967"/>
                    </a:lnTo>
                    <a:lnTo>
                      <a:pt x="2776" y="1083"/>
                    </a:lnTo>
                    <a:lnTo>
                      <a:pt x="2533" y="967"/>
                    </a:lnTo>
                    <a:lnTo>
                      <a:pt x="2499" y="948"/>
                    </a:lnTo>
                    <a:lnTo>
                      <a:pt x="2466" y="927"/>
                    </a:lnTo>
                    <a:lnTo>
                      <a:pt x="2464" y="925"/>
                    </a:lnTo>
                    <a:lnTo>
                      <a:pt x="2463" y="924"/>
                    </a:lnTo>
                    <a:lnTo>
                      <a:pt x="2462" y="922"/>
                    </a:lnTo>
                    <a:lnTo>
                      <a:pt x="2450" y="898"/>
                    </a:lnTo>
                    <a:lnTo>
                      <a:pt x="2440" y="874"/>
                    </a:lnTo>
                    <a:lnTo>
                      <a:pt x="2436" y="864"/>
                    </a:lnTo>
                    <a:lnTo>
                      <a:pt x="2430" y="855"/>
                    </a:lnTo>
                    <a:lnTo>
                      <a:pt x="2423" y="849"/>
                    </a:lnTo>
                    <a:lnTo>
                      <a:pt x="2409" y="838"/>
                    </a:lnTo>
                    <a:lnTo>
                      <a:pt x="2396" y="830"/>
                    </a:lnTo>
                    <a:lnTo>
                      <a:pt x="2376" y="822"/>
                    </a:lnTo>
                    <a:lnTo>
                      <a:pt x="2356" y="820"/>
                    </a:lnTo>
                    <a:close/>
                    <a:moveTo>
                      <a:pt x="1134" y="530"/>
                    </a:moveTo>
                    <a:lnTo>
                      <a:pt x="659" y="531"/>
                    </a:lnTo>
                    <a:lnTo>
                      <a:pt x="618" y="534"/>
                    </a:lnTo>
                    <a:lnTo>
                      <a:pt x="584" y="539"/>
                    </a:lnTo>
                    <a:lnTo>
                      <a:pt x="553" y="549"/>
                    </a:lnTo>
                    <a:lnTo>
                      <a:pt x="526" y="561"/>
                    </a:lnTo>
                    <a:lnTo>
                      <a:pt x="502" y="577"/>
                    </a:lnTo>
                    <a:lnTo>
                      <a:pt x="481" y="595"/>
                    </a:lnTo>
                    <a:lnTo>
                      <a:pt x="463" y="617"/>
                    </a:lnTo>
                    <a:lnTo>
                      <a:pt x="445" y="643"/>
                    </a:lnTo>
                    <a:lnTo>
                      <a:pt x="431" y="671"/>
                    </a:lnTo>
                    <a:lnTo>
                      <a:pt x="416" y="702"/>
                    </a:lnTo>
                    <a:lnTo>
                      <a:pt x="398" y="750"/>
                    </a:lnTo>
                    <a:lnTo>
                      <a:pt x="377" y="801"/>
                    </a:lnTo>
                    <a:lnTo>
                      <a:pt x="355" y="855"/>
                    </a:lnTo>
                    <a:lnTo>
                      <a:pt x="333" y="911"/>
                    </a:lnTo>
                    <a:lnTo>
                      <a:pt x="311" y="967"/>
                    </a:lnTo>
                    <a:lnTo>
                      <a:pt x="288" y="1022"/>
                    </a:lnTo>
                    <a:lnTo>
                      <a:pt x="268" y="1076"/>
                    </a:lnTo>
                    <a:lnTo>
                      <a:pt x="247" y="1128"/>
                    </a:lnTo>
                    <a:lnTo>
                      <a:pt x="228" y="1176"/>
                    </a:lnTo>
                    <a:lnTo>
                      <a:pt x="211" y="1219"/>
                    </a:lnTo>
                    <a:lnTo>
                      <a:pt x="197" y="1256"/>
                    </a:lnTo>
                    <a:lnTo>
                      <a:pt x="433" y="1255"/>
                    </a:lnTo>
                    <a:lnTo>
                      <a:pt x="596" y="1104"/>
                    </a:lnTo>
                    <a:lnTo>
                      <a:pt x="608" y="1092"/>
                    </a:lnTo>
                    <a:lnTo>
                      <a:pt x="622" y="1081"/>
                    </a:lnTo>
                    <a:lnTo>
                      <a:pt x="635" y="1072"/>
                    </a:lnTo>
                    <a:lnTo>
                      <a:pt x="651" y="1063"/>
                    </a:lnTo>
                    <a:lnTo>
                      <a:pt x="670" y="1054"/>
                    </a:lnTo>
                    <a:lnTo>
                      <a:pt x="692" y="1048"/>
                    </a:lnTo>
                    <a:lnTo>
                      <a:pt x="718" y="1043"/>
                    </a:lnTo>
                    <a:lnTo>
                      <a:pt x="748" y="1040"/>
                    </a:lnTo>
                    <a:lnTo>
                      <a:pt x="785" y="1040"/>
                    </a:lnTo>
                    <a:lnTo>
                      <a:pt x="808" y="1038"/>
                    </a:lnTo>
                    <a:lnTo>
                      <a:pt x="838" y="1038"/>
                    </a:lnTo>
                    <a:lnTo>
                      <a:pt x="870" y="1038"/>
                    </a:lnTo>
                    <a:lnTo>
                      <a:pt x="904" y="1038"/>
                    </a:lnTo>
                    <a:lnTo>
                      <a:pt x="941" y="1038"/>
                    </a:lnTo>
                    <a:lnTo>
                      <a:pt x="977" y="1038"/>
                    </a:lnTo>
                    <a:lnTo>
                      <a:pt x="1012" y="1038"/>
                    </a:lnTo>
                    <a:lnTo>
                      <a:pt x="1045" y="1038"/>
                    </a:lnTo>
                    <a:lnTo>
                      <a:pt x="1074" y="1038"/>
                    </a:lnTo>
                    <a:lnTo>
                      <a:pt x="1100" y="1037"/>
                    </a:lnTo>
                    <a:lnTo>
                      <a:pt x="1120" y="1037"/>
                    </a:lnTo>
                    <a:lnTo>
                      <a:pt x="1132" y="1037"/>
                    </a:lnTo>
                    <a:lnTo>
                      <a:pt x="1137" y="1037"/>
                    </a:lnTo>
                    <a:lnTo>
                      <a:pt x="1134" y="530"/>
                    </a:lnTo>
                    <a:close/>
                    <a:moveTo>
                      <a:pt x="2776" y="161"/>
                    </a:moveTo>
                    <a:lnTo>
                      <a:pt x="2724" y="165"/>
                    </a:lnTo>
                    <a:lnTo>
                      <a:pt x="2694" y="172"/>
                    </a:lnTo>
                    <a:lnTo>
                      <a:pt x="2664" y="181"/>
                    </a:lnTo>
                    <a:lnTo>
                      <a:pt x="2638" y="191"/>
                    </a:lnTo>
                    <a:lnTo>
                      <a:pt x="2632" y="192"/>
                    </a:lnTo>
                    <a:lnTo>
                      <a:pt x="2627" y="195"/>
                    </a:lnTo>
                    <a:lnTo>
                      <a:pt x="2622" y="199"/>
                    </a:lnTo>
                    <a:lnTo>
                      <a:pt x="2619" y="200"/>
                    </a:lnTo>
                    <a:lnTo>
                      <a:pt x="2615" y="201"/>
                    </a:lnTo>
                    <a:lnTo>
                      <a:pt x="2611" y="204"/>
                    </a:lnTo>
                    <a:lnTo>
                      <a:pt x="2588" y="216"/>
                    </a:lnTo>
                    <a:lnTo>
                      <a:pt x="2565" y="232"/>
                    </a:lnTo>
                    <a:lnTo>
                      <a:pt x="2546" y="244"/>
                    </a:lnTo>
                    <a:lnTo>
                      <a:pt x="2531" y="259"/>
                    </a:lnTo>
                    <a:lnTo>
                      <a:pt x="2515" y="273"/>
                    </a:lnTo>
                    <a:lnTo>
                      <a:pt x="2501" y="291"/>
                    </a:lnTo>
                    <a:lnTo>
                      <a:pt x="2499" y="293"/>
                    </a:lnTo>
                    <a:lnTo>
                      <a:pt x="2497" y="294"/>
                    </a:lnTo>
                    <a:lnTo>
                      <a:pt x="2495" y="297"/>
                    </a:lnTo>
                    <a:lnTo>
                      <a:pt x="2479" y="325"/>
                    </a:lnTo>
                    <a:lnTo>
                      <a:pt x="2467" y="350"/>
                    </a:lnTo>
                    <a:lnTo>
                      <a:pt x="2463" y="355"/>
                    </a:lnTo>
                    <a:lnTo>
                      <a:pt x="2461" y="361"/>
                    </a:lnTo>
                    <a:lnTo>
                      <a:pt x="2458" y="367"/>
                    </a:lnTo>
                    <a:lnTo>
                      <a:pt x="2457" y="369"/>
                    </a:lnTo>
                    <a:lnTo>
                      <a:pt x="2457" y="370"/>
                    </a:lnTo>
                    <a:lnTo>
                      <a:pt x="2456" y="377"/>
                    </a:lnTo>
                    <a:lnTo>
                      <a:pt x="2453" y="383"/>
                    </a:lnTo>
                    <a:lnTo>
                      <a:pt x="2446" y="427"/>
                    </a:lnTo>
                    <a:lnTo>
                      <a:pt x="2443" y="472"/>
                    </a:lnTo>
                    <a:lnTo>
                      <a:pt x="2447" y="517"/>
                    </a:lnTo>
                    <a:lnTo>
                      <a:pt x="2455" y="563"/>
                    </a:lnTo>
                    <a:lnTo>
                      <a:pt x="2467" y="609"/>
                    </a:lnTo>
                    <a:lnTo>
                      <a:pt x="2484" y="654"/>
                    </a:lnTo>
                    <a:lnTo>
                      <a:pt x="2485" y="676"/>
                    </a:lnTo>
                    <a:lnTo>
                      <a:pt x="2483" y="698"/>
                    </a:lnTo>
                    <a:lnTo>
                      <a:pt x="2480" y="701"/>
                    </a:lnTo>
                    <a:lnTo>
                      <a:pt x="2478" y="703"/>
                    </a:lnTo>
                    <a:lnTo>
                      <a:pt x="2475" y="704"/>
                    </a:lnTo>
                    <a:lnTo>
                      <a:pt x="2470" y="714"/>
                    </a:lnTo>
                    <a:lnTo>
                      <a:pt x="2468" y="728"/>
                    </a:lnTo>
                    <a:lnTo>
                      <a:pt x="2469" y="745"/>
                    </a:lnTo>
                    <a:lnTo>
                      <a:pt x="2474" y="756"/>
                    </a:lnTo>
                    <a:lnTo>
                      <a:pt x="2481" y="768"/>
                    </a:lnTo>
                    <a:lnTo>
                      <a:pt x="2495" y="781"/>
                    </a:lnTo>
                    <a:lnTo>
                      <a:pt x="2512" y="793"/>
                    </a:lnTo>
                    <a:lnTo>
                      <a:pt x="2513" y="794"/>
                    </a:lnTo>
                    <a:lnTo>
                      <a:pt x="2517" y="795"/>
                    </a:lnTo>
                    <a:lnTo>
                      <a:pt x="2521" y="798"/>
                    </a:lnTo>
                    <a:lnTo>
                      <a:pt x="2523" y="799"/>
                    </a:lnTo>
                    <a:lnTo>
                      <a:pt x="2524" y="800"/>
                    </a:lnTo>
                    <a:lnTo>
                      <a:pt x="2526" y="801"/>
                    </a:lnTo>
                    <a:lnTo>
                      <a:pt x="2528" y="801"/>
                    </a:lnTo>
                    <a:lnTo>
                      <a:pt x="2528" y="803"/>
                    </a:lnTo>
                    <a:lnTo>
                      <a:pt x="2531" y="805"/>
                    </a:lnTo>
                    <a:lnTo>
                      <a:pt x="2535" y="806"/>
                    </a:lnTo>
                    <a:lnTo>
                      <a:pt x="2549" y="810"/>
                    </a:lnTo>
                    <a:lnTo>
                      <a:pt x="2571" y="813"/>
                    </a:lnTo>
                    <a:lnTo>
                      <a:pt x="2602" y="816"/>
                    </a:lnTo>
                    <a:lnTo>
                      <a:pt x="2603" y="816"/>
                    </a:lnTo>
                    <a:lnTo>
                      <a:pt x="2625" y="831"/>
                    </a:lnTo>
                    <a:lnTo>
                      <a:pt x="2645" y="848"/>
                    </a:lnTo>
                    <a:lnTo>
                      <a:pt x="2645" y="855"/>
                    </a:lnTo>
                    <a:lnTo>
                      <a:pt x="2638" y="879"/>
                    </a:lnTo>
                    <a:lnTo>
                      <a:pt x="2638" y="903"/>
                    </a:lnTo>
                    <a:lnTo>
                      <a:pt x="2645" y="927"/>
                    </a:lnTo>
                    <a:lnTo>
                      <a:pt x="2646" y="927"/>
                    </a:lnTo>
                    <a:lnTo>
                      <a:pt x="2665" y="933"/>
                    </a:lnTo>
                    <a:lnTo>
                      <a:pt x="2681" y="933"/>
                    </a:lnTo>
                    <a:lnTo>
                      <a:pt x="2695" y="925"/>
                    </a:lnTo>
                    <a:lnTo>
                      <a:pt x="2706" y="912"/>
                    </a:lnTo>
                    <a:lnTo>
                      <a:pt x="2706" y="903"/>
                    </a:lnTo>
                    <a:lnTo>
                      <a:pt x="2707" y="901"/>
                    </a:lnTo>
                    <a:lnTo>
                      <a:pt x="2709" y="900"/>
                    </a:lnTo>
                    <a:lnTo>
                      <a:pt x="2713" y="897"/>
                    </a:lnTo>
                    <a:lnTo>
                      <a:pt x="2714" y="896"/>
                    </a:lnTo>
                    <a:lnTo>
                      <a:pt x="2717" y="896"/>
                    </a:lnTo>
                    <a:lnTo>
                      <a:pt x="2718" y="895"/>
                    </a:lnTo>
                    <a:lnTo>
                      <a:pt x="2721" y="898"/>
                    </a:lnTo>
                    <a:lnTo>
                      <a:pt x="2723" y="901"/>
                    </a:lnTo>
                    <a:lnTo>
                      <a:pt x="2725" y="905"/>
                    </a:lnTo>
                    <a:lnTo>
                      <a:pt x="2727" y="906"/>
                    </a:lnTo>
                    <a:lnTo>
                      <a:pt x="2728" y="910"/>
                    </a:lnTo>
                    <a:lnTo>
                      <a:pt x="2730" y="912"/>
                    </a:lnTo>
                    <a:lnTo>
                      <a:pt x="2732" y="916"/>
                    </a:lnTo>
                    <a:lnTo>
                      <a:pt x="2732" y="918"/>
                    </a:lnTo>
                    <a:lnTo>
                      <a:pt x="2732" y="921"/>
                    </a:lnTo>
                    <a:lnTo>
                      <a:pt x="2732" y="922"/>
                    </a:lnTo>
                    <a:lnTo>
                      <a:pt x="2741" y="928"/>
                    </a:lnTo>
                    <a:lnTo>
                      <a:pt x="2751" y="932"/>
                    </a:lnTo>
                    <a:lnTo>
                      <a:pt x="2776" y="930"/>
                    </a:lnTo>
                    <a:lnTo>
                      <a:pt x="2779" y="928"/>
                    </a:lnTo>
                    <a:lnTo>
                      <a:pt x="2784" y="925"/>
                    </a:lnTo>
                    <a:lnTo>
                      <a:pt x="2789" y="922"/>
                    </a:lnTo>
                    <a:lnTo>
                      <a:pt x="2794" y="918"/>
                    </a:lnTo>
                    <a:lnTo>
                      <a:pt x="2794" y="911"/>
                    </a:lnTo>
                    <a:lnTo>
                      <a:pt x="2794" y="905"/>
                    </a:lnTo>
                    <a:lnTo>
                      <a:pt x="2794" y="900"/>
                    </a:lnTo>
                    <a:lnTo>
                      <a:pt x="2795" y="896"/>
                    </a:lnTo>
                    <a:lnTo>
                      <a:pt x="2795" y="894"/>
                    </a:lnTo>
                    <a:lnTo>
                      <a:pt x="2797" y="891"/>
                    </a:lnTo>
                    <a:lnTo>
                      <a:pt x="2800" y="887"/>
                    </a:lnTo>
                    <a:lnTo>
                      <a:pt x="2808" y="889"/>
                    </a:lnTo>
                    <a:lnTo>
                      <a:pt x="2819" y="895"/>
                    </a:lnTo>
                    <a:lnTo>
                      <a:pt x="2820" y="908"/>
                    </a:lnTo>
                    <a:lnTo>
                      <a:pt x="2826" y="919"/>
                    </a:lnTo>
                    <a:lnTo>
                      <a:pt x="2837" y="927"/>
                    </a:lnTo>
                    <a:lnTo>
                      <a:pt x="2852" y="925"/>
                    </a:lnTo>
                    <a:lnTo>
                      <a:pt x="2865" y="921"/>
                    </a:lnTo>
                    <a:lnTo>
                      <a:pt x="2870" y="903"/>
                    </a:lnTo>
                    <a:lnTo>
                      <a:pt x="2874" y="890"/>
                    </a:lnTo>
                    <a:lnTo>
                      <a:pt x="2876" y="880"/>
                    </a:lnTo>
                    <a:lnTo>
                      <a:pt x="2879" y="880"/>
                    </a:lnTo>
                    <a:lnTo>
                      <a:pt x="2885" y="884"/>
                    </a:lnTo>
                    <a:lnTo>
                      <a:pt x="2888" y="887"/>
                    </a:lnTo>
                    <a:lnTo>
                      <a:pt x="2890" y="889"/>
                    </a:lnTo>
                    <a:lnTo>
                      <a:pt x="2890" y="889"/>
                    </a:lnTo>
                    <a:lnTo>
                      <a:pt x="2891" y="890"/>
                    </a:lnTo>
                    <a:lnTo>
                      <a:pt x="2892" y="891"/>
                    </a:lnTo>
                    <a:lnTo>
                      <a:pt x="2891" y="910"/>
                    </a:lnTo>
                    <a:lnTo>
                      <a:pt x="2892" y="922"/>
                    </a:lnTo>
                    <a:lnTo>
                      <a:pt x="2896" y="927"/>
                    </a:lnTo>
                    <a:lnTo>
                      <a:pt x="2903" y="928"/>
                    </a:lnTo>
                    <a:lnTo>
                      <a:pt x="2917" y="928"/>
                    </a:lnTo>
                    <a:lnTo>
                      <a:pt x="2923" y="927"/>
                    </a:lnTo>
                    <a:lnTo>
                      <a:pt x="2928" y="925"/>
                    </a:lnTo>
                    <a:lnTo>
                      <a:pt x="2931" y="924"/>
                    </a:lnTo>
                    <a:lnTo>
                      <a:pt x="2933" y="922"/>
                    </a:lnTo>
                    <a:lnTo>
                      <a:pt x="2941" y="905"/>
                    </a:lnTo>
                    <a:lnTo>
                      <a:pt x="2944" y="885"/>
                    </a:lnTo>
                    <a:lnTo>
                      <a:pt x="2940" y="864"/>
                    </a:lnTo>
                    <a:lnTo>
                      <a:pt x="2930" y="843"/>
                    </a:lnTo>
                    <a:lnTo>
                      <a:pt x="2934" y="841"/>
                    </a:lnTo>
                    <a:lnTo>
                      <a:pt x="2940" y="837"/>
                    </a:lnTo>
                    <a:lnTo>
                      <a:pt x="2950" y="830"/>
                    </a:lnTo>
                    <a:lnTo>
                      <a:pt x="2964" y="822"/>
                    </a:lnTo>
                    <a:lnTo>
                      <a:pt x="2987" y="816"/>
                    </a:lnTo>
                    <a:lnTo>
                      <a:pt x="3014" y="811"/>
                    </a:lnTo>
                    <a:lnTo>
                      <a:pt x="3031" y="808"/>
                    </a:lnTo>
                    <a:lnTo>
                      <a:pt x="3045" y="798"/>
                    </a:lnTo>
                    <a:lnTo>
                      <a:pt x="3058" y="784"/>
                    </a:lnTo>
                    <a:lnTo>
                      <a:pt x="3067" y="766"/>
                    </a:lnTo>
                    <a:lnTo>
                      <a:pt x="3075" y="743"/>
                    </a:lnTo>
                    <a:lnTo>
                      <a:pt x="3075" y="727"/>
                    </a:lnTo>
                    <a:lnTo>
                      <a:pt x="3072" y="711"/>
                    </a:lnTo>
                    <a:lnTo>
                      <a:pt x="3072" y="691"/>
                    </a:lnTo>
                    <a:lnTo>
                      <a:pt x="3074" y="675"/>
                    </a:lnTo>
                    <a:lnTo>
                      <a:pt x="3077" y="665"/>
                    </a:lnTo>
                    <a:lnTo>
                      <a:pt x="3080" y="660"/>
                    </a:lnTo>
                    <a:lnTo>
                      <a:pt x="3082" y="657"/>
                    </a:lnTo>
                    <a:lnTo>
                      <a:pt x="3085" y="654"/>
                    </a:lnTo>
                    <a:lnTo>
                      <a:pt x="3086" y="652"/>
                    </a:lnTo>
                    <a:lnTo>
                      <a:pt x="3094" y="638"/>
                    </a:lnTo>
                    <a:lnTo>
                      <a:pt x="3099" y="623"/>
                    </a:lnTo>
                    <a:lnTo>
                      <a:pt x="3099" y="616"/>
                    </a:lnTo>
                    <a:lnTo>
                      <a:pt x="3099" y="614"/>
                    </a:lnTo>
                    <a:lnTo>
                      <a:pt x="3099" y="611"/>
                    </a:lnTo>
                    <a:lnTo>
                      <a:pt x="3099" y="555"/>
                    </a:lnTo>
                    <a:lnTo>
                      <a:pt x="3101" y="528"/>
                    </a:lnTo>
                    <a:lnTo>
                      <a:pt x="3104" y="499"/>
                    </a:lnTo>
                    <a:lnTo>
                      <a:pt x="3104" y="496"/>
                    </a:lnTo>
                    <a:lnTo>
                      <a:pt x="3104" y="491"/>
                    </a:lnTo>
                    <a:lnTo>
                      <a:pt x="3105" y="487"/>
                    </a:lnTo>
                    <a:lnTo>
                      <a:pt x="3105" y="444"/>
                    </a:lnTo>
                    <a:lnTo>
                      <a:pt x="3099" y="404"/>
                    </a:lnTo>
                    <a:lnTo>
                      <a:pt x="3099" y="399"/>
                    </a:lnTo>
                    <a:lnTo>
                      <a:pt x="3098" y="394"/>
                    </a:lnTo>
                    <a:lnTo>
                      <a:pt x="3093" y="379"/>
                    </a:lnTo>
                    <a:lnTo>
                      <a:pt x="3088" y="364"/>
                    </a:lnTo>
                    <a:lnTo>
                      <a:pt x="3086" y="362"/>
                    </a:lnTo>
                    <a:lnTo>
                      <a:pt x="3086" y="361"/>
                    </a:lnTo>
                    <a:lnTo>
                      <a:pt x="3086" y="361"/>
                    </a:lnTo>
                    <a:lnTo>
                      <a:pt x="3071" y="328"/>
                    </a:lnTo>
                    <a:lnTo>
                      <a:pt x="3052" y="297"/>
                    </a:lnTo>
                    <a:lnTo>
                      <a:pt x="3029" y="269"/>
                    </a:lnTo>
                    <a:lnTo>
                      <a:pt x="3026" y="264"/>
                    </a:lnTo>
                    <a:lnTo>
                      <a:pt x="3021" y="260"/>
                    </a:lnTo>
                    <a:lnTo>
                      <a:pt x="3017" y="255"/>
                    </a:lnTo>
                    <a:lnTo>
                      <a:pt x="3017" y="254"/>
                    </a:lnTo>
                    <a:lnTo>
                      <a:pt x="3016" y="254"/>
                    </a:lnTo>
                    <a:lnTo>
                      <a:pt x="3015" y="253"/>
                    </a:lnTo>
                    <a:lnTo>
                      <a:pt x="2985" y="226"/>
                    </a:lnTo>
                    <a:lnTo>
                      <a:pt x="2955" y="205"/>
                    </a:lnTo>
                    <a:lnTo>
                      <a:pt x="2942" y="197"/>
                    </a:lnTo>
                    <a:lnTo>
                      <a:pt x="2931" y="191"/>
                    </a:lnTo>
                    <a:lnTo>
                      <a:pt x="2930" y="190"/>
                    </a:lnTo>
                    <a:lnTo>
                      <a:pt x="2930" y="190"/>
                    </a:lnTo>
                    <a:lnTo>
                      <a:pt x="2929" y="190"/>
                    </a:lnTo>
                    <a:lnTo>
                      <a:pt x="2903" y="180"/>
                    </a:lnTo>
                    <a:lnTo>
                      <a:pt x="2877" y="172"/>
                    </a:lnTo>
                    <a:lnTo>
                      <a:pt x="2871" y="170"/>
                    </a:lnTo>
                    <a:lnTo>
                      <a:pt x="2865" y="168"/>
                    </a:lnTo>
                    <a:lnTo>
                      <a:pt x="2860" y="167"/>
                    </a:lnTo>
                    <a:lnTo>
                      <a:pt x="2844" y="164"/>
                    </a:lnTo>
                    <a:lnTo>
                      <a:pt x="2827" y="162"/>
                    </a:lnTo>
                    <a:lnTo>
                      <a:pt x="2776" y="161"/>
                    </a:lnTo>
                    <a:close/>
                    <a:moveTo>
                      <a:pt x="3922" y="0"/>
                    </a:moveTo>
                    <a:lnTo>
                      <a:pt x="3927" y="1317"/>
                    </a:lnTo>
                    <a:lnTo>
                      <a:pt x="3928" y="1496"/>
                    </a:lnTo>
                    <a:lnTo>
                      <a:pt x="3929" y="1668"/>
                    </a:lnTo>
                    <a:lnTo>
                      <a:pt x="3456" y="1671"/>
                    </a:lnTo>
                    <a:lnTo>
                      <a:pt x="3414" y="1636"/>
                    </a:lnTo>
                    <a:lnTo>
                      <a:pt x="3369" y="1607"/>
                    </a:lnTo>
                    <a:lnTo>
                      <a:pt x="3320" y="1584"/>
                    </a:lnTo>
                    <a:lnTo>
                      <a:pt x="3267" y="1566"/>
                    </a:lnTo>
                    <a:lnTo>
                      <a:pt x="3212" y="1557"/>
                    </a:lnTo>
                    <a:lnTo>
                      <a:pt x="3156" y="1553"/>
                    </a:lnTo>
                    <a:lnTo>
                      <a:pt x="3098" y="1557"/>
                    </a:lnTo>
                    <a:lnTo>
                      <a:pt x="3043" y="1568"/>
                    </a:lnTo>
                    <a:lnTo>
                      <a:pt x="2991" y="1585"/>
                    </a:lnTo>
                    <a:lnTo>
                      <a:pt x="2942" y="1609"/>
                    </a:lnTo>
                    <a:lnTo>
                      <a:pt x="2897" y="1639"/>
                    </a:lnTo>
                    <a:lnTo>
                      <a:pt x="2855" y="1673"/>
                    </a:lnTo>
                    <a:lnTo>
                      <a:pt x="997" y="1681"/>
                    </a:lnTo>
                    <a:lnTo>
                      <a:pt x="955" y="1646"/>
                    </a:lnTo>
                    <a:lnTo>
                      <a:pt x="910" y="1617"/>
                    </a:lnTo>
                    <a:lnTo>
                      <a:pt x="861" y="1593"/>
                    </a:lnTo>
                    <a:lnTo>
                      <a:pt x="808" y="1576"/>
                    </a:lnTo>
                    <a:lnTo>
                      <a:pt x="753" y="1566"/>
                    </a:lnTo>
                    <a:lnTo>
                      <a:pt x="697" y="1563"/>
                    </a:lnTo>
                    <a:lnTo>
                      <a:pt x="639" y="1566"/>
                    </a:lnTo>
                    <a:lnTo>
                      <a:pt x="584" y="1577"/>
                    </a:lnTo>
                    <a:lnTo>
                      <a:pt x="532" y="1595"/>
                    </a:lnTo>
                    <a:lnTo>
                      <a:pt x="483" y="1619"/>
                    </a:lnTo>
                    <a:lnTo>
                      <a:pt x="438" y="1649"/>
                    </a:lnTo>
                    <a:lnTo>
                      <a:pt x="396" y="1683"/>
                    </a:lnTo>
                    <a:lnTo>
                      <a:pt x="2" y="1684"/>
                    </a:lnTo>
                    <a:lnTo>
                      <a:pt x="0" y="1257"/>
                    </a:lnTo>
                    <a:lnTo>
                      <a:pt x="2" y="1253"/>
                    </a:lnTo>
                    <a:lnTo>
                      <a:pt x="5" y="1243"/>
                    </a:lnTo>
                    <a:lnTo>
                      <a:pt x="11" y="1229"/>
                    </a:lnTo>
                    <a:lnTo>
                      <a:pt x="19" y="1208"/>
                    </a:lnTo>
                    <a:lnTo>
                      <a:pt x="29" y="1183"/>
                    </a:lnTo>
                    <a:lnTo>
                      <a:pt x="40" y="1154"/>
                    </a:lnTo>
                    <a:lnTo>
                      <a:pt x="53" y="1122"/>
                    </a:lnTo>
                    <a:lnTo>
                      <a:pt x="68" y="1086"/>
                    </a:lnTo>
                    <a:lnTo>
                      <a:pt x="83" y="1047"/>
                    </a:lnTo>
                    <a:lnTo>
                      <a:pt x="98" y="1007"/>
                    </a:lnTo>
                    <a:lnTo>
                      <a:pt x="114" y="965"/>
                    </a:lnTo>
                    <a:lnTo>
                      <a:pt x="132" y="922"/>
                    </a:lnTo>
                    <a:lnTo>
                      <a:pt x="150" y="878"/>
                    </a:lnTo>
                    <a:lnTo>
                      <a:pt x="167" y="833"/>
                    </a:lnTo>
                    <a:lnTo>
                      <a:pt x="184" y="790"/>
                    </a:lnTo>
                    <a:lnTo>
                      <a:pt x="200" y="747"/>
                    </a:lnTo>
                    <a:lnTo>
                      <a:pt x="217" y="707"/>
                    </a:lnTo>
                    <a:lnTo>
                      <a:pt x="232" y="668"/>
                    </a:lnTo>
                    <a:lnTo>
                      <a:pt x="247" y="631"/>
                    </a:lnTo>
                    <a:lnTo>
                      <a:pt x="260" y="603"/>
                    </a:lnTo>
                    <a:lnTo>
                      <a:pt x="275" y="574"/>
                    </a:lnTo>
                    <a:lnTo>
                      <a:pt x="291" y="545"/>
                    </a:lnTo>
                    <a:lnTo>
                      <a:pt x="309" y="517"/>
                    </a:lnTo>
                    <a:lnTo>
                      <a:pt x="330" y="490"/>
                    </a:lnTo>
                    <a:lnTo>
                      <a:pt x="353" y="464"/>
                    </a:lnTo>
                    <a:lnTo>
                      <a:pt x="379" y="440"/>
                    </a:lnTo>
                    <a:lnTo>
                      <a:pt x="409" y="418"/>
                    </a:lnTo>
                    <a:lnTo>
                      <a:pt x="440" y="399"/>
                    </a:lnTo>
                    <a:lnTo>
                      <a:pt x="476" y="382"/>
                    </a:lnTo>
                    <a:lnTo>
                      <a:pt x="515" y="368"/>
                    </a:lnTo>
                    <a:lnTo>
                      <a:pt x="558" y="357"/>
                    </a:lnTo>
                    <a:lnTo>
                      <a:pt x="606" y="351"/>
                    </a:lnTo>
                    <a:lnTo>
                      <a:pt x="657" y="348"/>
                    </a:lnTo>
                    <a:lnTo>
                      <a:pt x="713" y="348"/>
                    </a:lnTo>
                    <a:lnTo>
                      <a:pt x="768" y="348"/>
                    </a:lnTo>
                    <a:lnTo>
                      <a:pt x="823" y="348"/>
                    </a:lnTo>
                    <a:lnTo>
                      <a:pt x="877" y="347"/>
                    </a:lnTo>
                    <a:lnTo>
                      <a:pt x="928" y="347"/>
                    </a:lnTo>
                    <a:lnTo>
                      <a:pt x="977" y="347"/>
                    </a:lnTo>
                    <a:lnTo>
                      <a:pt x="1023" y="347"/>
                    </a:lnTo>
                    <a:lnTo>
                      <a:pt x="1063" y="347"/>
                    </a:lnTo>
                    <a:lnTo>
                      <a:pt x="1098" y="347"/>
                    </a:lnTo>
                    <a:lnTo>
                      <a:pt x="1126" y="347"/>
                    </a:lnTo>
                    <a:lnTo>
                      <a:pt x="1147" y="347"/>
                    </a:lnTo>
                    <a:lnTo>
                      <a:pt x="1158" y="347"/>
                    </a:lnTo>
                    <a:lnTo>
                      <a:pt x="1191" y="348"/>
                    </a:lnTo>
                    <a:lnTo>
                      <a:pt x="1219" y="353"/>
                    </a:lnTo>
                    <a:lnTo>
                      <a:pt x="1245" y="362"/>
                    </a:lnTo>
                    <a:lnTo>
                      <a:pt x="1267" y="374"/>
                    </a:lnTo>
                    <a:lnTo>
                      <a:pt x="1284" y="390"/>
                    </a:lnTo>
                    <a:lnTo>
                      <a:pt x="1299" y="410"/>
                    </a:lnTo>
                    <a:lnTo>
                      <a:pt x="1308" y="433"/>
                    </a:lnTo>
                    <a:lnTo>
                      <a:pt x="1315" y="460"/>
                    </a:lnTo>
                    <a:lnTo>
                      <a:pt x="1317" y="492"/>
                    </a:lnTo>
                    <a:lnTo>
                      <a:pt x="1317" y="503"/>
                    </a:lnTo>
                    <a:lnTo>
                      <a:pt x="1317" y="523"/>
                    </a:lnTo>
                    <a:lnTo>
                      <a:pt x="1317" y="550"/>
                    </a:lnTo>
                    <a:lnTo>
                      <a:pt x="1317" y="583"/>
                    </a:lnTo>
                    <a:lnTo>
                      <a:pt x="1317" y="621"/>
                    </a:lnTo>
                    <a:lnTo>
                      <a:pt x="1318" y="665"/>
                    </a:lnTo>
                    <a:lnTo>
                      <a:pt x="1318" y="713"/>
                    </a:lnTo>
                    <a:lnTo>
                      <a:pt x="1318" y="765"/>
                    </a:lnTo>
                    <a:lnTo>
                      <a:pt x="1318" y="817"/>
                    </a:lnTo>
                    <a:lnTo>
                      <a:pt x="1318" y="873"/>
                    </a:lnTo>
                    <a:lnTo>
                      <a:pt x="1318" y="928"/>
                    </a:lnTo>
                    <a:lnTo>
                      <a:pt x="1319" y="983"/>
                    </a:lnTo>
                    <a:lnTo>
                      <a:pt x="1319" y="1037"/>
                    </a:lnTo>
                    <a:lnTo>
                      <a:pt x="1319" y="1089"/>
                    </a:lnTo>
                    <a:lnTo>
                      <a:pt x="1319" y="1138"/>
                    </a:lnTo>
                    <a:lnTo>
                      <a:pt x="1319" y="1183"/>
                    </a:lnTo>
                    <a:lnTo>
                      <a:pt x="1319" y="1224"/>
                    </a:lnTo>
                    <a:lnTo>
                      <a:pt x="1321" y="1259"/>
                    </a:lnTo>
                    <a:lnTo>
                      <a:pt x="1321" y="1288"/>
                    </a:lnTo>
                    <a:lnTo>
                      <a:pt x="1321" y="1310"/>
                    </a:lnTo>
                    <a:lnTo>
                      <a:pt x="1321" y="1323"/>
                    </a:lnTo>
                    <a:lnTo>
                      <a:pt x="1321" y="1328"/>
                    </a:lnTo>
                    <a:lnTo>
                      <a:pt x="1491" y="1327"/>
                    </a:lnTo>
                    <a:lnTo>
                      <a:pt x="1486" y="10"/>
                    </a:lnTo>
                    <a:lnTo>
                      <a:pt x="3922" y="0"/>
                    </a:lnTo>
                    <a:close/>
                  </a:path>
                </a:pathLst>
              </a:custGeom>
              <a:grpFill/>
              <a:ln w="0">
                <a:noFill/>
                <a:prstDash val="solid"/>
                <a:round/>
                <a:headEnd/>
                <a:tailEnd/>
              </a:ln>
            </p:spPr>
            <p:txBody>
              <a:bodyPr vert="horz" wrap="square" lIns="89618" tIns="44808" rIns="89618" bIns="44808" numCol="1" anchor="t" anchorCtr="0" compatLnSpc="1">
                <a:prstTxWarp prst="textNoShape">
                  <a:avLst/>
                </a:prstTxWarp>
              </a:bodyPr>
              <a:lstStyle/>
              <a:p>
                <a:pPr marL="0" marR="0" lvl="0" indent="0" algn="ctr" defTabSz="91413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B9BD5">
                      <a:lumMod val="75000"/>
                    </a:srgbClr>
                  </a:solidFill>
                  <a:effectLst/>
                  <a:uLnTx/>
                  <a:uFillTx/>
                  <a:latin typeface="Segoe UI" panose="020B0502040204020203" pitchFamily="34" charset="0"/>
                  <a:ea typeface="+mn-ea"/>
                  <a:cs typeface="Segoe UI" panose="020B0502040204020203" pitchFamily="34" charset="0"/>
                </a:endParaRPr>
              </a:p>
            </p:txBody>
          </p:sp>
        </p:grpSp>
        <p:sp>
          <p:nvSpPr>
            <p:cNvPr id="15" name="Oval 14"/>
            <p:cNvSpPr/>
            <p:nvPr/>
          </p:nvSpPr>
          <p:spPr>
            <a:xfrm>
              <a:off x="550070" y="2936610"/>
              <a:ext cx="647170" cy="62051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3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3" name="TextBox 12"/>
            <p:cNvSpPr txBox="1"/>
            <p:nvPr/>
          </p:nvSpPr>
          <p:spPr>
            <a:xfrm>
              <a:off x="1211077" y="3140318"/>
              <a:ext cx="830003" cy="276969"/>
            </a:xfrm>
            <a:prstGeom prst="rect">
              <a:avLst/>
            </a:prstGeom>
            <a:noFill/>
          </p:spPr>
          <p:txBody>
            <a:bodyPr wrap="square" lIns="91411" tIns="45705" rIns="91411" bIns="45705" rtlCol="0">
              <a:spAutoFit/>
            </a:bodyPr>
            <a:lstStyle/>
            <a:p>
              <a:pPr marL="0" marR="0" lvl="0" indent="0" algn="ctr" defTabSz="914134"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1250">
                        <a:srgbClr val="E81123"/>
                      </a:gs>
                      <a:gs pos="100000">
                        <a:srgbClr val="E81123"/>
                      </a:gs>
                    </a:gsLst>
                    <a:lin ang="5400000" scaled="0"/>
                  </a:gradFill>
                  <a:effectLst/>
                  <a:uLnTx/>
                  <a:uFillTx/>
                  <a:latin typeface="Segoe UI"/>
                  <a:ea typeface="+mn-ea"/>
                  <a:cs typeface="Segoe UI" panose="020B0502040204020203" pitchFamily="34" charset="0"/>
                </a:rPr>
                <a:t>PLAN</a:t>
              </a:r>
            </a:p>
          </p:txBody>
        </p:sp>
      </p:grpSp>
      <p:grpSp>
        <p:nvGrpSpPr>
          <p:cNvPr id="139" name="Group 138"/>
          <p:cNvGrpSpPr/>
          <p:nvPr/>
        </p:nvGrpSpPr>
        <p:grpSpPr>
          <a:xfrm>
            <a:off x="6288539" y="196507"/>
            <a:ext cx="1961245" cy="637761"/>
            <a:chOff x="6301434" y="214416"/>
            <a:chExt cx="2010624" cy="653818"/>
          </a:xfrm>
        </p:grpSpPr>
        <p:sp>
          <p:nvSpPr>
            <p:cNvPr id="292" name="Oval 291"/>
            <p:cNvSpPr/>
            <p:nvPr/>
          </p:nvSpPr>
          <p:spPr>
            <a:xfrm>
              <a:off x="6301434" y="214416"/>
              <a:ext cx="653911" cy="65381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3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93" name="TextBox 292"/>
            <p:cNvSpPr txBox="1"/>
            <p:nvPr/>
          </p:nvSpPr>
          <p:spPr>
            <a:xfrm>
              <a:off x="6671112" y="410535"/>
              <a:ext cx="1640946" cy="276969"/>
            </a:xfrm>
            <a:prstGeom prst="rect">
              <a:avLst/>
            </a:prstGeom>
            <a:noFill/>
          </p:spPr>
          <p:txBody>
            <a:bodyPr wrap="square" lIns="91411" tIns="45705" rIns="91411" bIns="45705" rtlCol="0">
              <a:spAutoFit/>
            </a:bodyPr>
            <a:lstStyle/>
            <a:p>
              <a:pPr marL="0" marR="0" lvl="0" indent="0" algn="ctr" defTabSz="914134"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1250">
                        <a:srgbClr val="E81123"/>
                      </a:gs>
                      <a:gs pos="100000">
                        <a:srgbClr val="E81123"/>
                      </a:gs>
                    </a:gsLst>
                    <a:lin ang="5400000" scaled="0"/>
                  </a:gradFill>
                  <a:effectLst/>
                  <a:uLnTx/>
                  <a:uFillTx/>
                  <a:latin typeface="Segoe UI"/>
                  <a:ea typeface="+mn-ea"/>
                  <a:cs typeface="Segoe UI" panose="020B0502040204020203" pitchFamily="34" charset="0"/>
                </a:rPr>
                <a:t>TRAVERSE</a:t>
              </a:r>
            </a:p>
          </p:txBody>
        </p:sp>
        <p:grpSp>
          <p:nvGrpSpPr>
            <p:cNvPr id="294" name="Group 293"/>
            <p:cNvGrpSpPr/>
            <p:nvPr/>
          </p:nvGrpSpPr>
          <p:grpSpPr>
            <a:xfrm>
              <a:off x="6481077" y="307795"/>
              <a:ext cx="311814" cy="467060"/>
              <a:chOff x="0" y="3874599"/>
              <a:chExt cx="595310" cy="1113622"/>
            </a:xfrm>
            <a:solidFill>
              <a:srgbClr val="FF0000"/>
            </a:solidFill>
          </p:grpSpPr>
          <p:sp>
            <p:nvSpPr>
              <p:cNvPr id="295" name="Freeform 23"/>
              <p:cNvSpPr>
                <a:spLocks noEditPoints="1"/>
              </p:cNvSpPr>
              <p:nvPr/>
            </p:nvSpPr>
            <p:spPr bwMode="auto">
              <a:xfrm>
                <a:off x="31750" y="3874599"/>
                <a:ext cx="563560" cy="1113622"/>
              </a:xfrm>
              <a:custGeom>
                <a:avLst/>
                <a:gdLst>
                  <a:gd name="T0" fmla="*/ 367 w 2135"/>
                  <a:gd name="T1" fmla="*/ 2162 h 3278"/>
                  <a:gd name="T2" fmla="*/ 531 w 2135"/>
                  <a:gd name="T3" fmla="*/ 2096 h 3278"/>
                  <a:gd name="T4" fmla="*/ 1655 w 2135"/>
                  <a:gd name="T5" fmla="*/ 2101 h 3278"/>
                  <a:gd name="T6" fmla="*/ 1801 w 2135"/>
                  <a:gd name="T7" fmla="*/ 2198 h 3278"/>
                  <a:gd name="T8" fmla="*/ 1420 w 2135"/>
                  <a:gd name="T9" fmla="*/ 265 h 3278"/>
                  <a:gd name="T10" fmla="*/ 1083 w 2135"/>
                  <a:gd name="T11" fmla="*/ 240 h 3278"/>
                  <a:gd name="T12" fmla="*/ 905 w 2135"/>
                  <a:gd name="T13" fmla="*/ 296 h 3278"/>
                  <a:gd name="T14" fmla="*/ 828 w 2135"/>
                  <a:gd name="T15" fmla="*/ 343 h 3278"/>
                  <a:gd name="T16" fmla="*/ 904 w 2135"/>
                  <a:gd name="T17" fmla="*/ 376 h 3278"/>
                  <a:gd name="T18" fmla="*/ 1027 w 2135"/>
                  <a:gd name="T19" fmla="*/ 385 h 3278"/>
                  <a:gd name="T20" fmla="*/ 1097 w 2135"/>
                  <a:gd name="T21" fmla="*/ 381 h 3278"/>
                  <a:gd name="T22" fmla="*/ 1193 w 2135"/>
                  <a:gd name="T23" fmla="*/ 382 h 3278"/>
                  <a:gd name="T24" fmla="*/ 1279 w 2135"/>
                  <a:gd name="T25" fmla="*/ 435 h 3278"/>
                  <a:gd name="T26" fmla="*/ 1269 w 2135"/>
                  <a:gd name="T27" fmla="*/ 508 h 3278"/>
                  <a:gd name="T28" fmla="*/ 1155 w 2135"/>
                  <a:gd name="T29" fmla="*/ 548 h 3278"/>
                  <a:gd name="T30" fmla="*/ 1127 w 2135"/>
                  <a:gd name="T31" fmla="*/ 1256 h 3278"/>
                  <a:gd name="T32" fmla="*/ 1333 w 2135"/>
                  <a:gd name="T33" fmla="*/ 1355 h 3278"/>
                  <a:gd name="T34" fmla="*/ 1449 w 2135"/>
                  <a:gd name="T35" fmla="*/ 1550 h 3278"/>
                  <a:gd name="T36" fmla="*/ 1436 w 2135"/>
                  <a:gd name="T37" fmla="*/ 1780 h 3278"/>
                  <a:gd name="T38" fmla="*/ 1309 w 2135"/>
                  <a:gd name="T39" fmla="*/ 1953 h 3278"/>
                  <a:gd name="T40" fmla="*/ 1112 w 2135"/>
                  <a:gd name="T41" fmla="*/ 2035 h 3278"/>
                  <a:gd name="T42" fmla="*/ 900 w 2135"/>
                  <a:gd name="T43" fmla="*/ 1999 h 3278"/>
                  <a:gd name="T44" fmla="*/ 738 w 2135"/>
                  <a:gd name="T45" fmla="*/ 1857 h 3278"/>
                  <a:gd name="T46" fmla="*/ 675 w 2135"/>
                  <a:gd name="T47" fmla="*/ 1645 h 3278"/>
                  <a:gd name="T48" fmla="*/ 743 w 2135"/>
                  <a:gd name="T49" fmla="*/ 1423 h 3278"/>
                  <a:gd name="T50" fmla="*/ 918 w 2135"/>
                  <a:gd name="T51" fmla="*/ 1281 h 3278"/>
                  <a:gd name="T52" fmla="*/ 1032 w 2135"/>
                  <a:gd name="T53" fmla="*/ 534 h 3278"/>
                  <a:gd name="T54" fmla="*/ 892 w 2135"/>
                  <a:gd name="T55" fmla="*/ 512 h 3278"/>
                  <a:gd name="T56" fmla="*/ 743 w 2135"/>
                  <a:gd name="T57" fmla="*/ 527 h 3278"/>
                  <a:gd name="T58" fmla="*/ 1591 w 2135"/>
                  <a:gd name="T59" fmla="*/ 2096 h 3278"/>
                  <a:gd name="T60" fmla="*/ 969 w 2135"/>
                  <a:gd name="T61" fmla="*/ 0 h 3278"/>
                  <a:gd name="T62" fmla="*/ 1215 w 2135"/>
                  <a:gd name="T63" fmla="*/ 47 h 3278"/>
                  <a:gd name="T64" fmla="*/ 1396 w 2135"/>
                  <a:gd name="T65" fmla="*/ 75 h 3278"/>
                  <a:gd name="T66" fmla="*/ 1527 w 2135"/>
                  <a:gd name="T67" fmla="*/ 132 h 3278"/>
                  <a:gd name="T68" fmla="*/ 1643 w 2135"/>
                  <a:gd name="T69" fmla="*/ 192 h 3278"/>
                  <a:gd name="T70" fmla="*/ 1719 w 2135"/>
                  <a:gd name="T71" fmla="*/ 257 h 3278"/>
                  <a:gd name="T72" fmla="*/ 1734 w 2135"/>
                  <a:gd name="T73" fmla="*/ 280 h 3278"/>
                  <a:gd name="T74" fmla="*/ 1803 w 2135"/>
                  <a:gd name="T75" fmla="*/ 332 h 3278"/>
                  <a:gd name="T76" fmla="*/ 1810 w 2135"/>
                  <a:gd name="T77" fmla="*/ 341 h 3278"/>
                  <a:gd name="T78" fmla="*/ 1766 w 2135"/>
                  <a:gd name="T79" fmla="*/ 375 h 3278"/>
                  <a:gd name="T80" fmla="*/ 1680 w 2135"/>
                  <a:gd name="T81" fmla="*/ 389 h 3278"/>
                  <a:gd name="T82" fmla="*/ 1563 w 2135"/>
                  <a:gd name="T83" fmla="*/ 321 h 3278"/>
                  <a:gd name="T84" fmla="*/ 2111 w 2135"/>
                  <a:gd name="T85" fmla="*/ 2828 h 3278"/>
                  <a:gd name="T86" fmla="*/ 2129 w 2135"/>
                  <a:gd name="T87" fmla="*/ 2989 h 3278"/>
                  <a:gd name="T88" fmla="*/ 2038 w 2135"/>
                  <a:gd name="T89" fmla="*/ 3124 h 3278"/>
                  <a:gd name="T90" fmla="*/ 1649 w 2135"/>
                  <a:gd name="T91" fmla="*/ 2685 h 3278"/>
                  <a:gd name="T92" fmla="*/ 1584 w 2135"/>
                  <a:gd name="T93" fmla="*/ 2636 h 3278"/>
                  <a:gd name="T94" fmla="*/ 493 w 2135"/>
                  <a:gd name="T95" fmla="*/ 2669 h 3278"/>
                  <a:gd name="T96" fmla="*/ 125 w 2135"/>
                  <a:gd name="T97" fmla="*/ 3142 h 3278"/>
                  <a:gd name="T98" fmla="*/ 18 w 2135"/>
                  <a:gd name="T99" fmla="*/ 3021 h 3278"/>
                  <a:gd name="T100" fmla="*/ 12 w 2135"/>
                  <a:gd name="T101" fmla="*/ 2859 h 3278"/>
                  <a:gd name="T102" fmla="*/ 455 w 2135"/>
                  <a:gd name="T103" fmla="*/ 554 h 3278"/>
                  <a:gd name="T104" fmla="*/ 323 w 2135"/>
                  <a:gd name="T105" fmla="*/ 505 h 3278"/>
                  <a:gd name="T106" fmla="*/ 213 w 2135"/>
                  <a:gd name="T107" fmla="*/ 445 h 3278"/>
                  <a:gd name="T108" fmla="*/ 185 w 2135"/>
                  <a:gd name="T109" fmla="*/ 300 h 3278"/>
                  <a:gd name="T110" fmla="*/ 185 w 2135"/>
                  <a:gd name="T111" fmla="*/ 143 h 3278"/>
                  <a:gd name="T112" fmla="*/ 490 w 2135"/>
                  <a:gd name="T113" fmla="*/ 69 h 3278"/>
                  <a:gd name="T114" fmla="*/ 683 w 2135"/>
                  <a:gd name="T115" fmla="*/ 31 h 3278"/>
                  <a:gd name="T116" fmla="*/ 806 w 2135"/>
                  <a:gd name="T117" fmla="*/ 16 h 3278"/>
                  <a:gd name="T118" fmla="*/ 895 w 2135"/>
                  <a:gd name="T119" fmla="*/ 8 h 3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35" h="3278">
                    <a:moveTo>
                      <a:pt x="622" y="557"/>
                    </a:moveTo>
                    <a:lnTo>
                      <a:pt x="569" y="561"/>
                    </a:lnTo>
                    <a:lnTo>
                      <a:pt x="322" y="2219"/>
                    </a:lnTo>
                    <a:lnTo>
                      <a:pt x="343" y="2188"/>
                    </a:lnTo>
                    <a:lnTo>
                      <a:pt x="367" y="2162"/>
                    </a:lnTo>
                    <a:lnTo>
                      <a:pt x="395" y="2139"/>
                    </a:lnTo>
                    <a:lnTo>
                      <a:pt x="425" y="2121"/>
                    </a:lnTo>
                    <a:lnTo>
                      <a:pt x="458" y="2108"/>
                    </a:lnTo>
                    <a:lnTo>
                      <a:pt x="493" y="2099"/>
                    </a:lnTo>
                    <a:lnTo>
                      <a:pt x="531" y="2096"/>
                    </a:lnTo>
                    <a:lnTo>
                      <a:pt x="547" y="2096"/>
                    </a:lnTo>
                    <a:lnTo>
                      <a:pt x="622" y="557"/>
                    </a:lnTo>
                    <a:close/>
                    <a:moveTo>
                      <a:pt x="1420" y="265"/>
                    </a:moveTo>
                    <a:lnTo>
                      <a:pt x="1619" y="2096"/>
                    </a:lnTo>
                    <a:lnTo>
                      <a:pt x="1655" y="2101"/>
                    </a:lnTo>
                    <a:lnTo>
                      <a:pt x="1690" y="2112"/>
                    </a:lnTo>
                    <a:lnTo>
                      <a:pt x="1722" y="2127"/>
                    </a:lnTo>
                    <a:lnTo>
                      <a:pt x="1752" y="2146"/>
                    </a:lnTo>
                    <a:lnTo>
                      <a:pt x="1778" y="2171"/>
                    </a:lnTo>
                    <a:lnTo>
                      <a:pt x="1801" y="2198"/>
                    </a:lnTo>
                    <a:lnTo>
                      <a:pt x="1819" y="2230"/>
                    </a:lnTo>
                    <a:lnTo>
                      <a:pt x="1853" y="2299"/>
                    </a:lnTo>
                    <a:lnTo>
                      <a:pt x="1482" y="282"/>
                    </a:lnTo>
                    <a:lnTo>
                      <a:pt x="1450" y="274"/>
                    </a:lnTo>
                    <a:lnTo>
                      <a:pt x="1420" y="265"/>
                    </a:lnTo>
                    <a:close/>
                    <a:moveTo>
                      <a:pt x="1316" y="228"/>
                    </a:moveTo>
                    <a:lnTo>
                      <a:pt x="1261" y="233"/>
                    </a:lnTo>
                    <a:lnTo>
                      <a:pt x="1203" y="238"/>
                    </a:lnTo>
                    <a:lnTo>
                      <a:pt x="1143" y="240"/>
                    </a:lnTo>
                    <a:lnTo>
                      <a:pt x="1083" y="240"/>
                    </a:lnTo>
                    <a:lnTo>
                      <a:pt x="1020" y="235"/>
                    </a:lnTo>
                    <a:lnTo>
                      <a:pt x="987" y="253"/>
                    </a:lnTo>
                    <a:lnTo>
                      <a:pt x="957" y="270"/>
                    </a:lnTo>
                    <a:lnTo>
                      <a:pt x="930" y="284"/>
                    </a:lnTo>
                    <a:lnTo>
                      <a:pt x="905" y="296"/>
                    </a:lnTo>
                    <a:lnTo>
                      <a:pt x="881" y="307"/>
                    </a:lnTo>
                    <a:lnTo>
                      <a:pt x="857" y="317"/>
                    </a:lnTo>
                    <a:lnTo>
                      <a:pt x="834" y="325"/>
                    </a:lnTo>
                    <a:lnTo>
                      <a:pt x="809" y="333"/>
                    </a:lnTo>
                    <a:lnTo>
                      <a:pt x="828" y="343"/>
                    </a:lnTo>
                    <a:lnTo>
                      <a:pt x="845" y="351"/>
                    </a:lnTo>
                    <a:lnTo>
                      <a:pt x="859" y="358"/>
                    </a:lnTo>
                    <a:lnTo>
                      <a:pt x="874" y="366"/>
                    </a:lnTo>
                    <a:lnTo>
                      <a:pt x="889" y="372"/>
                    </a:lnTo>
                    <a:lnTo>
                      <a:pt x="904" y="376"/>
                    </a:lnTo>
                    <a:lnTo>
                      <a:pt x="922" y="380"/>
                    </a:lnTo>
                    <a:lnTo>
                      <a:pt x="944" y="383"/>
                    </a:lnTo>
                    <a:lnTo>
                      <a:pt x="969" y="384"/>
                    </a:lnTo>
                    <a:lnTo>
                      <a:pt x="1002" y="385"/>
                    </a:lnTo>
                    <a:lnTo>
                      <a:pt x="1027" y="385"/>
                    </a:lnTo>
                    <a:lnTo>
                      <a:pt x="1046" y="384"/>
                    </a:lnTo>
                    <a:lnTo>
                      <a:pt x="1062" y="384"/>
                    </a:lnTo>
                    <a:lnTo>
                      <a:pt x="1074" y="383"/>
                    </a:lnTo>
                    <a:lnTo>
                      <a:pt x="1086" y="382"/>
                    </a:lnTo>
                    <a:lnTo>
                      <a:pt x="1097" y="381"/>
                    </a:lnTo>
                    <a:lnTo>
                      <a:pt x="1111" y="380"/>
                    </a:lnTo>
                    <a:lnTo>
                      <a:pt x="1126" y="379"/>
                    </a:lnTo>
                    <a:lnTo>
                      <a:pt x="1148" y="379"/>
                    </a:lnTo>
                    <a:lnTo>
                      <a:pt x="1175" y="379"/>
                    </a:lnTo>
                    <a:lnTo>
                      <a:pt x="1193" y="382"/>
                    </a:lnTo>
                    <a:lnTo>
                      <a:pt x="1212" y="389"/>
                    </a:lnTo>
                    <a:lnTo>
                      <a:pt x="1231" y="398"/>
                    </a:lnTo>
                    <a:lnTo>
                      <a:pt x="1250" y="409"/>
                    </a:lnTo>
                    <a:lnTo>
                      <a:pt x="1266" y="422"/>
                    </a:lnTo>
                    <a:lnTo>
                      <a:pt x="1279" y="435"/>
                    </a:lnTo>
                    <a:lnTo>
                      <a:pt x="1287" y="449"/>
                    </a:lnTo>
                    <a:lnTo>
                      <a:pt x="1290" y="463"/>
                    </a:lnTo>
                    <a:lnTo>
                      <a:pt x="1289" y="479"/>
                    </a:lnTo>
                    <a:lnTo>
                      <a:pt x="1282" y="493"/>
                    </a:lnTo>
                    <a:lnTo>
                      <a:pt x="1269" y="508"/>
                    </a:lnTo>
                    <a:lnTo>
                      <a:pt x="1252" y="520"/>
                    </a:lnTo>
                    <a:lnTo>
                      <a:pt x="1231" y="532"/>
                    </a:lnTo>
                    <a:lnTo>
                      <a:pt x="1207" y="541"/>
                    </a:lnTo>
                    <a:lnTo>
                      <a:pt x="1182" y="546"/>
                    </a:lnTo>
                    <a:lnTo>
                      <a:pt x="1155" y="548"/>
                    </a:lnTo>
                    <a:lnTo>
                      <a:pt x="1127" y="548"/>
                    </a:lnTo>
                    <a:lnTo>
                      <a:pt x="1102" y="546"/>
                    </a:lnTo>
                    <a:lnTo>
                      <a:pt x="1079" y="543"/>
                    </a:lnTo>
                    <a:lnTo>
                      <a:pt x="1079" y="1252"/>
                    </a:lnTo>
                    <a:lnTo>
                      <a:pt x="1127" y="1256"/>
                    </a:lnTo>
                    <a:lnTo>
                      <a:pt x="1174" y="1267"/>
                    </a:lnTo>
                    <a:lnTo>
                      <a:pt x="1218" y="1281"/>
                    </a:lnTo>
                    <a:lnTo>
                      <a:pt x="1259" y="1302"/>
                    </a:lnTo>
                    <a:lnTo>
                      <a:pt x="1297" y="1326"/>
                    </a:lnTo>
                    <a:lnTo>
                      <a:pt x="1333" y="1355"/>
                    </a:lnTo>
                    <a:lnTo>
                      <a:pt x="1365" y="1388"/>
                    </a:lnTo>
                    <a:lnTo>
                      <a:pt x="1393" y="1423"/>
                    </a:lnTo>
                    <a:lnTo>
                      <a:pt x="1416" y="1463"/>
                    </a:lnTo>
                    <a:lnTo>
                      <a:pt x="1435" y="1505"/>
                    </a:lnTo>
                    <a:lnTo>
                      <a:pt x="1449" y="1550"/>
                    </a:lnTo>
                    <a:lnTo>
                      <a:pt x="1457" y="1597"/>
                    </a:lnTo>
                    <a:lnTo>
                      <a:pt x="1460" y="1645"/>
                    </a:lnTo>
                    <a:lnTo>
                      <a:pt x="1457" y="1691"/>
                    </a:lnTo>
                    <a:lnTo>
                      <a:pt x="1450" y="1737"/>
                    </a:lnTo>
                    <a:lnTo>
                      <a:pt x="1436" y="1780"/>
                    </a:lnTo>
                    <a:lnTo>
                      <a:pt x="1419" y="1820"/>
                    </a:lnTo>
                    <a:lnTo>
                      <a:pt x="1397" y="1857"/>
                    </a:lnTo>
                    <a:lnTo>
                      <a:pt x="1371" y="1893"/>
                    </a:lnTo>
                    <a:lnTo>
                      <a:pt x="1341" y="1925"/>
                    </a:lnTo>
                    <a:lnTo>
                      <a:pt x="1309" y="1953"/>
                    </a:lnTo>
                    <a:lnTo>
                      <a:pt x="1274" y="1978"/>
                    </a:lnTo>
                    <a:lnTo>
                      <a:pt x="1236" y="1999"/>
                    </a:lnTo>
                    <a:lnTo>
                      <a:pt x="1196" y="2015"/>
                    </a:lnTo>
                    <a:lnTo>
                      <a:pt x="1154" y="2028"/>
                    </a:lnTo>
                    <a:lnTo>
                      <a:pt x="1112" y="2035"/>
                    </a:lnTo>
                    <a:lnTo>
                      <a:pt x="1068" y="2038"/>
                    </a:lnTo>
                    <a:lnTo>
                      <a:pt x="1023" y="2035"/>
                    </a:lnTo>
                    <a:lnTo>
                      <a:pt x="981" y="2028"/>
                    </a:lnTo>
                    <a:lnTo>
                      <a:pt x="939" y="2015"/>
                    </a:lnTo>
                    <a:lnTo>
                      <a:pt x="900" y="1999"/>
                    </a:lnTo>
                    <a:lnTo>
                      <a:pt x="862" y="1978"/>
                    </a:lnTo>
                    <a:lnTo>
                      <a:pt x="826" y="1953"/>
                    </a:lnTo>
                    <a:lnTo>
                      <a:pt x="794" y="1925"/>
                    </a:lnTo>
                    <a:lnTo>
                      <a:pt x="764" y="1893"/>
                    </a:lnTo>
                    <a:lnTo>
                      <a:pt x="738" y="1857"/>
                    </a:lnTo>
                    <a:lnTo>
                      <a:pt x="716" y="1820"/>
                    </a:lnTo>
                    <a:lnTo>
                      <a:pt x="699" y="1780"/>
                    </a:lnTo>
                    <a:lnTo>
                      <a:pt x="686" y="1737"/>
                    </a:lnTo>
                    <a:lnTo>
                      <a:pt x="678" y="1691"/>
                    </a:lnTo>
                    <a:lnTo>
                      <a:pt x="675" y="1645"/>
                    </a:lnTo>
                    <a:lnTo>
                      <a:pt x="678" y="1597"/>
                    </a:lnTo>
                    <a:lnTo>
                      <a:pt x="686" y="1550"/>
                    </a:lnTo>
                    <a:lnTo>
                      <a:pt x="701" y="1505"/>
                    </a:lnTo>
                    <a:lnTo>
                      <a:pt x="719" y="1463"/>
                    </a:lnTo>
                    <a:lnTo>
                      <a:pt x="743" y="1423"/>
                    </a:lnTo>
                    <a:lnTo>
                      <a:pt x="770" y="1388"/>
                    </a:lnTo>
                    <a:lnTo>
                      <a:pt x="802" y="1355"/>
                    </a:lnTo>
                    <a:lnTo>
                      <a:pt x="838" y="1326"/>
                    </a:lnTo>
                    <a:lnTo>
                      <a:pt x="876" y="1302"/>
                    </a:lnTo>
                    <a:lnTo>
                      <a:pt x="918" y="1281"/>
                    </a:lnTo>
                    <a:lnTo>
                      <a:pt x="962" y="1267"/>
                    </a:lnTo>
                    <a:lnTo>
                      <a:pt x="1008" y="1256"/>
                    </a:lnTo>
                    <a:lnTo>
                      <a:pt x="1056" y="1252"/>
                    </a:lnTo>
                    <a:lnTo>
                      <a:pt x="1056" y="539"/>
                    </a:lnTo>
                    <a:lnTo>
                      <a:pt x="1032" y="534"/>
                    </a:lnTo>
                    <a:lnTo>
                      <a:pt x="1008" y="529"/>
                    </a:lnTo>
                    <a:lnTo>
                      <a:pt x="985" y="523"/>
                    </a:lnTo>
                    <a:lnTo>
                      <a:pt x="959" y="519"/>
                    </a:lnTo>
                    <a:lnTo>
                      <a:pt x="931" y="516"/>
                    </a:lnTo>
                    <a:lnTo>
                      <a:pt x="892" y="512"/>
                    </a:lnTo>
                    <a:lnTo>
                      <a:pt x="856" y="511"/>
                    </a:lnTo>
                    <a:lnTo>
                      <a:pt x="825" y="512"/>
                    </a:lnTo>
                    <a:lnTo>
                      <a:pt x="796" y="515"/>
                    </a:lnTo>
                    <a:lnTo>
                      <a:pt x="769" y="520"/>
                    </a:lnTo>
                    <a:lnTo>
                      <a:pt x="743" y="527"/>
                    </a:lnTo>
                    <a:lnTo>
                      <a:pt x="718" y="536"/>
                    </a:lnTo>
                    <a:lnTo>
                      <a:pt x="684" y="544"/>
                    </a:lnTo>
                    <a:lnTo>
                      <a:pt x="650" y="551"/>
                    </a:lnTo>
                    <a:lnTo>
                      <a:pt x="575" y="2096"/>
                    </a:lnTo>
                    <a:lnTo>
                      <a:pt x="1591" y="2096"/>
                    </a:lnTo>
                    <a:lnTo>
                      <a:pt x="1391" y="253"/>
                    </a:lnTo>
                    <a:lnTo>
                      <a:pt x="1368" y="245"/>
                    </a:lnTo>
                    <a:lnTo>
                      <a:pt x="1343" y="237"/>
                    </a:lnTo>
                    <a:lnTo>
                      <a:pt x="1316" y="228"/>
                    </a:lnTo>
                    <a:close/>
                    <a:moveTo>
                      <a:pt x="969" y="0"/>
                    </a:moveTo>
                    <a:lnTo>
                      <a:pt x="1014" y="11"/>
                    </a:lnTo>
                    <a:lnTo>
                      <a:pt x="1063" y="23"/>
                    </a:lnTo>
                    <a:lnTo>
                      <a:pt x="1114" y="32"/>
                    </a:lnTo>
                    <a:lnTo>
                      <a:pt x="1165" y="41"/>
                    </a:lnTo>
                    <a:lnTo>
                      <a:pt x="1215" y="47"/>
                    </a:lnTo>
                    <a:lnTo>
                      <a:pt x="1265" y="51"/>
                    </a:lnTo>
                    <a:lnTo>
                      <a:pt x="1312" y="53"/>
                    </a:lnTo>
                    <a:lnTo>
                      <a:pt x="1354" y="52"/>
                    </a:lnTo>
                    <a:lnTo>
                      <a:pt x="1374" y="62"/>
                    </a:lnTo>
                    <a:lnTo>
                      <a:pt x="1396" y="75"/>
                    </a:lnTo>
                    <a:lnTo>
                      <a:pt x="1421" y="86"/>
                    </a:lnTo>
                    <a:lnTo>
                      <a:pt x="1447" y="99"/>
                    </a:lnTo>
                    <a:lnTo>
                      <a:pt x="1474" y="111"/>
                    </a:lnTo>
                    <a:lnTo>
                      <a:pt x="1501" y="123"/>
                    </a:lnTo>
                    <a:lnTo>
                      <a:pt x="1527" y="132"/>
                    </a:lnTo>
                    <a:lnTo>
                      <a:pt x="1552" y="140"/>
                    </a:lnTo>
                    <a:lnTo>
                      <a:pt x="1573" y="146"/>
                    </a:lnTo>
                    <a:lnTo>
                      <a:pt x="1593" y="151"/>
                    </a:lnTo>
                    <a:lnTo>
                      <a:pt x="1620" y="172"/>
                    </a:lnTo>
                    <a:lnTo>
                      <a:pt x="1643" y="192"/>
                    </a:lnTo>
                    <a:lnTo>
                      <a:pt x="1664" y="210"/>
                    </a:lnTo>
                    <a:lnTo>
                      <a:pt x="1681" y="226"/>
                    </a:lnTo>
                    <a:lnTo>
                      <a:pt x="1699" y="241"/>
                    </a:lnTo>
                    <a:lnTo>
                      <a:pt x="1715" y="254"/>
                    </a:lnTo>
                    <a:lnTo>
                      <a:pt x="1719" y="257"/>
                    </a:lnTo>
                    <a:lnTo>
                      <a:pt x="1723" y="262"/>
                    </a:lnTo>
                    <a:lnTo>
                      <a:pt x="1727" y="268"/>
                    </a:lnTo>
                    <a:lnTo>
                      <a:pt x="1730" y="274"/>
                    </a:lnTo>
                    <a:lnTo>
                      <a:pt x="1733" y="279"/>
                    </a:lnTo>
                    <a:lnTo>
                      <a:pt x="1734" y="280"/>
                    </a:lnTo>
                    <a:lnTo>
                      <a:pt x="1755" y="297"/>
                    </a:lnTo>
                    <a:lnTo>
                      <a:pt x="1773" y="309"/>
                    </a:lnTo>
                    <a:lnTo>
                      <a:pt x="1785" y="319"/>
                    </a:lnTo>
                    <a:lnTo>
                      <a:pt x="1796" y="327"/>
                    </a:lnTo>
                    <a:lnTo>
                      <a:pt x="1803" y="332"/>
                    </a:lnTo>
                    <a:lnTo>
                      <a:pt x="1807" y="335"/>
                    </a:lnTo>
                    <a:lnTo>
                      <a:pt x="1810" y="339"/>
                    </a:lnTo>
                    <a:lnTo>
                      <a:pt x="1811" y="340"/>
                    </a:lnTo>
                    <a:lnTo>
                      <a:pt x="1811" y="340"/>
                    </a:lnTo>
                    <a:lnTo>
                      <a:pt x="1810" y="341"/>
                    </a:lnTo>
                    <a:lnTo>
                      <a:pt x="1805" y="346"/>
                    </a:lnTo>
                    <a:lnTo>
                      <a:pt x="1799" y="352"/>
                    </a:lnTo>
                    <a:lnTo>
                      <a:pt x="1789" y="359"/>
                    </a:lnTo>
                    <a:lnTo>
                      <a:pt x="1779" y="368"/>
                    </a:lnTo>
                    <a:lnTo>
                      <a:pt x="1766" y="375"/>
                    </a:lnTo>
                    <a:lnTo>
                      <a:pt x="1754" y="382"/>
                    </a:lnTo>
                    <a:lnTo>
                      <a:pt x="1741" y="388"/>
                    </a:lnTo>
                    <a:lnTo>
                      <a:pt x="1728" y="391"/>
                    </a:lnTo>
                    <a:lnTo>
                      <a:pt x="1704" y="394"/>
                    </a:lnTo>
                    <a:lnTo>
                      <a:pt x="1680" y="389"/>
                    </a:lnTo>
                    <a:lnTo>
                      <a:pt x="1655" y="381"/>
                    </a:lnTo>
                    <a:lnTo>
                      <a:pt x="1632" y="369"/>
                    </a:lnTo>
                    <a:lnTo>
                      <a:pt x="1609" y="354"/>
                    </a:lnTo>
                    <a:lnTo>
                      <a:pt x="1586" y="337"/>
                    </a:lnTo>
                    <a:lnTo>
                      <a:pt x="1563" y="321"/>
                    </a:lnTo>
                    <a:lnTo>
                      <a:pt x="1542" y="303"/>
                    </a:lnTo>
                    <a:lnTo>
                      <a:pt x="1522" y="288"/>
                    </a:lnTo>
                    <a:lnTo>
                      <a:pt x="1513" y="287"/>
                    </a:lnTo>
                    <a:lnTo>
                      <a:pt x="1901" y="2398"/>
                    </a:lnTo>
                    <a:lnTo>
                      <a:pt x="2111" y="2828"/>
                    </a:lnTo>
                    <a:lnTo>
                      <a:pt x="2123" y="2859"/>
                    </a:lnTo>
                    <a:lnTo>
                      <a:pt x="2132" y="2891"/>
                    </a:lnTo>
                    <a:lnTo>
                      <a:pt x="2135" y="2924"/>
                    </a:lnTo>
                    <a:lnTo>
                      <a:pt x="2134" y="2957"/>
                    </a:lnTo>
                    <a:lnTo>
                      <a:pt x="2129" y="2989"/>
                    </a:lnTo>
                    <a:lnTo>
                      <a:pt x="2118" y="3021"/>
                    </a:lnTo>
                    <a:lnTo>
                      <a:pt x="2104" y="3050"/>
                    </a:lnTo>
                    <a:lnTo>
                      <a:pt x="2085" y="3078"/>
                    </a:lnTo>
                    <a:lnTo>
                      <a:pt x="2063" y="3103"/>
                    </a:lnTo>
                    <a:lnTo>
                      <a:pt x="2038" y="3124"/>
                    </a:lnTo>
                    <a:lnTo>
                      <a:pt x="2010" y="3142"/>
                    </a:lnTo>
                    <a:lnTo>
                      <a:pt x="1980" y="3155"/>
                    </a:lnTo>
                    <a:lnTo>
                      <a:pt x="1651" y="3278"/>
                    </a:lnTo>
                    <a:lnTo>
                      <a:pt x="1651" y="2704"/>
                    </a:lnTo>
                    <a:lnTo>
                      <a:pt x="1649" y="2685"/>
                    </a:lnTo>
                    <a:lnTo>
                      <a:pt x="1642" y="2669"/>
                    </a:lnTo>
                    <a:lnTo>
                      <a:pt x="1632" y="2656"/>
                    </a:lnTo>
                    <a:lnTo>
                      <a:pt x="1618" y="2645"/>
                    </a:lnTo>
                    <a:lnTo>
                      <a:pt x="1601" y="2638"/>
                    </a:lnTo>
                    <a:lnTo>
                      <a:pt x="1584" y="2636"/>
                    </a:lnTo>
                    <a:lnTo>
                      <a:pt x="551" y="2636"/>
                    </a:lnTo>
                    <a:lnTo>
                      <a:pt x="534" y="2638"/>
                    </a:lnTo>
                    <a:lnTo>
                      <a:pt x="517" y="2645"/>
                    </a:lnTo>
                    <a:lnTo>
                      <a:pt x="504" y="2656"/>
                    </a:lnTo>
                    <a:lnTo>
                      <a:pt x="493" y="2669"/>
                    </a:lnTo>
                    <a:lnTo>
                      <a:pt x="487" y="2685"/>
                    </a:lnTo>
                    <a:lnTo>
                      <a:pt x="484" y="2704"/>
                    </a:lnTo>
                    <a:lnTo>
                      <a:pt x="484" y="3278"/>
                    </a:lnTo>
                    <a:lnTo>
                      <a:pt x="155" y="3155"/>
                    </a:lnTo>
                    <a:lnTo>
                      <a:pt x="125" y="3142"/>
                    </a:lnTo>
                    <a:lnTo>
                      <a:pt x="97" y="3124"/>
                    </a:lnTo>
                    <a:lnTo>
                      <a:pt x="72" y="3103"/>
                    </a:lnTo>
                    <a:lnTo>
                      <a:pt x="50" y="3078"/>
                    </a:lnTo>
                    <a:lnTo>
                      <a:pt x="31" y="3050"/>
                    </a:lnTo>
                    <a:lnTo>
                      <a:pt x="18" y="3021"/>
                    </a:lnTo>
                    <a:lnTo>
                      <a:pt x="8" y="2989"/>
                    </a:lnTo>
                    <a:lnTo>
                      <a:pt x="1" y="2957"/>
                    </a:lnTo>
                    <a:lnTo>
                      <a:pt x="0" y="2924"/>
                    </a:lnTo>
                    <a:lnTo>
                      <a:pt x="4" y="2891"/>
                    </a:lnTo>
                    <a:lnTo>
                      <a:pt x="12" y="2859"/>
                    </a:lnTo>
                    <a:lnTo>
                      <a:pt x="24" y="2828"/>
                    </a:lnTo>
                    <a:lnTo>
                      <a:pt x="278" y="2308"/>
                    </a:lnTo>
                    <a:lnTo>
                      <a:pt x="538" y="562"/>
                    </a:lnTo>
                    <a:lnTo>
                      <a:pt x="497" y="560"/>
                    </a:lnTo>
                    <a:lnTo>
                      <a:pt x="455" y="554"/>
                    </a:lnTo>
                    <a:lnTo>
                      <a:pt x="423" y="548"/>
                    </a:lnTo>
                    <a:lnTo>
                      <a:pt x="394" y="540"/>
                    </a:lnTo>
                    <a:lnTo>
                      <a:pt x="368" y="530"/>
                    </a:lnTo>
                    <a:lnTo>
                      <a:pt x="345" y="517"/>
                    </a:lnTo>
                    <a:lnTo>
                      <a:pt x="323" y="505"/>
                    </a:lnTo>
                    <a:lnTo>
                      <a:pt x="302" y="492"/>
                    </a:lnTo>
                    <a:lnTo>
                      <a:pt x="281" y="480"/>
                    </a:lnTo>
                    <a:lnTo>
                      <a:pt x="261" y="467"/>
                    </a:lnTo>
                    <a:lnTo>
                      <a:pt x="238" y="456"/>
                    </a:lnTo>
                    <a:lnTo>
                      <a:pt x="213" y="445"/>
                    </a:lnTo>
                    <a:lnTo>
                      <a:pt x="185" y="437"/>
                    </a:lnTo>
                    <a:lnTo>
                      <a:pt x="185" y="382"/>
                    </a:lnTo>
                    <a:lnTo>
                      <a:pt x="185" y="356"/>
                    </a:lnTo>
                    <a:lnTo>
                      <a:pt x="185" y="329"/>
                    </a:lnTo>
                    <a:lnTo>
                      <a:pt x="185" y="300"/>
                    </a:lnTo>
                    <a:lnTo>
                      <a:pt x="185" y="271"/>
                    </a:lnTo>
                    <a:lnTo>
                      <a:pt x="185" y="193"/>
                    </a:lnTo>
                    <a:lnTo>
                      <a:pt x="185" y="172"/>
                    </a:lnTo>
                    <a:lnTo>
                      <a:pt x="185" y="157"/>
                    </a:lnTo>
                    <a:lnTo>
                      <a:pt x="185" y="143"/>
                    </a:lnTo>
                    <a:lnTo>
                      <a:pt x="257" y="125"/>
                    </a:lnTo>
                    <a:lnTo>
                      <a:pt x="323" y="108"/>
                    </a:lnTo>
                    <a:lnTo>
                      <a:pt x="383" y="94"/>
                    </a:lnTo>
                    <a:lnTo>
                      <a:pt x="439" y="80"/>
                    </a:lnTo>
                    <a:lnTo>
                      <a:pt x="490" y="69"/>
                    </a:lnTo>
                    <a:lnTo>
                      <a:pt x="536" y="59"/>
                    </a:lnTo>
                    <a:lnTo>
                      <a:pt x="578" y="50"/>
                    </a:lnTo>
                    <a:lnTo>
                      <a:pt x="617" y="43"/>
                    </a:lnTo>
                    <a:lnTo>
                      <a:pt x="652" y="36"/>
                    </a:lnTo>
                    <a:lnTo>
                      <a:pt x="683" y="31"/>
                    </a:lnTo>
                    <a:lnTo>
                      <a:pt x="712" y="26"/>
                    </a:lnTo>
                    <a:lnTo>
                      <a:pt x="738" y="23"/>
                    </a:lnTo>
                    <a:lnTo>
                      <a:pt x="763" y="20"/>
                    </a:lnTo>
                    <a:lnTo>
                      <a:pt x="785" y="18"/>
                    </a:lnTo>
                    <a:lnTo>
                      <a:pt x="806" y="16"/>
                    </a:lnTo>
                    <a:lnTo>
                      <a:pt x="824" y="14"/>
                    </a:lnTo>
                    <a:lnTo>
                      <a:pt x="843" y="13"/>
                    </a:lnTo>
                    <a:lnTo>
                      <a:pt x="861" y="11"/>
                    </a:lnTo>
                    <a:lnTo>
                      <a:pt x="877" y="10"/>
                    </a:lnTo>
                    <a:lnTo>
                      <a:pt x="895" y="8"/>
                    </a:lnTo>
                    <a:lnTo>
                      <a:pt x="912" y="7"/>
                    </a:lnTo>
                    <a:lnTo>
                      <a:pt x="930" y="5"/>
                    </a:lnTo>
                    <a:lnTo>
                      <a:pt x="949" y="3"/>
                    </a:lnTo>
                    <a:lnTo>
                      <a:pt x="969" y="0"/>
                    </a:lnTo>
                    <a:close/>
                  </a:path>
                </a:pathLst>
              </a:custGeom>
              <a:grpFill/>
              <a:ln w="0">
                <a:noFill/>
                <a:prstDash val="solid"/>
                <a:round/>
                <a:headEnd/>
                <a:tailEnd/>
              </a:ln>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B9BD5">
                      <a:lumMod val="75000"/>
                    </a:srgbClr>
                  </a:solidFill>
                  <a:effectLst/>
                  <a:uLnTx/>
                  <a:uFillTx/>
                  <a:latin typeface="Segoe UI" panose="020B0502040204020203" pitchFamily="34" charset="0"/>
                  <a:ea typeface="+mn-ea"/>
                  <a:cs typeface="Segoe UI" panose="020B0502040204020203" pitchFamily="34" charset="0"/>
                </a:endParaRPr>
              </a:p>
            </p:txBody>
          </p:sp>
          <p:sp>
            <p:nvSpPr>
              <p:cNvPr id="296" name="Freeform 25"/>
              <p:cNvSpPr>
                <a:spLocks/>
              </p:cNvSpPr>
              <p:nvPr/>
            </p:nvSpPr>
            <p:spPr bwMode="auto">
              <a:xfrm>
                <a:off x="0" y="3948113"/>
                <a:ext cx="66675" cy="114301"/>
              </a:xfrm>
              <a:custGeom>
                <a:avLst/>
                <a:gdLst>
                  <a:gd name="T0" fmla="*/ 86 w 250"/>
                  <a:gd name="T1" fmla="*/ 0 h 437"/>
                  <a:gd name="T2" fmla="*/ 119 w 250"/>
                  <a:gd name="T3" fmla="*/ 0 h 437"/>
                  <a:gd name="T4" fmla="*/ 197 w 250"/>
                  <a:gd name="T5" fmla="*/ 0 h 437"/>
                  <a:gd name="T6" fmla="*/ 205 w 250"/>
                  <a:gd name="T7" fmla="*/ 0 h 437"/>
                  <a:gd name="T8" fmla="*/ 212 w 250"/>
                  <a:gd name="T9" fmla="*/ 0 h 437"/>
                  <a:gd name="T10" fmla="*/ 216 w 250"/>
                  <a:gd name="T11" fmla="*/ 0 h 437"/>
                  <a:gd name="T12" fmla="*/ 218 w 250"/>
                  <a:gd name="T13" fmla="*/ 0 h 437"/>
                  <a:gd name="T14" fmla="*/ 218 w 250"/>
                  <a:gd name="T15" fmla="*/ 0 h 437"/>
                  <a:gd name="T16" fmla="*/ 218 w 250"/>
                  <a:gd name="T17" fmla="*/ 0 h 437"/>
                  <a:gd name="T18" fmla="*/ 231 w 250"/>
                  <a:gd name="T19" fmla="*/ 2 h 437"/>
                  <a:gd name="T20" fmla="*/ 242 w 250"/>
                  <a:gd name="T21" fmla="*/ 9 h 437"/>
                  <a:gd name="T22" fmla="*/ 248 w 250"/>
                  <a:gd name="T23" fmla="*/ 19 h 437"/>
                  <a:gd name="T24" fmla="*/ 250 w 250"/>
                  <a:gd name="T25" fmla="*/ 32 h 437"/>
                  <a:gd name="T26" fmla="*/ 250 w 250"/>
                  <a:gd name="T27" fmla="*/ 96 h 437"/>
                  <a:gd name="T28" fmla="*/ 250 w 250"/>
                  <a:gd name="T29" fmla="*/ 200 h 437"/>
                  <a:gd name="T30" fmla="*/ 250 w 250"/>
                  <a:gd name="T31" fmla="*/ 242 h 437"/>
                  <a:gd name="T32" fmla="*/ 250 w 250"/>
                  <a:gd name="T33" fmla="*/ 355 h 437"/>
                  <a:gd name="T34" fmla="*/ 250 w 250"/>
                  <a:gd name="T35" fmla="*/ 372 h 437"/>
                  <a:gd name="T36" fmla="*/ 250 w 250"/>
                  <a:gd name="T37" fmla="*/ 384 h 437"/>
                  <a:gd name="T38" fmla="*/ 250 w 250"/>
                  <a:gd name="T39" fmla="*/ 395 h 437"/>
                  <a:gd name="T40" fmla="*/ 250 w 250"/>
                  <a:gd name="T41" fmla="*/ 402 h 437"/>
                  <a:gd name="T42" fmla="*/ 250 w 250"/>
                  <a:gd name="T43" fmla="*/ 406 h 437"/>
                  <a:gd name="T44" fmla="*/ 250 w 250"/>
                  <a:gd name="T45" fmla="*/ 409 h 437"/>
                  <a:gd name="T46" fmla="*/ 250 w 250"/>
                  <a:gd name="T47" fmla="*/ 411 h 437"/>
                  <a:gd name="T48" fmla="*/ 250 w 250"/>
                  <a:gd name="T49" fmla="*/ 411 h 437"/>
                  <a:gd name="T50" fmla="*/ 248 w 250"/>
                  <a:gd name="T51" fmla="*/ 421 h 437"/>
                  <a:gd name="T52" fmla="*/ 242 w 250"/>
                  <a:gd name="T53" fmla="*/ 429 h 437"/>
                  <a:gd name="T54" fmla="*/ 231 w 250"/>
                  <a:gd name="T55" fmla="*/ 435 h 437"/>
                  <a:gd name="T56" fmla="*/ 218 w 250"/>
                  <a:gd name="T57" fmla="*/ 437 h 437"/>
                  <a:gd name="T58" fmla="*/ 171 w 250"/>
                  <a:gd name="T59" fmla="*/ 437 h 437"/>
                  <a:gd name="T60" fmla="*/ 132 w 250"/>
                  <a:gd name="T61" fmla="*/ 437 h 437"/>
                  <a:gd name="T62" fmla="*/ 12 w 250"/>
                  <a:gd name="T63" fmla="*/ 437 h 437"/>
                  <a:gd name="T64" fmla="*/ 6 w 250"/>
                  <a:gd name="T65" fmla="*/ 437 h 437"/>
                  <a:gd name="T66" fmla="*/ 2 w 250"/>
                  <a:gd name="T67" fmla="*/ 437 h 437"/>
                  <a:gd name="T68" fmla="*/ 1 w 250"/>
                  <a:gd name="T69" fmla="*/ 437 h 437"/>
                  <a:gd name="T70" fmla="*/ 0 w 250"/>
                  <a:gd name="T71" fmla="*/ 437 h 437"/>
                  <a:gd name="T72" fmla="*/ 0 w 250"/>
                  <a:gd name="T73" fmla="*/ 437 h 437"/>
                  <a:gd name="T74" fmla="*/ 0 w 250"/>
                  <a:gd name="T75" fmla="*/ 234 h 437"/>
                  <a:gd name="T76" fmla="*/ 0 w 250"/>
                  <a:gd name="T77" fmla="*/ 206 h 437"/>
                  <a:gd name="T78" fmla="*/ 0 w 250"/>
                  <a:gd name="T79" fmla="*/ 164 h 437"/>
                  <a:gd name="T80" fmla="*/ 0 w 250"/>
                  <a:gd name="T81" fmla="*/ 130 h 437"/>
                  <a:gd name="T82" fmla="*/ 0 w 250"/>
                  <a:gd name="T83" fmla="*/ 16 h 437"/>
                  <a:gd name="T84" fmla="*/ 0 w 250"/>
                  <a:gd name="T85" fmla="*/ 10 h 437"/>
                  <a:gd name="T86" fmla="*/ 0 w 250"/>
                  <a:gd name="T87" fmla="*/ 4 h 437"/>
                  <a:gd name="T88" fmla="*/ 0 w 250"/>
                  <a:gd name="T89" fmla="*/ 0 h 437"/>
                  <a:gd name="T90" fmla="*/ 47 w 250"/>
                  <a:gd name="T91" fmla="*/ 0 h 437"/>
                  <a:gd name="T92" fmla="*/ 86 w 250"/>
                  <a:gd name="T93" fmla="*/ 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0" h="437">
                    <a:moveTo>
                      <a:pt x="86" y="0"/>
                    </a:moveTo>
                    <a:lnTo>
                      <a:pt x="119" y="0"/>
                    </a:lnTo>
                    <a:lnTo>
                      <a:pt x="197" y="0"/>
                    </a:lnTo>
                    <a:lnTo>
                      <a:pt x="205" y="0"/>
                    </a:lnTo>
                    <a:lnTo>
                      <a:pt x="212" y="0"/>
                    </a:lnTo>
                    <a:lnTo>
                      <a:pt x="216" y="0"/>
                    </a:lnTo>
                    <a:lnTo>
                      <a:pt x="218" y="0"/>
                    </a:lnTo>
                    <a:lnTo>
                      <a:pt x="218" y="0"/>
                    </a:lnTo>
                    <a:lnTo>
                      <a:pt x="218" y="0"/>
                    </a:lnTo>
                    <a:lnTo>
                      <a:pt x="231" y="2"/>
                    </a:lnTo>
                    <a:lnTo>
                      <a:pt x="242" y="9"/>
                    </a:lnTo>
                    <a:lnTo>
                      <a:pt x="248" y="19"/>
                    </a:lnTo>
                    <a:lnTo>
                      <a:pt x="250" y="32"/>
                    </a:lnTo>
                    <a:lnTo>
                      <a:pt x="250" y="96"/>
                    </a:lnTo>
                    <a:lnTo>
                      <a:pt x="250" y="200"/>
                    </a:lnTo>
                    <a:lnTo>
                      <a:pt x="250" y="242"/>
                    </a:lnTo>
                    <a:lnTo>
                      <a:pt x="250" y="355"/>
                    </a:lnTo>
                    <a:lnTo>
                      <a:pt x="250" y="372"/>
                    </a:lnTo>
                    <a:lnTo>
                      <a:pt x="250" y="384"/>
                    </a:lnTo>
                    <a:lnTo>
                      <a:pt x="250" y="395"/>
                    </a:lnTo>
                    <a:lnTo>
                      <a:pt x="250" y="402"/>
                    </a:lnTo>
                    <a:lnTo>
                      <a:pt x="250" y="406"/>
                    </a:lnTo>
                    <a:lnTo>
                      <a:pt x="250" y="409"/>
                    </a:lnTo>
                    <a:lnTo>
                      <a:pt x="250" y="411"/>
                    </a:lnTo>
                    <a:lnTo>
                      <a:pt x="250" y="411"/>
                    </a:lnTo>
                    <a:lnTo>
                      <a:pt x="248" y="421"/>
                    </a:lnTo>
                    <a:lnTo>
                      <a:pt x="242" y="429"/>
                    </a:lnTo>
                    <a:lnTo>
                      <a:pt x="231" y="435"/>
                    </a:lnTo>
                    <a:lnTo>
                      <a:pt x="218" y="437"/>
                    </a:lnTo>
                    <a:lnTo>
                      <a:pt x="171" y="437"/>
                    </a:lnTo>
                    <a:lnTo>
                      <a:pt x="132" y="437"/>
                    </a:lnTo>
                    <a:lnTo>
                      <a:pt x="12" y="437"/>
                    </a:lnTo>
                    <a:lnTo>
                      <a:pt x="6" y="437"/>
                    </a:lnTo>
                    <a:lnTo>
                      <a:pt x="2" y="437"/>
                    </a:lnTo>
                    <a:lnTo>
                      <a:pt x="1" y="437"/>
                    </a:lnTo>
                    <a:lnTo>
                      <a:pt x="0" y="437"/>
                    </a:lnTo>
                    <a:lnTo>
                      <a:pt x="0" y="437"/>
                    </a:lnTo>
                    <a:lnTo>
                      <a:pt x="0" y="234"/>
                    </a:lnTo>
                    <a:lnTo>
                      <a:pt x="0" y="206"/>
                    </a:lnTo>
                    <a:lnTo>
                      <a:pt x="0" y="164"/>
                    </a:lnTo>
                    <a:lnTo>
                      <a:pt x="0" y="130"/>
                    </a:lnTo>
                    <a:lnTo>
                      <a:pt x="0" y="16"/>
                    </a:lnTo>
                    <a:lnTo>
                      <a:pt x="0" y="10"/>
                    </a:lnTo>
                    <a:lnTo>
                      <a:pt x="0" y="4"/>
                    </a:lnTo>
                    <a:lnTo>
                      <a:pt x="0" y="0"/>
                    </a:lnTo>
                    <a:lnTo>
                      <a:pt x="47" y="0"/>
                    </a:lnTo>
                    <a:lnTo>
                      <a:pt x="86" y="0"/>
                    </a:lnTo>
                    <a:close/>
                  </a:path>
                </a:pathLst>
              </a:custGeom>
              <a:grpFill/>
              <a:ln w="0">
                <a:noFill/>
                <a:prstDash val="solid"/>
                <a:round/>
                <a:headEnd/>
                <a:tailEnd/>
              </a:ln>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B9BD5">
                      <a:lumMod val="75000"/>
                    </a:srgbClr>
                  </a:solidFill>
                  <a:effectLst/>
                  <a:uLnTx/>
                  <a:uFillTx/>
                  <a:latin typeface="Segoe UI" panose="020B0502040204020203" pitchFamily="34" charset="0"/>
                  <a:ea typeface="+mn-ea"/>
                  <a:cs typeface="Segoe UI" panose="020B0502040204020203" pitchFamily="34" charset="0"/>
                </a:endParaRPr>
              </a:p>
            </p:txBody>
          </p:sp>
        </p:grpSp>
      </p:grpSp>
      <p:grpSp>
        <p:nvGrpSpPr>
          <p:cNvPr id="140" name="Group 139"/>
          <p:cNvGrpSpPr/>
          <p:nvPr/>
        </p:nvGrpSpPr>
        <p:grpSpPr>
          <a:xfrm>
            <a:off x="9199064" y="195627"/>
            <a:ext cx="2243073" cy="639520"/>
            <a:chOff x="9199064" y="141837"/>
            <a:chExt cx="2299546" cy="655621"/>
          </a:xfrm>
        </p:grpSpPr>
        <p:grpSp>
          <p:nvGrpSpPr>
            <p:cNvPr id="460" name="Group 459"/>
            <p:cNvGrpSpPr/>
            <p:nvPr/>
          </p:nvGrpSpPr>
          <p:grpSpPr>
            <a:xfrm>
              <a:off x="9199064" y="141837"/>
              <a:ext cx="655714" cy="655621"/>
              <a:chOff x="7907075" y="4464848"/>
              <a:chExt cx="1045486" cy="1045486"/>
            </a:xfrm>
          </p:grpSpPr>
          <p:grpSp>
            <p:nvGrpSpPr>
              <p:cNvPr id="493" name="Group 492"/>
              <p:cNvGrpSpPr/>
              <p:nvPr/>
            </p:nvGrpSpPr>
            <p:grpSpPr>
              <a:xfrm>
                <a:off x="8087321" y="4595653"/>
                <a:ext cx="634845" cy="744510"/>
                <a:chOff x="5157258" y="5190617"/>
                <a:chExt cx="753534" cy="896916"/>
              </a:xfrm>
            </p:grpSpPr>
            <p:grpSp>
              <p:nvGrpSpPr>
                <p:cNvPr id="495" name="Group 494"/>
                <p:cNvGrpSpPr/>
                <p:nvPr/>
              </p:nvGrpSpPr>
              <p:grpSpPr>
                <a:xfrm>
                  <a:off x="5243950" y="5190617"/>
                  <a:ext cx="644871" cy="751929"/>
                  <a:chOff x="6007106" y="5095876"/>
                  <a:chExt cx="1223957" cy="1427158"/>
                </a:xfrm>
                <a:solidFill>
                  <a:srgbClr val="FF0000"/>
                </a:solidFill>
              </p:grpSpPr>
              <p:sp>
                <p:nvSpPr>
                  <p:cNvPr id="497" name="Freeform 69"/>
                  <p:cNvSpPr>
                    <a:spLocks noEditPoints="1"/>
                  </p:cNvSpPr>
                  <p:nvPr/>
                </p:nvSpPr>
                <p:spPr bwMode="auto">
                  <a:xfrm>
                    <a:off x="6007106" y="5519733"/>
                    <a:ext cx="728665" cy="1003301"/>
                  </a:xfrm>
                  <a:custGeom>
                    <a:avLst/>
                    <a:gdLst>
                      <a:gd name="T0" fmla="*/ 485 w 1836"/>
                      <a:gd name="T1" fmla="*/ 237 h 2528"/>
                      <a:gd name="T2" fmla="*/ 404 w 1836"/>
                      <a:gd name="T3" fmla="*/ 261 h 2528"/>
                      <a:gd name="T4" fmla="*/ 335 w 1836"/>
                      <a:gd name="T5" fmla="*/ 306 h 2528"/>
                      <a:gd name="T6" fmla="*/ 282 w 1836"/>
                      <a:gd name="T7" fmla="*/ 367 h 2528"/>
                      <a:gd name="T8" fmla="*/ 247 w 1836"/>
                      <a:gd name="T9" fmla="*/ 443 h 2528"/>
                      <a:gd name="T10" fmla="*/ 234 w 1836"/>
                      <a:gd name="T11" fmla="*/ 528 h 2528"/>
                      <a:gd name="T12" fmla="*/ 247 w 1836"/>
                      <a:gd name="T13" fmla="*/ 613 h 2528"/>
                      <a:gd name="T14" fmla="*/ 282 w 1836"/>
                      <a:gd name="T15" fmla="*/ 687 h 2528"/>
                      <a:gd name="T16" fmla="*/ 335 w 1836"/>
                      <a:gd name="T17" fmla="*/ 749 h 2528"/>
                      <a:gd name="T18" fmla="*/ 404 w 1836"/>
                      <a:gd name="T19" fmla="*/ 794 h 2528"/>
                      <a:gd name="T20" fmla="*/ 485 w 1836"/>
                      <a:gd name="T21" fmla="*/ 818 h 2528"/>
                      <a:gd name="T22" fmla="*/ 527 w 1836"/>
                      <a:gd name="T23" fmla="*/ 234 h 2528"/>
                      <a:gd name="T24" fmla="*/ 1829 w 1836"/>
                      <a:gd name="T25" fmla="*/ 0 h 2528"/>
                      <a:gd name="T26" fmla="*/ 1836 w 1836"/>
                      <a:gd name="T27" fmla="*/ 246 h 2528"/>
                      <a:gd name="T28" fmla="*/ 1033 w 1836"/>
                      <a:gd name="T29" fmla="*/ 246 h 2528"/>
                      <a:gd name="T30" fmla="*/ 1092 w 1836"/>
                      <a:gd name="T31" fmla="*/ 825 h 2528"/>
                      <a:gd name="T32" fmla="*/ 1206 w 1836"/>
                      <a:gd name="T33" fmla="*/ 849 h 2528"/>
                      <a:gd name="T34" fmla="*/ 1308 w 1836"/>
                      <a:gd name="T35" fmla="*/ 896 h 2528"/>
                      <a:gd name="T36" fmla="*/ 1399 w 1836"/>
                      <a:gd name="T37" fmla="*/ 961 h 2528"/>
                      <a:gd name="T38" fmla="*/ 1473 w 1836"/>
                      <a:gd name="T39" fmla="*/ 1044 h 2528"/>
                      <a:gd name="T40" fmla="*/ 1530 w 1836"/>
                      <a:gd name="T41" fmla="*/ 1141 h 2528"/>
                      <a:gd name="T42" fmla="*/ 1566 w 1836"/>
                      <a:gd name="T43" fmla="*/ 1249 h 2528"/>
                      <a:gd name="T44" fmla="*/ 1578 w 1836"/>
                      <a:gd name="T45" fmla="*/ 1366 h 2528"/>
                      <a:gd name="T46" fmla="*/ 1578 w 1836"/>
                      <a:gd name="T47" fmla="*/ 1610 h 2528"/>
                      <a:gd name="T48" fmla="*/ 1566 w 1836"/>
                      <a:gd name="T49" fmla="*/ 1665 h 2528"/>
                      <a:gd name="T50" fmla="*/ 1533 w 1836"/>
                      <a:gd name="T51" fmla="*/ 1706 h 2528"/>
                      <a:gd name="T52" fmla="*/ 1485 w 1836"/>
                      <a:gd name="T53" fmla="*/ 1730 h 2528"/>
                      <a:gd name="T54" fmla="*/ 1430 w 1836"/>
                      <a:gd name="T55" fmla="*/ 1730 h 2528"/>
                      <a:gd name="T56" fmla="*/ 1381 w 1836"/>
                      <a:gd name="T57" fmla="*/ 1706 h 2528"/>
                      <a:gd name="T58" fmla="*/ 1349 w 1836"/>
                      <a:gd name="T59" fmla="*/ 1665 h 2528"/>
                      <a:gd name="T60" fmla="*/ 1337 w 1836"/>
                      <a:gd name="T61" fmla="*/ 1610 h 2528"/>
                      <a:gd name="T62" fmla="*/ 1333 w 1836"/>
                      <a:gd name="T63" fmla="*/ 1321 h 2528"/>
                      <a:gd name="T64" fmla="*/ 1308 w 1836"/>
                      <a:gd name="T65" fmla="*/ 1238 h 2528"/>
                      <a:gd name="T66" fmla="*/ 1262 w 1836"/>
                      <a:gd name="T67" fmla="*/ 1167 h 2528"/>
                      <a:gd name="T68" fmla="*/ 1198 w 1836"/>
                      <a:gd name="T69" fmla="*/ 1112 h 2528"/>
                      <a:gd name="T70" fmla="*/ 1120 w 1836"/>
                      <a:gd name="T71" fmla="*/ 1076 h 2528"/>
                      <a:gd name="T72" fmla="*/ 1033 w 1836"/>
                      <a:gd name="T73" fmla="*/ 1062 h 2528"/>
                      <a:gd name="T74" fmla="*/ 774 w 1836"/>
                      <a:gd name="T75" fmla="*/ 2405 h 2528"/>
                      <a:gd name="T76" fmla="*/ 762 w 1836"/>
                      <a:gd name="T77" fmla="*/ 2459 h 2528"/>
                      <a:gd name="T78" fmla="*/ 728 w 1836"/>
                      <a:gd name="T79" fmla="*/ 2501 h 2528"/>
                      <a:gd name="T80" fmla="*/ 679 w 1836"/>
                      <a:gd name="T81" fmla="*/ 2525 h 2528"/>
                      <a:gd name="T82" fmla="*/ 624 w 1836"/>
                      <a:gd name="T83" fmla="*/ 2525 h 2528"/>
                      <a:gd name="T84" fmla="*/ 574 w 1836"/>
                      <a:gd name="T85" fmla="*/ 2501 h 2528"/>
                      <a:gd name="T86" fmla="*/ 541 w 1836"/>
                      <a:gd name="T87" fmla="*/ 2459 h 2528"/>
                      <a:gd name="T88" fmla="*/ 527 w 1836"/>
                      <a:gd name="T89" fmla="*/ 2405 h 2528"/>
                      <a:gd name="T90" fmla="*/ 471 w 1836"/>
                      <a:gd name="T91" fmla="*/ 1053 h 2528"/>
                      <a:gd name="T92" fmla="*/ 361 w 1836"/>
                      <a:gd name="T93" fmla="*/ 1029 h 2528"/>
                      <a:gd name="T94" fmla="*/ 261 w 1836"/>
                      <a:gd name="T95" fmla="*/ 984 h 2528"/>
                      <a:gd name="T96" fmla="*/ 174 w 1836"/>
                      <a:gd name="T97" fmla="*/ 920 h 2528"/>
                      <a:gd name="T98" fmla="*/ 102 w 1836"/>
                      <a:gd name="T99" fmla="*/ 840 h 2528"/>
                      <a:gd name="T100" fmla="*/ 47 w 1836"/>
                      <a:gd name="T101" fmla="*/ 746 h 2528"/>
                      <a:gd name="T102" fmla="*/ 12 w 1836"/>
                      <a:gd name="T103" fmla="*/ 641 h 2528"/>
                      <a:gd name="T104" fmla="*/ 0 w 1836"/>
                      <a:gd name="T105" fmla="*/ 528 h 2528"/>
                      <a:gd name="T106" fmla="*/ 12 w 1836"/>
                      <a:gd name="T107" fmla="*/ 414 h 2528"/>
                      <a:gd name="T108" fmla="*/ 47 w 1836"/>
                      <a:gd name="T109" fmla="*/ 310 h 2528"/>
                      <a:gd name="T110" fmla="*/ 102 w 1836"/>
                      <a:gd name="T111" fmla="*/ 216 h 2528"/>
                      <a:gd name="T112" fmla="*/ 174 w 1836"/>
                      <a:gd name="T113" fmla="*/ 136 h 2528"/>
                      <a:gd name="T114" fmla="*/ 261 w 1836"/>
                      <a:gd name="T115" fmla="*/ 72 h 2528"/>
                      <a:gd name="T116" fmla="*/ 361 w 1836"/>
                      <a:gd name="T117" fmla="*/ 27 h 2528"/>
                      <a:gd name="T118" fmla="*/ 471 w 1836"/>
                      <a:gd name="T119" fmla="*/ 3 h 2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36" h="2528">
                        <a:moveTo>
                          <a:pt x="527" y="234"/>
                        </a:moveTo>
                        <a:lnTo>
                          <a:pt x="485" y="237"/>
                        </a:lnTo>
                        <a:lnTo>
                          <a:pt x="443" y="246"/>
                        </a:lnTo>
                        <a:lnTo>
                          <a:pt x="404" y="261"/>
                        </a:lnTo>
                        <a:lnTo>
                          <a:pt x="368" y="281"/>
                        </a:lnTo>
                        <a:lnTo>
                          <a:pt x="335" y="306"/>
                        </a:lnTo>
                        <a:lnTo>
                          <a:pt x="306" y="335"/>
                        </a:lnTo>
                        <a:lnTo>
                          <a:pt x="282" y="367"/>
                        </a:lnTo>
                        <a:lnTo>
                          <a:pt x="261" y="404"/>
                        </a:lnTo>
                        <a:lnTo>
                          <a:pt x="247" y="443"/>
                        </a:lnTo>
                        <a:lnTo>
                          <a:pt x="237" y="484"/>
                        </a:lnTo>
                        <a:lnTo>
                          <a:pt x="234" y="528"/>
                        </a:lnTo>
                        <a:lnTo>
                          <a:pt x="237" y="571"/>
                        </a:lnTo>
                        <a:lnTo>
                          <a:pt x="247" y="613"/>
                        </a:lnTo>
                        <a:lnTo>
                          <a:pt x="261" y="651"/>
                        </a:lnTo>
                        <a:lnTo>
                          <a:pt x="282" y="687"/>
                        </a:lnTo>
                        <a:lnTo>
                          <a:pt x="306" y="720"/>
                        </a:lnTo>
                        <a:lnTo>
                          <a:pt x="335" y="749"/>
                        </a:lnTo>
                        <a:lnTo>
                          <a:pt x="368" y="774"/>
                        </a:lnTo>
                        <a:lnTo>
                          <a:pt x="404" y="794"/>
                        </a:lnTo>
                        <a:lnTo>
                          <a:pt x="443" y="809"/>
                        </a:lnTo>
                        <a:lnTo>
                          <a:pt x="485" y="818"/>
                        </a:lnTo>
                        <a:lnTo>
                          <a:pt x="527" y="821"/>
                        </a:lnTo>
                        <a:lnTo>
                          <a:pt x="527" y="234"/>
                        </a:lnTo>
                        <a:close/>
                        <a:moveTo>
                          <a:pt x="527" y="0"/>
                        </a:moveTo>
                        <a:lnTo>
                          <a:pt x="1829" y="0"/>
                        </a:lnTo>
                        <a:lnTo>
                          <a:pt x="1836" y="0"/>
                        </a:lnTo>
                        <a:lnTo>
                          <a:pt x="1836" y="246"/>
                        </a:lnTo>
                        <a:lnTo>
                          <a:pt x="1829" y="246"/>
                        </a:lnTo>
                        <a:lnTo>
                          <a:pt x="1033" y="246"/>
                        </a:lnTo>
                        <a:lnTo>
                          <a:pt x="1033" y="821"/>
                        </a:lnTo>
                        <a:lnTo>
                          <a:pt x="1092" y="825"/>
                        </a:lnTo>
                        <a:lnTo>
                          <a:pt x="1150" y="833"/>
                        </a:lnTo>
                        <a:lnTo>
                          <a:pt x="1206" y="849"/>
                        </a:lnTo>
                        <a:lnTo>
                          <a:pt x="1258" y="869"/>
                        </a:lnTo>
                        <a:lnTo>
                          <a:pt x="1308" y="896"/>
                        </a:lnTo>
                        <a:lnTo>
                          <a:pt x="1355" y="926"/>
                        </a:lnTo>
                        <a:lnTo>
                          <a:pt x="1399" y="961"/>
                        </a:lnTo>
                        <a:lnTo>
                          <a:pt x="1438" y="1000"/>
                        </a:lnTo>
                        <a:lnTo>
                          <a:pt x="1473" y="1044"/>
                        </a:lnTo>
                        <a:lnTo>
                          <a:pt x="1504" y="1091"/>
                        </a:lnTo>
                        <a:lnTo>
                          <a:pt x="1530" y="1141"/>
                        </a:lnTo>
                        <a:lnTo>
                          <a:pt x="1551" y="1193"/>
                        </a:lnTo>
                        <a:lnTo>
                          <a:pt x="1566" y="1249"/>
                        </a:lnTo>
                        <a:lnTo>
                          <a:pt x="1575" y="1307"/>
                        </a:lnTo>
                        <a:lnTo>
                          <a:pt x="1578" y="1366"/>
                        </a:lnTo>
                        <a:lnTo>
                          <a:pt x="1578" y="1366"/>
                        </a:lnTo>
                        <a:lnTo>
                          <a:pt x="1578" y="1610"/>
                        </a:lnTo>
                        <a:lnTo>
                          <a:pt x="1575" y="1639"/>
                        </a:lnTo>
                        <a:lnTo>
                          <a:pt x="1566" y="1665"/>
                        </a:lnTo>
                        <a:lnTo>
                          <a:pt x="1552" y="1688"/>
                        </a:lnTo>
                        <a:lnTo>
                          <a:pt x="1533" y="1706"/>
                        </a:lnTo>
                        <a:lnTo>
                          <a:pt x="1510" y="1722"/>
                        </a:lnTo>
                        <a:lnTo>
                          <a:pt x="1485" y="1730"/>
                        </a:lnTo>
                        <a:lnTo>
                          <a:pt x="1458" y="1734"/>
                        </a:lnTo>
                        <a:lnTo>
                          <a:pt x="1430" y="1730"/>
                        </a:lnTo>
                        <a:lnTo>
                          <a:pt x="1404" y="1722"/>
                        </a:lnTo>
                        <a:lnTo>
                          <a:pt x="1381" y="1706"/>
                        </a:lnTo>
                        <a:lnTo>
                          <a:pt x="1363" y="1688"/>
                        </a:lnTo>
                        <a:lnTo>
                          <a:pt x="1349" y="1665"/>
                        </a:lnTo>
                        <a:lnTo>
                          <a:pt x="1340" y="1639"/>
                        </a:lnTo>
                        <a:lnTo>
                          <a:pt x="1337" y="1610"/>
                        </a:lnTo>
                        <a:lnTo>
                          <a:pt x="1337" y="1366"/>
                        </a:lnTo>
                        <a:lnTo>
                          <a:pt x="1333" y="1321"/>
                        </a:lnTo>
                        <a:lnTo>
                          <a:pt x="1324" y="1279"/>
                        </a:lnTo>
                        <a:lnTo>
                          <a:pt x="1308" y="1238"/>
                        </a:lnTo>
                        <a:lnTo>
                          <a:pt x="1288" y="1201"/>
                        </a:lnTo>
                        <a:lnTo>
                          <a:pt x="1262" y="1167"/>
                        </a:lnTo>
                        <a:lnTo>
                          <a:pt x="1232" y="1138"/>
                        </a:lnTo>
                        <a:lnTo>
                          <a:pt x="1198" y="1112"/>
                        </a:lnTo>
                        <a:lnTo>
                          <a:pt x="1161" y="1091"/>
                        </a:lnTo>
                        <a:lnTo>
                          <a:pt x="1120" y="1076"/>
                        </a:lnTo>
                        <a:lnTo>
                          <a:pt x="1078" y="1066"/>
                        </a:lnTo>
                        <a:lnTo>
                          <a:pt x="1033" y="1062"/>
                        </a:lnTo>
                        <a:lnTo>
                          <a:pt x="774" y="1062"/>
                        </a:lnTo>
                        <a:lnTo>
                          <a:pt x="774" y="2405"/>
                        </a:lnTo>
                        <a:lnTo>
                          <a:pt x="771" y="2433"/>
                        </a:lnTo>
                        <a:lnTo>
                          <a:pt x="762" y="2459"/>
                        </a:lnTo>
                        <a:lnTo>
                          <a:pt x="748" y="2482"/>
                        </a:lnTo>
                        <a:lnTo>
                          <a:pt x="728" y="2501"/>
                        </a:lnTo>
                        <a:lnTo>
                          <a:pt x="705" y="2516"/>
                        </a:lnTo>
                        <a:lnTo>
                          <a:pt x="679" y="2525"/>
                        </a:lnTo>
                        <a:lnTo>
                          <a:pt x="651" y="2528"/>
                        </a:lnTo>
                        <a:lnTo>
                          <a:pt x="624" y="2525"/>
                        </a:lnTo>
                        <a:lnTo>
                          <a:pt x="597" y="2516"/>
                        </a:lnTo>
                        <a:lnTo>
                          <a:pt x="574" y="2501"/>
                        </a:lnTo>
                        <a:lnTo>
                          <a:pt x="555" y="2482"/>
                        </a:lnTo>
                        <a:lnTo>
                          <a:pt x="541" y="2459"/>
                        </a:lnTo>
                        <a:lnTo>
                          <a:pt x="531" y="2433"/>
                        </a:lnTo>
                        <a:lnTo>
                          <a:pt x="527" y="2405"/>
                        </a:lnTo>
                        <a:lnTo>
                          <a:pt x="527" y="1056"/>
                        </a:lnTo>
                        <a:lnTo>
                          <a:pt x="471" y="1053"/>
                        </a:lnTo>
                        <a:lnTo>
                          <a:pt x="415" y="1044"/>
                        </a:lnTo>
                        <a:lnTo>
                          <a:pt x="361" y="1029"/>
                        </a:lnTo>
                        <a:lnTo>
                          <a:pt x="310" y="1009"/>
                        </a:lnTo>
                        <a:lnTo>
                          <a:pt x="261" y="984"/>
                        </a:lnTo>
                        <a:lnTo>
                          <a:pt x="216" y="953"/>
                        </a:lnTo>
                        <a:lnTo>
                          <a:pt x="174" y="920"/>
                        </a:lnTo>
                        <a:lnTo>
                          <a:pt x="135" y="881"/>
                        </a:lnTo>
                        <a:lnTo>
                          <a:pt x="102" y="840"/>
                        </a:lnTo>
                        <a:lnTo>
                          <a:pt x="72" y="794"/>
                        </a:lnTo>
                        <a:lnTo>
                          <a:pt x="47" y="746"/>
                        </a:lnTo>
                        <a:lnTo>
                          <a:pt x="26" y="695"/>
                        </a:lnTo>
                        <a:lnTo>
                          <a:pt x="12" y="641"/>
                        </a:lnTo>
                        <a:lnTo>
                          <a:pt x="3" y="586"/>
                        </a:lnTo>
                        <a:lnTo>
                          <a:pt x="0" y="528"/>
                        </a:lnTo>
                        <a:lnTo>
                          <a:pt x="3" y="470"/>
                        </a:lnTo>
                        <a:lnTo>
                          <a:pt x="12" y="414"/>
                        </a:lnTo>
                        <a:lnTo>
                          <a:pt x="26" y="361"/>
                        </a:lnTo>
                        <a:lnTo>
                          <a:pt x="47" y="310"/>
                        </a:lnTo>
                        <a:lnTo>
                          <a:pt x="72" y="261"/>
                        </a:lnTo>
                        <a:lnTo>
                          <a:pt x="102" y="216"/>
                        </a:lnTo>
                        <a:lnTo>
                          <a:pt x="135" y="174"/>
                        </a:lnTo>
                        <a:lnTo>
                          <a:pt x="174" y="136"/>
                        </a:lnTo>
                        <a:lnTo>
                          <a:pt x="216" y="102"/>
                        </a:lnTo>
                        <a:lnTo>
                          <a:pt x="261" y="72"/>
                        </a:lnTo>
                        <a:lnTo>
                          <a:pt x="310" y="47"/>
                        </a:lnTo>
                        <a:lnTo>
                          <a:pt x="361" y="27"/>
                        </a:lnTo>
                        <a:lnTo>
                          <a:pt x="415" y="12"/>
                        </a:lnTo>
                        <a:lnTo>
                          <a:pt x="471" y="3"/>
                        </a:lnTo>
                        <a:lnTo>
                          <a:pt x="527" y="0"/>
                        </a:lnTo>
                        <a:close/>
                      </a:path>
                    </a:pathLst>
                  </a:custGeom>
                  <a:grpFill/>
                  <a:ln w="0">
                    <a:noFill/>
                    <a:prstDash val="solid"/>
                    <a:round/>
                    <a:headEnd/>
                    <a:tailEnd/>
                  </a:ln>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B9BD5">
                          <a:lumMod val="75000"/>
                        </a:srgbClr>
                      </a:solidFill>
                      <a:effectLst/>
                      <a:uLnTx/>
                      <a:uFillTx/>
                      <a:latin typeface="Segoe UI" panose="020B0502040204020203" pitchFamily="34" charset="0"/>
                      <a:ea typeface="+mn-ea"/>
                      <a:cs typeface="Segoe UI" panose="020B0502040204020203" pitchFamily="34" charset="0"/>
                    </a:endParaRPr>
                  </a:p>
                </p:txBody>
              </p:sp>
              <p:sp>
                <p:nvSpPr>
                  <p:cNvPr id="498" name="Freeform 70"/>
                  <p:cNvSpPr>
                    <a:spLocks/>
                  </p:cNvSpPr>
                  <p:nvPr/>
                </p:nvSpPr>
                <p:spPr bwMode="auto">
                  <a:xfrm>
                    <a:off x="6218244" y="5299074"/>
                    <a:ext cx="187326" cy="187325"/>
                  </a:xfrm>
                  <a:custGeom>
                    <a:avLst/>
                    <a:gdLst>
                      <a:gd name="T0" fmla="*/ 237 w 473"/>
                      <a:gd name="T1" fmla="*/ 0 h 473"/>
                      <a:gd name="T2" fmla="*/ 275 w 473"/>
                      <a:gd name="T3" fmla="*/ 3 h 473"/>
                      <a:gd name="T4" fmla="*/ 311 w 473"/>
                      <a:gd name="T5" fmla="*/ 12 h 473"/>
                      <a:gd name="T6" fmla="*/ 345 w 473"/>
                      <a:gd name="T7" fmla="*/ 27 h 473"/>
                      <a:gd name="T8" fmla="*/ 377 w 473"/>
                      <a:gd name="T9" fmla="*/ 46 h 473"/>
                      <a:gd name="T10" fmla="*/ 404 w 473"/>
                      <a:gd name="T11" fmla="*/ 70 h 473"/>
                      <a:gd name="T12" fmla="*/ 427 w 473"/>
                      <a:gd name="T13" fmla="*/ 97 h 473"/>
                      <a:gd name="T14" fmla="*/ 447 w 473"/>
                      <a:gd name="T15" fmla="*/ 128 h 473"/>
                      <a:gd name="T16" fmla="*/ 461 w 473"/>
                      <a:gd name="T17" fmla="*/ 163 h 473"/>
                      <a:gd name="T18" fmla="*/ 470 w 473"/>
                      <a:gd name="T19" fmla="*/ 199 h 473"/>
                      <a:gd name="T20" fmla="*/ 473 w 473"/>
                      <a:gd name="T21" fmla="*/ 237 h 473"/>
                      <a:gd name="T22" fmla="*/ 470 w 473"/>
                      <a:gd name="T23" fmla="*/ 275 h 473"/>
                      <a:gd name="T24" fmla="*/ 461 w 473"/>
                      <a:gd name="T25" fmla="*/ 311 h 473"/>
                      <a:gd name="T26" fmla="*/ 447 w 473"/>
                      <a:gd name="T27" fmla="*/ 345 h 473"/>
                      <a:gd name="T28" fmla="*/ 427 w 473"/>
                      <a:gd name="T29" fmla="*/ 377 h 473"/>
                      <a:gd name="T30" fmla="*/ 404 w 473"/>
                      <a:gd name="T31" fmla="*/ 404 h 473"/>
                      <a:gd name="T32" fmla="*/ 377 w 473"/>
                      <a:gd name="T33" fmla="*/ 428 h 473"/>
                      <a:gd name="T34" fmla="*/ 345 w 473"/>
                      <a:gd name="T35" fmla="*/ 446 h 473"/>
                      <a:gd name="T36" fmla="*/ 311 w 473"/>
                      <a:gd name="T37" fmla="*/ 461 h 473"/>
                      <a:gd name="T38" fmla="*/ 275 w 473"/>
                      <a:gd name="T39" fmla="*/ 470 h 473"/>
                      <a:gd name="T40" fmla="*/ 237 w 473"/>
                      <a:gd name="T41" fmla="*/ 473 h 473"/>
                      <a:gd name="T42" fmla="*/ 199 w 473"/>
                      <a:gd name="T43" fmla="*/ 470 h 473"/>
                      <a:gd name="T44" fmla="*/ 162 w 473"/>
                      <a:gd name="T45" fmla="*/ 461 h 473"/>
                      <a:gd name="T46" fmla="*/ 128 w 473"/>
                      <a:gd name="T47" fmla="*/ 446 h 473"/>
                      <a:gd name="T48" fmla="*/ 97 w 473"/>
                      <a:gd name="T49" fmla="*/ 428 h 473"/>
                      <a:gd name="T50" fmla="*/ 70 w 473"/>
                      <a:gd name="T51" fmla="*/ 404 h 473"/>
                      <a:gd name="T52" fmla="*/ 46 w 473"/>
                      <a:gd name="T53" fmla="*/ 377 h 473"/>
                      <a:gd name="T54" fmla="*/ 26 w 473"/>
                      <a:gd name="T55" fmla="*/ 345 h 473"/>
                      <a:gd name="T56" fmla="*/ 12 w 473"/>
                      <a:gd name="T57" fmla="*/ 311 h 473"/>
                      <a:gd name="T58" fmla="*/ 3 w 473"/>
                      <a:gd name="T59" fmla="*/ 275 h 473"/>
                      <a:gd name="T60" fmla="*/ 0 w 473"/>
                      <a:gd name="T61" fmla="*/ 237 h 473"/>
                      <a:gd name="T62" fmla="*/ 3 w 473"/>
                      <a:gd name="T63" fmla="*/ 199 h 473"/>
                      <a:gd name="T64" fmla="*/ 12 w 473"/>
                      <a:gd name="T65" fmla="*/ 163 h 473"/>
                      <a:gd name="T66" fmla="*/ 26 w 473"/>
                      <a:gd name="T67" fmla="*/ 128 h 473"/>
                      <a:gd name="T68" fmla="*/ 46 w 473"/>
                      <a:gd name="T69" fmla="*/ 97 h 473"/>
                      <a:gd name="T70" fmla="*/ 70 w 473"/>
                      <a:gd name="T71" fmla="*/ 70 h 473"/>
                      <a:gd name="T72" fmla="*/ 97 w 473"/>
                      <a:gd name="T73" fmla="*/ 46 h 473"/>
                      <a:gd name="T74" fmla="*/ 128 w 473"/>
                      <a:gd name="T75" fmla="*/ 27 h 473"/>
                      <a:gd name="T76" fmla="*/ 162 w 473"/>
                      <a:gd name="T77" fmla="*/ 12 h 473"/>
                      <a:gd name="T78" fmla="*/ 199 w 473"/>
                      <a:gd name="T79" fmla="*/ 3 h 473"/>
                      <a:gd name="T80" fmla="*/ 237 w 473"/>
                      <a:gd name="T81" fmla="*/ 0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3" h="473">
                        <a:moveTo>
                          <a:pt x="237" y="0"/>
                        </a:moveTo>
                        <a:lnTo>
                          <a:pt x="275" y="3"/>
                        </a:lnTo>
                        <a:lnTo>
                          <a:pt x="311" y="12"/>
                        </a:lnTo>
                        <a:lnTo>
                          <a:pt x="345" y="27"/>
                        </a:lnTo>
                        <a:lnTo>
                          <a:pt x="377" y="46"/>
                        </a:lnTo>
                        <a:lnTo>
                          <a:pt x="404" y="70"/>
                        </a:lnTo>
                        <a:lnTo>
                          <a:pt x="427" y="97"/>
                        </a:lnTo>
                        <a:lnTo>
                          <a:pt x="447" y="128"/>
                        </a:lnTo>
                        <a:lnTo>
                          <a:pt x="461" y="163"/>
                        </a:lnTo>
                        <a:lnTo>
                          <a:pt x="470" y="199"/>
                        </a:lnTo>
                        <a:lnTo>
                          <a:pt x="473" y="237"/>
                        </a:lnTo>
                        <a:lnTo>
                          <a:pt x="470" y="275"/>
                        </a:lnTo>
                        <a:lnTo>
                          <a:pt x="461" y="311"/>
                        </a:lnTo>
                        <a:lnTo>
                          <a:pt x="447" y="345"/>
                        </a:lnTo>
                        <a:lnTo>
                          <a:pt x="427" y="377"/>
                        </a:lnTo>
                        <a:lnTo>
                          <a:pt x="404" y="404"/>
                        </a:lnTo>
                        <a:lnTo>
                          <a:pt x="377" y="428"/>
                        </a:lnTo>
                        <a:lnTo>
                          <a:pt x="345" y="446"/>
                        </a:lnTo>
                        <a:lnTo>
                          <a:pt x="311" y="461"/>
                        </a:lnTo>
                        <a:lnTo>
                          <a:pt x="275" y="470"/>
                        </a:lnTo>
                        <a:lnTo>
                          <a:pt x="237" y="473"/>
                        </a:lnTo>
                        <a:lnTo>
                          <a:pt x="199" y="470"/>
                        </a:lnTo>
                        <a:lnTo>
                          <a:pt x="162" y="461"/>
                        </a:lnTo>
                        <a:lnTo>
                          <a:pt x="128" y="446"/>
                        </a:lnTo>
                        <a:lnTo>
                          <a:pt x="97" y="428"/>
                        </a:lnTo>
                        <a:lnTo>
                          <a:pt x="70" y="404"/>
                        </a:lnTo>
                        <a:lnTo>
                          <a:pt x="46" y="377"/>
                        </a:lnTo>
                        <a:lnTo>
                          <a:pt x="26" y="345"/>
                        </a:lnTo>
                        <a:lnTo>
                          <a:pt x="12" y="311"/>
                        </a:lnTo>
                        <a:lnTo>
                          <a:pt x="3" y="275"/>
                        </a:lnTo>
                        <a:lnTo>
                          <a:pt x="0" y="237"/>
                        </a:lnTo>
                        <a:lnTo>
                          <a:pt x="3" y="199"/>
                        </a:lnTo>
                        <a:lnTo>
                          <a:pt x="12" y="163"/>
                        </a:lnTo>
                        <a:lnTo>
                          <a:pt x="26" y="128"/>
                        </a:lnTo>
                        <a:lnTo>
                          <a:pt x="46" y="97"/>
                        </a:lnTo>
                        <a:lnTo>
                          <a:pt x="70" y="70"/>
                        </a:lnTo>
                        <a:lnTo>
                          <a:pt x="97" y="46"/>
                        </a:lnTo>
                        <a:lnTo>
                          <a:pt x="128" y="27"/>
                        </a:lnTo>
                        <a:lnTo>
                          <a:pt x="162" y="12"/>
                        </a:lnTo>
                        <a:lnTo>
                          <a:pt x="199" y="3"/>
                        </a:lnTo>
                        <a:lnTo>
                          <a:pt x="237" y="0"/>
                        </a:lnTo>
                        <a:close/>
                      </a:path>
                    </a:pathLst>
                  </a:custGeom>
                  <a:grpFill/>
                  <a:ln w="0">
                    <a:noFill/>
                    <a:prstDash val="solid"/>
                    <a:round/>
                    <a:headEnd/>
                    <a:tailEnd/>
                  </a:ln>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B9BD5">
                          <a:lumMod val="75000"/>
                        </a:srgbClr>
                      </a:solidFill>
                      <a:effectLst/>
                      <a:uLnTx/>
                      <a:uFillTx/>
                      <a:latin typeface="Segoe UI" panose="020B0502040204020203" pitchFamily="34" charset="0"/>
                      <a:ea typeface="+mn-ea"/>
                      <a:cs typeface="Segoe UI" panose="020B0502040204020203" pitchFamily="34" charset="0"/>
                    </a:endParaRPr>
                  </a:p>
                </p:txBody>
              </p:sp>
              <p:sp>
                <p:nvSpPr>
                  <p:cNvPr id="499" name="Freeform 71"/>
                  <p:cNvSpPr>
                    <a:spLocks/>
                  </p:cNvSpPr>
                  <p:nvPr/>
                </p:nvSpPr>
                <p:spPr bwMode="auto">
                  <a:xfrm>
                    <a:off x="6732586" y="5095876"/>
                    <a:ext cx="498477" cy="1235073"/>
                  </a:xfrm>
                  <a:custGeom>
                    <a:avLst/>
                    <a:gdLst>
                      <a:gd name="T0" fmla="*/ 1 w 1256"/>
                      <a:gd name="T1" fmla="*/ 0 h 3114"/>
                      <a:gd name="T2" fmla="*/ 75 w 1256"/>
                      <a:gd name="T3" fmla="*/ 0 h 3114"/>
                      <a:gd name="T4" fmla="*/ 1118 w 1256"/>
                      <a:gd name="T5" fmla="*/ 0 h 3114"/>
                      <a:gd name="T6" fmla="*/ 1146 w 1256"/>
                      <a:gd name="T7" fmla="*/ 4 h 3114"/>
                      <a:gd name="T8" fmla="*/ 1172 w 1256"/>
                      <a:gd name="T9" fmla="*/ 11 h 3114"/>
                      <a:gd name="T10" fmla="*/ 1195 w 1256"/>
                      <a:gd name="T11" fmla="*/ 24 h 3114"/>
                      <a:gd name="T12" fmla="*/ 1216 w 1256"/>
                      <a:gd name="T13" fmla="*/ 41 h 3114"/>
                      <a:gd name="T14" fmla="*/ 1233 w 1256"/>
                      <a:gd name="T15" fmla="*/ 61 h 3114"/>
                      <a:gd name="T16" fmla="*/ 1245 w 1256"/>
                      <a:gd name="T17" fmla="*/ 85 h 3114"/>
                      <a:gd name="T18" fmla="*/ 1254 w 1256"/>
                      <a:gd name="T19" fmla="*/ 110 h 3114"/>
                      <a:gd name="T20" fmla="*/ 1256 w 1256"/>
                      <a:gd name="T21" fmla="*/ 139 h 3114"/>
                      <a:gd name="T22" fmla="*/ 1256 w 1256"/>
                      <a:gd name="T23" fmla="*/ 774 h 3114"/>
                      <a:gd name="T24" fmla="*/ 1253 w 1256"/>
                      <a:gd name="T25" fmla="*/ 802 h 3114"/>
                      <a:gd name="T26" fmla="*/ 1245 w 1256"/>
                      <a:gd name="T27" fmla="*/ 829 h 3114"/>
                      <a:gd name="T28" fmla="*/ 1232 w 1256"/>
                      <a:gd name="T29" fmla="*/ 851 h 3114"/>
                      <a:gd name="T30" fmla="*/ 1216 w 1256"/>
                      <a:gd name="T31" fmla="*/ 872 h 3114"/>
                      <a:gd name="T32" fmla="*/ 1195 w 1256"/>
                      <a:gd name="T33" fmla="*/ 889 h 3114"/>
                      <a:gd name="T34" fmla="*/ 1172 w 1256"/>
                      <a:gd name="T35" fmla="*/ 902 h 3114"/>
                      <a:gd name="T36" fmla="*/ 1146 w 1256"/>
                      <a:gd name="T37" fmla="*/ 909 h 3114"/>
                      <a:gd name="T38" fmla="*/ 1117 w 1256"/>
                      <a:gd name="T39" fmla="*/ 913 h 3114"/>
                      <a:gd name="T40" fmla="*/ 75 w 1256"/>
                      <a:gd name="T41" fmla="*/ 911 h 3114"/>
                      <a:gd name="T42" fmla="*/ 74 w 1256"/>
                      <a:gd name="T43" fmla="*/ 3083 h 3114"/>
                      <a:gd name="T44" fmla="*/ 72 w 1256"/>
                      <a:gd name="T45" fmla="*/ 3090 h 3114"/>
                      <a:gd name="T46" fmla="*/ 68 w 1256"/>
                      <a:gd name="T47" fmla="*/ 3098 h 3114"/>
                      <a:gd name="T48" fmla="*/ 59 w 1256"/>
                      <a:gd name="T49" fmla="*/ 3106 h 3114"/>
                      <a:gd name="T50" fmla="*/ 49 w 1256"/>
                      <a:gd name="T51" fmla="*/ 3111 h 3114"/>
                      <a:gd name="T52" fmla="*/ 37 w 1256"/>
                      <a:gd name="T53" fmla="*/ 3114 h 3114"/>
                      <a:gd name="T54" fmla="*/ 25 w 1256"/>
                      <a:gd name="T55" fmla="*/ 3111 h 3114"/>
                      <a:gd name="T56" fmla="*/ 15 w 1256"/>
                      <a:gd name="T57" fmla="*/ 3106 h 3114"/>
                      <a:gd name="T58" fmla="*/ 7 w 1256"/>
                      <a:gd name="T59" fmla="*/ 3097 h 3114"/>
                      <a:gd name="T60" fmla="*/ 1 w 1256"/>
                      <a:gd name="T61" fmla="*/ 3090 h 3114"/>
                      <a:gd name="T62" fmla="*/ 0 w 1256"/>
                      <a:gd name="T63" fmla="*/ 3083 h 3114"/>
                      <a:gd name="T64" fmla="*/ 1 w 1256"/>
                      <a:gd name="T65" fmla="*/ 911 h 3114"/>
                      <a:gd name="T66" fmla="*/ 0 w 1256"/>
                      <a:gd name="T67" fmla="*/ 911 h 3114"/>
                      <a:gd name="T68" fmla="*/ 1 w 1256"/>
                      <a:gd name="T69" fmla="*/ 0 h 3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56" h="3114">
                        <a:moveTo>
                          <a:pt x="1" y="0"/>
                        </a:moveTo>
                        <a:lnTo>
                          <a:pt x="75" y="0"/>
                        </a:lnTo>
                        <a:lnTo>
                          <a:pt x="1118" y="0"/>
                        </a:lnTo>
                        <a:lnTo>
                          <a:pt x="1146" y="4"/>
                        </a:lnTo>
                        <a:lnTo>
                          <a:pt x="1172" y="11"/>
                        </a:lnTo>
                        <a:lnTo>
                          <a:pt x="1195" y="24"/>
                        </a:lnTo>
                        <a:lnTo>
                          <a:pt x="1216" y="41"/>
                        </a:lnTo>
                        <a:lnTo>
                          <a:pt x="1233" y="61"/>
                        </a:lnTo>
                        <a:lnTo>
                          <a:pt x="1245" y="85"/>
                        </a:lnTo>
                        <a:lnTo>
                          <a:pt x="1254" y="110"/>
                        </a:lnTo>
                        <a:lnTo>
                          <a:pt x="1256" y="139"/>
                        </a:lnTo>
                        <a:lnTo>
                          <a:pt x="1256" y="774"/>
                        </a:lnTo>
                        <a:lnTo>
                          <a:pt x="1253" y="802"/>
                        </a:lnTo>
                        <a:lnTo>
                          <a:pt x="1245" y="829"/>
                        </a:lnTo>
                        <a:lnTo>
                          <a:pt x="1232" y="851"/>
                        </a:lnTo>
                        <a:lnTo>
                          <a:pt x="1216" y="872"/>
                        </a:lnTo>
                        <a:lnTo>
                          <a:pt x="1195" y="889"/>
                        </a:lnTo>
                        <a:lnTo>
                          <a:pt x="1172" y="902"/>
                        </a:lnTo>
                        <a:lnTo>
                          <a:pt x="1146" y="909"/>
                        </a:lnTo>
                        <a:lnTo>
                          <a:pt x="1117" y="913"/>
                        </a:lnTo>
                        <a:lnTo>
                          <a:pt x="75" y="911"/>
                        </a:lnTo>
                        <a:lnTo>
                          <a:pt x="74" y="3083"/>
                        </a:lnTo>
                        <a:lnTo>
                          <a:pt x="72" y="3090"/>
                        </a:lnTo>
                        <a:lnTo>
                          <a:pt x="68" y="3098"/>
                        </a:lnTo>
                        <a:lnTo>
                          <a:pt x="59" y="3106"/>
                        </a:lnTo>
                        <a:lnTo>
                          <a:pt x="49" y="3111"/>
                        </a:lnTo>
                        <a:lnTo>
                          <a:pt x="37" y="3114"/>
                        </a:lnTo>
                        <a:lnTo>
                          <a:pt x="25" y="3111"/>
                        </a:lnTo>
                        <a:lnTo>
                          <a:pt x="15" y="3106"/>
                        </a:lnTo>
                        <a:lnTo>
                          <a:pt x="7" y="3097"/>
                        </a:lnTo>
                        <a:lnTo>
                          <a:pt x="1" y="3090"/>
                        </a:lnTo>
                        <a:lnTo>
                          <a:pt x="0" y="3083"/>
                        </a:lnTo>
                        <a:lnTo>
                          <a:pt x="1" y="911"/>
                        </a:lnTo>
                        <a:lnTo>
                          <a:pt x="0" y="911"/>
                        </a:lnTo>
                        <a:lnTo>
                          <a:pt x="1" y="0"/>
                        </a:lnTo>
                        <a:close/>
                      </a:path>
                    </a:pathLst>
                  </a:custGeom>
                  <a:grpFill/>
                  <a:ln w="0">
                    <a:noFill/>
                    <a:prstDash val="solid"/>
                    <a:round/>
                    <a:headEnd/>
                    <a:tailEnd/>
                  </a:ln>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B9BD5">
                          <a:lumMod val="75000"/>
                        </a:srgbClr>
                      </a:solidFill>
                      <a:effectLst/>
                      <a:uLnTx/>
                      <a:uFillTx/>
                      <a:latin typeface="Segoe UI" panose="020B0502040204020203" pitchFamily="34" charset="0"/>
                      <a:ea typeface="+mn-ea"/>
                      <a:cs typeface="Segoe UI" panose="020B0502040204020203" pitchFamily="34" charset="0"/>
                    </a:endParaRPr>
                  </a:p>
                </p:txBody>
              </p:sp>
            </p:grpSp>
            <p:sp>
              <p:nvSpPr>
                <p:cNvPr id="496" name="Freeform 489"/>
                <p:cNvSpPr/>
                <p:nvPr/>
              </p:nvSpPr>
              <p:spPr>
                <a:xfrm>
                  <a:off x="5157258" y="5782733"/>
                  <a:ext cx="753534" cy="304800"/>
                </a:xfrm>
                <a:custGeom>
                  <a:avLst/>
                  <a:gdLst>
                    <a:gd name="connsiteX0" fmla="*/ 127000 w 753534"/>
                    <a:gd name="connsiteY0" fmla="*/ 220134 h 304800"/>
                    <a:gd name="connsiteX1" fmla="*/ 296334 w 753534"/>
                    <a:gd name="connsiteY1" fmla="*/ 152400 h 304800"/>
                    <a:gd name="connsiteX2" fmla="*/ 372534 w 753534"/>
                    <a:gd name="connsiteY2" fmla="*/ 25400 h 304800"/>
                    <a:gd name="connsiteX3" fmla="*/ 431800 w 753534"/>
                    <a:gd name="connsiteY3" fmla="*/ 0 h 304800"/>
                    <a:gd name="connsiteX4" fmla="*/ 516467 w 753534"/>
                    <a:gd name="connsiteY4" fmla="*/ 16934 h 304800"/>
                    <a:gd name="connsiteX5" fmla="*/ 635000 w 753534"/>
                    <a:gd name="connsiteY5" fmla="*/ 59267 h 304800"/>
                    <a:gd name="connsiteX6" fmla="*/ 753534 w 753534"/>
                    <a:gd name="connsiteY6" fmla="*/ 304800 h 304800"/>
                    <a:gd name="connsiteX7" fmla="*/ 0 w 753534"/>
                    <a:gd name="connsiteY7" fmla="*/ 304800 h 304800"/>
                    <a:gd name="connsiteX8" fmla="*/ 127000 w 753534"/>
                    <a:gd name="connsiteY8" fmla="*/ 220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534" h="304800">
                      <a:moveTo>
                        <a:pt x="127000" y="220134"/>
                      </a:moveTo>
                      <a:lnTo>
                        <a:pt x="296334" y="152400"/>
                      </a:lnTo>
                      <a:lnTo>
                        <a:pt x="372534" y="25400"/>
                      </a:lnTo>
                      <a:lnTo>
                        <a:pt x="431800" y="0"/>
                      </a:lnTo>
                      <a:lnTo>
                        <a:pt x="516467" y="16934"/>
                      </a:lnTo>
                      <a:lnTo>
                        <a:pt x="635000" y="59267"/>
                      </a:lnTo>
                      <a:lnTo>
                        <a:pt x="753534" y="304800"/>
                      </a:lnTo>
                      <a:lnTo>
                        <a:pt x="0" y="304800"/>
                      </a:lnTo>
                      <a:lnTo>
                        <a:pt x="127000" y="220134"/>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3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B9BD5">
                        <a:lumMod val="75000"/>
                      </a:srgbClr>
                    </a:solidFill>
                    <a:effectLst/>
                    <a:uLnTx/>
                    <a:uFillTx/>
                    <a:latin typeface="Segoe UI" panose="020B0502040204020203" pitchFamily="34" charset="0"/>
                    <a:ea typeface="+mn-ea"/>
                    <a:cs typeface="Segoe UI" panose="020B0502040204020203" pitchFamily="34" charset="0"/>
                  </a:endParaRPr>
                </a:p>
              </p:txBody>
            </p:sp>
          </p:grpSp>
          <p:sp>
            <p:nvSpPr>
              <p:cNvPr id="494" name="Oval 493"/>
              <p:cNvSpPr/>
              <p:nvPr/>
            </p:nvSpPr>
            <p:spPr>
              <a:xfrm>
                <a:off x="7907075" y="4464848"/>
                <a:ext cx="1045486" cy="104548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3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sp>
          <p:nvSpPr>
            <p:cNvPr id="465" name="TextBox 464"/>
            <p:cNvSpPr txBox="1"/>
            <p:nvPr/>
          </p:nvSpPr>
          <p:spPr>
            <a:xfrm>
              <a:off x="9864652" y="353693"/>
              <a:ext cx="1633958" cy="276969"/>
            </a:xfrm>
            <a:prstGeom prst="rect">
              <a:avLst/>
            </a:prstGeom>
            <a:noFill/>
          </p:spPr>
          <p:txBody>
            <a:bodyPr wrap="square" lIns="91411" tIns="45705" rIns="91411" bIns="45705" rtlCol="0">
              <a:spAutoFit/>
            </a:bodyPr>
            <a:lstStyle/>
            <a:p>
              <a:pPr marL="0" marR="0" lvl="0" indent="0" algn="ctr" defTabSz="914134"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1250">
                        <a:srgbClr val="E81123"/>
                      </a:gs>
                      <a:gs pos="100000">
                        <a:srgbClr val="E81123"/>
                      </a:gs>
                    </a:gsLst>
                    <a:lin ang="5400000" scaled="0"/>
                  </a:gradFill>
                  <a:effectLst/>
                  <a:uLnTx/>
                  <a:uFillTx/>
                  <a:latin typeface="Segoe UI"/>
                  <a:ea typeface="+mn-ea"/>
                  <a:cs typeface="Segoe UI" panose="020B0502040204020203" pitchFamily="34" charset="0"/>
                </a:rPr>
                <a:t>EXECUTE MISSION</a:t>
              </a:r>
            </a:p>
          </p:txBody>
        </p:sp>
      </p:grpSp>
      <p:grpSp>
        <p:nvGrpSpPr>
          <p:cNvPr id="157" name="Group 156"/>
          <p:cNvGrpSpPr/>
          <p:nvPr/>
        </p:nvGrpSpPr>
        <p:grpSpPr>
          <a:xfrm>
            <a:off x="8934772" y="2949998"/>
            <a:ext cx="3171733" cy="500617"/>
            <a:chOff x="8934773" y="2949998"/>
            <a:chExt cx="3016120" cy="500617"/>
          </a:xfrm>
        </p:grpSpPr>
        <p:sp>
          <p:nvSpPr>
            <p:cNvPr id="457" name="Oval 456"/>
            <p:cNvSpPr>
              <a:spLocks noChangeAspect="1"/>
            </p:cNvSpPr>
            <p:nvPr/>
          </p:nvSpPr>
          <p:spPr>
            <a:xfrm>
              <a:off x="9511929" y="3019937"/>
              <a:ext cx="365661" cy="365609"/>
            </a:xfrm>
            <a:prstGeom prst="ellipse">
              <a:avLst/>
            </a:prstGeom>
            <a:solidFill>
              <a:srgbClr val="FF0000"/>
            </a:solidFill>
            <a:ln>
              <a:noFill/>
            </a:ln>
          </p:spPr>
          <p:style>
            <a:lnRef idx="1">
              <a:schemeClr val="accent5"/>
            </a:lnRef>
            <a:fillRef idx="3">
              <a:schemeClr val="accent5"/>
            </a:fillRef>
            <a:effectRef idx="2">
              <a:schemeClr val="accent5"/>
            </a:effectRef>
            <a:fontRef idx="minor">
              <a:schemeClr val="lt1"/>
            </a:fontRef>
          </p:style>
          <p:txBody>
            <a:bodyPr lIns="91411" tIns="45705" rIns="91411" bIns="45705" rtlCol="0" anchor="ctr"/>
            <a:lstStyle/>
            <a:p>
              <a:pPr marL="0" marR="0" lvl="0" indent="0" algn="ctr" defTabSz="913958"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prstClr val="white"/>
                  </a:solidFill>
                  <a:effectLst/>
                  <a:uLnTx/>
                  <a:uFillTx/>
                  <a:latin typeface="Segoe UI"/>
                  <a:ea typeface="+mn-ea"/>
                  <a:cs typeface="Segoe UI" panose="020B0502040204020203" pitchFamily="34" charset="0"/>
                </a:rPr>
                <a:t>4</a:t>
              </a:r>
            </a:p>
          </p:txBody>
        </p:sp>
        <p:sp>
          <p:nvSpPr>
            <p:cNvPr id="459" name="TextBox 458"/>
            <p:cNvSpPr txBox="1"/>
            <p:nvPr/>
          </p:nvSpPr>
          <p:spPr>
            <a:xfrm>
              <a:off x="9821316" y="2994250"/>
              <a:ext cx="2129577" cy="415468"/>
            </a:xfrm>
            <a:prstGeom prst="rect">
              <a:avLst/>
            </a:prstGeom>
            <a:noFill/>
          </p:spPr>
          <p:txBody>
            <a:bodyPr wrap="square" lIns="91411" tIns="45705" rIns="91411" bIns="45705" rtlCol="0">
              <a:spAutoFit/>
            </a:bodyPr>
            <a:lstStyle/>
            <a:p>
              <a:pPr marL="112691" marR="0" lvl="0" indent="0" algn="l" defTabSz="914225"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E81123"/>
                      </a:gs>
                      <a:gs pos="100000">
                        <a:srgbClr val="E81123"/>
                      </a:gs>
                    </a:gsLst>
                    <a:lin ang="5400000" scaled="0"/>
                  </a:gradFill>
                  <a:effectLst/>
                  <a:uLnTx/>
                  <a:uFillTx/>
                  <a:latin typeface="Segoe UI"/>
                  <a:ea typeface="+mn-ea"/>
                  <a:cs typeface="+mn-cs"/>
                </a:rPr>
                <a:t>Threat Actors </a:t>
              </a:r>
              <a:r>
                <a:rPr kumimoji="0" lang="en-US" sz="1050" b="1" i="0" u="none" strike="noStrike" kern="0" cap="none" spc="0" normalizeH="0" baseline="0" noProof="0" err="1">
                  <a:ln>
                    <a:noFill/>
                  </a:ln>
                  <a:gradFill>
                    <a:gsLst>
                      <a:gs pos="1250">
                        <a:srgbClr val="E81123"/>
                      </a:gs>
                      <a:gs pos="100000">
                        <a:srgbClr val="E81123"/>
                      </a:gs>
                    </a:gsLst>
                    <a:lin ang="5400000" scaled="0"/>
                  </a:gradFill>
                  <a:effectLst/>
                  <a:uLnTx/>
                  <a:uFillTx/>
                  <a:latin typeface="Segoe UI"/>
                  <a:ea typeface="+mn-ea"/>
                  <a:cs typeface="+mn-cs"/>
                </a:rPr>
                <a:t>exfiltrate</a:t>
              </a:r>
              <a:r>
                <a:rPr kumimoji="0" lang="en-US" sz="1050" b="1" i="0" u="none" strike="noStrike" kern="0" cap="none" spc="0" normalizeH="0" baseline="0" noProof="0">
                  <a:ln>
                    <a:noFill/>
                  </a:ln>
                  <a:gradFill>
                    <a:gsLst>
                      <a:gs pos="1250">
                        <a:srgbClr val="E81123"/>
                      </a:gs>
                      <a:gs pos="100000">
                        <a:srgbClr val="E81123"/>
                      </a:gs>
                    </a:gsLst>
                    <a:lin ang="5400000" scaled="0"/>
                  </a:gradFill>
                  <a:effectLst/>
                  <a:uLnTx/>
                  <a:uFillTx/>
                  <a:latin typeface="Segoe UI"/>
                  <a:ea typeface="+mn-ea"/>
                  <a:cs typeface="+mn-cs"/>
                </a:rPr>
                <a:t> PII and other sensitive business data</a:t>
              </a:r>
            </a:p>
          </p:txBody>
        </p:sp>
        <p:grpSp>
          <p:nvGrpSpPr>
            <p:cNvPr id="464" name="Group 463"/>
            <p:cNvGrpSpPr/>
            <p:nvPr/>
          </p:nvGrpSpPr>
          <p:grpSpPr>
            <a:xfrm>
              <a:off x="8934773" y="2949998"/>
              <a:ext cx="500689" cy="500617"/>
              <a:chOff x="1552403" y="3310414"/>
              <a:chExt cx="743447" cy="743447"/>
            </a:xfrm>
          </p:grpSpPr>
          <p:sp>
            <p:nvSpPr>
              <p:cNvPr id="468" name="Oval 467"/>
              <p:cNvSpPr/>
              <p:nvPr/>
            </p:nvSpPr>
            <p:spPr>
              <a:xfrm>
                <a:off x="1576331" y="3334509"/>
                <a:ext cx="700197" cy="7001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grpSp>
            <p:nvGrpSpPr>
              <p:cNvPr id="469" name="Group 468"/>
              <p:cNvGrpSpPr/>
              <p:nvPr/>
            </p:nvGrpSpPr>
            <p:grpSpPr>
              <a:xfrm>
                <a:off x="1552403" y="3310414"/>
                <a:ext cx="743447" cy="743447"/>
                <a:chOff x="1552403" y="3310414"/>
                <a:chExt cx="743447" cy="743447"/>
              </a:xfrm>
            </p:grpSpPr>
            <p:sp>
              <p:nvSpPr>
                <p:cNvPr id="470" name="Donut 502"/>
                <p:cNvSpPr/>
                <p:nvPr/>
              </p:nvSpPr>
              <p:spPr>
                <a:xfrm>
                  <a:off x="1552403" y="3310414"/>
                  <a:ext cx="743447" cy="743447"/>
                </a:xfrm>
                <a:prstGeom prst="donut">
                  <a:avLst>
                    <a:gd name="adj" fmla="val 57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71" name="Freeform 503"/>
                <p:cNvSpPr>
                  <a:spLocks noChangeAspect="1"/>
                </p:cNvSpPr>
                <p:nvPr/>
              </p:nvSpPr>
              <p:spPr bwMode="black">
                <a:xfrm>
                  <a:off x="1699486" y="3491075"/>
                  <a:ext cx="367680" cy="237484"/>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9" rIns="179237" bIns="143389" numCol="1" spcCol="0" rtlCol="0" fromWordArt="0" anchor="t" anchorCtr="0" forceAA="0" compatLnSpc="1">
                  <a:prstTxWarp prst="textNoShape">
                    <a:avLst/>
                  </a:prstTxWarp>
                  <a:noAutofit/>
                </a:bodyPr>
                <a:lstStyle/>
                <a:p>
                  <a:pPr marL="0" marR="0" lvl="0" indent="0" algn="ctr" defTabSz="932111"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Segoe UI" panose="020B0502040204020203" pitchFamily="34" charset="0"/>
                    <a:cs typeface="Segoe UI" panose="020B0502040204020203" pitchFamily="34" charset="0"/>
                  </a:endParaRPr>
                </a:p>
              </p:txBody>
            </p:sp>
            <p:sp>
              <p:nvSpPr>
                <p:cNvPr id="472" name="Freeform 140"/>
                <p:cNvSpPr>
                  <a:spLocks noEditPoints="1"/>
                </p:cNvSpPr>
                <p:nvPr/>
              </p:nvSpPr>
              <p:spPr bwMode="auto">
                <a:xfrm>
                  <a:off x="1762001" y="3767275"/>
                  <a:ext cx="46984" cy="69930"/>
                </a:xfrm>
                <a:custGeom>
                  <a:avLst/>
                  <a:gdLst>
                    <a:gd name="T0" fmla="*/ 43 w 85"/>
                    <a:gd name="T1" fmla="*/ 13 h 128"/>
                    <a:gd name="T2" fmla="*/ 32 w 85"/>
                    <a:gd name="T3" fmla="*/ 15 h 128"/>
                    <a:gd name="T4" fmla="*/ 25 w 85"/>
                    <a:gd name="T5" fmla="*/ 26 h 128"/>
                    <a:gd name="T6" fmla="*/ 19 w 85"/>
                    <a:gd name="T7" fmla="*/ 42 h 128"/>
                    <a:gd name="T8" fmla="*/ 17 w 85"/>
                    <a:gd name="T9" fmla="*/ 64 h 128"/>
                    <a:gd name="T10" fmla="*/ 19 w 85"/>
                    <a:gd name="T11" fmla="*/ 86 h 128"/>
                    <a:gd name="T12" fmla="*/ 25 w 85"/>
                    <a:gd name="T13" fmla="*/ 102 h 128"/>
                    <a:gd name="T14" fmla="*/ 32 w 85"/>
                    <a:gd name="T15" fmla="*/ 113 h 128"/>
                    <a:gd name="T16" fmla="*/ 43 w 85"/>
                    <a:gd name="T17" fmla="*/ 115 h 128"/>
                    <a:gd name="T18" fmla="*/ 52 w 85"/>
                    <a:gd name="T19" fmla="*/ 113 h 128"/>
                    <a:gd name="T20" fmla="*/ 59 w 85"/>
                    <a:gd name="T21" fmla="*/ 106 h 128"/>
                    <a:gd name="T22" fmla="*/ 64 w 85"/>
                    <a:gd name="T23" fmla="*/ 96 h 128"/>
                    <a:gd name="T24" fmla="*/ 67 w 85"/>
                    <a:gd name="T25" fmla="*/ 81 h 128"/>
                    <a:gd name="T26" fmla="*/ 68 w 85"/>
                    <a:gd name="T27" fmla="*/ 64 h 128"/>
                    <a:gd name="T28" fmla="*/ 67 w 85"/>
                    <a:gd name="T29" fmla="*/ 47 h 128"/>
                    <a:gd name="T30" fmla="*/ 64 w 85"/>
                    <a:gd name="T31" fmla="*/ 32 h 128"/>
                    <a:gd name="T32" fmla="*/ 59 w 85"/>
                    <a:gd name="T33" fmla="*/ 22 h 128"/>
                    <a:gd name="T34" fmla="*/ 52 w 85"/>
                    <a:gd name="T35" fmla="*/ 15 h 128"/>
                    <a:gd name="T36" fmla="*/ 43 w 85"/>
                    <a:gd name="T37" fmla="*/ 13 h 128"/>
                    <a:gd name="T38" fmla="*/ 43 w 85"/>
                    <a:gd name="T39" fmla="*/ 0 h 128"/>
                    <a:gd name="T40" fmla="*/ 57 w 85"/>
                    <a:gd name="T41" fmla="*/ 2 h 128"/>
                    <a:gd name="T42" fmla="*/ 69 w 85"/>
                    <a:gd name="T43" fmla="*/ 10 h 128"/>
                    <a:gd name="T44" fmla="*/ 78 w 85"/>
                    <a:gd name="T45" fmla="*/ 23 h 128"/>
                    <a:gd name="T46" fmla="*/ 82 w 85"/>
                    <a:gd name="T47" fmla="*/ 40 h 128"/>
                    <a:gd name="T48" fmla="*/ 85 w 85"/>
                    <a:gd name="T49" fmla="*/ 63 h 128"/>
                    <a:gd name="T50" fmla="*/ 82 w 85"/>
                    <a:gd name="T51" fmla="*/ 86 h 128"/>
                    <a:gd name="T52" fmla="*/ 77 w 85"/>
                    <a:gd name="T53" fmla="*/ 105 h 128"/>
                    <a:gd name="T54" fmla="*/ 68 w 85"/>
                    <a:gd name="T55" fmla="*/ 118 h 128"/>
                    <a:gd name="T56" fmla="*/ 56 w 85"/>
                    <a:gd name="T57" fmla="*/ 126 h 128"/>
                    <a:gd name="T58" fmla="*/ 42 w 85"/>
                    <a:gd name="T59" fmla="*/ 128 h 128"/>
                    <a:gd name="T60" fmla="*/ 27 w 85"/>
                    <a:gd name="T61" fmla="*/ 126 h 128"/>
                    <a:gd name="T62" fmla="*/ 17 w 85"/>
                    <a:gd name="T63" fmla="*/ 118 h 128"/>
                    <a:gd name="T64" fmla="*/ 7 w 85"/>
                    <a:gd name="T65" fmla="*/ 105 h 128"/>
                    <a:gd name="T66" fmla="*/ 2 w 85"/>
                    <a:gd name="T67" fmla="*/ 86 h 128"/>
                    <a:gd name="T68" fmla="*/ 0 w 85"/>
                    <a:gd name="T69" fmla="*/ 64 h 128"/>
                    <a:gd name="T70" fmla="*/ 2 w 85"/>
                    <a:gd name="T71" fmla="*/ 42 h 128"/>
                    <a:gd name="T72" fmla="*/ 7 w 85"/>
                    <a:gd name="T73" fmla="*/ 23 h 128"/>
                    <a:gd name="T74" fmla="*/ 17 w 85"/>
                    <a:gd name="T75" fmla="*/ 10 h 128"/>
                    <a:gd name="T76" fmla="*/ 30 w 85"/>
                    <a:gd name="T77" fmla="*/ 2 h 128"/>
                    <a:gd name="T78" fmla="*/ 43 w 85"/>
                    <a:gd name="T79"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 h="128">
                      <a:moveTo>
                        <a:pt x="43" y="13"/>
                      </a:moveTo>
                      <a:lnTo>
                        <a:pt x="32" y="15"/>
                      </a:lnTo>
                      <a:lnTo>
                        <a:pt x="25" y="26"/>
                      </a:lnTo>
                      <a:lnTo>
                        <a:pt x="19" y="42"/>
                      </a:lnTo>
                      <a:lnTo>
                        <a:pt x="17" y="64"/>
                      </a:lnTo>
                      <a:lnTo>
                        <a:pt x="19" y="86"/>
                      </a:lnTo>
                      <a:lnTo>
                        <a:pt x="25" y="102"/>
                      </a:lnTo>
                      <a:lnTo>
                        <a:pt x="32" y="113"/>
                      </a:lnTo>
                      <a:lnTo>
                        <a:pt x="43" y="115"/>
                      </a:lnTo>
                      <a:lnTo>
                        <a:pt x="52" y="113"/>
                      </a:lnTo>
                      <a:lnTo>
                        <a:pt x="59" y="106"/>
                      </a:lnTo>
                      <a:lnTo>
                        <a:pt x="64" y="96"/>
                      </a:lnTo>
                      <a:lnTo>
                        <a:pt x="67" y="81"/>
                      </a:lnTo>
                      <a:lnTo>
                        <a:pt x="68" y="64"/>
                      </a:lnTo>
                      <a:lnTo>
                        <a:pt x="67" y="47"/>
                      </a:lnTo>
                      <a:lnTo>
                        <a:pt x="64" y="32"/>
                      </a:lnTo>
                      <a:lnTo>
                        <a:pt x="59" y="22"/>
                      </a:lnTo>
                      <a:lnTo>
                        <a:pt x="52" y="15"/>
                      </a:lnTo>
                      <a:lnTo>
                        <a:pt x="43" y="13"/>
                      </a:lnTo>
                      <a:close/>
                      <a:moveTo>
                        <a:pt x="43" y="0"/>
                      </a:moveTo>
                      <a:lnTo>
                        <a:pt x="57" y="2"/>
                      </a:lnTo>
                      <a:lnTo>
                        <a:pt x="69" y="10"/>
                      </a:lnTo>
                      <a:lnTo>
                        <a:pt x="78" y="23"/>
                      </a:lnTo>
                      <a:lnTo>
                        <a:pt x="82" y="40"/>
                      </a:lnTo>
                      <a:lnTo>
                        <a:pt x="85" y="63"/>
                      </a:lnTo>
                      <a:lnTo>
                        <a:pt x="82" y="86"/>
                      </a:lnTo>
                      <a:lnTo>
                        <a:pt x="77" y="105"/>
                      </a:lnTo>
                      <a:lnTo>
                        <a:pt x="68" y="118"/>
                      </a:lnTo>
                      <a:lnTo>
                        <a:pt x="56" y="126"/>
                      </a:lnTo>
                      <a:lnTo>
                        <a:pt x="42" y="128"/>
                      </a:lnTo>
                      <a:lnTo>
                        <a:pt x="27" y="126"/>
                      </a:lnTo>
                      <a:lnTo>
                        <a:pt x="17" y="118"/>
                      </a:lnTo>
                      <a:lnTo>
                        <a:pt x="7" y="105"/>
                      </a:lnTo>
                      <a:lnTo>
                        <a:pt x="2" y="86"/>
                      </a:lnTo>
                      <a:lnTo>
                        <a:pt x="0" y="64"/>
                      </a:lnTo>
                      <a:lnTo>
                        <a:pt x="2" y="42"/>
                      </a:lnTo>
                      <a:lnTo>
                        <a:pt x="7" y="23"/>
                      </a:lnTo>
                      <a:lnTo>
                        <a:pt x="17" y="10"/>
                      </a:lnTo>
                      <a:lnTo>
                        <a:pt x="30" y="2"/>
                      </a:lnTo>
                      <a:lnTo>
                        <a:pt x="43" y="0"/>
                      </a:lnTo>
                      <a:close/>
                    </a:path>
                  </a:pathLst>
                </a:custGeom>
                <a:solidFill>
                  <a:srgbClr val="000000"/>
                </a:solidFill>
                <a:ln w="0">
                  <a:noFill/>
                  <a:prstDash val="solid"/>
                  <a:round/>
                  <a:headEnd/>
                  <a:tailEnd/>
                </a:ln>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73" name="Freeform 141"/>
                <p:cNvSpPr>
                  <a:spLocks/>
                </p:cNvSpPr>
                <p:nvPr/>
              </p:nvSpPr>
              <p:spPr bwMode="auto">
                <a:xfrm>
                  <a:off x="1823189" y="3768368"/>
                  <a:ext cx="22946" cy="67744"/>
                </a:xfrm>
                <a:custGeom>
                  <a:avLst/>
                  <a:gdLst>
                    <a:gd name="T0" fmla="*/ 28 w 42"/>
                    <a:gd name="T1" fmla="*/ 0 h 124"/>
                    <a:gd name="T2" fmla="*/ 42 w 42"/>
                    <a:gd name="T3" fmla="*/ 0 h 124"/>
                    <a:gd name="T4" fmla="*/ 42 w 42"/>
                    <a:gd name="T5" fmla="*/ 124 h 124"/>
                    <a:gd name="T6" fmla="*/ 25 w 42"/>
                    <a:gd name="T7" fmla="*/ 124 h 124"/>
                    <a:gd name="T8" fmla="*/ 25 w 42"/>
                    <a:gd name="T9" fmla="*/ 15 h 124"/>
                    <a:gd name="T10" fmla="*/ 25 w 42"/>
                    <a:gd name="T11" fmla="*/ 15 h 124"/>
                    <a:gd name="T12" fmla="*/ 4 w 42"/>
                    <a:gd name="T13" fmla="*/ 26 h 124"/>
                    <a:gd name="T14" fmla="*/ 0 w 42"/>
                    <a:gd name="T15" fmla="*/ 15 h 124"/>
                    <a:gd name="T16" fmla="*/ 28 w 42"/>
                    <a:gd name="T1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24">
                      <a:moveTo>
                        <a:pt x="28" y="0"/>
                      </a:moveTo>
                      <a:lnTo>
                        <a:pt x="42" y="0"/>
                      </a:lnTo>
                      <a:lnTo>
                        <a:pt x="42" y="124"/>
                      </a:lnTo>
                      <a:lnTo>
                        <a:pt x="25" y="124"/>
                      </a:lnTo>
                      <a:lnTo>
                        <a:pt x="25" y="15"/>
                      </a:lnTo>
                      <a:lnTo>
                        <a:pt x="25" y="15"/>
                      </a:lnTo>
                      <a:lnTo>
                        <a:pt x="4" y="26"/>
                      </a:lnTo>
                      <a:lnTo>
                        <a:pt x="0" y="15"/>
                      </a:lnTo>
                      <a:lnTo>
                        <a:pt x="28" y="0"/>
                      </a:lnTo>
                      <a:close/>
                    </a:path>
                  </a:pathLst>
                </a:custGeom>
                <a:solidFill>
                  <a:srgbClr val="000000"/>
                </a:solidFill>
                <a:ln w="0">
                  <a:noFill/>
                  <a:prstDash val="solid"/>
                  <a:round/>
                  <a:headEnd/>
                  <a:tailEnd/>
                </a:ln>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74" name="Freeform 142"/>
                <p:cNvSpPr>
                  <a:spLocks noEditPoints="1"/>
                </p:cNvSpPr>
                <p:nvPr/>
              </p:nvSpPr>
              <p:spPr bwMode="auto">
                <a:xfrm>
                  <a:off x="1870173" y="3767275"/>
                  <a:ext cx="45891" cy="69930"/>
                </a:xfrm>
                <a:custGeom>
                  <a:avLst/>
                  <a:gdLst>
                    <a:gd name="T0" fmla="*/ 42 w 86"/>
                    <a:gd name="T1" fmla="*/ 13 h 128"/>
                    <a:gd name="T2" fmla="*/ 33 w 86"/>
                    <a:gd name="T3" fmla="*/ 15 h 128"/>
                    <a:gd name="T4" fmla="*/ 25 w 86"/>
                    <a:gd name="T5" fmla="*/ 26 h 128"/>
                    <a:gd name="T6" fmla="*/ 20 w 86"/>
                    <a:gd name="T7" fmla="*/ 42 h 128"/>
                    <a:gd name="T8" fmla="*/ 18 w 86"/>
                    <a:gd name="T9" fmla="*/ 64 h 128"/>
                    <a:gd name="T10" fmla="*/ 20 w 86"/>
                    <a:gd name="T11" fmla="*/ 86 h 128"/>
                    <a:gd name="T12" fmla="*/ 24 w 86"/>
                    <a:gd name="T13" fmla="*/ 102 h 128"/>
                    <a:gd name="T14" fmla="*/ 33 w 86"/>
                    <a:gd name="T15" fmla="*/ 113 h 128"/>
                    <a:gd name="T16" fmla="*/ 42 w 86"/>
                    <a:gd name="T17" fmla="*/ 115 h 128"/>
                    <a:gd name="T18" fmla="*/ 52 w 86"/>
                    <a:gd name="T19" fmla="*/ 113 h 128"/>
                    <a:gd name="T20" fmla="*/ 60 w 86"/>
                    <a:gd name="T21" fmla="*/ 106 h 128"/>
                    <a:gd name="T22" fmla="*/ 65 w 86"/>
                    <a:gd name="T23" fmla="*/ 96 h 128"/>
                    <a:gd name="T24" fmla="*/ 67 w 86"/>
                    <a:gd name="T25" fmla="*/ 81 h 128"/>
                    <a:gd name="T26" fmla="*/ 69 w 86"/>
                    <a:gd name="T27" fmla="*/ 64 h 128"/>
                    <a:gd name="T28" fmla="*/ 67 w 86"/>
                    <a:gd name="T29" fmla="*/ 47 h 128"/>
                    <a:gd name="T30" fmla="*/ 65 w 86"/>
                    <a:gd name="T31" fmla="*/ 32 h 128"/>
                    <a:gd name="T32" fmla="*/ 60 w 86"/>
                    <a:gd name="T33" fmla="*/ 22 h 128"/>
                    <a:gd name="T34" fmla="*/ 53 w 86"/>
                    <a:gd name="T35" fmla="*/ 15 h 128"/>
                    <a:gd name="T36" fmla="*/ 42 w 86"/>
                    <a:gd name="T37" fmla="*/ 13 h 128"/>
                    <a:gd name="T38" fmla="*/ 44 w 86"/>
                    <a:gd name="T39" fmla="*/ 0 h 128"/>
                    <a:gd name="T40" fmla="*/ 58 w 86"/>
                    <a:gd name="T41" fmla="*/ 2 h 128"/>
                    <a:gd name="T42" fmla="*/ 70 w 86"/>
                    <a:gd name="T43" fmla="*/ 10 h 128"/>
                    <a:gd name="T44" fmla="*/ 78 w 86"/>
                    <a:gd name="T45" fmla="*/ 23 h 128"/>
                    <a:gd name="T46" fmla="*/ 83 w 86"/>
                    <a:gd name="T47" fmla="*/ 40 h 128"/>
                    <a:gd name="T48" fmla="*/ 86 w 86"/>
                    <a:gd name="T49" fmla="*/ 63 h 128"/>
                    <a:gd name="T50" fmla="*/ 83 w 86"/>
                    <a:gd name="T51" fmla="*/ 86 h 128"/>
                    <a:gd name="T52" fmla="*/ 78 w 86"/>
                    <a:gd name="T53" fmla="*/ 105 h 128"/>
                    <a:gd name="T54" fmla="*/ 69 w 86"/>
                    <a:gd name="T55" fmla="*/ 118 h 128"/>
                    <a:gd name="T56" fmla="*/ 57 w 86"/>
                    <a:gd name="T57" fmla="*/ 126 h 128"/>
                    <a:gd name="T58" fmla="*/ 42 w 86"/>
                    <a:gd name="T59" fmla="*/ 128 h 128"/>
                    <a:gd name="T60" fmla="*/ 28 w 86"/>
                    <a:gd name="T61" fmla="*/ 126 h 128"/>
                    <a:gd name="T62" fmla="*/ 18 w 86"/>
                    <a:gd name="T63" fmla="*/ 118 h 128"/>
                    <a:gd name="T64" fmla="*/ 8 w 86"/>
                    <a:gd name="T65" fmla="*/ 105 h 128"/>
                    <a:gd name="T66" fmla="*/ 3 w 86"/>
                    <a:gd name="T67" fmla="*/ 86 h 128"/>
                    <a:gd name="T68" fmla="*/ 0 w 86"/>
                    <a:gd name="T69" fmla="*/ 64 h 128"/>
                    <a:gd name="T70" fmla="*/ 3 w 86"/>
                    <a:gd name="T71" fmla="*/ 42 h 128"/>
                    <a:gd name="T72" fmla="*/ 8 w 86"/>
                    <a:gd name="T73" fmla="*/ 23 h 128"/>
                    <a:gd name="T74" fmla="*/ 18 w 86"/>
                    <a:gd name="T75" fmla="*/ 10 h 128"/>
                    <a:gd name="T76" fmla="*/ 29 w 86"/>
                    <a:gd name="T77" fmla="*/ 2 h 128"/>
                    <a:gd name="T78" fmla="*/ 44 w 86"/>
                    <a:gd name="T79"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6" h="128">
                      <a:moveTo>
                        <a:pt x="42" y="13"/>
                      </a:moveTo>
                      <a:lnTo>
                        <a:pt x="33" y="15"/>
                      </a:lnTo>
                      <a:lnTo>
                        <a:pt x="25" y="26"/>
                      </a:lnTo>
                      <a:lnTo>
                        <a:pt x="20" y="42"/>
                      </a:lnTo>
                      <a:lnTo>
                        <a:pt x="18" y="64"/>
                      </a:lnTo>
                      <a:lnTo>
                        <a:pt x="20" y="86"/>
                      </a:lnTo>
                      <a:lnTo>
                        <a:pt x="24" y="102"/>
                      </a:lnTo>
                      <a:lnTo>
                        <a:pt x="33" y="113"/>
                      </a:lnTo>
                      <a:lnTo>
                        <a:pt x="42" y="115"/>
                      </a:lnTo>
                      <a:lnTo>
                        <a:pt x="52" y="113"/>
                      </a:lnTo>
                      <a:lnTo>
                        <a:pt x="60" y="106"/>
                      </a:lnTo>
                      <a:lnTo>
                        <a:pt x="65" y="96"/>
                      </a:lnTo>
                      <a:lnTo>
                        <a:pt x="67" y="81"/>
                      </a:lnTo>
                      <a:lnTo>
                        <a:pt x="69" y="64"/>
                      </a:lnTo>
                      <a:lnTo>
                        <a:pt x="67" y="47"/>
                      </a:lnTo>
                      <a:lnTo>
                        <a:pt x="65" y="32"/>
                      </a:lnTo>
                      <a:lnTo>
                        <a:pt x="60" y="22"/>
                      </a:lnTo>
                      <a:lnTo>
                        <a:pt x="53" y="15"/>
                      </a:lnTo>
                      <a:lnTo>
                        <a:pt x="42" y="13"/>
                      </a:lnTo>
                      <a:close/>
                      <a:moveTo>
                        <a:pt x="44" y="0"/>
                      </a:moveTo>
                      <a:lnTo>
                        <a:pt x="58" y="2"/>
                      </a:lnTo>
                      <a:lnTo>
                        <a:pt x="70" y="10"/>
                      </a:lnTo>
                      <a:lnTo>
                        <a:pt x="78" y="23"/>
                      </a:lnTo>
                      <a:lnTo>
                        <a:pt x="83" y="40"/>
                      </a:lnTo>
                      <a:lnTo>
                        <a:pt x="86" y="63"/>
                      </a:lnTo>
                      <a:lnTo>
                        <a:pt x="83" y="86"/>
                      </a:lnTo>
                      <a:lnTo>
                        <a:pt x="78" y="105"/>
                      </a:lnTo>
                      <a:lnTo>
                        <a:pt x="69" y="118"/>
                      </a:lnTo>
                      <a:lnTo>
                        <a:pt x="57" y="126"/>
                      </a:lnTo>
                      <a:lnTo>
                        <a:pt x="42" y="128"/>
                      </a:lnTo>
                      <a:lnTo>
                        <a:pt x="28" y="126"/>
                      </a:lnTo>
                      <a:lnTo>
                        <a:pt x="18" y="118"/>
                      </a:lnTo>
                      <a:lnTo>
                        <a:pt x="8" y="105"/>
                      </a:lnTo>
                      <a:lnTo>
                        <a:pt x="3" y="86"/>
                      </a:lnTo>
                      <a:lnTo>
                        <a:pt x="0" y="64"/>
                      </a:lnTo>
                      <a:lnTo>
                        <a:pt x="3" y="42"/>
                      </a:lnTo>
                      <a:lnTo>
                        <a:pt x="8" y="23"/>
                      </a:lnTo>
                      <a:lnTo>
                        <a:pt x="18" y="10"/>
                      </a:lnTo>
                      <a:lnTo>
                        <a:pt x="29" y="2"/>
                      </a:lnTo>
                      <a:lnTo>
                        <a:pt x="44" y="0"/>
                      </a:lnTo>
                      <a:close/>
                    </a:path>
                  </a:pathLst>
                </a:custGeom>
                <a:solidFill>
                  <a:srgbClr val="000000"/>
                </a:solidFill>
                <a:ln w="0">
                  <a:noFill/>
                  <a:prstDash val="solid"/>
                  <a:round/>
                  <a:headEnd/>
                  <a:tailEnd/>
                </a:ln>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75" name="Freeform 143"/>
                <p:cNvSpPr>
                  <a:spLocks/>
                </p:cNvSpPr>
                <p:nvPr/>
              </p:nvSpPr>
              <p:spPr bwMode="auto">
                <a:xfrm>
                  <a:off x="1931361" y="3768368"/>
                  <a:ext cx="22946" cy="67744"/>
                </a:xfrm>
                <a:custGeom>
                  <a:avLst/>
                  <a:gdLst>
                    <a:gd name="T0" fmla="*/ 28 w 42"/>
                    <a:gd name="T1" fmla="*/ 0 h 124"/>
                    <a:gd name="T2" fmla="*/ 42 w 42"/>
                    <a:gd name="T3" fmla="*/ 0 h 124"/>
                    <a:gd name="T4" fmla="*/ 42 w 42"/>
                    <a:gd name="T5" fmla="*/ 124 h 124"/>
                    <a:gd name="T6" fmla="*/ 25 w 42"/>
                    <a:gd name="T7" fmla="*/ 124 h 124"/>
                    <a:gd name="T8" fmla="*/ 25 w 42"/>
                    <a:gd name="T9" fmla="*/ 15 h 124"/>
                    <a:gd name="T10" fmla="*/ 25 w 42"/>
                    <a:gd name="T11" fmla="*/ 15 h 124"/>
                    <a:gd name="T12" fmla="*/ 4 w 42"/>
                    <a:gd name="T13" fmla="*/ 26 h 124"/>
                    <a:gd name="T14" fmla="*/ 0 w 42"/>
                    <a:gd name="T15" fmla="*/ 15 h 124"/>
                    <a:gd name="T16" fmla="*/ 28 w 42"/>
                    <a:gd name="T1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24">
                      <a:moveTo>
                        <a:pt x="28" y="0"/>
                      </a:moveTo>
                      <a:lnTo>
                        <a:pt x="42" y="0"/>
                      </a:lnTo>
                      <a:lnTo>
                        <a:pt x="42" y="124"/>
                      </a:lnTo>
                      <a:lnTo>
                        <a:pt x="25" y="124"/>
                      </a:lnTo>
                      <a:lnTo>
                        <a:pt x="25" y="15"/>
                      </a:lnTo>
                      <a:lnTo>
                        <a:pt x="25" y="15"/>
                      </a:lnTo>
                      <a:lnTo>
                        <a:pt x="4" y="26"/>
                      </a:lnTo>
                      <a:lnTo>
                        <a:pt x="0" y="15"/>
                      </a:lnTo>
                      <a:lnTo>
                        <a:pt x="28" y="0"/>
                      </a:lnTo>
                      <a:close/>
                    </a:path>
                  </a:pathLst>
                </a:custGeom>
                <a:solidFill>
                  <a:srgbClr val="000000"/>
                </a:solidFill>
                <a:ln w="0">
                  <a:noFill/>
                  <a:prstDash val="solid"/>
                  <a:round/>
                  <a:headEnd/>
                  <a:tailEnd/>
                </a:ln>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76" name="Freeform 144"/>
                <p:cNvSpPr>
                  <a:spLocks noEditPoints="1"/>
                </p:cNvSpPr>
                <p:nvPr/>
              </p:nvSpPr>
              <p:spPr bwMode="auto">
                <a:xfrm>
                  <a:off x="1977252" y="3767275"/>
                  <a:ext cx="46984" cy="69930"/>
                </a:xfrm>
                <a:custGeom>
                  <a:avLst/>
                  <a:gdLst>
                    <a:gd name="T0" fmla="*/ 42 w 86"/>
                    <a:gd name="T1" fmla="*/ 13 h 128"/>
                    <a:gd name="T2" fmla="*/ 33 w 86"/>
                    <a:gd name="T3" fmla="*/ 15 h 128"/>
                    <a:gd name="T4" fmla="*/ 25 w 86"/>
                    <a:gd name="T5" fmla="*/ 26 h 128"/>
                    <a:gd name="T6" fmla="*/ 20 w 86"/>
                    <a:gd name="T7" fmla="*/ 42 h 128"/>
                    <a:gd name="T8" fmla="*/ 17 w 86"/>
                    <a:gd name="T9" fmla="*/ 64 h 128"/>
                    <a:gd name="T10" fmla="*/ 19 w 86"/>
                    <a:gd name="T11" fmla="*/ 86 h 128"/>
                    <a:gd name="T12" fmla="*/ 24 w 86"/>
                    <a:gd name="T13" fmla="*/ 102 h 128"/>
                    <a:gd name="T14" fmla="*/ 32 w 86"/>
                    <a:gd name="T15" fmla="*/ 113 h 128"/>
                    <a:gd name="T16" fmla="*/ 42 w 86"/>
                    <a:gd name="T17" fmla="*/ 115 h 128"/>
                    <a:gd name="T18" fmla="*/ 52 w 86"/>
                    <a:gd name="T19" fmla="*/ 113 h 128"/>
                    <a:gd name="T20" fmla="*/ 59 w 86"/>
                    <a:gd name="T21" fmla="*/ 106 h 128"/>
                    <a:gd name="T22" fmla="*/ 65 w 86"/>
                    <a:gd name="T23" fmla="*/ 96 h 128"/>
                    <a:gd name="T24" fmla="*/ 67 w 86"/>
                    <a:gd name="T25" fmla="*/ 81 h 128"/>
                    <a:gd name="T26" fmla="*/ 69 w 86"/>
                    <a:gd name="T27" fmla="*/ 64 h 128"/>
                    <a:gd name="T28" fmla="*/ 67 w 86"/>
                    <a:gd name="T29" fmla="*/ 47 h 128"/>
                    <a:gd name="T30" fmla="*/ 65 w 86"/>
                    <a:gd name="T31" fmla="*/ 32 h 128"/>
                    <a:gd name="T32" fmla="*/ 59 w 86"/>
                    <a:gd name="T33" fmla="*/ 22 h 128"/>
                    <a:gd name="T34" fmla="*/ 53 w 86"/>
                    <a:gd name="T35" fmla="*/ 15 h 128"/>
                    <a:gd name="T36" fmla="*/ 42 w 86"/>
                    <a:gd name="T37" fmla="*/ 13 h 128"/>
                    <a:gd name="T38" fmla="*/ 44 w 86"/>
                    <a:gd name="T39" fmla="*/ 0 h 128"/>
                    <a:gd name="T40" fmla="*/ 58 w 86"/>
                    <a:gd name="T41" fmla="*/ 2 h 128"/>
                    <a:gd name="T42" fmla="*/ 70 w 86"/>
                    <a:gd name="T43" fmla="*/ 10 h 128"/>
                    <a:gd name="T44" fmla="*/ 78 w 86"/>
                    <a:gd name="T45" fmla="*/ 23 h 128"/>
                    <a:gd name="T46" fmla="*/ 83 w 86"/>
                    <a:gd name="T47" fmla="*/ 40 h 128"/>
                    <a:gd name="T48" fmla="*/ 86 w 86"/>
                    <a:gd name="T49" fmla="*/ 63 h 128"/>
                    <a:gd name="T50" fmla="*/ 83 w 86"/>
                    <a:gd name="T51" fmla="*/ 86 h 128"/>
                    <a:gd name="T52" fmla="*/ 78 w 86"/>
                    <a:gd name="T53" fmla="*/ 105 h 128"/>
                    <a:gd name="T54" fmla="*/ 69 w 86"/>
                    <a:gd name="T55" fmla="*/ 118 h 128"/>
                    <a:gd name="T56" fmla="*/ 57 w 86"/>
                    <a:gd name="T57" fmla="*/ 126 h 128"/>
                    <a:gd name="T58" fmla="*/ 42 w 86"/>
                    <a:gd name="T59" fmla="*/ 128 h 128"/>
                    <a:gd name="T60" fmla="*/ 28 w 86"/>
                    <a:gd name="T61" fmla="*/ 126 h 128"/>
                    <a:gd name="T62" fmla="*/ 17 w 86"/>
                    <a:gd name="T63" fmla="*/ 118 h 128"/>
                    <a:gd name="T64" fmla="*/ 8 w 86"/>
                    <a:gd name="T65" fmla="*/ 105 h 128"/>
                    <a:gd name="T66" fmla="*/ 3 w 86"/>
                    <a:gd name="T67" fmla="*/ 86 h 128"/>
                    <a:gd name="T68" fmla="*/ 0 w 86"/>
                    <a:gd name="T69" fmla="*/ 64 h 128"/>
                    <a:gd name="T70" fmla="*/ 3 w 86"/>
                    <a:gd name="T71" fmla="*/ 42 h 128"/>
                    <a:gd name="T72" fmla="*/ 8 w 86"/>
                    <a:gd name="T73" fmla="*/ 23 h 128"/>
                    <a:gd name="T74" fmla="*/ 17 w 86"/>
                    <a:gd name="T75" fmla="*/ 10 h 128"/>
                    <a:gd name="T76" fmla="*/ 29 w 86"/>
                    <a:gd name="T77" fmla="*/ 2 h 128"/>
                    <a:gd name="T78" fmla="*/ 44 w 86"/>
                    <a:gd name="T79"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6" h="128">
                      <a:moveTo>
                        <a:pt x="42" y="13"/>
                      </a:moveTo>
                      <a:lnTo>
                        <a:pt x="33" y="15"/>
                      </a:lnTo>
                      <a:lnTo>
                        <a:pt x="25" y="26"/>
                      </a:lnTo>
                      <a:lnTo>
                        <a:pt x="20" y="42"/>
                      </a:lnTo>
                      <a:lnTo>
                        <a:pt x="17" y="64"/>
                      </a:lnTo>
                      <a:lnTo>
                        <a:pt x="19" y="86"/>
                      </a:lnTo>
                      <a:lnTo>
                        <a:pt x="24" y="102"/>
                      </a:lnTo>
                      <a:lnTo>
                        <a:pt x="32" y="113"/>
                      </a:lnTo>
                      <a:lnTo>
                        <a:pt x="42" y="115"/>
                      </a:lnTo>
                      <a:lnTo>
                        <a:pt x="52" y="113"/>
                      </a:lnTo>
                      <a:lnTo>
                        <a:pt x="59" y="106"/>
                      </a:lnTo>
                      <a:lnTo>
                        <a:pt x="65" y="96"/>
                      </a:lnTo>
                      <a:lnTo>
                        <a:pt x="67" y="81"/>
                      </a:lnTo>
                      <a:lnTo>
                        <a:pt x="69" y="64"/>
                      </a:lnTo>
                      <a:lnTo>
                        <a:pt x="67" y="47"/>
                      </a:lnTo>
                      <a:lnTo>
                        <a:pt x="65" y="32"/>
                      </a:lnTo>
                      <a:lnTo>
                        <a:pt x="59" y="22"/>
                      </a:lnTo>
                      <a:lnTo>
                        <a:pt x="53" y="15"/>
                      </a:lnTo>
                      <a:lnTo>
                        <a:pt x="42" y="13"/>
                      </a:lnTo>
                      <a:close/>
                      <a:moveTo>
                        <a:pt x="44" y="0"/>
                      </a:moveTo>
                      <a:lnTo>
                        <a:pt x="58" y="2"/>
                      </a:lnTo>
                      <a:lnTo>
                        <a:pt x="70" y="10"/>
                      </a:lnTo>
                      <a:lnTo>
                        <a:pt x="78" y="23"/>
                      </a:lnTo>
                      <a:lnTo>
                        <a:pt x="83" y="40"/>
                      </a:lnTo>
                      <a:lnTo>
                        <a:pt x="86" y="63"/>
                      </a:lnTo>
                      <a:lnTo>
                        <a:pt x="83" y="86"/>
                      </a:lnTo>
                      <a:lnTo>
                        <a:pt x="78" y="105"/>
                      </a:lnTo>
                      <a:lnTo>
                        <a:pt x="69" y="118"/>
                      </a:lnTo>
                      <a:lnTo>
                        <a:pt x="57" y="126"/>
                      </a:lnTo>
                      <a:lnTo>
                        <a:pt x="42" y="128"/>
                      </a:lnTo>
                      <a:lnTo>
                        <a:pt x="28" y="126"/>
                      </a:lnTo>
                      <a:lnTo>
                        <a:pt x="17" y="118"/>
                      </a:lnTo>
                      <a:lnTo>
                        <a:pt x="8" y="105"/>
                      </a:lnTo>
                      <a:lnTo>
                        <a:pt x="3" y="86"/>
                      </a:lnTo>
                      <a:lnTo>
                        <a:pt x="0" y="64"/>
                      </a:lnTo>
                      <a:lnTo>
                        <a:pt x="3" y="42"/>
                      </a:lnTo>
                      <a:lnTo>
                        <a:pt x="8" y="23"/>
                      </a:lnTo>
                      <a:lnTo>
                        <a:pt x="17" y="10"/>
                      </a:lnTo>
                      <a:lnTo>
                        <a:pt x="29" y="2"/>
                      </a:lnTo>
                      <a:lnTo>
                        <a:pt x="44" y="0"/>
                      </a:lnTo>
                      <a:close/>
                    </a:path>
                  </a:pathLst>
                </a:custGeom>
                <a:solidFill>
                  <a:srgbClr val="000000"/>
                </a:solidFill>
                <a:ln w="0">
                  <a:noFill/>
                  <a:prstDash val="solid"/>
                  <a:round/>
                  <a:headEnd/>
                  <a:tailEnd/>
                </a:ln>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77" name="Freeform 145"/>
                <p:cNvSpPr>
                  <a:spLocks/>
                </p:cNvSpPr>
                <p:nvPr/>
              </p:nvSpPr>
              <p:spPr bwMode="auto">
                <a:xfrm>
                  <a:off x="2038440" y="3768368"/>
                  <a:ext cx="22946" cy="67744"/>
                </a:xfrm>
                <a:custGeom>
                  <a:avLst/>
                  <a:gdLst>
                    <a:gd name="T0" fmla="*/ 28 w 42"/>
                    <a:gd name="T1" fmla="*/ 0 h 124"/>
                    <a:gd name="T2" fmla="*/ 42 w 42"/>
                    <a:gd name="T3" fmla="*/ 0 h 124"/>
                    <a:gd name="T4" fmla="*/ 42 w 42"/>
                    <a:gd name="T5" fmla="*/ 124 h 124"/>
                    <a:gd name="T6" fmla="*/ 25 w 42"/>
                    <a:gd name="T7" fmla="*/ 124 h 124"/>
                    <a:gd name="T8" fmla="*/ 25 w 42"/>
                    <a:gd name="T9" fmla="*/ 15 h 124"/>
                    <a:gd name="T10" fmla="*/ 25 w 42"/>
                    <a:gd name="T11" fmla="*/ 15 h 124"/>
                    <a:gd name="T12" fmla="*/ 3 w 42"/>
                    <a:gd name="T13" fmla="*/ 26 h 124"/>
                    <a:gd name="T14" fmla="*/ 0 w 42"/>
                    <a:gd name="T15" fmla="*/ 15 h 124"/>
                    <a:gd name="T16" fmla="*/ 28 w 42"/>
                    <a:gd name="T1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24">
                      <a:moveTo>
                        <a:pt x="28" y="0"/>
                      </a:moveTo>
                      <a:lnTo>
                        <a:pt x="42" y="0"/>
                      </a:lnTo>
                      <a:lnTo>
                        <a:pt x="42" y="124"/>
                      </a:lnTo>
                      <a:lnTo>
                        <a:pt x="25" y="124"/>
                      </a:lnTo>
                      <a:lnTo>
                        <a:pt x="25" y="15"/>
                      </a:lnTo>
                      <a:lnTo>
                        <a:pt x="25" y="15"/>
                      </a:lnTo>
                      <a:lnTo>
                        <a:pt x="3" y="26"/>
                      </a:lnTo>
                      <a:lnTo>
                        <a:pt x="0" y="15"/>
                      </a:lnTo>
                      <a:lnTo>
                        <a:pt x="28" y="0"/>
                      </a:lnTo>
                      <a:close/>
                    </a:path>
                  </a:pathLst>
                </a:custGeom>
                <a:solidFill>
                  <a:srgbClr val="000000"/>
                </a:solidFill>
                <a:ln w="0">
                  <a:noFill/>
                  <a:prstDash val="solid"/>
                  <a:round/>
                  <a:headEnd/>
                  <a:tailEnd/>
                </a:ln>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78" name="Freeform 146"/>
                <p:cNvSpPr>
                  <a:spLocks noEditPoints="1"/>
                </p:cNvSpPr>
                <p:nvPr/>
              </p:nvSpPr>
              <p:spPr bwMode="auto">
                <a:xfrm>
                  <a:off x="2085424" y="3767275"/>
                  <a:ext cx="45891" cy="69930"/>
                </a:xfrm>
                <a:custGeom>
                  <a:avLst/>
                  <a:gdLst>
                    <a:gd name="T0" fmla="*/ 42 w 86"/>
                    <a:gd name="T1" fmla="*/ 13 h 128"/>
                    <a:gd name="T2" fmla="*/ 33 w 86"/>
                    <a:gd name="T3" fmla="*/ 15 h 128"/>
                    <a:gd name="T4" fmla="*/ 25 w 86"/>
                    <a:gd name="T5" fmla="*/ 26 h 128"/>
                    <a:gd name="T6" fmla="*/ 19 w 86"/>
                    <a:gd name="T7" fmla="*/ 42 h 128"/>
                    <a:gd name="T8" fmla="*/ 17 w 86"/>
                    <a:gd name="T9" fmla="*/ 64 h 128"/>
                    <a:gd name="T10" fmla="*/ 19 w 86"/>
                    <a:gd name="T11" fmla="*/ 86 h 128"/>
                    <a:gd name="T12" fmla="*/ 24 w 86"/>
                    <a:gd name="T13" fmla="*/ 102 h 128"/>
                    <a:gd name="T14" fmla="*/ 32 w 86"/>
                    <a:gd name="T15" fmla="*/ 113 h 128"/>
                    <a:gd name="T16" fmla="*/ 42 w 86"/>
                    <a:gd name="T17" fmla="*/ 115 h 128"/>
                    <a:gd name="T18" fmla="*/ 51 w 86"/>
                    <a:gd name="T19" fmla="*/ 113 h 128"/>
                    <a:gd name="T20" fmla="*/ 59 w 86"/>
                    <a:gd name="T21" fmla="*/ 106 h 128"/>
                    <a:gd name="T22" fmla="*/ 65 w 86"/>
                    <a:gd name="T23" fmla="*/ 96 h 128"/>
                    <a:gd name="T24" fmla="*/ 67 w 86"/>
                    <a:gd name="T25" fmla="*/ 81 h 128"/>
                    <a:gd name="T26" fmla="*/ 69 w 86"/>
                    <a:gd name="T27" fmla="*/ 64 h 128"/>
                    <a:gd name="T28" fmla="*/ 67 w 86"/>
                    <a:gd name="T29" fmla="*/ 47 h 128"/>
                    <a:gd name="T30" fmla="*/ 65 w 86"/>
                    <a:gd name="T31" fmla="*/ 32 h 128"/>
                    <a:gd name="T32" fmla="*/ 59 w 86"/>
                    <a:gd name="T33" fmla="*/ 22 h 128"/>
                    <a:gd name="T34" fmla="*/ 51 w 86"/>
                    <a:gd name="T35" fmla="*/ 15 h 128"/>
                    <a:gd name="T36" fmla="*/ 42 w 86"/>
                    <a:gd name="T37" fmla="*/ 13 h 128"/>
                    <a:gd name="T38" fmla="*/ 44 w 86"/>
                    <a:gd name="T39" fmla="*/ 0 h 128"/>
                    <a:gd name="T40" fmla="*/ 58 w 86"/>
                    <a:gd name="T41" fmla="*/ 2 h 128"/>
                    <a:gd name="T42" fmla="*/ 70 w 86"/>
                    <a:gd name="T43" fmla="*/ 10 h 128"/>
                    <a:gd name="T44" fmla="*/ 78 w 86"/>
                    <a:gd name="T45" fmla="*/ 23 h 128"/>
                    <a:gd name="T46" fmla="*/ 83 w 86"/>
                    <a:gd name="T47" fmla="*/ 40 h 128"/>
                    <a:gd name="T48" fmla="*/ 86 w 86"/>
                    <a:gd name="T49" fmla="*/ 63 h 128"/>
                    <a:gd name="T50" fmla="*/ 83 w 86"/>
                    <a:gd name="T51" fmla="*/ 86 h 128"/>
                    <a:gd name="T52" fmla="*/ 78 w 86"/>
                    <a:gd name="T53" fmla="*/ 105 h 128"/>
                    <a:gd name="T54" fmla="*/ 69 w 86"/>
                    <a:gd name="T55" fmla="*/ 118 h 128"/>
                    <a:gd name="T56" fmla="*/ 57 w 86"/>
                    <a:gd name="T57" fmla="*/ 126 h 128"/>
                    <a:gd name="T58" fmla="*/ 42 w 86"/>
                    <a:gd name="T59" fmla="*/ 128 h 128"/>
                    <a:gd name="T60" fmla="*/ 28 w 86"/>
                    <a:gd name="T61" fmla="*/ 126 h 128"/>
                    <a:gd name="T62" fmla="*/ 17 w 86"/>
                    <a:gd name="T63" fmla="*/ 118 h 128"/>
                    <a:gd name="T64" fmla="*/ 8 w 86"/>
                    <a:gd name="T65" fmla="*/ 105 h 128"/>
                    <a:gd name="T66" fmla="*/ 3 w 86"/>
                    <a:gd name="T67" fmla="*/ 86 h 128"/>
                    <a:gd name="T68" fmla="*/ 0 w 86"/>
                    <a:gd name="T69" fmla="*/ 64 h 128"/>
                    <a:gd name="T70" fmla="*/ 3 w 86"/>
                    <a:gd name="T71" fmla="*/ 42 h 128"/>
                    <a:gd name="T72" fmla="*/ 8 w 86"/>
                    <a:gd name="T73" fmla="*/ 23 h 128"/>
                    <a:gd name="T74" fmla="*/ 17 w 86"/>
                    <a:gd name="T75" fmla="*/ 10 h 128"/>
                    <a:gd name="T76" fmla="*/ 29 w 86"/>
                    <a:gd name="T77" fmla="*/ 2 h 128"/>
                    <a:gd name="T78" fmla="*/ 44 w 86"/>
                    <a:gd name="T79"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6" h="128">
                      <a:moveTo>
                        <a:pt x="42" y="13"/>
                      </a:moveTo>
                      <a:lnTo>
                        <a:pt x="33" y="15"/>
                      </a:lnTo>
                      <a:lnTo>
                        <a:pt x="25" y="26"/>
                      </a:lnTo>
                      <a:lnTo>
                        <a:pt x="19" y="42"/>
                      </a:lnTo>
                      <a:lnTo>
                        <a:pt x="17" y="64"/>
                      </a:lnTo>
                      <a:lnTo>
                        <a:pt x="19" y="86"/>
                      </a:lnTo>
                      <a:lnTo>
                        <a:pt x="24" y="102"/>
                      </a:lnTo>
                      <a:lnTo>
                        <a:pt x="32" y="113"/>
                      </a:lnTo>
                      <a:lnTo>
                        <a:pt x="42" y="115"/>
                      </a:lnTo>
                      <a:lnTo>
                        <a:pt x="51" y="113"/>
                      </a:lnTo>
                      <a:lnTo>
                        <a:pt x="59" y="106"/>
                      </a:lnTo>
                      <a:lnTo>
                        <a:pt x="65" y="96"/>
                      </a:lnTo>
                      <a:lnTo>
                        <a:pt x="67" y="81"/>
                      </a:lnTo>
                      <a:lnTo>
                        <a:pt x="69" y="64"/>
                      </a:lnTo>
                      <a:lnTo>
                        <a:pt x="67" y="47"/>
                      </a:lnTo>
                      <a:lnTo>
                        <a:pt x="65" y="32"/>
                      </a:lnTo>
                      <a:lnTo>
                        <a:pt x="59" y="22"/>
                      </a:lnTo>
                      <a:lnTo>
                        <a:pt x="51" y="15"/>
                      </a:lnTo>
                      <a:lnTo>
                        <a:pt x="42" y="13"/>
                      </a:lnTo>
                      <a:close/>
                      <a:moveTo>
                        <a:pt x="44" y="0"/>
                      </a:moveTo>
                      <a:lnTo>
                        <a:pt x="58" y="2"/>
                      </a:lnTo>
                      <a:lnTo>
                        <a:pt x="70" y="10"/>
                      </a:lnTo>
                      <a:lnTo>
                        <a:pt x="78" y="23"/>
                      </a:lnTo>
                      <a:lnTo>
                        <a:pt x="83" y="40"/>
                      </a:lnTo>
                      <a:lnTo>
                        <a:pt x="86" y="63"/>
                      </a:lnTo>
                      <a:lnTo>
                        <a:pt x="83" y="86"/>
                      </a:lnTo>
                      <a:lnTo>
                        <a:pt x="78" y="105"/>
                      </a:lnTo>
                      <a:lnTo>
                        <a:pt x="69" y="118"/>
                      </a:lnTo>
                      <a:lnTo>
                        <a:pt x="57" y="126"/>
                      </a:lnTo>
                      <a:lnTo>
                        <a:pt x="42" y="128"/>
                      </a:lnTo>
                      <a:lnTo>
                        <a:pt x="28" y="126"/>
                      </a:lnTo>
                      <a:lnTo>
                        <a:pt x="17" y="118"/>
                      </a:lnTo>
                      <a:lnTo>
                        <a:pt x="8" y="105"/>
                      </a:lnTo>
                      <a:lnTo>
                        <a:pt x="3" y="86"/>
                      </a:lnTo>
                      <a:lnTo>
                        <a:pt x="0" y="64"/>
                      </a:lnTo>
                      <a:lnTo>
                        <a:pt x="3" y="42"/>
                      </a:lnTo>
                      <a:lnTo>
                        <a:pt x="8" y="23"/>
                      </a:lnTo>
                      <a:lnTo>
                        <a:pt x="17" y="10"/>
                      </a:lnTo>
                      <a:lnTo>
                        <a:pt x="29" y="2"/>
                      </a:lnTo>
                      <a:lnTo>
                        <a:pt x="44" y="0"/>
                      </a:lnTo>
                      <a:close/>
                    </a:path>
                  </a:pathLst>
                </a:custGeom>
                <a:solidFill>
                  <a:srgbClr val="000000"/>
                </a:solidFill>
                <a:ln w="0">
                  <a:noFill/>
                  <a:prstDash val="solid"/>
                  <a:round/>
                  <a:headEnd/>
                  <a:tailEnd/>
                </a:ln>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79" name="Freeform 147"/>
                <p:cNvSpPr>
                  <a:spLocks/>
                </p:cNvSpPr>
                <p:nvPr/>
              </p:nvSpPr>
              <p:spPr bwMode="auto">
                <a:xfrm>
                  <a:off x="2145519" y="3768368"/>
                  <a:ext cx="22946" cy="67744"/>
                </a:xfrm>
                <a:custGeom>
                  <a:avLst/>
                  <a:gdLst>
                    <a:gd name="T0" fmla="*/ 27 w 42"/>
                    <a:gd name="T1" fmla="*/ 0 h 124"/>
                    <a:gd name="T2" fmla="*/ 42 w 42"/>
                    <a:gd name="T3" fmla="*/ 0 h 124"/>
                    <a:gd name="T4" fmla="*/ 42 w 42"/>
                    <a:gd name="T5" fmla="*/ 124 h 124"/>
                    <a:gd name="T6" fmla="*/ 25 w 42"/>
                    <a:gd name="T7" fmla="*/ 124 h 124"/>
                    <a:gd name="T8" fmla="*/ 25 w 42"/>
                    <a:gd name="T9" fmla="*/ 15 h 124"/>
                    <a:gd name="T10" fmla="*/ 25 w 42"/>
                    <a:gd name="T11" fmla="*/ 15 h 124"/>
                    <a:gd name="T12" fmla="*/ 2 w 42"/>
                    <a:gd name="T13" fmla="*/ 26 h 124"/>
                    <a:gd name="T14" fmla="*/ 0 w 42"/>
                    <a:gd name="T15" fmla="*/ 15 h 124"/>
                    <a:gd name="T16" fmla="*/ 27 w 42"/>
                    <a:gd name="T1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24">
                      <a:moveTo>
                        <a:pt x="27" y="0"/>
                      </a:moveTo>
                      <a:lnTo>
                        <a:pt x="42" y="0"/>
                      </a:lnTo>
                      <a:lnTo>
                        <a:pt x="42" y="124"/>
                      </a:lnTo>
                      <a:lnTo>
                        <a:pt x="25" y="124"/>
                      </a:lnTo>
                      <a:lnTo>
                        <a:pt x="25" y="15"/>
                      </a:lnTo>
                      <a:lnTo>
                        <a:pt x="25" y="15"/>
                      </a:lnTo>
                      <a:lnTo>
                        <a:pt x="2" y="26"/>
                      </a:lnTo>
                      <a:lnTo>
                        <a:pt x="0" y="15"/>
                      </a:lnTo>
                      <a:lnTo>
                        <a:pt x="27" y="0"/>
                      </a:lnTo>
                      <a:close/>
                    </a:path>
                  </a:pathLst>
                </a:custGeom>
                <a:solidFill>
                  <a:srgbClr val="000000"/>
                </a:solidFill>
                <a:ln w="0">
                  <a:noFill/>
                  <a:prstDash val="solid"/>
                  <a:round/>
                  <a:headEnd/>
                  <a:tailEnd/>
                </a:ln>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80" name="Freeform 148"/>
                <p:cNvSpPr>
                  <a:spLocks noEditPoints="1"/>
                </p:cNvSpPr>
                <p:nvPr/>
              </p:nvSpPr>
              <p:spPr bwMode="auto">
                <a:xfrm>
                  <a:off x="2192503" y="3767275"/>
                  <a:ext cx="46984" cy="69930"/>
                </a:xfrm>
                <a:custGeom>
                  <a:avLst/>
                  <a:gdLst>
                    <a:gd name="T0" fmla="*/ 42 w 86"/>
                    <a:gd name="T1" fmla="*/ 13 h 128"/>
                    <a:gd name="T2" fmla="*/ 33 w 86"/>
                    <a:gd name="T3" fmla="*/ 15 h 128"/>
                    <a:gd name="T4" fmla="*/ 24 w 86"/>
                    <a:gd name="T5" fmla="*/ 26 h 128"/>
                    <a:gd name="T6" fmla="*/ 19 w 86"/>
                    <a:gd name="T7" fmla="*/ 42 h 128"/>
                    <a:gd name="T8" fmla="*/ 17 w 86"/>
                    <a:gd name="T9" fmla="*/ 64 h 128"/>
                    <a:gd name="T10" fmla="*/ 19 w 86"/>
                    <a:gd name="T11" fmla="*/ 86 h 128"/>
                    <a:gd name="T12" fmla="*/ 24 w 86"/>
                    <a:gd name="T13" fmla="*/ 102 h 128"/>
                    <a:gd name="T14" fmla="*/ 32 w 86"/>
                    <a:gd name="T15" fmla="*/ 113 h 128"/>
                    <a:gd name="T16" fmla="*/ 42 w 86"/>
                    <a:gd name="T17" fmla="*/ 115 h 128"/>
                    <a:gd name="T18" fmla="*/ 51 w 86"/>
                    <a:gd name="T19" fmla="*/ 113 h 128"/>
                    <a:gd name="T20" fmla="*/ 59 w 86"/>
                    <a:gd name="T21" fmla="*/ 106 h 128"/>
                    <a:gd name="T22" fmla="*/ 63 w 86"/>
                    <a:gd name="T23" fmla="*/ 96 h 128"/>
                    <a:gd name="T24" fmla="*/ 67 w 86"/>
                    <a:gd name="T25" fmla="*/ 81 h 128"/>
                    <a:gd name="T26" fmla="*/ 68 w 86"/>
                    <a:gd name="T27" fmla="*/ 64 h 128"/>
                    <a:gd name="T28" fmla="*/ 67 w 86"/>
                    <a:gd name="T29" fmla="*/ 47 h 128"/>
                    <a:gd name="T30" fmla="*/ 65 w 86"/>
                    <a:gd name="T31" fmla="*/ 32 h 128"/>
                    <a:gd name="T32" fmla="*/ 59 w 86"/>
                    <a:gd name="T33" fmla="*/ 22 h 128"/>
                    <a:gd name="T34" fmla="*/ 51 w 86"/>
                    <a:gd name="T35" fmla="*/ 15 h 128"/>
                    <a:gd name="T36" fmla="*/ 42 w 86"/>
                    <a:gd name="T37" fmla="*/ 13 h 128"/>
                    <a:gd name="T38" fmla="*/ 44 w 86"/>
                    <a:gd name="T39" fmla="*/ 0 h 128"/>
                    <a:gd name="T40" fmla="*/ 58 w 86"/>
                    <a:gd name="T41" fmla="*/ 2 h 128"/>
                    <a:gd name="T42" fmla="*/ 70 w 86"/>
                    <a:gd name="T43" fmla="*/ 10 h 128"/>
                    <a:gd name="T44" fmla="*/ 78 w 86"/>
                    <a:gd name="T45" fmla="*/ 23 h 128"/>
                    <a:gd name="T46" fmla="*/ 83 w 86"/>
                    <a:gd name="T47" fmla="*/ 40 h 128"/>
                    <a:gd name="T48" fmla="*/ 86 w 86"/>
                    <a:gd name="T49" fmla="*/ 63 h 128"/>
                    <a:gd name="T50" fmla="*/ 83 w 86"/>
                    <a:gd name="T51" fmla="*/ 86 h 128"/>
                    <a:gd name="T52" fmla="*/ 78 w 86"/>
                    <a:gd name="T53" fmla="*/ 105 h 128"/>
                    <a:gd name="T54" fmla="*/ 68 w 86"/>
                    <a:gd name="T55" fmla="*/ 118 h 128"/>
                    <a:gd name="T56" fmla="*/ 57 w 86"/>
                    <a:gd name="T57" fmla="*/ 126 h 128"/>
                    <a:gd name="T58" fmla="*/ 42 w 86"/>
                    <a:gd name="T59" fmla="*/ 128 h 128"/>
                    <a:gd name="T60" fmla="*/ 28 w 86"/>
                    <a:gd name="T61" fmla="*/ 126 h 128"/>
                    <a:gd name="T62" fmla="*/ 16 w 86"/>
                    <a:gd name="T63" fmla="*/ 118 h 128"/>
                    <a:gd name="T64" fmla="*/ 8 w 86"/>
                    <a:gd name="T65" fmla="*/ 105 h 128"/>
                    <a:gd name="T66" fmla="*/ 3 w 86"/>
                    <a:gd name="T67" fmla="*/ 86 h 128"/>
                    <a:gd name="T68" fmla="*/ 0 w 86"/>
                    <a:gd name="T69" fmla="*/ 64 h 128"/>
                    <a:gd name="T70" fmla="*/ 3 w 86"/>
                    <a:gd name="T71" fmla="*/ 42 h 128"/>
                    <a:gd name="T72" fmla="*/ 8 w 86"/>
                    <a:gd name="T73" fmla="*/ 23 h 128"/>
                    <a:gd name="T74" fmla="*/ 17 w 86"/>
                    <a:gd name="T75" fmla="*/ 10 h 128"/>
                    <a:gd name="T76" fmla="*/ 29 w 86"/>
                    <a:gd name="T77" fmla="*/ 2 h 128"/>
                    <a:gd name="T78" fmla="*/ 44 w 86"/>
                    <a:gd name="T79"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6" h="128">
                      <a:moveTo>
                        <a:pt x="42" y="13"/>
                      </a:moveTo>
                      <a:lnTo>
                        <a:pt x="33" y="15"/>
                      </a:lnTo>
                      <a:lnTo>
                        <a:pt x="24" y="26"/>
                      </a:lnTo>
                      <a:lnTo>
                        <a:pt x="19" y="42"/>
                      </a:lnTo>
                      <a:lnTo>
                        <a:pt x="17" y="64"/>
                      </a:lnTo>
                      <a:lnTo>
                        <a:pt x="19" y="86"/>
                      </a:lnTo>
                      <a:lnTo>
                        <a:pt x="24" y="102"/>
                      </a:lnTo>
                      <a:lnTo>
                        <a:pt x="32" y="113"/>
                      </a:lnTo>
                      <a:lnTo>
                        <a:pt x="42" y="115"/>
                      </a:lnTo>
                      <a:lnTo>
                        <a:pt x="51" y="113"/>
                      </a:lnTo>
                      <a:lnTo>
                        <a:pt x="59" y="106"/>
                      </a:lnTo>
                      <a:lnTo>
                        <a:pt x="63" y="96"/>
                      </a:lnTo>
                      <a:lnTo>
                        <a:pt x="67" y="81"/>
                      </a:lnTo>
                      <a:lnTo>
                        <a:pt x="68" y="64"/>
                      </a:lnTo>
                      <a:lnTo>
                        <a:pt x="67" y="47"/>
                      </a:lnTo>
                      <a:lnTo>
                        <a:pt x="65" y="32"/>
                      </a:lnTo>
                      <a:lnTo>
                        <a:pt x="59" y="22"/>
                      </a:lnTo>
                      <a:lnTo>
                        <a:pt x="51" y="15"/>
                      </a:lnTo>
                      <a:lnTo>
                        <a:pt x="42" y="13"/>
                      </a:lnTo>
                      <a:close/>
                      <a:moveTo>
                        <a:pt x="44" y="0"/>
                      </a:moveTo>
                      <a:lnTo>
                        <a:pt x="58" y="2"/>
                      </a:lnTo>
                      <a:lnTo>
                        <a:pt x="70" y="10"/>
                      </a:lnTo>
                      <a:lnTo>
                        <a:pt x="78" y="23"/>
                      </a:lnTo>
                      <a:lnTo>
                        <a:pt x="83" y="40"/>
                      </a:lnTo>
                      <a:lnTo>
                        <a:pt x="86" y="63"/>
                      </a:lnTo>
                      <a:lnTo>
                        <a:pt x="83" y="86"/>
                      </a:lnTo>
                      <a:lnTo>
                        <a:pt x="78" y="105"/>
                      </a:lnTo>
                      <a:lnTo>
                        <a:pt x="68" y="118"/>
                      </a:lnTo>
                      <a:lnTo>
                        <a:pt x="57" y="126"/>
                      </a:lnTo>
                      <a:lnTo>
                        <a:pt x="42" y="128"/>
                      </a:lnTo>
                      <a:lnTo>
                        <a:pt x="28" y="126"/>
                      </a:lnTo>
                      <a:lnTo>
                        <a:pt x="16" y="118"/>
                      </a:lnTo>
                      <a:lnTo>
                        <a:pt x="8" y="105"/>
                      </a:lnTo>
                      <a:lnTo>
                        <a:pt x="3" y="86"/>
                      </a:lnTo>
                      <a:lnTo>
                        <a:pt x="0" y="64"/>
                      </a:lnTo>
                      <a:lnTo>
                        <a:pt x="3" y="42"/>
                      </a:lnTo>
                      <a:lnTo>
                        <a:pt x="8" y="23"/>
                      </a:lnTo>
                      <a:lnTo>
                        <a:pt x="17" y="10"/>
                      </a:lnTo>
                      <a:lnTo>
                        <a:pt x="29" y="2"/>
                      </a:lnTo>
                      <a:lnTo>
                        <a:pt x="44" y="0"/>
                      </a:lnTo>
                      <a:close/>
                    </a:path>
                  </a:pathLst>
                </a:custGeom>
                <a:solidFill>
                  <a:srgbClr val="000000"/>
                </a:solidFill>
                <a:ln w="0">
                  <a:noFill/>
                  <a:prstDash val="solid"/>
                  <a:round/>
                  <a:headEnd/>
                  <a:tailEnd/>
                </a:ln>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81" name="Freeform 183"/>
                <p:cNvSpPr>
                  <a:spLocks noEditPoints="1"/>
                </p:cNvSpPr>
                <p:nvPr/>
              </p:nvSpPr>
              <p:spPr bwMode="auto">
                <a:xfrm>
                  <a:off x="1876313" y="3878641"/>
                  <a:ext cx="46984" cy="69930"/>
                </a:xfrm>
                <a:custGeom>
                  <a:avLst/>
                  <a:gdLst>
                    <a:gd name="T0" fmla="*/ 43 w 85"/>
                    <a:gd name="T1" fmla="*/ 13 h 129"/>
                    <a:gd name="T2" fmla="*/ 32 w 85"/>
                    <a:gd name="T3" fmla="*/ 17 h 129"/>
                    <a:gd name="T4" fmla="*/ 25 w 85"/>
                    <a:gd name="T5" fmla="*/ 26 h 129"/>
                    <a:gd name="T6" fmla="*/ 19 w 85"/>
                    <a:gd name="T7" fmla="*/ 43 h 129"/>
                    <a:gd name="T8" fmla="*/ 17 w 85"/>
                    <a:gd name="T9" fmla="*/ 65 h 129"/>
                    <a:gd name="T10" fmla="*/ 19 w 85"/>
                    <a:gd name="T11" fmla="*/ 86 h 129"/>
                    <a:gd name="T12" fmla="*/ 25 w 85"/>
                    <a:gd name="T13" fmla="*/ 102 h 129"/>
                    <a:gd name="T14" fmla="*/ 32 w 85"/>
                    <a:gd name="T15" fmla="*/ 113 h 129"/>
                    <a:gd name="T16" fmla="*/ 43 w 85"/>
                    <a:gd name="T17" fmla="*/ 117 h 129"/>
                    <a:gd name="T18" fmla="*/ 52 w 85"/>
                    <a:gd name="T19" fmla="*/ 114 h 129"/>
                    <a:gd name="T20" fmla="*/ 59 w 85"/>
                    <a:gd name="T21" fmla="*/ 107 h 129"/>
                    <a:gd name="T22" fmla="*/ 64 w 85"/>
                    <a:gd name="T23" fmla="*/ 96 h 129"/>
                    <a:gd name="T24" fmla="*/ 67 w 85"/>
                    <a:gd name="T25" fmla="*/ 81 h 129"/>
                    <a:gd name="T26" fmla="*/ 68 w 85"/>
                    <a:gd name="T27" fmla="*/ 64 h 129"/>
                    <a:gd name="T28" fmla="*/ 67 w 85"/>
                    <a:gd name="T29" fmla="*/ 47 h 129"/>
                    <a:gd name="T30" fmla="*/ 64 w 85"/>
                    <a:gd name="T31" fmla="*/ 33 h 129"/>
                    <a:gd name="T32" fmla="*/ 59 w 85"/>
                    <a:gd name="T33" fmla="*/ 22 h 129"/>
                    <a:gd name="T34" fmla="*/ 52 w 85"/>
                    <a:gd name="T35" fmla="*/ 15 h 129"/>
                    <a:gd name="T36" fmla="*/ 43 w 85"/>
                    <a:gd name="T37" fmla="*/ 13 h 129"/>
                    <a:gd name="T38" fmla="*/ 43 w 85"/>
                    <a:gd name="T39" fmla="*/ 0 h 129"/>
                    <a:gd name="T40" fmla="*/ 57 w 85"/>
                    <a:gd name="T41" fmla="*/ 2 h 129"/>
                    <a:gd name="T42" fmla="*/ 69 w 85"/>
                    <a:gd name="T43" fmla="*/ 10 h 129"/>
                    <a:gd name="T44" fmla="*/ 78 w 85"/>
                    <a:gd name="T45" fmla="*/ 23 h 129"/>
                    <a:gd name="T46" fmla="*/ 82 w 85"/>
                    <a:gd name="T47" fmla="*/ 42 h 129"/>
                    <a:gd name="T48" fmla="*/ 85 w 85"/>
                    <a:gd name="T49" fmla="*/ 63 h 129"/>
                    <a:gd name="T50" fmla="*/ 82 w 85"/>
                    <a:gd name="T51" fmla="*/ 86 h 129"/>
                    <a:gd name="T52" fmla="*/ 77 w 85"/>
                    <a:gd name="T53" fmla="*/ 105 h 129"/>
                    <a:gd name="T54" fmla="*/ 68 w 85"/>
                    <a:gd name="T55" fmla="*/ 118 h 129"/>
                    <a:gd name="T56" fmla="*/ 56 w 85"/>
                    <a:gd name="T57" fmla="*/ 126 h 129"/>
                    <a:gd name="T58" fmla="*/ 42 w 85"/>
                    <a:gd name="T59" fmla="*/ 129 h 129"/>
                    <a:gd name="T60" fmla="*/ 27 w 85"/>
                    <a:gd name="T61" fmla="*/ 126 h 129"/>
                    <a:gd name="T62" fmla="*/ 17 w 85"/>
                    <a:gd name="T63" fmla="*/ 118 h 129"/>
                    <a:gd name="T64" fmla="*/ 7 w 85"/>
                    <a:gd name="T65" fmla="*/ 105 h 129"/>
                    <a:gd name="T66" fmla="*/ 2 w 85"/>
                    <a:gd name="T67" fmla="*/ 88 h 129"/>
                    <a:gd name="T68" fmla="*/ 0 w 85"/>
                    <a:gd name="T69" fmla="*/ 65 h 129"/>
                    <a:gd name="T70" fmla="*/ 2 w 85"/>
                    <a:gd name="T71" fmla="*/ 42 h 129"/>
                    <a:gd name="T72" fmla="*/ 7 w 85"/>
                    <a:gd name="T73" fmla="*/ 23 h 129"/>
                    <a:gd name="T74" fmla="*/ 17 w 85"/>
                    <a:gd name="T75" fmla="*/ 10 h 129"/>
                    <a:gd name="T76" fmla="*/ 30 w 85"/>
                    <a:gd name="T77" fmla="*/ 2 h 129"/>
                    <a:gd name="T78" fmla="*/ 43 w 85"/>
                    <a:gd name="T79"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 h="129">
                      <a:moveTo>
                        <a:pt x="43" y="13"/>
                      </a:moveTo>
                      <a:lnTo>
                        <a:pt x="32" y="17"/>
                      </a:lnTo>
                      <a:lnTo>
                        <a:pt x="25" y="26"/>
                      </a:lnTo>
                      <a:lnTo>
                        <a:pt x="19" y="43"/>
                      </a:lnTo>
                      <a:lnTo>
                        <a:pt x="17" y="65"/>
                      </a:lnTo>
                      <a:lnTo>
                        <a:pt x="19" y="86"/>
                      </a:lnTo>
                      <a:lnTo>
                        <a:pt x="25" y="102"/>
                      </a:lnTo>
                      <a:lnTo>
                        <a:pt x="32" y="113"/>
                      </a:lnTo>
                      <a:lnTo>
                        <a:pt x="43" y="117"/>
                      </a:lnTo>
                      <a:lnTo>
                        <a:pt x="52" y="114"/>
                      </a:lnTo>
                      <a:lnTo>
                        <a:pt x="59" y="107"/>
                      </a:lnTo>
                      <a:lnTo>
                        <a:pt x="64" y="96"/>
                      </a:lnTo>
                      <a:lnTo>
                        <a:pt x="67" y="81"/>
                      </a:lnTo>
                      <a:lnTo>
                        <a:pt x="68" y="64"/>
                      </a:lnTo>
                      <a:lnTo>
                        <a:pt x="67" y="47"/>
                      </a:lnTo>
                      <a:lnTo>
                        <a:pt x="64" y="33"/>
                      </a:lnTo>
                      <a:lnTo>
                        <a:pt x="59" y="22"/>
                      </a:lnTo>
                      <a:lnTo>
                        <a:pt x="52" y="15"/>
                      </a:lnTo>
                      <a:lnTo>
                        <a:pt x="43" y="13"/>
                      </a:lnTo>
                      <a:close/>
                      <a:moveTo>
                        <a:pt x="43" y="0"/>
                      </a:moveTo>
                      <a:lnTo>
                        <a:pt x="57" y="2"/>
                      </a:lnTo>
                      <a:lnTo>
                        <a:pt x="69" y="10"/>
                      </a:lnTo>
                      <a:lnTo>
                        <a:pt x="78" y="23"/>
                      </a:lnTo>
                      <a:lnTo>
                        <a:pt x="82" y="42"/>
                      </a:lnTo>
                      <a:lnTo>
                        <a:pt x="85" y="63"/>
                      </a:lnTo>
                      <a:lnTo>
                        <a:pt x="82" y="86"/>
                      </a:lnTo>
                      <a:lnTo>
                        <a:pt x="77" y="105"/>
                      </a:lnTo>
                      <a:lnTo>
                        <a:pt x="68" y="118"/>
                      </a:lnTo>
                      <a:lnTo>
                        <a:pt x="56" y="126"/>
                      </a:lnTo>
                      <a:lnTo>
                        <a:pt x="42" y="129"/>
                      </a:lnTo>
                      <a:lnTo>
                        <a:pt x="27" y="126"/>
                      </a:lnTo>
                      <a:lnTo>
                        <a:pt x="17" y="118"/>
                      </a:lnTo>
                      <a:lnTo>
                        <a:pt x="7" y="105"/>
                      </a:lnTo>
                      <a:lnTo>
                        <a:pt x="2" y="88"/>
                      </a:lnTo>
                      <a:lnTo>
                        <a:pt x="0" y="65"/>
                      </a:lnTo>
                      <a:lnTo>
                        <a:pt x="2" y="42"/>
                      </a:lnTo>
                      <a:lnTo>
                        <a:pt x="7" y="23"/>
                      </a:lnTo>
                      <a:lnTo>
                        <a:pt x="17" y="10"/>
                      </a:lnTo>
                      <a:lnTo>
                        <a:pt x="30" y="2"/>
                      </a:lnTo>
                      <a:lnTo>
                        <a:pt x="43" y="0"/>
                      </a:lnTo>
                      <a:close/>
                    </a:path>
                  </a:pathLst>
                </a:custGeom>
                <a:solidFill>
                  <a:srgbClr val="000000"/>
                </a:solidFill>
                <a:ln w="0">
                  <a:noFill/>
                  <a:prstDash val="solid"/>
                  <a:round/>
                  <a:headEnd/>
                  <a:tailEnd/>
                </a:ln>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82" name="Freeform 184"/>
                <p:cNvSpPr>
                  <a:spLocks/>
                </p:cNvSpPr>
                <p:nvPr/>
              </p:nvSpPr>
              <p:spPr bwMode="auto">
                <a:xfrm>
                  <a:off x="1937501" y="3879734"/>
                  <a:ext cx="22946" cy="68837"/>
                </a:xfrm>
                <a:custGeom>
                  <a:avLst/>
                  <a:gdLst>
                    <a:gd name="T0" fmla="*/ 28 w 42"/>
                    <a:gd name="T1" fmla="*/ 0 h 125"/>
                    <a:gd name="T2" fmla="*/ 42 w 42"/>
                    <a:gd name="T3" fmla="*/ 0 h 125"/>
                    <a:gd name="T4" fmla="*/ 42 w 42"/>
                    <a:gd name="T5" fmla="*/ 125 h 125"/>
                    <a:gd name="T6" fmla="*/ 25 w 42"/>
                    <a:gd name="T7" fmla="*/ 125 h 125"/>
                    <a:gd name="T8" fmla="*/ 25 w 42"/>
                    <a:gd name="T9" fmla="*/ 16 h 125"/>
                    <a:gd name="T10" fmla="*/ 25 w 42"/>
                    <a:gd name="T11" fmla="*/ 16 h 125"/>
                    <a:gd name="T12" fmla="*/ 4 w 42"/>
                    <a:gd name="T13" fmla="*/ 28 h 125"/>
                    <a:gd name="T14" fmla="*/ 0 w 42"/>
                    <a:gd name="T15" fmla="*/ 15 h 125"/>
                    <a:gd name="T16" fmla="*/ 28 w 42"/>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25">
                      <a:moveTo>
                        <a:pt x="28" y="0"/>
                      </a:moveTo>
                      <a:lnTo>
                        <a:pt x="42" y="0"/>
                      </a:lnTo>
                      <a:lnTo>
                        <a:pt x="42" y="125"/>
                      </a:lnTo>
                      <a:lnTo>
                        <a:pt x="25" y="125"/>
                      </a:lnTo>
                      <a:lnTo>
                        <a:pt x="25" y="16"/>
                      </a:lnTo>
                      <a:lnTo>
                        <a:pt x="25" y="16"/>
                      </a:lnTo>
                      <a:lnTo>
                        <a:pt x="4" y="28"/>
                      </a:lnTo>
                      <a:lnTo>
                        <a:pt x="0" y="15"/>
                      </a:lnTo>
                      <a:lnTo>
                        <a:pt x="28" y="0"/>
                      </a:lnTo>
                      <a:close/>
                    </a:path>
                  </a:pathLst>
                </a:custGeom>
                <a:solidFill>
                  <a:srgbClr val="000000"/>
                </a:solidFill>
                <a:ln w="0">
                  <a:noFill/>
                  <a:prstDash val="solid"/>
                  <a:round/>
                  <a:headEnd/>
                  <a:tailEnd/>
                </a:ln>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83" name="Freeform 185"/>
                <p:cNvSpPr>
                  <a:spLocks noEditPoints="1"/>
                </p:cNvSpPr>
                <p:nvPr/>
              </p:nvSpPr>
              <p:spPr bwMode="auto">
                <a:xfrm>
                  <a:off x="1984485" y="3878641"/>
                  <a:ext cx="45891" cy="69930"/>
                </a:xfrm>
                <a:custGeom>
                  <a:avLst/>
                  <a:gdLst>
                    <a:gd name="T0" fmla="*/ 42 w 86"/>
                    <a:gd name="T1" fmla="*/ 13 h 129"/>
                    <a:gd name="T2" fmla="*/ 33 w 86"/>
                    <a:gd name="T3" fmla="*/ 17 h 129"/>
                    <a:gd name="T4" fmla="*/ 25 w 86"/>
                    <a:gd name="T5" fmla="*/ 26 h 129"/>
                    <a:gd name="T6" fmla="*/ 20 w 86"/>
                    <a:gd name="T7" fmla="*/ 43 h 129"/>
                    <a:gd name="T8" fmla="*/ 18 w 86"/>
                    <a:gd name="T9" fmla="*/ 65 h 129"/>
                    <a:gd name="T10" fmla="*/ 20 w 86"/>
                    <a:gd name="T11" fmla="*/ 86 h 129"/>
                    <a:gd name="T12" fmla="*/ 24 w 86"/>
                    <a:gd name="T13" fmla="*/ 102 h 129"/>
                    <a:gd name="T14" fmla="*/ 33 w 86"/>
                    <a:gd name="T15" fmla="*/ 113 h 129"/>
                    <a:gd name="T16" fmla="*/ 42 w 86"/>
                    <a:gd name="T17" fmla="*/ 117 h 129"/>
                    <a:gd name="T18" fmla="*/ 52 w 86"/>
                    <a:gd name="T19" fmla="*/ 114 h 129"/>
                    <a:gd name="T20" fmla="*/ 60 w 86"/>
                    <a:gd name="T21" fmla="*/ 107 h 129"/>
                    <a:gd name="T22" fmla="*/ 65 w 86"/>
                    <a:gd name="T23" fmla="*/ 96 h 129"/>
                    <a:gd name="T24" fmla="*/ 67 w 86"/>
                    <a:gd name="T25" fmla="*/ 81 h 129"/>
                    <a:gd name="T26" fmla="*/ 69 w 86"/>
                    <a:gd name="T27" fmla="*/ 64 h 129"/>
                    <a:gd name="T28" fmla="*/ 67 w 86"/>
                    <a:gd name="T29" fmla="*/ 47 h 129"/>
                    <a:gd name="T30" fmla="*/ 65 w 86"/>
                    <a:gd name="T31" fmla="*/ 33 h 129"/>
                    <a:gd name="T32" fmla="*/ 60 w 86"/>
                    <a:gd name="T33" fmla="*/ 22 h 129"/>
                    <a:gd name="T34" fmla="*/ 53 w 86"/>
                    <a:gd name="T35" fmla="*/ 15 h 129"/>
                    <a:gd name="T36" fmla="*/ 42 w 86"/>
                    <a:gd name="T37" fmla="*/ 13 h 129"/>
                    <a:gd name="T38" fmla="*/ 44 w 86"/>
                    <a:gd name="T39" fmla="*/ 0 h 129"/>
                    <a:gd name="T40" fmla="*/ 58 w 86"/>
                    <a:gd name="T41" fmla="*/ 2 h 129"/>
                    <a:gd name="T42" fmla="*/ 70 w 86"/>
                    <a:gd name="T43" fmla="*/ 10 h 129"/>
                    <a:gd name="T44" fmla="*/ 78 w 86"/>
                    <a:gd name="T45" fmla="*/ 23 h 129"/>
                    <a:gd name="T46" fmla="*/ 83 w 86"/>
                    <a:gd name="T47" fmla="*/ 42 h 129"/>
                    <a:gd name="T48" fmla="*/ 86 w 86"/>
                    <a:gd name="T49" fmla="*/ 63 h 129"/>
                    <a:gd name="T50" fmla="*/ 83 w 86"/>
                    <a:gd name="T51" fmla="*/ 86 h 129"/>
                    <a:gd name="T52" fmla="*/ 78 w 86"/>
                    <a:gd name="T53" fmla="*/ 105 h 129"/>
                    <a:gd name="T54" fmla="*/ 69 w 86"/>
                    <a:gd name="T55" fmla="*/ 118 h 129"/>
                    <a:gd name="T56" fmla="*/ 57 w 86"/>
                    <a:gd name="T57" fmla="*/ 126 h 129"/>
                    <a:gd name="T58" fmla="*/ 42 w 86"/>
                    <a:gd name="T59" fmla="*/ 129 h 129"/>
                    <a:gd name="T60" fmla="*/ 28 w 86"/>
                    <a:gd name="T61" fmla="*/ 126 h 129"/>
                    <a:gd name="T62" fmla="*/ 18 w 86"/>
                    <a:gd name="T63" fmla="*/ 118 h 129"/>
                    <a:gd name="T64" fmla="*/ 8 w 86"/>
                    <a:gd name="T65" fmla="*/ 105 h 129"/>
                    <a:gd name="T66" fmla="*/ 3 w 86"/>
                    <a:gd name="T67" fmla="*/ 88 h 129"/>
                    <a:gd name="T68" fmla="*/ 0 w 86"/>
                    <a:gd name="T69" fmla="*/ 65 h 129"/>
                    <a:gd name="T70" fmla="*/ 3 w 86"/>
                    <a:gd name="T71" fmla="*/ 42 h 129"/>
                    <a:gd name="T72" fmla="*/ 8 w 86"/>
                    <a:gd name="T73" fmla="*/ 23 h 129"/>
                    <a:gd name="T74" fmla="*/ 18 w 86"/>
                    <a:gd name="T75" fmla="*/ 10 h 129"/>
                    <a:gd name="T76" fmla="*/ 29 w 86"/>
                    <a:gd name="T77" fmla="*/ 2 h 129"/>
                    <a:gd name="T78" fmla="*/ 44 w 86"/>
                    <a:gd name="T79"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6" h="129">
                      <a:moveTo>
                        <a:pt x="42" y="13"/>
                      </a:moveTo>
                      <a:lnTo>
                        <a:pt x="33" y="17"/>
                      </a:lnTo>
                      <a:lnTo>
                        <a:pt x="25" y="26"/>
                      </a:lnTo>
                      <a:lnTo>
                        <a:pt x="20" y="43"/>
                      </a:lnTo>
                      <a:lnTo>
                        <a:pt x="18" y="65"/>
                      </a:lnTo>
                      <a:lnTo>
                        <a:pt x="20" y="86"/>
                      </a:lnTo>
                      <a:lnTo>
                        <a:pt x="24" y="102"/>
                      </a:lnTo>
                      <a:lnTo>
                        <a:pt x="33" y="113"/>
                      </a:lnTo>
                      <a:lnTo>
                        <a:pt x="42" y="117"/>
                      </a:lnTo>
                      <a:lnTo>
                        <a:pt x="52" y="114"/>
                      </a:lnTo>
                      <a:lnTo>
                        <a:pt x="60" y="107"/>
                      </a:lnTo>
                      <a:lnTo>
                        <a:pt x="65" y="96"/>
                      </a:lnTo>
                      <a:lnTo>
                        <a:pt x="67" y="81"/>
                      </a:lnTo>
                      <a:lnTo>
                        <a:pt x="69" y="64"/>
                      </a:lnTo>
                      <a:lnTo>
                        <a:pt x="67" y="47"/>
                      </a:lnTo>
                      <a:lnTo>
                        <a:pt x="65" y="33"/>
                      </a:lnTo>
                      <a:lnTo>
                        <a:pt x="60" y="22"/>
                      </a:lnTo>
                      <a:lnTo>
                        <a:pt x="53" y="15"/>
                      </a:lnTo>
                      <a:lnTo>
                        <a:pt x="42" y="13"/>
                      </a:lnTo>
                      <a:close/>
                      <a:moveTo>
                        <a:pt x="44" y="0"/>
                      </a:moveTo>
                      <a:lnTo>
                        <a:pt x="58" y="2"/>
                      </a:lnTo>
                      <a:lnTo>
                        <a:pt x="70" y="10"/>
                      </a:lnTo>
                      <a:lnTo>
                        <a:pt x="78" y="23"/>
                      </a:lnTo>
                      <a:lnTo>
                        <a:pt x="83" y="42"/>
                      </a:lnTo>
                      <a:lnTo>
                        <a:pt x="86" y="63"/>
                      </a:lnTo>
                      <a:lnTo>
                        <a:pt x="83" y="86"/>
                      </a:lnTo>
                      <a:lnTo>
                        <a:pt x="78" y="105"/>
                      </a:lnTo>
                      <a:lnTo>
                        <a:pt x="69" y="118"/>
                      </a:lnTo>
                      <a:lnTo>
                        <a:pt x="57" y="126"/>
                      </a:lnTo>
                      <a:lnTo>
                        <a:pt x="42" y="129"/>
                      </a:lnTo>
                      <a:lnTo>
                        <a:pt x="28" y="126"/>
                      </a:lnTo>
                      <a:lnTo>
                        <a:pt x="18" y="118"/>
                      </a:lnTo>
                      <a:lnTo>
                        <a:pt x="8" y="105"/>
                      </a:lnTo>
                      <a:lnTo>
                        <a:pt x="3" y="88"/>
                      </a:lnTo>
                      <a:lnTo>
                        <a:pt x="0" y="65"/>
                      </a:lnTo>
                      <a:lnTo>
                        <a:pt x="3" y="42"/>
                      </a:lnTo>
                      <a:lnTo>
                        <a:pt x="8" y="23"/>
                      </a:lnTo>
                      <a:lnTo>
                        <a:pt x="18" y="10"/>
                      </a:lnTo>
                      <a:lnTo>
                        <a:pt x="29" y="2"/>
                      </a:lnTo>
                      <a:lnTo>
                        <a:pt x="44" y="0"/>
                      </a:lnTo>
                      <a:close/>
                    </a:path>
                  </a:pathLst>
                </a:custGeom>
                <a:solidFill>
                  <a:srgbClr val="000000"/>
                </a:solidFill>
                <a:ln w="0">
                  <a:noFill/>
                  <a:prstDash val="solid"/>
                  <a:round/>
                  <a:headEnd/>
                  <a:tailEnd/>
                </a:ln>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84" name="Freeform 186"/>
                <p:cNvSpPr>
                  <a:spLocks/>
                </p:cNvSpPr>
                <p:nvPr/>
              </p:nvSpPr>
              <p:spPr bwMode="auto">
                <a:xfrm>
                  <a:off x="2045673" y="3879734"/>
                  <a:ext cx="22946" cy="68837"/>
                </a:xfrm>
                <a:custGeom>
                  <a:avLst/>
                  <a:gdLst>
                    <a:gd name="T0" fmla="*/ 28 w 42"/>
                    <a:gd name="T1" fmla="*/ 0 h 125"/>
                    <a:gd name="T2" fmla="*/ 42 w 42"/>
                    <a:gd name="T3" fmla="*/ 0 h 125"/>
                    <a:gd name="T4" fmla="*/ 42 w 42"/>
                    <a:gd name="T5" fmla="*/ 125 h 125"/>
                    <a:gd name="T6" fmla="*/ 25 w 42"/>
                    <a:gd name="T7" fmla="*/ 125 h 125"/>
                    <a:gd name="T8" fmla="*/ 25 w 42"/>
                    <a:gd name="T9" fmla="*/ 16 h 125"/>
                    <a:gd name="T10" fmla="*/ 25 w 42"/>
                    <a:gd name="T11" fmla="*/ 16 h 125"/>
                    <a:gd name="T12" fmla="*/ 4 w 42"/>
                    <a:gd name="T13" fmla="*/ 28 h 125"/>
                    <a:gd name="T14" fmla="*/ 0 w 42"/>
                    <a:gd name="T15" fmla="*/ 15 h 125"/>
                    <a:gd name="T16" fmla="*/ 28 w 42"/>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25">
                      <a:moveTo>
                        <a:pt x="28" y="0"/>
                      </a:moveTo>
                      <a:lnTo>
                        <a:pt x="42" y="0"/>
                      </a:lnTo>
                      <a:lnTo>
                        <a:pt x="42" y="125"/>
                      </a:lnTo>
                      <a:lnTo>
                        <a:pt x="25" y="125"/>
                      </a:lnTo>
                      <a:lnTo>
                        <a:pt x="25" y="16"/>
                      </a:lnTo>
                      <a:lnTo>
                        <a:pt x="25" y="16"/>
                      </a:lnTo>
                      <a:lnTo>
                        <a:pt x="4" y="28"/>
                      </a:lnTo>
                      <a:lnTo>
                        <a:pt x="0" y="15"/>
                      </a:lnTo>
                      <a:lnTo>
                        <a:pt x="28" y="0"/>
                      </a:lnTo>
                      <a:close/>
                    </a:path>
                  </a:pathLst>
                </a:custGeom>
                <a:solidFill>
                  <a:srgbClr val="000000"/>
                </a:solidFill>
                <a:ln w="0">
                  <a:noFill/>
                  <a:prstDash val="solid"/>
                  <a:round/>
                  <a:headEnd/>
                  <a:tailEnd/>
                </a:ln>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85" name="Freeform 187"/>
                <p:cNvSpPr>
                  <a:spLocks noEditPoints="1"/>
                </p:cNvSpPr>
                <p:nvPr/>
              </p:nvSpPr>
              <p:spPr bwMode="auto">
                <a:xfrm>
                  <a:off x="2091564" y="3878641"/>
                  <a:ext cx="46984" cy="69930"/>
                </a:xfrm>
                <a:custGeom>
                  <a:avLst/>
                  <a:gdLst>
                    <a:gd name="T0" fmla="*/ 42 w 86"/>
                    <a:gd name="T1" fmla="*/ 13 h 129"/>
                    <a:gd name="T2" fmla="*/ 33 w 86"/>
                    <a:gd name="T3" fmla="*/ 17 h 129"/>
                    <a:gd name="T4" fmla="*/ 25 w 86"/>
                    <a:gd name="T5" fmla="*/ 26 h 129"/>
                    <a:gd name="T6" fmla="*/ 20 w 86"/>
                    <a:gd name="T7" fmla="*/ 43 h 129"/>
                    <a:gd name="T8" fmla="*/ 17 w 86"/>
                    <a:gd name="T9" fmla="*/ 65 h 129"/>
                    <a:gd name="T10" fmla="*/ 19 w 86"/>
                    <a:gd name="T11" fmla="*/ 86 h 129"/>
                    <a:gd name="T12" fmla="*/ 24 w 86"/>
                    <a:gd name="T13" fmla="*/ 102 h 129"/>
                    <a:gd name="T14" fmla="*/ 32 w 86"/>
                    <a:gd name="T15" fmla="*/ 113 h 129"/>
                    <a:gd name="T16" fmla="*/ 42 w 86"/>
                    <a:gd name="T17" fmla="*/ 117 h 129"/>
                    <a:gd name="T18" fmla="*/ 52 w 86"/>
                    <a:gd name="T19" fmla="*/ 114 h 129"/>
                    <a:gd name="T20" fmla="*/ 59 w 86"/>
                    <a:gd name="T21" fmla="*/ 107 h 129"/>
                    <a:gd name="T22" fmla="*/ 65 w 86"/>
                    <a:gd name="T23" fmla="*/ 96 h 129"/>
                    <a:gd name="T24" fmla="*/ 67 w 86"/>
                    <a:gd name="T25" fmla="*/ 81 h 129"/>
                    <a:gd name="T26" fmla="*/ 69 w 86"/>
                    <a:gd name="T27" fmla="*/ 64 h 129"/>
                    <a:gd name="T28" fmla="*/ 67 w 86"/>
                    <a:gd name="T29" fmla="*/ 47 h 129"/>
                    <a:gd name="T30" fmla="*/ 65 w 86"/>
                    <a:gd name="T31" fmla="*/ 33 h 129"/>
                    <a:gd name="T32" fmla="*/ 59 w 86"/>
                    <a:gd name="T33" fmla="*/ 22 h 129"/>
                    <a:gd name="T34" fmla="*/ 53 w 86"/>
                    <a:gd name="T35" fmla="*/ 15 h 129"/>
                    <a:gd name="T36" fmla="*/ 42 w 86"/>
                    <a:gd name="T37" fmla="*/ 13 h 129"/>
                    <a:gd name="T38" fmla="*/ 44 w 86"/>
                    <a:gd name="T39" fmla="*/ 0 h 129"/>
                    <a:gd name="T40" fmla="*/ 58 w 86"/>
                    <a:gd name="T41" fmla="*/ 2 h 129"/>
                    <a:gd name="T42" fmla="*/ 70 w 86"/>
                    <a:gd name="T43" fmla="*/ 10 h 129"/>
                    <a:gd name="T44" fmla="*/ 78 w 86"/>
                    <a:gd name="T45" fmla="*/ 23 h 129"/>
                    <a:gd name="T46" fmla="*/ 83 w 86"/>
                    <a:gd name="T47" fmla="*/ 42 h 129"/>
                    <a:gd name="T48" fmla="*/ 86 w 86"/>
                    <a:gd name="T49" fmla="*/ 63 h 129"/>
                    <a:gd name="T50" fmla="*/ 83 w 86"/>
                    <a:gd name="T51" fmla="*/ 86 h 129"/>
                    <a:gd name="T52" fmla="*/ 78 w 86"/>
                    <a:gd name="T53" fmla="*/ 105 h 129"/>
                    <a:gd name="T54" fmla="*/ 69 w 86"/>
                    <a:gd name="T55" fmla="*/ 118 h 129"/>
                    <a:gd name="T56" fmla="*/ 57 w 86"/>
                    <a:gd name="T57" fmla="*/ 126 h 129"/>
                    <a:gd name="T58" fmla="*/ 42 w 86"/>
                    <a:gd name="T59" fmla="*/ 129 h 129"/>
                    <a:gd name="T60" fmla="*/ 28 w 86"/>
                    <a:gd name="T61" fmla="*/ 126 h 129"/>
                    <a:gd name="T62" fmla="*/ 17 w 86"/>
                    <a:gd name="T63" fmla="*/ 118 h 129"/>
                    <a:gd name="T64" fmla="*/ 8 w 86"/>
                    <a:gd name="T65" fmla="*/ 105 h 129"/>
                    <a:gd name="T66" fmla="*/ 3 w 86"/>
                    <a:gd name="T67" fmla="*/ 88 h 129"/>
                    <a:gd name="T68" fmla="*/ 0 w 86"/>
                    <a:gd name="T69" fmla="*/ 65 h 129"/>
                    <a:gd name="T70" fmla="*/ 3 w 86"/>
                    <a:gd name="T71" fmla="*/ 42 h 129"/>
                    <a:gd name="T72" fmla="*/ 8 w 86"/>
                    <a:gd name="T73" fmla="*/ 23 h 129"/>
                    <a:gd name="T74" fmla="*/ 17 w 86"/>
                    <a:gd name="T75" fmla="*/ 10 h 129"/>
                    <a:gd name="T76" fmla="*/ 29 w 86"/>
                    <a:gd name="T77" fmla="*/ 2 h 129"/>
                    <a:gd name="T78" fmla="*/ 44 w 86"/>
                    <a:gd name="T79"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6" h="129">
                      <a:moveTo>
                        <a:pt x="42" y="13"/>
                      </a:moveTo>
                      <a:lnTo>
                        <a:pt x="33" y="17"/>
                      </a:lnTo>
                      <a:lnTo>
                        <a:pt x="25" y="26"/>
                      </a:lnTo>
                      <a:lnTo>
                        <a:pt x="20" y="43"/>
                      </a:lnTo>
                      <a:lnTo>
                        <a:pt x="17" y="65"/>
                      </a:lnTo>
                      <a:lnTo>
                        <a:pt x="19" y="86"/>
                      </a:lnTo>
                      <a:lnTo>
                        <a:pt x="24" y="102"/>
                      </a:lnTo>
                      <a:lnTo>
                        <a:pt x="32" y="113"/>
                      </a:lnTo>
                      <a:lnTo>
                        <a:pt x="42" y="117"/>
                      </a:lnTo>
                      <a:lnTo>
                        <a:pt x="52" y="114"/>
                      </a:lnTo>
                      <a:lnTo>
                        <a:pt x="59" y="107"/>
                      </a:lnTo>
                      <a:lnTo>
                        <a:pt x="65" y="96"/>
                      </a:lnTo>
                      <a:lnTo>
                        <a:pt x="67" y="81"/>
                      </a:lnTo>
                      <a:lnTo>
                        <a:pt x="69" y="64"/>
                      </a:lnTo>
                      <a:lnTo>
                        <a:pt x="67" y="47"/>
                      </a:lnTo>
                      <a:lnTo>
                        <a:pt x="65" y="33"/>
                      </a:lnTo>
                      <a:lnTo>
                        <a:pt x="59" y="22"/>
                      </a:lnTo>
                      <a:lnTo>
                        <a:pt x="53" y="15"/>
                      </a:lnTo>
                      <a:lnTo>
                        <a:pt x="42" y="13"/>
                      </a:lnTo>
                      <a:close/>
                      <a:moveTo>
                        <a:pt x="44" y="0"/>
                      </a:moveTo>
                      <a:lnTo>
                        <a:pt x="58" y="2"/>
                      </a:lnTo>
                      <a:lnTo>
                        <a:pt x="70" y="10"/>
                      </a:lnTo>
                      <a:lnTo>
                        <a:pt x="78" y="23"/>
                      </a:lnTo>
                      <a:lnTo>
                        <a:pt x="83" y="42"/>
                      </a:lnTo>
                      <a:lnTo>
                        <a:pt x="86" y="63"/>
                      </a:lnTo>
                      <a:lnTo>
                        <a:pt x="83" y="86"/>
                      </a:lnTo>
                      <a:lnTo>
                        <a:pt x="78" y="105"/>
                      </a:lnTo>
                      <a:lnTo>
                        <a:pt x="69" y="118"/>
                      </a:lnTo>
                      <a:lnTo>
                        <a:pt x="57" y="126"/>
                      </a:lnTo>
                      <a:lnTo>
                        <a:pt x="42" y="129"/>
                      </a:lnTo>
                      <a:lnTo>
                        <a:pt x="28" y="126"/>
                      </a:lnTo>
                      <a:lnTo>
                        <a:pt x="17" y="118"/>
                      </a:lnTo>
                      <a:lnTo>
                        <a:pt x="8" y="105"/>
                      </a:lnTo>
                      <a:lnTo>
                        <a:pt x="3" y="88"/>
                      </a:lnTo>
                      <a:lnTo>
                        <a:pt x="0" y="65"/>
                      </a:lnTo>
                      <a:lnTo>
                        <a:pt x="3" y="42"/>
                      </a:lnTo>
                      <a:lnTo>
                        <a:pt x="8" y="23"/>
                      </a:lnTo>
                      <a:lnTo>
                        <a:pt x="17" y="10"/>
                      </a:lnTo>
                      <a:lnTo>
                        <a:pt x="29" y="2"/>
                      </a:lnTo>
                      <a:lnTo>
                        <a:pt x="44" y="0"/>
                      </a:lnTo>
                      <a:close/>
                    </a:path>
                  </a:pathLst>
                </a:custGeom>
                <a:solidFill>
                  <a:srgbClr val="000000"/>
                </a:solidFill>
                <a:ln w="0">
                  <a:noFill/>
                  <a:prstDash val="solid"/>
                  <a:round/>
                  <a:headEnd/>
                  <a:tailEnd/>
                </a:ln>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86" name="Freeform 188"/>
                <p:cNvSpPr>
                  <a:spLocks/>
                </p:cNvSpPr>
                <p:nvPr/>
              </p:nvSpPr>
              <p:spPr bwMode="auto">
                <a:xfrm>
                  <a:off x="2152752" y="3879734"/>
                  <a:ext cx="22946" cy="68837"/>
                </a:xfrm>
                <a:custGeom>
                  <a:avLst/>
                  <a:gdLst>
                    <a:gd name="T0" fmla="*/ 28 w 42"/>
                    <a:gd name="T1" fmla="*/ 0 h 125"/>
                    <a:gd name="T2" fmla="*/ 42 w 42"/>
                    <a:gd name="T3" fmla="*/ 0 h 125"/>
                    <a:gd name="T4" fmla="*/ 42 w 42"/>
                    <a:gd name="T5" fmla="*/ 125 h 125"/>
                    <a:gd name="T6" fmla="*/ 25 w 42"/>
                    <a:gd name="T7" fmla="*/ 125 h 125"/>
                    <a:gd name="T8" fmla="*/ 25 w 42"/>
                    <a:gd name="T9" fmla="*/ 16 h 125"/>
                    <a:gd name="T10" fmla="*/ 25 w 42"/>
                    <a:gd name="T11" fmla="*/ 16 h 125"/>
                    <a:gd name="T12" fmla="*/ 3 w 42"/>
                    <a:gd name="T13" fmla="*/ 28 h 125"/>
                    <a:gd name="T14" fmla="*/ 0 w 42"/>
                    <a:gd name="T15" fmla="*/ 15 h 125"/>
                    <a:gd name="T16" fmla="*/ 28 w 42"/>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25">
                      <a:moveTo>
                        <a:pt x="28" y="0"/>
                      </a:moveTo>
                      <a:lnTo>
                        <a:pt x="42" y="0"/>
                      </a:lnTo>
                      <a:lnTo>
                        <a:pt x="42" y="125"/>
                      </a:lnTo>
                      <a:lnTo>
                        <a:pt x="25" y="125"/>
                      </a:lnTo>
                      <a:lnTo>
                        <a:pt x="25" y="16"/>
                      </a:lnTo>
                      <a:lnTo>
                        <a:pt x="25" y="16"/>
                      </a:lnTo>
                      <a:lnTo>
                        <a:pt x="3" y="28"/>
                      </a:lnTo>
                      <a:lnTo>
                        <a:pt x="0" y="15"/>
                      </a:lnTo>
                      <a:lnTo>
                        <a:pt x="28" y="0"/>
                      </a:lnTo>
                      <a:close/>
                    </a:path>
                  </a:pathLst>
                </a:custGeom>
                <a:solidFill>
                  <a:srgbClr val="000000"/>
                </a:solidFill>
                <a:ln w="0">
                  <a:noFill/>
                  <a:prstDash val="solid"/>
                  <a:round/>
                  <a:headEnd/>
                  <a:tailEnd/>
                </a:ln>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87" name="Freeform 140"/>
                <p:cNvSpPr>
                  <a:spLocks noEditPoints="1"/>
                </p:cNvSpPr>
                <p:nvPr/>
              </p:nvSpPr>
              <p:spPr bwMode="auto">
                <a:xfrm>
                  <a:off x="2090632" y="3662473"/>
                  <a:ext cx="46984" cy="69930"/>
                </a:xfrm>
                <a:custGeom>
                  <a:avLst/>
                  <a:gdLst>
                    <a:gd name="T0" fmla="*/ 43 w 85"/>
                    <a:gd name="T1" fmla="*/ 13 h 128"/>
                    <a:gd name="T2" fmla="*/ 32 w 85"/>
                    <a:gd name="T3" fmla="*/ 15 h 128"/>
                    <a:gd name="T4" fmla="*/ 25 w 85"/>
                    <a:gd name="T5" fmla="*/ 26 h 128"/>
                    <a:gd name="T6" fmla="*/ 19 w 85"/>
                    <a:gd name="T7" fmla="*/ 42 h 128"/>
                    <a:gd name="T8" fmla="*/ 17 w 85"/>
                    <a:gd name="T9" fmla="*/ 64 h 128"/>
                    <a:gd name="T10" fmla="*/ 19 w 85"/>
                    <a:gd name="T11" fmla="*/ 86 h 128"/>
                    <a:gd name="T12" fmla="*/ 25 w 85"/>
                    <a:gd name="T13" fmla="*/ 102 h 128"/>
                    <a:gd name="T14" fmla="*/ 32 w 85"/>
                    <a:gd name="T15" fmla="*/ 113 h 128"/>
                    <a:gd name="T16" fmla="*/ 43 w 85"/>
                    <a:gd name="T17" fmla="*/ 115 h 128"/>
                    <a:gd name="T18" fmla="*/ 52 w 85"/>
                    <a:gd name="T19" fmla="*/ 113 h 128"/>
                    <a:gd name="T20" fmla="*/ 59 w 85"/>
                    <a:gd name="T21" fmla="*/ 106 h 128"/>
                    <a:gd name="T22" fmla="*/ 64 w 85"/>
                    <a:gd name="T23" fmla="*/ 96 h 128"/>
                    <a:gd name="T24" fmla="*/ 67 w 85"/>
                    <a:gd name="T25" fmla="*/ 81 h 128"/>
                    <a:gd name="T26" fmla="*/ 68 w 85"/>
                    <a:gd name="T27" fmla="*/ 64 h 128"/>
                    <a:gd name="T28" fmla="*/ 67 w 85"/>
                    <a:gd name="T29" fmla="*/ 47 h 128"/>
                    <a:gd name="T30" fmla="*/ 64 w 85"/>
                    <a:gd name="T31" fmla="*/ 32 h 128"/>
                    <a:gd name="T32" fmla="*/ 59 w 85"/>
                    <a:gd name="T33" fmla="*/ 22 h 128"/>
                    <a:gd name="T34" fmla="*/ 52 w 85"/>
                    <a:gd name="T35" fmla="*/ 15 h 128"/>
                    <a:gd name="T36" fmla="*/ 43 w 85"/>
                    <a:gd name="T37" fmla="*/ 13 h 128"/>
                    <a:gd name="T38" fmla="*/ 43 w 85"/>
                    <a:gd name="T39" fmla="*/ 0 h 128"/>
                    <a:gd name="T40" fmla="*/ 57 w 85"/>
                    <a:gd name="T41" fmla="*/ 2 h 128"/>
                    <a:gd name="T42" fmla="*/ 69 w 85"/>
                    <a:gd name="T43" fmla="*/ 10 h 128"/>
                    <a:gd name="T44" fmla="*/ 78 w 85"/>
                    <a:gd name="T45" fmla="*/ 23 h 128"/>
                    <a:gd name="T46" fmla="*/ 82 w 85"/>
                    <a:gd name="T47" fmla="*/ 40 h 128"/>
                    <a:gd name="T48" fmla="*/ 85 w 85"/>
                    <a:gd name="T49" fmla="*/ 63 h 128"/>
                    <a:gd name="T50" fmla="*/ 82 w 85"/>
                    <a:gd name="T51" fmla="*/ 86 h 128"/>
                    <a:gd name="T52" fmla="*/ 77 w 85"/>
                    <a:gd name="T53" fmla="*/ 105 h 128"/>
                    <a:gd name="T54" fmla="*/ 68 w 85"/>
                    <a:gd name="T55" fmla="*/ 118 h 128"/>
                    <a:gd name="T56" fmla="*/ 56 w 85"/>
                    <a:gd name="T57" fmla="*/ 126 h 128"/>
                    <a:gd name="T58" fmla="*/ 42 w 85"/>
                    <a:gd name="T59" fmla="*/ 128 h 128"/>
                    <a:gd name="T60" fmla="*/ 27 w 85"/>
                    <a:gd name="T61" fmla="*/ 126 h 128"/>
                    <a:gd name="T62" fmla="*/ 17 w 85"/>
                    <a:gd name="T63" fmla="*/ 118 h 128"/>
                    <a:gd name="T64" fmla="*/ 7 w 85"/>
                    <a:gd name="T65" fmla="*/ 105 h 128"/>
                    <a:gd name="T66" fmla="*/ 2 w 85"/>
                    <a:gd name="T67" fmla="*/ 86 h 128"/>
                    <a:gd name="T68" fmla="*/ 0 w 85"/>
                    <a:gd name="T69" fmla="*/ 64 h 128"/>
                    <a:gd name="T70" fmla="*/ 2 w 85"/>
                    <a:gd name="T71" fmla="*/ 42 h 128"/>
                    <a:gd name="T72" fmla="*/ 7 w 85"/>
                    <a:gd name="T73" fmla="*/ 23 h 128"/>
                    <a:gd name="T74" fmla="*/ 17 w 85"/>
                    <a:gd name="T75" fmla="*/ 10 h 128"/>
                    <a:gd name="T76" fmla="*/ 30 w 85"/>
                    <a:gd name="T77" fmla="*/ 2 h 128"/>
                    <a:gd name="T78" fmla="*/ 43 w 85"/>
                    <a:gd name="T79"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 h="128">
                      <a:moveTo>
                        <a:pt x="43" y="13"/>
                      </a:moveTo>
                      <a:lnTo>
                        <a:pt x="32" y="15"/>
                      </a:lnTo>
                      <a:lnTo>
                        <a:pt x="25" y="26"/>
                      </a:lnTo>
                      <a:lnTo>
                        <a:pt x="19" y="42"/>
                      </a:lnTo>
                      <a:lnTo>
                        <a:pt x="17" y="64"/>
                      </a:lnTo>
                      <a:lnTo>
                        <a:pt x="19" y="86"/>
                      </a:lnTo>
                      <a:lnTo>
                        <a:pt x="25" y="102"/>
                      </a:lnTo>
                      <a:lnTo>
                        <a:pt x="32" y="113"/>
                      </a:lnTo>
                      <a:lnTo>
                        <a:pt x="43" y="115"/>
                      </a:lnTo>
                      <a:lnTo>
                        <a:pt x="52" y="113"/>
                      </a:lnTo>
                      <a:lnTo>
                        <a:pt x="59" y="106"/>
                      </a:lnTo>
                      <a:lnTo>
                        <a:pt x="64" y="96"/>
                      </a:lnTo>
                      <a:lnTo>
                        <a:pt x="67" y="81"/>
                      </a:lnTo>
                      <a:lnTo>
                        <a:pt x="68" y="64"/>
                      </a:lnTo>
                      <a:lnTo>
                        <a:pt x="67" y="47"/>
                      </a:lnTo>
                      <a:lnTo>
                        <a:pt x="64" y="32"/>
                      </a:lnTo>
                      <a:lnTo>
                        <a:pt x="59" y="22"/>
                      </a:lnTo>
                      <a:lnTo>
                        <a:pt x="52" y="15"/>
                      </a:lnTo>
                      <a:lnTo>
                        <a:pt x="43" y="13"/>
                      </a:lnTo>
                      <a:close/>
                      <a:moveTo>
                        <a:pt x="43" y="0"/>
                      </a:moveTo>
                      <a:lnTo>
                        <a:pt x="57" y="2"/>
                      </a:lnTo>
                      <a:lnTo>
                        <a:pt x="69" y="10"/>
                      </a:lnTo>
                      <a:lnTo>
                        <a:pt x="78" y="23"/>
                      </a:lnTo>
                      <a:lnTo>
                        <a:pt x="82" y="40"/>
                      </a:lnTo>
                      <a:lnTo>
                        <a:pt x="85" y="63"/>
                      </a:lnTo>
                      <a:lnTo>
                        <a:pt x="82" y="86"/>
                      </a:lnTo>
                      <a:lnTo>
                        <a:pt x="77" y="105"/>
                      </a:lnTo>
                      <a:lnTo>
                        <a:pt x="68" y="118"/>
                      </a:lnTo>
                      <a:lnTo>
                        <a:pt x="56" y="126"/>
                      </a:lnTo>
                      <a:lnTo>
                        <a:pt x="42" y="128"/>
                      </a:lnTo>
                      <a:lnTo>
                        <a:pt x="27" y="126"/>
                      </a:lnTo>
                      <a:lnTo>
                        <a:pt x="17" y="118"/>
                      </a:lnTo>
                      <a:lnTo>
                        <a:pt x="7" y="105"/>
                      </a:lnTo>
                      <a:lnTo>
                        <a:pt x="2" y="86"/>
                      </a:lnTo>
                      <a:lnTo>
                        <a:pt x="0" y="64"/>
                      </a:lnTo>
                      <a:lnTo>
                        <a:pt x="2" y="42"/>
                      </a:lnTo>
                      <a:lnTo>
                        <a:pt x="7" y="23"/>
                      </a:lnTo>
                      <a:lnTo>
                        <a:pt x="17" y="10"/>
                      </a:lnTo>
                      <a:lnTo>
                        <a:pt x="30" y="2"/>
                      </a:lnTo>
                      <a:lnTo>
                        <a:pt x="43" y="0"/>
                      </a:lnTo>
                      <a:close/>
                    </a:path>
                  </a:pathLst>
                </a:custGeom>
                <a:solidFill>
                  <a:srgbClr val="000000"/>
                </a:solidFill>
                <a:ln w="0">
                  <a:noFill/>
                  <a:prstDash val="solid"/>
                  <a:round/>
                  <a:headEnd/>
                  <a:tailEnd/>
                </a:ln>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88" name="Freeform 141"/>
                <p:cNvSpPr>
                  <a:spLocks/>
                </p:cNvSpPr>
                <p:nvPr/>
              </p:nvSpPr>
              <p:spPr bwMode="auto">
                <a:xfrm>
                  <a:off x="2151820" y="3663566"/>
                  <a:ext cx="22946" cy="67744"/>
                </a:xfrm>
                <a:custGeom>
                  <a:avLst/>
                  <a:gdLst>
                    <a:gd name="T0" fmla="*/ 28 w 42"/>
                    <a:gd name="T1" fmla="*/ 0 h 124"/>
                    <a:gd name="T2" fmla="*/ 42 w 42"/>
                    <a:gd name="T3" fmla="*/ 0 h 124"/>
                    <a:gd name="T4" fmla="*/ 42 w 42"/>
                    <a:gd name="T5" fmla="*/ 124 h 124"/>
                    <a:gd name="T6" fmla="*/ 25 w 42"/>
                    <a:gd name="T7" fmla="*/ 124 h 124"/>
                    <a:gd name="T8" fmla="*/ 25 w 42"/>
                    <a:gd name="T9" fmla="*/ 15 h 124"/>
                    <a:gd name="T10" fmla="*/ 25 w 42"/>
                    <a:gd name="T11" fmla="*/ 15 h 124"/>
                    <a:gd name="T12" fmla="*/ 4 w 42"/>
                    <a:gd name="T13" fmla="*/ 26 h 124"/>
                    <a:gd name="T14" fmla="*/ 0 w 42"/>
                    <a:gd name="T15" fmla="*/ 15 h 124"/>
                    <a:gd name="T16" fmla="*/ 28 w 42"/>
                    <a:gd name="T1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24">
                      <a:moveTo>
                        <a:pt x="28" y="0"/>
                      </a:moveTo>
                      <a:lnTo>
                        <a:pt x="42" y="0"/>
                      </a:lnTo>
                      <a:lnTo>
                        <a:pt x="42" y="124"/>
                      </a:lnTo>
                      <a:lnTo>
                        <a:pt x="25" y="124"/>
                      </a:lnTo>
                      <a:lnTo>
                        <a:pt x="25" y="15"/>
                      </a:lnTo>
                      <a:lnTo>
                        <a:pt x="25" y="15"/>
                      </a:lnTo>
                      <a:lnTo>
                        <a:pt x="4" y="26"/>
                      </a:lnTo>
                      <a:lnTo>
                        <a:pt x="0" y="15"/>
                      </a:lnTo>
                      <a:lnTo>
                        <a:pt x="28" y="0"/>
                      </a:lnTo>
                      <a:close/>
                    </a:path>
                  </a:pathLst>
                </a:custGeom>
                <a:solidFill>
                  <a:srgbClr val="000000"/>
                </a:solidFill>
                <a:ln w="0">
                  <a:noFill/>
                  <a:prstDash val="solid"/>
                  <a:round/>
                  <a:headEnd/>
                  <a:tailEnd/>
                </a:ln>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89" name="Freeform 142"/>
                <p:cNvSpPr>
                  <a:spLocks noEditPoints="1"/>
                </p:cNvSpPr>
                <p:nvPr/>
              </p:nvSpPr>
              <p:spPr bwMode="auto">
                <a:xfrm>
                  <a:off x="2198804" y="3662473"/>
                  <a:ext cx="45891" cy="69930"/>
                </a:xfrm>
                <a:custGeom>
                  <a:avLst/>
                  <a:gdLst>
                    <a:gd name="T0" fmla="*/ 42 w 86"/>
                    <a:gd name="T1" fmla="*/ 13 h 128"/>
                    <a:gd name="T2" fmla="*/ 33 w 86"/>
                    <a:gd name="T3" fmla="*/ 15 h 128"/>
                    <a:gd name="T4" fmla="*/ 25 w 86"/>
                    <a:gd name="T5" fmla="*/ 26 h 128"/>
                    <a:gd name="T6" fmla="*/ 20 w 86"/>
                    <a:gd name="T7" fmla="*/ 42 h 128"/>
                    <a:gd name="T8" fmla="*/ 18 w 86"/>
                    <a:gd name="T9" fmla="*/ 64 h 128"/>
                    <a:gd name="T10" fmla="*/ 20 w 86"/>
                    <a:gd name="T11" fmla="*/ 86 h 128"/>
                    <a:gd name="T12" fmla="*/ 24 w 86"/>
                    <a:gd name="T13" fmla="*/ 102 h 128"/>
                    <a:gd name="T14" fmla="*/ 33 w 86"/>
                    <a:gd name="T15" fmla="*/ 113 h 128"/>
                    <a:gd name="T16" fmla="*/ 42 w 86"/>
                    <a:gd name="T17" fmla="*/ 115 h 128"/>
                    <a:gd name="T18" fmla="*/ 52 w 86"/>
                    <a:gd name="T19" fmla="*/ 113 h 128"/>
                    <a:gd name="T20" fmla="*/ 60 w 86"/>
                    <a:gd name="T21" fmla="*/ 106 h 128"/>
                    <a:gd name="T22" fmla="*/ 65 w 86"/>
                    <a:gd name="T23" fmla="*/ 96 h 128"/>
                    <a:gd name="T24" fmla="*/ 67 w 86"/>
                    <a:gd name="T25" fmla="*/ 81 h 128"/>
                    <a:gd name="T26" fmla="*/ 69 w 86"/>
                    <a:gd name="T27" fmla="*/ 64 h 128"/>
                    <a:gd name="T28" fmla="*/ 67 w 86"/>
                    <a:gd name="T29" fmla="*/ 47 h 128"/>
                    <a:gd name="T30" fmla="*/ 65 w 86"/>
                    <a:gd name="T31" fmla="*/ 32 h 128"/>
                    <a:gd name="T32" fmla="*/ 60 w 86"/>
                    <a:gd name="T33" fmla="*/ 22 h 128"/>
                    <a:gd name="T34" fmla="*/ 53 w 86"/>
                    <a:gd name="T35" fmla="*/ 15 h 128"/>
                    <a:gd name="T36" fmla="*/ 42 w 86"/>
                    <a:gd name="T37" fmla="*/ 13 h 128"/>
                    <a:gd name="T38" fmla="*/ 44 w 86"/>
                    <a:gd name="T39" fmla="*/ 0 h 128"/>
                    <a:gd name="T40" fmla="*/ 58 w 86"/>
                    <a:gd name="T41" fmla="*/ 2 h 128"/>
                    <a:gd name="T42" fmla="*/ 70 w 86"/>
                    <a:gd name="T43" fmla="*/ 10 h 128"/>
                    <a:gd name="T44" fmla="*/ 78 w 86"/>
                    <a:gd name="T45" fmla="*/ 23 h 128"/>
                    <a:gd name="T46" fmla="*/ 83 w 86"/>
                    <a:gd name="T47" fmla="*/ 40 h 128"/>
                    <a:gd name="T48" fmla="*/ 86 w 86"/>
                    <a:gd name="T49" fmla="*/ 63 h 128"/>
                    <a:gd name="T50" fmla="*/ 83 w 86"/>
                    <a:gd name="T51" fmla="*/ 86 h 128"/>
                    <a:gd name="T52" fmla="*/ 78 w 86"/>
                    <a:gd name="T53" fmla="*/ 105 h 128"/>
                    <a:gd name="T54" fmla="*/ 69 w 86"/>
                    <a:gd name="T55" fmla="*/ 118 h 128"/>
                    <a:gd name="T56" fmla="*/ 57 w 86"/>
                    <a:gd name="T57" fmla="*/ 126 h 128"/>
                    <a:gd name="T58" fmla="*/ 42 w 86"/>
                    <a:gd name="T59" fmla="*/ 128 h 128"/>
                    <a:gd name="T60" fmla="*/ 28 w 86"/>
                    <a:gd name="T61" fmla="*/ 126 h 128"/>
                    <a:gd name="T62" fmla="*/ 18 w 86"/>
                    <a:gd name="T63" fmla="*/ 118 h 128"/>
                    <a:gd name="T64" fmla="*/ 8 w 86"/>
                    <a:gd name="T65" fmla="*/ 105 h 128"/>
                    <a:gd name="T66" fmla="*/ 3 w 86"/>
                    <a:gd name="T67" fmla="*/ 86 h 128"/>
                    <a:gd name="T68" fmla="*/ 0 w 86"/>
                    <a:gd name="T69" fmla="*/ 64 h 128"/>
                    <a:gd name="T70" fmla="*/ 3 w 86"/>
                    <a:gd name="T71" fmla="*/ 42 h 128"/>
                    <a:gd name="T72" fmla="*/ 8 w 86"/>
                    <a:gd name="T73" fmla="*/ 23 h 128"/>
                    <a:gd name="T74" fmla="*/ 18 w 86"/>
                    <a:gd name="T75" fmla="*/ 10 h 128"/>
                    <a:gd name="T76" fmla="*/ 29 w 86"/>
                    <a:gd name="T77" fmla="*/ 2 h 128"/>
                    <a:gd name="T78" fmla="*/ 44 w 86"/>
                    <a:gd name="T79"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6" h="128">
                      <a:moveTo>
                        <a:pt x="42" y="13"/>
                      </a:moveTo>
                      <a:lnTo>
                        <a:pt x="33" y="15"/>
                      </a:lnTo>
                      <a:lnTo>
                        <a:pt x="25" y="26"/>
                      </a:lnTo>
                      <a:lnTo>
                        <a:pt x="20" y="42"/>
                      </a:lnTo>
                      <a:lnTo>
                        <a:pt x="18" y="64"/>
                      </a:lnTo>
                      <a:lnTo>
                        <a:pt x="20" y="86"/>
                      </a:lnTo>
                      <a:lnTo>
                        <a:pt x="24" y="102"/>
                      </a:lnTo>
                      <a:lnTo>
                        <a:pt x="33" y="113"/>
                      </a:lnTo>
                      <a:lnTo>
                        <a:pt x="42" y="115"/>
                      </a:lnTo>
                      <a:lnTo>
                        <a:pt x="52" y="113"/>
                      </a:lnTo>
                      <a:lnTo>
                        <a:pt x="60" y="106"/>
                      </a:lnTo>
                      <a:lnTo>
                        <a:pt x="65" y="96"/>
                      </a:lnTo>
                      <a:lnTo>
                        <a:pt x="67" y="81"/>
                      </a:lnTo>
                      <a:lnTo>
                        <a:pt x="69" y="64"/>
                      </a:lnTo>
                      <a:lnTo>
                        <a:pt x="67" y="47"/>
                      </a:lnTo>
                      <a:lnTo>
                        <a:pt x="65" y="32"/>
                      </a:lnTo>
                      <a:lnTo>
                        <a:pt x="60" y="22"/>
                      </a:lnTo>
                      <a:lnTo>
                        <a:pt x="53" y="15"/>
                      </a:lnTo>
                      <a:lnTo>
                        <a:pt x="42" y="13"/>
                      </a:lnTo>
                      <a:close/>
                      <a:moveTo>
                        <a:pt x="44" y="0"/>
                      </a:moveTo>
                      <a:lnTo>
                        <a:pt x="58" y="2"/>
                      </a:lnTo>
                      <a:lnTo>
                        <a:pt x="70" y="10"/>
                      </a:lnTo>
                      <a:lnTo>
                        <a:pt x="78" y="23"/>
                      </a:lnTo>
                      <a:lnTo>
                        <a:pt x="83" y="40"/>
                      </a:lnTo>
                      <a:lnTo>
                        <a:pt x="86" y="63"/>
                      </a:lnTo>
                      <a:lnTo>
                        <a:pt x="83" y="86"/>
                      </a:lnTo>
                      <a:lnTo>
                        <a:pt x="78" y="105"/>
                      </a:lnTo>
                      <a:lnTo>
                        <a:pt x="69" y="118"/>
                      </a:lnTo>
                      <a:lnTo>
                        <a:pt x="57" y="126"/>
                      </a:lnTo>
                      <a:lnTo>
                        <a:pt x="42" y="128"/>
                      </a:lnTo>
                      <a:lnTo>
                        <a:pt x="28" y="126"/>
                      </a:lnTo>
                      <a:lnTo>
                        <a:pt x="18" y="118"/>
                      </a:lnTo>
                      <a:lnTo>
                        <a:pt x="8" y="105"/>
                      </a:lnTo>
                      <a:lnTo>
                        <a:pt x="3" y="86"/>
                      </a:lnTo>
                      <a:lnTo>
                        <a:pt x="0" y="64"/>
                      </a:lnTo>
                      <a:lnTo>
                        <a:pt x="3" y="42"/>
                      </a:lnTo>
                      <a:lnTo>
                        <a:pt x="8" y="23"/>
                      </a:lnTo>
                      <a:lnTo>
                        <a:pt x="18" y="10"/>
                      </a:lnTo>
                      <a:lnTo>
                        <a:pt x="29" y="2"/>
                      </a:lnTo>
                      <a:lnTo>
                        <a:pt x="44" y="0"/>
                      </a:lnTo>
                      <a:close/>
                    </a:path>
                  </a:pathLst>
                </a:custGeom>
                <a:solidFill>
                  <a:srgbClr val="000000"/>
                </a:solidFill>
                <a:ln w="0">
                  <a:noFill/>
                  <a:prstDash val="solid"/>
                  <a:round/>
                  <a:headEnd/>
                  <a:tailEnd/>
                </a:ln>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90" name="Freeform 143"/>
                <p:cNvSpPr>
                  <a:spLocks/>
                </p:cNvSpPr>
                <p:nvPr/>
              </p:nvSpPr>
              <p:spPr bwMode="auto">
                <a:xfrm>
                  <a:off x="2259992" y="3663566"/>
                  <a:ext cx="22946" cy="67744"/>
                </a:xfrm>
                <a:custGeom>
                  <a:avLst/>
                  <a:gdLst>
                    <a:gd name="T0" fmla="*/ 28 w 42"/>
                    <a:gd name="T1" fmla="*/ 0 h 124"/>
                    <a:gd name="T2" fmla="*/ 42 w 42"/>
                    <a:gd name="T3" fmla="*/ 0 h 124"/>
                    <a:gd name="T4" fmla="*/ 42 w 42"/>
                    <a:gd name="T5" fmla="*/ 124 h 124"/>
                    <a:gd name="T6" fmla="*/ 25 w 42"/>
                    <a:gd name="T7" fmla="*/ 124 h 124"/>
                    <a:gd name="T8" fmla="*/ 25 w 42"/>
                    <a:gd name="T9" fmla="*/ 15 h 124"/>
                    <a:gd name="T10" fmla="*/ 25 w 42"/>
                    <a:gd name="T11" fmla="*/ 15 h 124"/>
                    <a:gd name="T12" fmla="*/ 4 w 42"/>
                    <a:gd name="T13" fmla="*/ 26 h 124"/>
                    <a:gd name="T14" fmla="*/ 0 w 42"/>
                    <a:gd name="T15" fmla="*/ 15 h 124"/>
                    <a:gd name="T16" fmla="*/ 28 w 42"/>
                    <a:gd name="T1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24">
                      <a:moveTo>
                        <a:pt x="28" y="0"/>
                      </a:moveTo>
                      <a:lnTo>
                        <a:pt x="42" y="0"/>
                      </a:lnTo>
                      <a:lnTo>
                        <a:pt x="42" y="124"/>
                      </a:lnTo>
                      <a:lnTo>
                        <a:pt x="25" y="124"/>
                      </a:lnTo>
                      <a:lnTo>
                        <a:pt x="25" y="15"/>
                      </a:lnTo>
                      <a:lnTo>
                        <a:pt x="25" y="15"/>
                      </a:lnTo>
                      <a:lnTo>
                        <a:pt x="4" y="26"/>
                      </a:lnTo>
                      <a:lnTo>
                        <a:pt x="0" y="15"/>
                      </a:lnTo>
                      <a:lnTo>
                        <a:pt x="28" y="0"/>
                      </a:lnTo>
                      <a:close/>
                    </a:path>
                  </a:pathLst>
                </a:custGeom>
                <a:solidFill>
                  <a:srgbClr val="000000"/>
                </a:solidFill>
                <a:ln w="0">
                  <a:noFill/>
                  <a:prstDash val="solid"/>
                  <a:round/>
                  <a:headEnd/>
                  <a:tailEnd/>
                </a:ln>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grpSp>
        </p:grpSp>
      </p:grpSp>
      <p:grpSp>
        <p:nvGrpSpPr>
          <p:cNvPr id="153" name="Group 152"/>
          <p:cNvGrpSpPr/>
          <p:nvPr/>
        </p:nvGrpSpPr>
        <p:grpSpPr>
          <a:xfrm>
            <a:off x="159602" y="3040350"/>
            <a:ext cx="3950186" cy="494459"/>
            <a:chOff x="159602" y="3040350"/>
            <a:chExt cx="3950186" cy="494459"/>
          </a:xfrm>
        </p:grpSpPr>
        <p:grpSp>
          <p:nvGrpSpPr>
            <p:cNvPr id="6" name="Group 5"/>
            <p:cNvGrpSpPr>
              <a:grpSpLocks noChangeAspect="1"/>
            </p:cNvGrpSpPr>
            <p:nvPr/>
          </p:nvGrpSpPr>
          <p:grpSpPr>
            <a:xfrm>
              <a:off x="159602" y="3045818"/>
              <a:ext cx="353914" cy="425981"/>
              <a:chOff x="4719276" y="3382458"/>
              <a:chExt cx="1277688" cy="1538079"/>
            </a:xfrm>
            <a:solidFill>
              <a:srgbClr val="FF0000"/>
            </a:solidFill>
          </p:grpSpPr>
          <p:sp>
            <p:nvSpPr>
              <p:cNvPr id="51" name="Freeform 6"/>
              <p:cNvSpPr>
                <a:spLocks noEditPoints="1"/>
              </p:cNvSpPr>
              <p:nvPr/>
            </p:nvSpPr>
            <p:spPr bwMode="auto">
              <a:xfrm>
                <a:off x="4719276" y="3382458"/>
                <a:ext cx="1277688" cy="1397934"/>
              </a:xfrm>
              <a:custGeom>
                <a:avLst/>
                <a:gdLst>
                  <a:gd name="T0" fmla="*/ 1959 w 5306"/>
                  <a:gd name="T1" fmla="*/ 1727 h 5478"/>
                  <a:gd name="T2" fmla="*/ 2029 w 5306"/>
                  <a:gd name="T3" fmla="*/ 1881 h 5478"/>
                  <a:gd name="T4" fmla="*/ 2386 w 5306"/>
                  <a:gd name="T5" fmla="*/ 1924 h 5478"/>
                  <a:gd name="T6" fmla="*/ 2503 w 5306"/>
                  <a:gd name="T7" fmla="*/ 1851 h 5478"/>
                  <a:gd name="T8" fmla="*/ 2551 w 5306"/>
                  <a:gd name="T9" fmla="*/ 1677 h 5478"/>
                  <a:gd name="T10" fmla="*/ 2753 w 5306"/>
                  <a:gd name="T11" fmla="*/ 1814 h 5478"/>
                  <a:gd name="T12" fmla="*/ 2856 w 5306"/>
                  <a:gd name="T13" fmla="*/ 1918 h 5478"/>
                  <a:gd name="T14" fmla="*/ 3220 w 5306"/>
                  <a:gd name="T15" fmla="*/ 1904 h 5478"/>
                  <a:gd name="T16" fmla="*/ 3307 w 5306"/>
                  <a:gd name="T17" fmla="*/ 1773 h 5478"/>
                  <a:gd name="T18" fmla="*/ 3306 w 5306"/>
                  <a:gd name="T19" fmla="*/ 1576 h 5478"/>
                  <a:gd name="T20" fmla="*/ 2870 w 5306"/>
                  <a:gd name="T21" fmla="*/ 11 h 5478"/>
                  <a:gd name="T22" fmla="*/ 3313 w 5306"/>
                  <a:gd name="T23" fmla="*/ 124 h 5478"/>
                  <a:gd name="T24" fmla="*/ 3409 w 5306"/>
                  <a:gd name="T25" fmla="*/ 240 h 5478"/>
                  <a:gd name="T26" fmla="*/ 3522 w 5306"/>
                  <a:gd name="T27" fmla="*/ 563 h 5478"/>
                  <a:gd name="T28" fmla="*/ 3595 w 5306"/>
                  <a:gd name="T29" fmla="*/ 745 h 5478"/>
                  <a:gd name="T30" fmla="*/ 3801 w 5306"/>
                  <a:gd name="T31" fmla="*/ 804 h 5478"/>
                  <a:gd name="T32" fmla="*/ 4251 w 5306"/>
                  <a:gd name="T33" fmla="*/ 928 h 5478"/>
                  <a:gd name="T34" fmla="*/ 4391 w 5306"/>
                  <a:gd name="T35" fmla="*/ 1049 h 5478"/>
                  <a:gd name="T36" fmla="*/ 4416 w 5306"/>
                  <a:gd name="T37" fmla="*/ 1210 h 5478"/>
                  <a:gd name="T38" fmla="*/ 4316 w 5306"/>
                  <a:gd name="T39" fmla="*/ 1365 h 5478"/>
                  <a:gd name="T40" fmla="*/ 3986 w 5306"/>
                  <a:gd name="T41" fmla="*/ 1576 h 5478"/>
                  <a:gd name="T42" fmla="*/ 3702 w 5306"/>
                  <a:gd name="T43" fmla="*/ 1684 h 5478"/>
                  <a:gd name="T44" fmla="*/ 3574 w 5306"/>
                  <a:gd name="T45" fmla="*/ 1812 h 5478"/>
                  <a:gd name="T46" fmla="*/ 3565 w 5306"/>
                  <a:gd name="T47" fmla="*/ 1966 h 5478"/>
                  <a:gd name="T48" fmla="*/ 4076 w 5306"/>
                  <a:gd name="T49" fmla="*/ 2552 h 5478"/>
                  <a:gd name="T50" fmla="*/ 4338 w 5306"/>
                  <a:gd name="T51" fmla="*/ 2658 h 5478"/>
                  <a:gd name="T52" fmla="*/ 4521 w 5306"/>
                  <a:gd name="T53" fmla="*/ 2877 h 5478"/>
                  <a:gd name="T54" fmla="*/ 5302 w 5306"/>
                  <a:gd name="T55" fmla="*/ 4564 h 5478"/>
                  <a:gd name="T56" fmla="*/ 5263 w 5306"/>
                  <a:gd name="T57" fmla="*/ 4839 h 5478"/>
                  <a:gd name="T58" fmla="*/ 5101 w 5306"/>
                  <a:gd name="T59" fmla="*/ 5066 h 5478"/>
                  <a:gd name="T60" fmla="*/ 4103 w 5306"/>
                  <a:gd name="T61" fmla="*/ 5478 h 5478"/>
                  <a:gd name="T62" fmla="*/ 4066 w 5306"/>
                  <a:gd name="T63" fmla="*/ 3947 h 5478"/>
                  <a:gd name="T64" fmla="*/ 3936 w 5306"/>
                  <a:gd name="T65" fmla="*/ 3884 h 5478"/>
                  <a:gd name="T66" fmla="*/ 1265 w 5306"/>
                  <a:gd name="T67" fmla="*/ 3920 h 5478"/>
                  <a:gd name="T68" fmla="*/ 1203 w 5306"/>
                  <a:gd name="T69" fmla="*/ 4051 h 5478"/>
                  <a:gd name="T70" fmla="*/ 260 w 5306"/>
                  <a:gd name="T71" fmla="*/ 5109 h 5478"/>
                  <a:gd name="T72" fmla="*/ 73 w 5306"/>
                  <a:gd name="T73" fmla="*/ 4903 h 5478"/>
                  <a:gd name="T74" fmla="*/ 0 w 5306"/>
                  <a:gd name="T75" fmla="*/ 4633 h 5478"/>
                  <a:gd name="T76" fmla="*/ 61 w 5306"/>
                  <a:gd name="T77" fmla="*/ 4362 h 5478"/>
                  <a:gd name="T78" fmla="*/ 908 w 5306"/>
                  <a:gd name="T79" fmla="*/ 2708 h 5478"/>
                  <a:gd name="T80" fmla="*/ 1142 w 5306"/>
                  <a:gd name="T81" fmla="*/ 2571 h 5478"/>
                  <a:gd name="T82" fmla="*/ 1348 w 5306"/>
                  <a:gd name="T83" fmla="*/ 2502 h 5478"/>
                  <a:gd name="T84" fmla="*/ 1766 w 5306"/>
                  <a:gd name="T85" fmla="*/ 1959 h 5478"/>
                  <a:gd name="T86" fmla="*/ 1696 w 5306"/>
                  <a:gd name="T87" fmla="*/ 1757 h 5478"/>
                  <a:gd name="T88" fmla="*/ 1501 w 5306"/>
                  <a:gd name="T89" fmla="*/ 1645 h 5478"/>
                  <a:gd name="T90" fmla="*/ 1091 w 5306"/>
                  <a:gd name="T91" fmla="*/ 1446 h 5478"/>
                  <a:gd name="T92" fmla="*/ 904 w 5306"/>
                  <a:gd name="T93" fmla="*/ 1258 h 5478"/>
                  <a:gd name="T94" fmla="*/ 899 w 5306"/>
                  <a:gd name="T95" fmla="*/ 1084 h 5478"/>
                  <a:gd name="T96" fmla="*/ 1022 w 5306"/>
                  <a:gd name="T97" fmla="*/ 942 h 5478"/>
                  <a:gd name="T98" fmla="*/ 1402 w 5306"/>
                  <a:gd name="T99" fmla="*/ 823 h 5478"/>
                  <a:gd name="T100" fmla="*/ 1689 w 5306"/>
                  <a:gd name="T101" fmla="*/ 759 h 5478"/>
                  <a:gd name="T102" fmla="*/ 1755 w 5306"/>
                  <a:gd name="T103" fmla="*/ 665 h 5478"/>
                  <a:gd name="T104" fmla="*/ 1872 w 5306"/>
                  <a:gd name="T105" fmla="*/ 286 h 5478"/>
                  <a:gd name="T106" fmla="*/ 1959 w 5306"/>
                  <a:gd name="T107" fmla="*/ 137 h 5478"/>
                  <a:gd name="T108" fmla="*/ 2316 w 5306"/>
                  <a:gd name="T109" fmla="*/ 28 h 5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306" h="5478">
                    <a:moveTo>
                      <a:pt x="1970" y="1576"/>
                    </a:moveTo>
                    <a:lnTo>
                      <a:pt x="1959" y="1624"/>
                    </a:lnTo>
                    <a:lnTo>
                      <a:pt x="1956" y="1677"/>
                    </a:lnTo>
                    <a:lnTo>
                      <a:pt x="1959" y="1727"/>
                    </a:lnTo>
                    <a:lnTo>
                      <a:pt x="1968" y="1773"/>
                    </a:lnTo>
                    <a:lnTo>
                      <a:pt x="1984" y="1814"/>
                    </a:lnTo>
                    <a:lnTo>
                      <a:pt x="2004" y="1851"/>
                    </a:lnTo>
                    <a:lnTo>
                      <a:pt x="2029" y="1881"/>
                    </a:lnTo>
                    <a:lnTo>
                      <a:pt x="2057" y="1904"/>
                    </a:lnTo>
                    <a:lnTo>
                      <a:pt x="2087" y="1918"/>
                    </a:lnTo>
                    <a:lnTo>
                      <a:pt x="2121" y="1924"/>
                    </a:lnTo>
                    <a:lnTo>
                      <a:pt x="2386" y="1924"/>
                    </a:lnTo>
                    <a:lnTo>
                      <a:pt x="2419" y="1918"/>
                    </a:lnTo>
                    <a:lnTo>
                      <a:pt x="2450" y="1904"/>
                    </a:lnTo>
                    <a:lnTo>
                      <a:pt x="2478" y="1881"/>
                    </a:lnTo>
                    <a:lnTo>
                      <a:pt x="2503" y="1851"/>
                    </a:lnTo>
                    <a:lnTo>
                      <a:pt x="2522" y="1814"/>
                    </a:lnTo>
                    <a:lnTo>
                      <a:pt x="2538" y="1773"/>
                    </a:lnTo>
                    <a:lnTo>
                      <a:pt x="2547" y="1727"/>
                    </a:lnTo>
                    <a:lnTo>
                      <a:pt x="2551" y="1677"/>
                    </a:lnTo>
                    <a:lnTo>
                      <a:pt x="2725" y="1677"/>
                    </a:lnTo>
                    <a:lnTo>
                      <a:pt x="2728" y="1727"/>
                    </a:lnTo>
                    <a:lnTo>
                      <a:pt x="2737" y="1773"/>
                    </a:lnTo>
                    <a:lnTo>
                      <a:pt x="2753" y="1814"/>
                    </a:lnTo>
                    <a:lnTo>
                      <a:pt x="2773" y="1851"/>
                    </a:lnTo>
                    <a:lnTo>
                      <a:pt x="2798" y="1881"/>
                    </a:lnTo>
                    <a:lnTo>
                      <a:pt x="2826" y="1904"/>
                    </a:lnTo>
                    <a:lnTo>
                      <a:pt x="2856" y="1918"/>
                    </a:lnTo>
                    <a:lnTo>
                      <a:pt x="2890" y="1924"/>
                    </a:lnTo>
                    <a:lnTo>
                      <a:pt x="3155" y="1924"/>
                    </a:lnTo>
                    <a:lnTo>
                      <a:pt x="3188" y="1918"/>
                    </a:lnTo>
                    <a:lnTo>
                      <a:pt x="3220" y="1904"/>
                    </a:lnTo>
                    <a:lnTo>
                      <a:pt x="3247" y="1881"/>
                    </a:lnTo>
                    <a:lnTo>
                      <a:pt x="3272" y="1851"/>
                    </a:lnTo>
                    <a:lnTo>
                      <a:pt x="3291" y="1814"/>
                    </a:lnTo>
                    <a:lnTo>
                      <a:pt x="3307" y="1773"/>
                    </a:lnTo>
                    <a:lnTo>
                      <a:pt x="3316" y="1727"/>
                    </a:lnTo>
                    <a:lnTo>
                      <a:pt x="3320" y="1677"/>
                    </a:lnTo>
                    <a:lnTo>
                      <a:pt x="3316" y="1624"/>
                    </a:lnTo>
                    <a:lnTo>
                      <a:pt x="3306" y="1576"/>
                    </a:lnTo>
                    <a:lnTo>
                      <a:pt x="1970" y="1576"/>
                    </a:lnTo>
                    <a:close/>
                    <a:moveTo>
                      <a:pt x="2593" y="0"/>
                    </a:moveTo>
                    <a:lnTo>
                      <a:pt x="2732" y="0"/>
                    </a:lnTo>
                    <a:lnTo>
                      <a:pt x="2870" y="11"/>
                    </a:lnTo>
                    <a:lnTo>
                      <a:pt x="3009" y="32"/>
                    </a:lnTo>
                    <a:lnTo>
                      <a:pt x="3146" y="66"/>
                    </a:lnTo>
                    <a:lnTo>
                      <a:pt x="3283" y="108"/>
                    </a:lnTo>
                    <a:lnTo>
                      <a:pt x="3313" y="124"/>
                    </a:lnTo>
                    <a:lnTo>
                      <a:pt x="3339" y="147"/>
                    </a:lnTo>
                    <a:lnTo>
                      <a:pt x="3366" y="174"/>
                    </a:lnTo>
                    <a:lnTo>
                      <a:pt x="3389" y="206"/>
                    </a:lnTo>
                    <a:lnTo>
                      <a:pt x="3409" y="240"/>
                    </a:lnTo>
                    <a:lnTo>
                      <a:pt x="3425" y="271"/>
                    </a:lnTo>
                    <a:lnTo>
                      <a:pt x="3460" y="367"/>
                    </a:lnTo>
                    <a:lnTo>
                      <a:pt x="3494" y="465"/>
                    </a:lnTo>
                    <a:lnTo>
                      <a:pt x="3522" y="563"/>
                    </a:lnTo>
                    <a:lnTo>
                      <a:pt x="3547" y="662"/>
                    </a:lnTo>
                    <a:lnTo>
                      <a:pt x="3560" y="697"/>
                    </a:lnTo>
                    <a:lnTo>
                      <a:pt x="3576" y="726"/>
                    </a:lnTo>
                    <a:lnTo>
                      <a:pt x="3595" y="745"/>
                    </a:lnTo>
                    <a:lnTo>
                      <a:pt x="3620" y="759"/>
                    </a:lnTo>
                    <a:lnTo>
                      <a:pt x="3650" y="772"/>
                    </a:lnTo>
                    <a:lnTo>
                      <a:pt x="3686" y="779"/>
                    </a:lnTo>
                    <a:lnTo>
                      <a:pt x="3801" y="804"/>
                    </a:lnTo>
                    <a:lnTo>
                      <a:pt x="3915" y="829"/>
                    </a:lnTo>
                    <a:lnTo>
                      <a:pt x="4030" y="855"/>
                    </a:lnTo>
                    <a:lnTo>
                      <a:pt x="4142" y="889"/>
                    </a:lnTo>
                    <a:lnTo>
                      <a:pt x="4251" y="928"/>
                    </a:lnTo>
                    <a:lnTo>
                      <a:pt x="4297" y="951"/>
                    </a:lnTo>
                    <a:lnTo>
                      <a:pt x="4336" y="980"/>
                    </a:lnTo>
                    <a:lnTo>
                      <a:pt x="4366" y="1013"/>
                    </a:lnTo>
                    <a:lnTo>
                      <a:pt x="4391" y="1049"/>
                    </a:lnTo>
                    <a:lnTo>
                      <a:pt x="4409" y="1088"/>
                    </a:lnTo>
                    <a:lnTo>
                      <a:pt x="4419" y="1127"/>
                    </a:lnTo>
                    <a:lnTo>
                      <a:pt x="4421" y="1169"/>
                    </a:lnTo>
                    <a:lnTo>
                      <a:pt x="4416" y="1210"/>
                    </a:lnTo>
                    <a:lnTo>
                      <a:pt x="4403" y="1253"/>
                    </a:lnTo>
                    <a:lnTo>
                      <a:pt x="4382" y="1292"/>
                    </a:lnTo>
                    <a:lnTo>
                      <a:pt x="4354" y="1331"/>
                    </a:lnTo>
                    <a:lnTo>
                      <a:pt x="4316" y="1365"/>
                    </a:lnTo>
                    <a:lnTo>
                      <a:pt x="4238" y="1425"/>
                    </a:lnTo>
                    <a:lnTo>
                      <a:pt x="4158" y="1480"/>
                    </a:lnTo>
                    <a:lnTo>
                      <a:pt x="4073" y="1530"/>
                    </a:lnTo>
                    <a:lnTo>
                      <a:pt x="3986" y="1576"/>
                    </a:lnTo>
                    <a:lnTo>
                      <a:pt x="3897" y="1613"/>
                    </a:lnTo>
                    <a:lnTo>
                      <a:pt x="3807" y="1643"/>
                    </a:lnTo>
                    <a:lnTo>
                      <a:pt x="3750" y="1661"/>
                    </a:lnTo>
                    <a:lnTo>
                      <a:pt x="3702" y="1684"/>
                    </a:lnTo>
                    <a:lnTo>
                      <a:pt x="3661" y="1709"/>
                    </a:lnTo>
                    <a:lnTo>
                      <a:pt x="3625" y="1739"/>
                    </a:lnTo>
                    <a:lnTo>
                      <a:pt x="3597" y="1773"/>
                    </a:lnTo>
                    <a:lnTo>
                      <a:pt x="3574" y="1812"/>
                    </a:lnTo>
                    <a:lnTo>
                      <a:pt x="3556" y="1854"/>
                    </a:lnTo>
                    <a:lnTo>
                      <a:pt x="3544" y="1902"/>
                    </a:lnTo>
                    <a:lnTo>
                      <a:pt x="3535" y="1957"/>
                    </a:lnTo>
                    <a:lnTo>
                      <a:pt x="3565" y="1966"/>
                    </a:lnTo>
                    <a:lnTo>
                      <a:pt x="3826" y="1966"/>
                    </a:lnTo>
                    <a:lnTo>
                      <a:pt x="3826" y="2428"/>
                    </a:lnTo>
                    <a:lnTo>
                      <a:pt x="4004" y="2545"/>
                    </a:lnTo>
                    <a:lnTo>
                      <a:pt x="4076" y="2552"/>
                    </a:lnTo>
                    <a:lnTo>
                      <a:pt x="4148" y="2566"/>
                    </a:lnTo>
                    <a:lnTo>
                      <a:pt x="4215" y="2589"/>
                    </a:lnTo>
                    <a:lnTo>
                      <a:pt x="4279" y="2621"/>
                    </a:lnTo>
                    <a:lnTo>
                      <a:pt x="4338" y="2658"/>
                    </a:lnTo>
                    <a:lnTo>
                      <a:pt x="4393" y="2704"/>
                    </a:lnTo>
                    <a:lnTo>
                      <a:pt x="4442" y="2756"/>
                    </a:lnTo>
                    <a:lnTo>
                      <a:pt x="4485" y="2813"/>
                    </a:lnTo>
                    <a:lnTo>
                      <a:pt x="4521" y="2877"/>
                    </a:lnTo>
                    <a:lnTo>
                      <a:pt x="5245" y="4362"/>
                    </a:lnTo>
                    <a:lnTo>
                      <a:pt x="5272" y="4427"/>
                    </a:lnTo>
                    <a:lnTo>
                      <a:pt x="5291" y="4495"/>
                    </a:lnTo>
                    <a:lnTo>
                      <a:pt x="5302" y="4564"/>
                    </a:lnTo>
                    <a:lnTo>
                      <a:pt x="5306" y="4633"/>
                    </a:lnTo>
                    <a:lnTo>
                      <a:pt x="5298" y="4703"/>
                    </a:lnTo>
                    <a:lnTo>
                      <a:pt x="5286" y="4772"/>
                    </a:lnTo>
                    <a:lnTo>
                      <a:pt x="5263" y="4839"/>
                    </a:lnTo>
                    <a:lnTo>
                      <a:pt x="5233" y="4903"/>
                    </a:lnTo>
                    <a:lnTo>
                      <a:pt x="5195" y="4963"/>
                    </a:lnTo>
                    <a:lnTo>
                      <a:pt x="5151" y="5018"/>
                    </a:lnTo>
                    <a:lnTo>
                      <a:pt x="5101" y="5066"/>
                    </a:lnTo>
                    <a:lnTo>
                      <a:pt x="5044" y="5109"/>
                    </a:lnTo>
                    <a:lnTo>
                      <a:pt x="4984" y="5144"/>
                    </a:lnTo>
                    <a:lnTo>
                      <a:pt x="4920" y="5175"/>
                    </a:lnTo>
                    <a:lnTo>
                      <a:pt x="4103" y="5478"/>
                    </a:lnTo>
                    <a:lnTo>
                      <a:pt x="4103" y="4051"/>
                    </a:lnTo>
                    <a:lnTo>
                      <a:pt x="4100" y="4012"/>
                    </a:lnTo>
                    <a:lnTo>
                      <a:pt x="4085" y="3977"/>
                    </a:lnTo>
                    <a:lnTo>
                      <a:pt x="4066" y="3947"/>
                    </a:lnTo>
                    <a:lnTo>
                      <a:pt x="4041" y="3920"/>
                    </a:lnTo>
                    <a:lnTo>
                      <a:pt x="4009" y="3900"/>
                    </a:lnTo>
                    <a:lnTo>
                      <a:pt x="3973" y="3888"/>
                    </a:lnTo>
                    <a:lnTo>
                      <a:pt x="3936" y="3884"/>
                    </a:lnTo>
                    <a:lnTo>
                      <a:pt x="1370" y="3884"/>
                    </a:lnTo>
                    <a:lnTo>
                      <a:pt x="1332" y="3888"/>
                    </a:lnTo>
                    <a:lnTo>
                      <a:pt x="1297" y="3900"/>
                    </a:lnTo>
                    <a:lnTo>
                      <a:pt x="1265" y="3920"/>
                    </a:lnTo>
                    <a:lnTo>
                      <a:pt x="1240" y="3947"/>
                    </a:lnTo>
                    <a:lnTo>
                      <a:pt x="1220" y="3977"/>
                    </a:lnTo>
                    <a:lnTo>
                      <a:pt x="1206" y="4012"/>
                    </a:lnTo>
                    <a:lnTo>
                      <a:pt x="1203" y="4051"/>
                    </a:lnTo>
                    <a:lnTo>
                      <a:pt x="1203" y="5478"/>
                    </a:lnTo>
                    <a:lnTo>
                      <a:pt x="386" y="5175"/>
                    </a:lnTo>
                    <a:lnTo>
                      <a:pt x="322" y="5144"/>
                    </a:lnTo>
                    <a:lnTo>
                      <a:pt x="260" y="5109"/>
                    </a:lnTo>
                    <a:lnTo>
                      <a:pt x="204" y="5066"/>
                    </a:lnTo>
                    <a:lnTo>
                      <a:pt x="155" y="5018"/>
                    </a:lnTo>
                    <a:lnTo>
                      <a:pt x="110" y="4963"/>
                    </a:lnTo>
                    <a:lnTo>
                      <a:pt x="73" y="4903"/>
                    </a:lnTo>
                    <a:lnTo>
                      <a:pt x="43" y="4839"/>
                    </a:lnTo>
                    <a:lnTo>
                      <a:pt x="20" y="4772"/>
                    </a:lnTo>
                    <a:lnTo>
                      <a:pt x="7" y="4703"/>
                    </a:lnTo>
                    <a:lnTo>
                      <a:pt x="0" y="4633"/>
                    </a:lnTo>
                    <a:lnTo>
                      <a:pt x="4" y="4564"/>
                    </a:lnTo>
                    <a:lnTo>
                      <a:pt x="14" y="4495"/>
                    </a:lnTo>
                    <a:lnTo>
                      <a:pt x="34" y="4427"/>
                    </a:lnTo>
                    <a:lnTo>
                      <a:pt x="61" y="4362"/>
                    </a:lnTo>
                    <a:lnTo>
                      <a:pt x="785" y="2877"/>
                    </a:lnTo>
                    <a:lnTo>
                      <a:pt x="821" y="2814"/>
                    </a:lnTo>
                    <a:lnTo>
                      <a:pt x="862" y="2759"/>
                    </a:lnTo>
                    <a:lnTo>
                      <a:pt x="908" y="2708"/>
                    </a:lnTo>
                    <a:lnTo>
                      <a:pt x="961" y="2664"/>
                    </a:lnTo>
                    <a:lnTo>
                      <a:pt x="1018" y="2626"/>
                    </a:lnTo>
                    <a:lnTo>
                      <a:pt x="1078" y="2594"/>
                    </a:lnTo>
                    <a:lnTo>
                      <a:pt x="1142" y="2571"/>
                    </a:lnTo>
                    <a:lnTo>
                      <a:pt x="1210" y="2555"/>
                    </a:lnTo>
                    <a:lnTo>
                      <a:pt x="1279" y="2546"/>
                    </a:lnTo>
                    <a:lnTo>
                      <a:pt x="1286" y="2543"/>
                    </a:lnTo>
                    <a:lnTo>
                      <a:pt x="1348" y="2502"/>
                    </a:lnTo>
                    <a:lnTo>
                      <a:pt x="1410" y="2465"/>
                    </a:lnTo>
                    <a:lnTo>
                      <a:pt x="1410" y="1966"/>
                    </a:lnTo>
                    <a:lnTo>
                      <a:pt x="1741" y="1966"/>
                    </a:lnTo>
                    <a:lnTo>
                      <a:pt x="1766" y="1959"/>
                    </a:lnTo>
                    <a:lnTo>
                      <a:pt x="1759" y="1897"/>
                    </a:lnTo>
                    <a:lnTo>
                      <a:pt x="1744" y="1844"/>
                    </a:lnTo>
                    <a:lnTo>
                      <a:pt x="1723" y="1798"/>
                    </a:lnTo>
                    <a:lnTo>
                      <a:pt x="1696" y="1757"/>
                    </a:lnTo>
                    <a:lnTo>
                      <a:pt x="1661" y="1721"/>
                    </a:lnTo>
                    <a:lnTo>
                      <a:pt x="1617" y="1691"/>
                    </a:lnTo>
                    <a:lnTo>
                      <a:pt x="1563" y="1666"/>
                    </a:lnTo>
                    <a:lnTo>
                      <a:pt x="1501" y="1645"/>
                    </a:lnTo>
                    <a:lnTo>
                      <a:pt x="1394" y="1608"/>
                    </a:lnTo>
                    <a:lnTo>
                      <a:pt x="1290" y="1562"/>
                    </a:lnTo>
                    <a:lnTo>
                      <a:pt x="1188" y="1507"/>
                    </a:lnTo>
                    <a:lnTo>
                      <a:pt x="1091" y="1446"/>
                    </a:lnTo>
                    <a:lnTo>
                      <a:pt x="1000" y="1379"/>
                    </a:lnTo>
                    <a:lnTo>
                      <a:pt x="959" y="1342"/>
                    </a:lnTo>
                    <a:lnTo>
                      <a:pt x="927" y="1301"/>
                    </a:lnTo>
                    <a:lnTo>
                      <a:pt x="904" y="1258"/>
                    </a:lnTo>
                    <a:lnTo>
                      <a:pt x="890" y="1214"/>
                    </a:lnTo>
                    <a:lnTo>
                      <a:pt x="885" y="1171"/>
                    </a:lnTo>
                    <a:lnTo>
                      <a:pt x="888" y="1127"/>
                    </a:lnTo>
                    <a:lnTo>
                      <a:pt x="899" y="1084"/>
                    </a:lnTo>
                    <a:lnTo>
                      <a:pt x="918" y="1043"/>
                    </a:lnTo>
                    <a:lnTo>
                      <a:pt x="945" y="1006"/>
                    </a:lnTo>
                    <a:lnTo>
                      <a:pt x="981" y="971"/>
                    </a:lnTo>
                    <a:lnTo>
                      <a:pt x="1022" y="942"/>
                    </a:lnTo>
                    <a:lnTo>
                      <a:pt x="1073" y="917"/>
                    </a:lnTo>
                    <a:lnTo>
                      <a:pt x="1180" y="880"/>
                    </a:lnTo>
                    <a:lnTo>
                      <a:pt x="1290" y="848"/>
                    </a:lnTo>
                    <a:lnTo>
                      <a:pt x="1402" y="823"/>
                    </a:lnTo>
                    <a:lnTo>
                      <a:pt x="1515" y="800"/>
                    </a:lnTo>
                    <a:lnTo>
                      <a:pt x="1629" y="779"/>
                    </a:lnTo>
                    <a:lnTo>
                      <a:pt x="1663" y="770"/>
                    </a:lnTo>
                    <a:lnTo>
                      <a:pt x="1689" y="759"/>
                    </a:lnTo>
                    <a:lnTo>
                      <a:pt x="1712" y="744"/>
                    </a:lnTo>
                    <a:lnTo>
                      <a:pt x="1730" y="724"/>
                    </a:lnTo>
                    <a:lnTo>
                      <a:pt x="1744" y="697"/>
                    </a:lnTo>
                    <a:lnTo>
                      <a:pt x="1755" y="665"/>
                    </a:lnTo>
                    <a:lnTo>
                      <a:pt x="1783" y="570"/>
                    </a:lnTo>
                    <a:lnTo>
                      <a:pt x="1814" y="476"/>
                    </a:lnTo>
                    <a:lnTo>
                      <a:pt x="1846" y="380"/>
                    </a:lnTo>
                    <a:lnTo>
                      <a:pt x="1872" y="286"/>
                    </a:lnTo>
                    <a:lnTo>
                      <a:pt x="1885" y="240"/>
                    </a:lnTo>
                    <a:lnTo>
                      <a:pt x="1904" y="199"/>
                    </a:lnTo>
                    <a:lnTo>
                      <a:pt x="1929" y="165"/>
                    </a:lnTo>
                    <a:lnTo>
                      <a:pt x="1959" y="137"/>
                    </a:lnTo>
                    <a:lnTo>
                      <a:pt x="1997" y="114"/>
                    </a:lnTo>
                    <a:lnTo>
                      <a:pt x="2039" y="96"/>
                    </a:lnTo>
                    <a:lnTo>
                      <a:pt x="2178" y="57"/>
                    </a:lnTo>
                    <a:lnTo>
                      <a:pt x="2316" y="28"/>
                    </a:lnTo>
                    <a:lnTo>
                      <a:pt x="2455" y="9"/>
                    </a:lnTo>
                    <a:lnTo>
                      <a:pt x="2593" y="0"/>
                    </a:lnTo>
                    <a:close/>
                  </a:path>
                </a:pathLst>
              </a:custGeom>
              <a:grpFill/>
              <a:ln w="0">
                <a:noFill/>
                <a:prstDash val="solid"/>
                <a:round/>
                <a:headEnd/>
                <a:tailEnd/>
              </a:ln>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52" name="Freeform 7"/>
              <p:cNvSpPr>
                <a:spLocks/>
              </p:cNvSpPr>
              <p:nvPr/>
            </p:nvSpPr>
            <p:spPr bwMode="auto">
              <a:xfrm>
                <a:off x="4964567" y="4808394"/>
                <a:ext cx="804139" cy="112143"/>
              </a:xfrm>
              <a:custGeom>
                <a:avLst/>
                <a:gdLst>
                  <a:gd name="T0" fmla="*/ 179 w 2806"/>
                  <a:gd name="T1" fmla="*/ 0 h 357"/>
                  <a:gd name="T2" fmla="*/ 2629 w 2806"/>
                  <a:gd name="T3" fmla="*/ 0 h 357"/>
                  <a:gd name="T4" fmla="*/ 2669 w 2806"/>
                  <a:gd name="T5" fmla="*/ 6 h 357"/>
                  <a:gd name="T6" fmla="*/ 2707 w 2806"/>
                  <a:gd name="T7" fmla="*/ 20 h 357"/>
                  <a:gd name="T8" fmla="*/ 2740 w 2806"/>
                  <a:gd name="T9" fmla="*/ 39 h 357"/>
                  <a:gd name="T10" fmla="*/ 2767 w 2806"/>
                  <a:gd name="T11" fmla="*/ 68 h 357"/>
                  <a:gd name="T12" fmla="*/ 2788 w 2806"/>
                  <a:gd name="T13" fmla="*/ 101 h 357"/>
                  <a:gd name="T14" fmla="*/ 2803 w 2806"/>
                  <a:gd name="T15" fmla="*/ 139 h 357"/>
                  <a:gd name="T16" fmla="*/ 2806 w 2806"/>
                  <a:gd name="T17" fmla="*/ 180 h 357"/>
                  <a:gd name="T18" fmla="*/ 2803 w 2806"/>
                  <a:gd name="T19" fmla="*/ 220 h 357"/>
                  <a:gd name="T20" fmla="*/ 2788 w 2806"/>
                  <a:gd name="T21" fmla="*/ 258 h 357"/>
                  <a:gd name="T22" fmla="*/ 2767 w 2806"/>
                  <a:gd name="T23" fmla="*/ 290 h 357"/>
                  <a:gd name="T24" fmla="*/ 2740 w 2806"/>
                  <a:gd name="T25" fmla="*/ 318 h 357"/>
                  <a:gd name="T26" fmla="*/ 2707 w 2806"/>
                  <a:gd name="T27" fmla="*/ 339 h 357"/>
                  <a:gd name="T28" fmla="*/ 2669 w 2806"/>
                  <a:gd name="T29" fmla="*/ 352 h 357"/>
                  <a:gd name="T30" fmla="*/ 2629 w 2806"/>
                  <a:gd name="T31" fmla="*/ 357 h 357"/>
                  <a:gd name="T32" fmla="*/ 179 w 2806"/>
                  <a:gd name="T33" fmla="*/ 357 h 357"/>
                  <a:gd name="T34" fmla="*/ 138 w 2806"/>
                  <a:gd name="T35" fmla="*/ 352 h 357"/>
                  <a:gd name="T36" fmla="*/ 101 w 2806"/>
                  <a:gd name="T37" fmla="*/ 339 h 357"/>
                  <a:gd name="T38" fmla="*/ 67 w 2806"/>
                  <a:gd name="T39" fmla="*/ 318 h 357"/>
                  <a:gd name="T40" fmla="*/ 39 w 2806"/>
                  <a:gd name="T41" fmla="*/ 290 h 357"/>
                  <a:gd name="T42" fmla="*/ 19 w 2806"/>
                  <a:gd name="T43" fmla="*/ 258 h 357"/>
                  <a:gd name="T44" fmla="*/ 5 w 2806"/>
                  <a:gd name="T45" fmla="*/ 220 h 357"/>
                  <a:gd name="T46" fmla="*/ 0 w 2806"/>
                  <a:gd name="T47" fmla="*/ 180 h 357"/>
                  <a:gd name="T48" fmla="*/ 5 w 2806"/>
                  <a:gd name="T49" fmla="*/ 139 h 357"/>
                  <a:gd name="T50" fmla="*/ 19 w 2806"/>
                  <a:gd name="T51" fmla="*/ 101 h 357"/>
                  <a:gd name="T52" fmla="*/ 39 w 2806"/>
                  <a:gd name="T53" fmla="*/ 68 h 357"/>
                  <a:gd name="T54" fmla="*/ 67 w 2806"/>
                  <a:gd name="T55" fmla="*/ 39 h 357"/>
                  <a:gd name="T56" fmla="*/ 101 w 2806"/>
                  <a:gd name="T57" fmla="*/ 20 h 357"/>
                  <a:gd name="T58" fmla="*/ 138 w 2806"/>
                  <a:gd name="T59" fmla="*/ 6 h 357"/>
                  <a:gd name="T60" fmla="*/ 179 w 2806"/>
                  <a:gd name="T61"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06" h="357">
                    <a:moveTo>
                      <a:pt x="179" y="0"/>
                    </a:moveTo>
                    <a:lnTo>
                      <a:pt x="2629" y="0"/>
                    </a:lnTo>
                    <a:lnTo>
                      <a:pt x="2669" y="6"/>
                    </a:lnTo>
                    <a:lnTo>
                      <a:pt x="2707" y="20"/>
                    </a:lnTo>
                    <a:lnTo>
                      <a:pt x="2740" y="39"/>
                    </a:lnTo>
                    <a:lnTo>
                      <a:pt x="2767" y="68"/>
                    </a:lnTo>
                    <a:lnTo>
                      <a:pt x="2788" y="101"/>
                    </a:lnTo>
                    <a:lnTo>
                      <a:pt x="2803" y="139"/>
                    </a:lnTo>
                    <a:lnTo>
                      <a:pt x="2806" y="180"/>
                    </a:lnTo>
                    <a:lnTo>
                      <a:pt x="2803" y="220"/>
                    </a:lnTo>
                    <a:lnTo>
                      <a:pt x="2788" y="258"/>
                    </a:lnTo>
                    <a:lnTo>
                      <a:pt x="2767" y="290"/>
                    </a:lnTo>
                    <a:lnTo>
                      <a:pt x="2740" y="318"/>
                    </a:lnTo>
                    <a:lnTo>
                      <a:pt x="2707" y="339"/>
                    </a:lnTo>
                    <a:lnTo>
                      <a:pt x="2669" y="352"/>
                    </a:lnTo>
                    <a:lnTo>
                      <a:pt x="2629" y="357"/>
                    </a:lnTo>
                    <a:lnTo>
                      <a:pt x="179" y="357"/>
                    </a:lnTo>
                    <a:lnTo>
                      <a:pt x="138" y="352"/>
                    </a:lnTo>
                    <a:lnTo>
                      <a:pt x="101" y="339"/>
                    </a:lnTo>
                    <a:lnTo>
                      <a:pt x="67" y="318"/>
                    </a:lnTo>
                    <a:lnTo>
                      <a:pt x="39" y="290"/>
                    </a:lnTo>
                    <a:lnTo>
                      <a:pt x="19" y="258"/>
                    </a:lnTo>
                    <a:lnTo>
                      <a:pt x="5" y="220"/>
                    </a:lnTo>
                    <a:lnTo>
                      <a:pt x="0" y="180"/>
                    </a:lnTo>
                    <a:lnTo>
                      <a:pt x="5" y="139"/>
                    </a:lnTo>
                    <a:lnTo>
                      <a:pt x="19" y="101"/>
                    </a:lnTo>
                    <a:lnTo>
                      <a:pt x="39" y="68"/>
                    </a:lnTo>
                    <a:lnTo>
                      <a:pt x="67" y="39"/>
                    </a:lnTo>
                    <a:lnTo>
                      <a:pt x="101" y="20"/>
                    </a:lnTo>
                    <a:lnTo>
                      <a:pt x="138" y="6"/>
                    </a:lnTo>
                    <a:lnTo>
                      <a:pt x="179" y="0"/>
                    </a:lnTo>
                    <a:close/>
                  </a:path>
                </a:pathLst>
              </a:custGeom>
              <a:grpFill/>
              <a:ln w="0">
                <a:noFill/>
                <a:prstDash val="solid"/>
                <a:round/>
                <a:headEnd/>
                <a:tailEnd/>
              </a:ln>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grpSp>
        <p:sp>
          <p:nvSpPr>
            <p:cNvPr id="8" name="TextBox 7"/>
            <p:cNvSpPr txBox="1"/>
            <p:nvPr/>
          </p:nvSpPr>
          <p:spPr>
            <a:xfrm>
              <a:off x="1630639" y="3082712"/>
              <a:ext cx="2479149" cy="415468"/>
            </a:xfrm>
            <a:prstGeom prst="rect">
              <a:avLst/>
            </a:prstGeom>
            <a:noFill/>
          </p:spPr>
          <p:txBody>
            <a:bodyPr wrap="square" lIns="91411" tIns="45705" rIns="91411" bIns="45705" rtlCol="0">
              <a:spAutoFit/>
            </a:bodyPr>
            <a:lstStyle/>
            <a:p>
              <a:pPr marL="112691" marR="0" lvl="0" indent="0" algn="l" defTabSz="914225"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E81123"/>
                      </a:gs>
                      <a:gs pos="100000">
                        <a:srgbClr val="E81123"/>
                      </a:gs>
                    </a:gsLst>
                    <a:lin ang="5400000" scaled="0"/>
                  </a:gradFill>
                  <a:effectLst/>
                  <a:uLnTx/>
                  <a:uFillTx/>
                  <a:latin typeface="Segoe UI"/>
                  <a:ea typeface="+mn-ea"/>
                  <a:cs typeface="+mn-cs"/>
                </a:rPr>
                <a:t>Threat Actor targets employee(s)</a:t>
              </a:r>
            </a:p>
            <a:p>
              <a:pPr marL="112691" marR="0" lvl="0" indent="0" algn="l" defTabSz="914225"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E81123"/>
                      </a:gs>
                      <a:gs pos="100000">
                        <a:srgbClr val="E81123"/>
                      </a:gs>
                    </a:gsLst>
                    <a:lin ang="5400000" scaled="0"/>
                  </a:gradFill>
                  <a:effectLst/>
                  <a:uLnTx/>
                  <a:uFillTx/>
                  <a:latin typeface="Segoe UI"/>
                  <a:ea typeface="+mn-ea"/>
                  <a:cs typeface="+mn-cs"/>
                </a:rPr>
                <a:t>via phishing campaign</a:t>
              </a:r>
            </a:p>
          </p:txBody>
        </p:sp>
        <p:sp>
          <p:nvSpPr>
            <p:cNvPr id="9" name="Oval 8"/>
            <p:cNvSpPr>
              <a:spLocks noChangeAspect="1"/>
            </p:cNvSpPr>
            <p:nvPr/>
          </p:nvSpPr>
          <p:spPr>
            <a:xfrm>
              <a:off x="1342555" y="3140495"/>
              <a:ext cx="324828" cy="324782"/>
            </a:xfrm>
            <a:prstGeom prst="ellipse">
              <a:avLst/>
            </a:prstGeom>
            <a:solidFill>
              <a:srgbClr val="FF0000"/>
            </a:solidFill>
            <a:ln>
              <a:noFill/>
            </a:ln>
          </p:spPr>
          <p:style>
            <a:lnRef idx="1">
              <a:schemeClr val="accent5"/>
            </a:lnRef>
            <a:fillRef idx="3">
              <a:schemeClr val="accent5"/>
            </a:fillRef>
            <a:effectRef idx="2">
              <a:schemeClr val="accent5"/>
            </a:effectRef>
            <a:fontRef idx="minor">
              <a:schemeClr val="lt1"/>
            </a:fontRef>
          </p:style>
          <p:txBody>
            <a:bodyPr lIns="91398" tIns="45699" rIns="91398" bIns="45699" rtlCol="0" anchor="ctr"/>
            <a:lstStyle/>
            <a:p>
              <a:pPr marL="0" marR="0" lvl="0" indent="0" algn="ctr" defTabSz="913958"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prstClr val="white"/>
                  </a:solidFill>
                  <a:effectLst/>
                  <a:uLnTx/>
                  <a:uFillTx/>
                  <a:latin typeface="Segoe UI"/>
                  <a:ea typeface="+mn-ea"/>
                  <a:cs typeface="Segoe UI" panose="020B0502040204020203" pitchFamily="34" charset="0"/>
                </a:rPr>
                <a:t>1</a:t>
              </a:r>
            </a:p>
          </p:txBody>
        </p:sp>
        <p:grpSp>
          <p:nvGrpSpPr>
            <p:cNvPr id="7" name="Group 6"/>
            <p:cNvGrpSpPr/>
            <p:nvPr/>
          </p:nvGrpSpPr>
          <p:grpSpPr>
            <a:xfrm>
              <a:off x="729315" y="3040350"/>
              <a:ext cx="494530" cy="494459"/>
              <a:chOff x="417919" y="1954897"/>
              <a:chExt cx="447616" cy="447616"/>
            </a:xfrm>
          </p:grpSpPr>
          <p:sp>
            <p:nvSpPr>
              <p:cNvPr id="42" name="Oval 41"/>
              <p:cNvSpPr/>
              <p:nvPr/>
            </p:nvSpPr>
            <p:spPr>
              <a:xfrm>
                <a:off x="439549" y="1969606"/>
                <a:ext cx="414413" cy="4144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grpSp>
            <p:nvGrpSpPr>
              <p:cNvPr id="43" name="Group 42"/>
              <p:cNvGrpSpPr>
                <a:grpSpLocks noChangeAspect="1"/>
              </p:cNvGrpSpPr>
              <p:nvPr/>
            </p:nvGrpSpPr>
            <p:grpSpPr>
              <a:xfrm>
                <a:off x="417919" y="1954897"/>
                <a:ext cx="447616" cy="447616"/>
                <a:chOff x="8811774" y="2249124"/>
                <a:chExt cx="743447" cy="743447"/>
              </a:xfrm>
            </p:grpSpPr>
            <p:sp>
              <p:nvSpPr>
                <p:cNvPr id="44" name="Donut 270"/>
                <p:cNvSpPr/>
                <p:nvPr/>
              </p:nvSpPr>
              <p:spPr>
                <a:xfrm>
                  <a:off x="8811774" y="2249124"/>
                  <a:ext cx="743447" cy="743447"/>
                </a:xfrm>
                <a:prstGeom prst="donut">
                  <a:avLst>
                    <a:gd name="adj" fmla="val 57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grpSp>
              <p:nvGrpSpPr>
                <p:cNvPr id="45" name="Group 44"/>
                <p:cNvGrpSpPr/>
                <p:nvPr/>
              </p:nvGrpSpPr>
              <p:grpSpPr>
                <a:xfrm>
                  <a:off x="8942135" y="2332639"/>
                  <a:ext cx="511205" cy="553406"/>
                  <a:chOff x="10804526" y="3363913"/>
                  <a:chExt cx="2538413" cy="2747963"/>
                </a:xfrm>
              </p:grpSpPr>
              <p:sp>
                <p:nvSpPr>
                  <p:cNvPr id="46" name="Freeform 256"/>
                  <p:cNvSpPr>
                    <a:spLocks noEditPoints="1"/>
                  </p:cNvSpPr>
                  <p:nvPr/>
                </p:nvSpPr>
                <p:spPr bwMode="auto">
                  <a:xfrm>
                    <a:off x="11636376" y="3363913"/>
                    <a:ext cx="503238" cy="501650"/>
                  </a:xfrm>
                  <a:custGeom>
                    <a:avLst/>
                    <a:gdLst>
                      <a:gd name="T0" fmla="*/ 282 w 633"/>
                      <a:gd name="T1" fmla="*/ 122 h 632"/>
                      <a:gd name="T2" fmla="*/ 217 w 633"/>
                      <a:gd name="T3" fmla="*/ 145 h 632"/>
                      <a:gd name="T4" fmla="*/ 166 w 633"/>
                      <a:gd name="T5" fmla="*/ 188 h 632"/>
                      <a:gd name="T6" fmla="*/ 132 w 633"/>
                      <a:gd name="T7" fmla="*/ 247 h 632"/>
                      <a:gd name="T8" fmla="*/ 119 w 633"/>
                      <a:gd name="T9" fmla="*/ 316 h 632"/>
                      <a:gd name="T10" fmla="*/ 132 w 633"/>
                      <a:gd name="T11" fmla="*/ 385 h 632"/>
                      <a:gd name="T12" fmla="*/ 166 w 633"/>
                      <a:gd name="T13" fmla="*/ 443 h 632"/>
                      <a:gd name="T14" fmla="*/ 217 w 633"/>
                      <a:gd name="T15" fmla="*/ 486 h 632"/>
                      <a:gd name="T16" fmla="*/ 282 w 633"/>
                      <a:gd name="T17" fmla="*/ 510 h 632"/>
                      <a:gd name="T18" fmla="*/ 353 w 633"/>
                      <a:gd name="T19" fmla="*/ 510 h 632"/>
                      <a:gd name="T20" fmla="*/ 416 w 633"/>
                      <a:gd name="T21" fmla="*/ 486 h 632"/>
                      <a:gd name="T22" fmla="*/ 468 w 633"/>
                      <a:gd name="T23" fmla="*/ 443 h 632"/>
                      <a:gd name="T24" fmla="*/ 503 w 633"/>
                      <a:gd name="T25" fmla="*/ 385 h 632"/>
                      <a:gd name="T26" fmla="*/ 514 w 633"/>
                      <a:gd name="T27" fmla="*/ 316 h 632"/>
                      <a:gd name="T28" fmla="*/ 503 w 633"/>
                      <a:gd name="T29" fmla="*/ 247 h 632"/>
                      <a:gd name="T30" fmla="*/ 468 w 633"/>
                      <a:gd name="T31" fmla="*/ 188 h 632"/>
                      <a:gd name="T32" fmla="*/ 416 w 633"/>
                      <a:gd name="T33" fmla="*/ 145 h 632"/>
                      <a:gd name="T34" fmla="*/ 353 w 633"/>
                      <a:gd name="T35" fmla="*/ 122 h 632"/>
                      <a:gd name="T36" fmla="*/ 317 w 633"/>
                      <a:gd name="T37" fmla="*/ 0 h 632"/>
                      <a:gd name="T38" fmla="*/ 402 w 633"/>
                      <a:gd name="T39" fmla="*/ 11 h 632"/>
                      <a:gd name="T40" fmla="*/ 478 w 633"/>
                      <a:gd name="T41" fmla="*/ 43 h 632"/>
                      <a:gd name="T42" fmla="*/ 541 w 633"/>
                      <a:gd name="T43" fmla="*/ 93 h 632"/>
                      <a:gd name="T44" fmla="*/ 590 w 633"/>
                      <a:gd name="T45" fmla="*/ 156 h 632"/>
                      <a:gd name="T46" fmla="*/ 623 w 633"/>
                      <a:gd name="T47" fmla="*/ 232 h 632"/>
                      <a:gd name="T48" fmla="*/ 633 w 633"/>
                      <a:gd name="T49" fmla="*/ 316 h 632"/>
                      <a:gd name="T50" fmla="*/ 623 w 633"/>
                      <a:gd name="T51" fmla="*/ 400 h 632"/>
                      <a:gd name="T52" fmla="*/ 590 w 633"/>
                      <a:gd name="T53" fmla="*/ 475 h 632"/>
                      <a:gd name="T54" fmla="*/ 541 w 633"/>
                      <a:gd name="T55" fmla="*/ 539 h 632"/>
                      <a:gd name="T56" fmla="*/ 478 w 633"/>
                      <a:gd name="T57" fmla="*/ 589 h 632"/>
                      <a:gd name="T58" fmla="*/ 402 w 633"/>
                      <a:gd name="T59" fmla="*/ 620 h 632"/>
                      <a:gd name="T60" fmla="*/ 317 w 633"/>
                      <a:gd name="T61" fmla="*/ 632 h 632"/>
                      <a:gd name="T62" fmla="*/ 233 w 633"/>
                      <a:gd name="T63" fmla="*/ 620 h 632"/>
                      <a:gd name="T64" fmla="*/ 157 w 633"/>
                      <a:gd name="T65" fmla="*/ 589 h 632"/>
                      <a:gd name="T66" fmla="*/ 93 w 633"/>
                      <a:gd name="T67" fmla="*/ 539 h 632"/>
                      <a:gd name="T68" fmla="*/ 43 w 633"/>
                      <a:gd name="T69" fmla="*/ 475 h 632"/>
                      <a:gd name="T70" fmla="*/ 12 w 633"/>
                      <a:gd name="T71" fmla="*/ 400 h 632"/>
                      <a:gd name="T72" fmla="*/ 0 w 633"/>
                      <a:gd name="T73" fmla="*/ 316 h 632"/>
                      <a:gd name="T74" fmla="*/ 12 w 633"/>
                      <a:gd name="T75" fmla="*/ 232 h 632"/>
                      <a:gd name="T76" fmla="*/ 43 w 633"/>
                      <a:gd name="T77" fmla="*/ 156 h 632"/>
                      <a:gd name="T78" fmla="*/ 93 w 633"/>
                      <a:gd name="T79" fmla="*/ 93 h 632"/>
                      <a:gd name="T80" fmla="*/ 157 w 633"/>
                      <a:gd name="T81" fmla="*/ 43 h 632"/>
                      <a:gd name="T82" fmla="*/ 233 w 633"/>
                      <a:gd name="T83" fmla="*/ 11 h 632"/>
                      <a:gd name="T84" fmla="*/ 317 w 633"/>
                      <a:gd name="T85" fmla="*/ 0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33" h="632">
                        <a:moveTo>
                          <a:pt x="317" y="119"/>
                        </a:moveTo>
                        <a:lnTo>
                          <a:pt x="282" y="122"/>
                        </a:lnTo>
                        <a:lnTo>
                          <a:pt x="248" y="131"/>
                        </a:lnTo>
                        <a:lnTo>
                          <a:pt x="217" y="145"/>
                        </a:lnTo>
                        <a:lnTo>
                          <a:pt x="190" y="165"/>
                        </a:lnTo>
                        <a:lnTo>
                          <a:pt x="166" y="188"/>
                        </a:lnTo>
                        <a:lnTo>
                          <a:pt x="147" y="217"/>
                        </a:lnTo>
                        <a:lnTo>
                          <a:pt x="132" y="247"/>
                        </a:lnTo>
                        <a:lnTo>
                          <a:pt x="122" y="280"/>
                        </a:lnTo>
                        <a:lnTo>
                          <a:pt x="119" y="316"/>
                        </a:lnTo>
                        <a:lnTo>
                          <a:pt x="122" y="351"/>
                        </a:lnTo>
                        <a:lnTo>
                          <a:pt x="132" y="385"/>
                        </a:lnTo>
                        <a:lnTo>
                          <a:pt x="147" y="415"/>
                        </a:lnTo>
                        <a:lnTo>
                          <a:pt x="166" y="443"/>
                        </a:lnTo>
                        <a:lnTo>
                          <a:pt x="190" y="467"/>
                        </a:lnTo>
                        <a:lnTo>
                          <a:pt x="217" y="486"/>
                        </a:lnTo>
                        <a:lnTo>
                          <a:pt x="248" y="501"/>
                        </a:lnTo>
                        <a:lnTo>
                          <a:pt x="282" y="510"/>
                        </a:lnTo>
                        <a:lnTo>
                          <a:pt x="317" y="513"/>
                        </a:lnTo>
                        <a:lnTo>
                          <a:pt x="353" y="510"/>
                        </a:lnTo>
                        <a:lnTo>
                          <a:pt x="386" y="501"/>
                        </a:lnTo>
                        <a:lnTo>
                          <a:pt x="416" y="486"/>
                        </a:lnTo>
                        <a:lnTo>
                          <a:pt x="445" y="467"/>
                        </a:lnTo>
                        <a:lnTo>
                          <a:pt x="468" y="443"/>
                        </a:lnTo>
                        <a:lnTo>
                          <a:pt x="488" y="415"/>
                        </a:lnTo>
                        <a:lnTo>
                          <a:pt x="503" y="385"/>
                        </a:lnTo>
                        <a:lnTo>
                          <a:pt x="511" y="351"/>
                        </a:lnTo>
                        <a:lnTo>
                          <a:pt x="514" y="316"/>
                        </a:lnTo>
                        <a:lnTo>
                          <a:pt x="511" y="280"/>
                        </a:lnTo>
                        <a:lnTo>
                          <a:pt x="503" y="247"/>
                        </a:lnTo>
                        <a:lnTo>
                          <a:pt x="488" y="217"/>
                        </a:lnTo>
                        <a:lnTo>
                          <a:pt x="468" y="188"/>
                        </a:lnTo>
                        <a:lnTo>
                          <a:pt x="445" y="165"/>
                        </a:lnTo>
                        <a:lnTo>
                          <a:pt x="416" y="145"/>
                        </a:lnTo>
                        <a:lnTo>
                          <a:pt x="386" y="131"/>
                        </a:lnTo>
                        <a:lnTo>
                          <a:pt x="353" y="122"/>
                        </a:lnTo>
                        <a:lnTo>
                          <a:pt x="317" y="119"/>
                        </a:lnTo>
                        <a:close/>
                        <a:moveTo>
                          <a:pt x="317" y="0"/>
                        </a:moveTo>
                        <a:lnTo>
                          <a:pt x="361" y="2"/>
                        </a:lnTo>
                        <a:lnTo>
                          <a:pt x="402" y="11"/>
                        </a:lnTo>
                        <a:lnTo>
                          <a:pt x="441" y="24"/>
                        </a:lnTo>
                        <a:lnTo>
                          <a:pt x="478" y="43"/>
                        </a:lnTo>
                        <a:lnTo>
                          <a:pt x="511" y="65"/>
                        </a:lnTo>
                        <a:lnTo>
                          <a:pt x="541" y="93"/>
                        </a:lnTo>
                        <a:lnTo>
                          <a:pt x="568" y="122"/>
                        </a:lnTo>
                        <a:lnTo>
                          <a:pt x="590" y="156"/>
                        </a:lnTo>
                        <a:lnTo>
                          <a:pt x="609" y="193"/>
                        </a:lnTo>
                        <a:lnTo>
                          <a:pt x="623" y="232"/>
                        </a:lnTo>
                        <a:lnTo>
                          <a:pt x="631" y="272"/>
                        </a:lnTo>
                        <a:lnTo>
                          <a:pt x="633" y="316"/>
                        </a:lnTo>
                        <a:lnTo>
                          <a:pt x="631" y="359"/>
                        </a:lnTo>
                        <a:lnTo>
                          <a:pt x="623" y="400"/>
                        </a:lnTo>
                        <a:lnTo>
                          <a:pt x="609" y="439"/>
                        </a:lnTo>
                        <a:lnTo>
                          <a:pt x="590" y="475"/>
                        </a:lnTo>
                        <a:lnTo>
                          <a:pt x="568" y="509"/>
                        </a:lnTo>
                        <a:lnTo>
                          <a:pt x="541" y="539"/>
                        </a:lnTo>
                        <a:lnTo>
                          <a:pt x="511" y="566"/>
                        </a:lnTo>
                        <a:lnTo>
                          <a:pt x="478" y="589"/>
                        </a:lnTo>
                        <a:lnTo>
                          <a:pt x="441" y="607"/>
                        </a:lnTo>
                        <a:lnTo>
                          <a:pt x="402" y="620"/>
                        </a:lnTo>
                        <a:lnTo>
                          <a:pt x="361" y="629"/>
                        </a:lnTo>
                        <a:lnTo>
                          <a:pt x="317" y="632"/>
                        </a:lnTo>
                        <a:lnTo>
                          <a:pt x="274" y="629"/>
                        </a:lnTo>
                        <a:lnTo>
                          <a:pt x="233" y="620"/>
                        </a:lnTo>
                        <a:lnTo>
                          <a:pt x="194" y="607"/>
                        </a:lnTo>
                        <a:lnTo>
                          <a:pt x="157" y="589"/>
                        </a:lnTo>
                        <a:lnTo>
                          <a:pt x="123" y="566"/>
                        </a:lnTo>
                        <a:lnTo>
                          <a:pt x="93" y="539"/>
                        </a:lnTo>
                        <a:lnTo>
                          <a:pt x="67" y="509"/>
                        </a:lnTo>
                        <a:lnTo>
                          <a:pt x="43" y="475"/>
                        </a:lnTo>
                        <a:lnTo>
                          <a:pt x="26" y="439"/>
                        </a:lnTo>
                        <a:lnTo>
                          <a:pt x="12" y="400"/>
                        </a:lnTo>
                        <a:lnTo>
                          <a:pt x="3" y="359"/>
                        </a:lnTo>
                        <a:lnTo>
                          <a:pt x="0" y="316"/>
                        </a:lnTo>
                        <a:lnTo>
                          <a:pt x="3" y="272"/>
                        </a:lnTo>
                        <a:lnTo>
                          <a:pt x="12" y="232"/>
                        </a:lnTo>
                        <a:lnTo>
                          <a:pt x="26" y="193"/>
                        </a:lnTo>
                        <a:lnTo>
                          <a:pt x="43" y="156"/>
                        </a:lnTo>
                        <a:lnTo>
                          <a:pt x="67" y="122"/>
                        </a:lnTo>
                        <a:lnTo>
                          <a:pt x="93" y="93"/>
                        </a:lnTo>
                        <a:lnTo>
                          <a:pt x="123" y="65"/>
                        </a:lnTo>
                        <a:lnTo>
                          <a:pt x="157" y="43"/>
                        </a:lnTo>
                        <a:lnTo>
                          <a:pt x="194" y="24"/>
                        </a:lnTo>
                        <a:lnTo>
                          <a:pt x="233" y="11"/>
                        </a:lnTo>
                        <a:lnTo>
                          <a:pt x="274" y="2"/>
                        </a:lnTo>
                        <a:lnTo>
                          <a:pt x="317" y="0"/>
                        </a:lnTo>
                        <a:close/>
                      </a:path>
                    </a:pathLst>
                  </a:custGeom>
                  <a:solidFill>
                    <a:srgbClr val="000000"/>
                  </a:solidFill>
                  <a:ln w="0">
                    <a:noFill/>
                    <a:prstDash val="solid"/>
                    <a:round/>
                    <a:headEnd/>
                    <a:tailEnd/>
                  </a:ln>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7" name="Freeform 257"/>
                  <p:cNvSpPr>
                    <a:spLocks/>
                  </p:cNvSpPr>
                  <p:nvPr/>
                </p:nvSpPr>
                <p:spPr bwMode="auto">
                  <a:xfrm>
                    <a:off x="10804526" y="4906963"/>
                    <a:ext cx="654050" cy="1204913"/>
                  </a:xfrm>
                  <a:custGeom>
                    <a:avLst/>
                    <a:gdLst>
                      <a:gd name="T0" fmla="*/ 24 w 823"/>
                      <a:gd name="T1" fmla="*/ 0 h 1519"/>
                      <a:gd name="T2" fmla="*/ 352 w 823"/>
                      <a:gd name="T3" fmla="*/ 576 h 1519"/>
                      <a:gd name="T4" fmla="*/ 176 w 823"/>
                      <a:gd name="T5" fmla="*/ 429 h 1519"/>
                      <a:gd name="T6" fmla="*/ 181 w 823"/>
                      <a:gd name="T7" fmla="*/ 502 h 1519"/>
                      <a:gd name="T8" fmla="*/ 189 w 823"/>
                      <a:gd name="T9" fmla="*/ 570 h 1519"/>
                      <a:gd name="T10" fmla="*/ 199 w 823"/>
                      <a:gd name="T11" fmla="*/ 633 h 1519"/>
                      <a:gd name="T12" fmla="*/ 212 w 823"/>
                      <a:gd name="T13" fmla="*/ 692 h 1519"/>
                      <a:gd name="T14" fmla="*/ 228 w 823"/>
                      <a:gd name="T15" fmla="*/ 748 h 1519"/>
                      <a:gd name="T16" fmla="*/ 244 w 823"/>
                      <a:gd name="T17" fmla="*/ 798 h 1519"/>
                      <a:gd name="T18" fmla="*/ 263 w 823"/>
                      <a:gd name="T19" fmla="*/ 845 h 1519"/>
                      <a:gd name="T20" fmla="*/ 283 w 823"/>
                      <a:gd name="T21" fmla="*/ 888 h 1519"/>
                      <a:gd name="T22" fmla="*/ 304 w 823"/>
                      <a:gd name="T23" fmla="*/ 928 h 1519"/>
                      <a:gd name="T24" fmla="*/ 326 w 823"/>
                      <a:gd name="T25" fmla="*/ 964 h 1519"/>
                      <a:gd name="T26" fmla="*/ 348 w 823"/>
                      <a:gd name="T27" fmla="*/ 997 h 1519"/>
                      <a:gd name="T28" fmla="*/ 370 w 823"/>
                      <a:gd name="T29" fmla="*/ 1026 h 1519"/>
                      <a:gd name="T30" fmla="*/ 392 w 823"/>
                      <a:gd name="T31" fmla="*/ 1052 h 1519"/>
                      <a:gd name="T32" fmla="*/ 413 w 823"/>
                      <a:gd name="T33" fmla="*/ 1076 h 1519"/>
                      <a:gd name="T34" fmla="*/ 434 w 823"/>
                      <a:gd name="T35" fmla="*/ 1097 h 1519"/>
                      <a:gd name="T36" fmla="*/ 454 w 823"/>
                      <a:gd name="T37" fmla="*/ 1114 h 1519"/>
                      <a:gd name="T38" fmla="*/ 472 w 823"/>
                      <a:gd name="T39" fmla="*/ 1129 h 1519"/>
                      <a:gd name="T40" fmla="*/ 488 w 823"/>
                      <a:gd name="T41" fmla="*/ 1142 h 1519"/>
                      <a:gd name="T42" fmla="*/ 526 w 823"/>
                      <a:gd name="T43" fmla="*/ 1170 h 1519"/>
                      <a:gd name="T44" fmla="*/ 564 w 823"/>
                      <a:gd name="T45" fmla="*/ 1194 h 1519"/>
                      <a:gd name="T46" fmla="*/ 602 w 823"/>
                      <a:gd name="T47" fmla="*/ 1216 h 1519"/>
                      <a:gd name="T48" fmla="*/ 641 w 823"/>
                      <a:gd name="T49" fmla="*/ 1234 h 1519"/>
                      <a:gd name="T50" fmla="*/ 682 w 823"/>
                      <a:gd name="T51" fmla="*/ 1250 h 1519"/>
                      <a:gd name="T52" fmla="*/ 725 w 823"/>
                      <a:gd name="T53" fmla="*/ 1262 h 1519"/>
                      <a:gd name="T54" fmla="*/ 772 w 823"/>
                      <a:gd name="T55" fmla="*/ 1270 h 1519"/>
                      <a:gd name="T56" fmla="*/ 823 w 823"/>
                      <a:gd name="T57" fmla="*/ 1276 h 1519"/>
                      <a:gd name="T58" fmla="*/ 788 w 823"/>
                      <a:gd name="T59" fmla="*/ 1519 h 1519"/>
                      <a:gd name="T60" fmla="*/ 728 w 823"/>
                      <a:gd name="T61" fmla="*/ 1514 h 1519"/>
                      <a:gd name="T62" fmla="*/ 668 w 823"/>
                      <a:gd name="T63" fmla="*/ 1502 h 1519"/>
                      <a:gd name="T64" fmla="*/ 609 w 823"/>
                      <a:gd name="T65" fmla="*/ 1484 h 1519"/>
                      <a:gd name="T66" fmla="*/ 552 w 823"/>
                      <a:gd name="T67" fmla="*/ 1460 h 1519"/>
                      <a:gd name="T68" fmla="*/ 496 w 823"/>
                      <a:gd name="T69" fmla="*/ 1432 h 1519"/>
                      <a:gd name="T70" fmla="*/ 444 w 823"/>
                      <a:gd name="T71" fmla="*/ 1399 h 1519"/>
                      <a:gd name="T72" fmla="*/ 394 w 823"/>
                      <a:gd name="T73" fmla="*/ 1363 h 1519"/>
                      <a:gd name="T74" fmla="*/ 348 w 823"/>
                      <a:gd name="T75" fmla="*/ 1325 h 1519"/>
                      <a:gd name="T76" fmla="*/ 305 w 823"/>
                      <a:gd name="T77" fmla="*/ 1284 h 1519"/>
                      <a:gd name="T78" fmla="*/ 269 w 823"/>
                      <a:gd name="T79" fmla="*/ 1241 h 1519"/>
                      <a:gd name="T80" fmla="*/ 235 w 823"/>
                      <a:gd name="T81" fmla="*/ 1197 h 1519"/>
                      <a:gd name="T82" fmla="*/ 208 w 823"/>
                      <a:gd name="T83" fmla="*/ 1154 h 1519"/>
                      <a:gd name="T84" fmla="*/ 178 w 823"/>
                      <a:gd name="T85" fmla="*/ 1098 h 1519"/>
                      <a:gd name="T86" fmla="*/ 149 w 823"/>
                      <a:gd name="T87" fmla="*/ 1036 h 1519"/>
                      <a:gd name="T88" fmla="*/ 121 w 823"/>
                      <a:gd name="T89" fmla="*/ 969 h 1519"/>
                      <a:gd name="T90" fmla="*/ 96 w 823"/>
                      <a:gd name="T91" fmla="*/ 898 h 1519"/>
                      <a:gd name="T92" fmla="*/ 72 w 823"/>
                      <a:gd name="T93" fmla="*/ 823 h 1519"/>
                      <a:gd name="T94" fmla="*/ 52 w 823"/>
                      <a:gd name="T95" fmla="*/ 744 h 1519"/>
                      <a:gd name="T96" fmla="*/ 34 w 823"/>
                      <a:gd name="T97" fmla="*/ 661 h 1519"/>
                      <a:gd name="T98" fmla="*/ 20 w 823"/>
                      <a:gd name="T99" fmla="*/ 575 h 1519"/>
                      <a:gd name="T100" fmla="*/ 9 w 823"/>
                      <a:gd name="T101" fmla="*/ 486 h 1519"/>
                      <a:gd name="T102" fmla="*/ 2 w 823"/>
                      <a:gd name="T103" fmla="*/ 393 h 1519"/>
                      <a:gd name="T104" fmla="*/ 0 w 823"/>
                      <a:gd name="T105" fmla="*/ 299 h 1519"/>
                      <a:gd name="T106" fmla="*/ 3 w 823"/>
                      <a:gd name="T107" fmla="*/ 201 h 1519"/>
                      <a:gd name="T108" fmla="*/ 10 w 823"/>
                      <a:gd name="T109" fmla="*/ 102 h 1519"/>
                      <a:gd name="T110" fmla="*/ 24 w 823"/>
                      <a:gd name="T111"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23" h="1519">
                        <a:moveTo>
                          <a:pt x="24" y="0"/>
                        </a:moveTo>
                        <a:lnTo>
                          <a:pt x="352" y="576"/>
                        </a:lnTo>
                        <a:lnTo>
                          <a:pt x="176" y="429"/>
                        </a:lnTo>
                        <a:lnTo>
                          <a:pt x="181" y="502"/>
                        </a:lnTo>
                        <a:lnTo>
                          <a:pt x="189" y="570"/>
                        </a:lnTo>
                        <a:lnTo>
                          <a:pt x="199" y="633"/>
                        </a:lnTo>
                        <a:lnTo>
                          <a:pt x="212" y="692"/>
                        </a:lnTo>
                        <a:lnTo>
                          <a:pt x="228" y="748"/>
                        </a:lnTo>
                        <a:lnTo>
                          <a:pt x="244" y="798"/>
                        </a:lnTo>
                        <a:lnTo>
                          <a:pt x="263" y="845"/>
                        </a:lnTo>
                        <a:lnTo>
                          <a:pt x="283" y="888"/>
                        </a:lnTo>
                        <a:lnTo>
                          <a:pt x="304" y="928"/>
                        </a:lnTo>
                        <a:lnTo>
                          <a:pt x="326" y="964"/>
                        </a:lnTo>
                        <a:lnTo>
                          <a:pt x="348" y="997"/>
                        </a:lnTo>
                        <a:lnTo>
                          <a:pt x="370" y="1026"/>
                        </a:lnTo>
                        <a:lnTo>
                          <a:pt x="392" y="1052"/>
                        </a:lnTo>
                        <a:lnTo>
                          <a:pt x="413" y="1076"/>
                        </a:lnTo>
                        <a:lnTo>
                          <a:pt x="434" y="1097"/>
                        </a:lnTo>
                        <a:lnTo>
                          <a:pt x="454" y="1114"/>
                        </a:lnTo>
                        <a:lnTo>
                          <a:pt x="472" y="1129"/>
                        </a:lnTo>
                        <a:lnTo>
                          <a:pt x="488" y="1142"/>
                        </a:lnTo>
                        <a:lnTo>
                          <a:pt x="526" y="1170"/>
                        </a:lnTo>
                        <a:lnTo>
                          <a:pt x="564" y="1194"/>
                        </a:lnTo>
                        <a:lnTo>
                          <a:pt x="602" y="1216"/>
                        </a:lnTo>
                        <a:lnTo>
                          <a:pt x="641" y="1234"/>
                        </a:lnTo>
                        <a:lnTo>
                          <a:pt x="682" y="1250"/>
                        </a:lnTo>
                        <a:lnTo>
                          <a:pt x="725" y="1262"/>
                        </a:lnTo>
                        <a:lnTo>
                          <a:pt x="772" y="1270"/>
                        </a:lnTo>
                        <a:lnTo>
                          <a:pt x="823" y="1276"/>
                        </a:lnTo>
                        <a:lnTo>
                          <a:pt x="788" y="1519"/>
                        </a:lnTo>
                        <a:lnTo>
                          <a:pt x="728" y="1514"/>
                        </a:lnTo>
                        <a:lnTo>
                          <a:pt x="668" y="1502"/>
                        </a:lnTo>
                        <a:lnTo>
                          <a:pt x="609" y="1484"/>
                        </a:lnTo>
                        <a:lnTo>
                          <a:pt x="552" y="1460"/>
                        </a:lnTo>
                        <a:lnTo>
                          <a:pt x="496" y="1432"/>
                        </a:lnTo>
                        <a:lnTo>
                          <a:pt x="444" y="1399"/>
                        </a:lnTo>
                        <a:lnTo>
                          <a:pt x="394" y="1363"/>
                        </a:lnTo>
                        <a:lnTo>
                          <a:pt x="348" y="1325"/>
                        </a:lnTo>
                        <a:lnTo>
                          <a:pt x="305" y="1284"/>
                        </a:lnTo>
                        <a:lnTo>
                          <a:pt x="269" y="1241"/>
                        </a:lnTo>
                        <a:lnTo>
                          <a:pt x="235" y="1197"/>
                        </a:lnTo>
                        <a:lnTo>
                          <a:pt x="208" y="1154"/>
                        </a:lnTo>
                        <a:lnTo>
                          <a:pt x="178" y="1098"/>
                        </a:lnTo>
                        <a:lnTo>
                          <a:pt x="149" y="1036"/>
                        </a:lnTo>
                        <a:lnTo>
                          <a:pt x="121" y="969"/>
                        </a:lnTo>
                        <a:lnTo>
                          <a:pt x="96" y="898"/>
                        </a:lnTo>
                        <a:lnTo>
                          <a:pt x="72" y="823"/>
                        </a:lnTo>
                        <a:lnTo>
                          <a:pt x="52" y="744"/>
                        </a:lnTo>
                        <a:lnTo>
                          <a:pt x="34" y="661"/>
                        </a:lnTo>
                        <a:lnTo>
                          <a:pt x="20" y="575"/>
                        </a:lnTo>
                        <a:lnTo>
                          <a:pt x="9" y="486"/>
                        </a:lnTo>
                        <a:lnTo>
                          <a:pt x="2" y="393"/>
                        </a:lnTo>
                        <a:lnTo>
                          <a:pt x="0" y="299"/>
                        </a:lnTo>
                        <a:lnTo>
                          <a:pt x="3" y="201"/>
                        </a:lnTo>
                        <a:lnTo>
                          <a:pt x="10" y="102"/>
                        </a:lnTo>
                        <a:lnTo>
                          <a:pt x="24" y="0"/>
                        </a:lnTo>
                        <a:close/>
                      </a:path>
                    </a:pathLst>
                  </a:custGeom>
                  <a:solidFill>
                    <a:srgbClr val="000000"/>
                  </a:solidFill>
                  <a:ln w="0">
                    <a:noFill/>
                    <a:prstDash val="solid"/>
                    <a:round/>
                    <a:headEnd/>
                    <a:tailEnd/>
                  </a:ln>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8" name="Freeform 258"/>
                  <p:cNvSpPr>
                    <a:spLocks noEditPoints="1"/>
                  </p:cNvSpPr>
                  <p:nvPr/>
                </p:nvSpPr>
                <p:spPr bwMode="auto">
                  <a:xfrm>
                    <a:off x="11398251" y="4092575"/>
                    <a:ext cx="1944688" cy="1384300"/>
                  </a:xfrm>
                  <a:custGeom>
                    <a:avLst/>
                    <a:gdLst>
                      <a:gd name="T0" fmla="*/ 2450 w 2450"/>
                      <a:gd name="T1" fmla="*/ 472 h 1743"/>
                      <a:gd name="T2" fmla="*/ 2450 w 2450"/>
                      <a:gd name="T3" fmla="*/ 1743 h 1743"/>
                      <a:gd name="T4" fmla="*/ 0 w 2450"/>
                      <a:gd name="T5" fmla="*/ 1743 h 1743"/>
                      <a:gd name="T6" fmla="*/ 0 w 2450"/>
                      <a:gd name="T7" fmla="*/ 500 h 1743"/>
                      <a:gd name="T8" fmla="*/ 1195 w 2450"/>
                      <a:gd name="T9" fmla="*/ 1163 h 1743"/>
                      <a:gd name="T10" fmla="*/ 1200 w 2450"/>
                      <a:gd name="T11" fmla="*/ 1154 h 1743"/>
                      <a:gd name="T12" fmla="*/ 1204 w 2450"/>
                      <a:gd name="T13" fmla="*/ 1163 h 1743"/>
                      <a:gd name="T14" fmla="*/ 2450 w 2450"/>
                      <a:gd name="T15" fmla="*/ 472 h 1743"/>
                      <a:gd name="T16" fmla="*/ 0 w 2450"/>
                      <a:gd name="T17" fmla="*/ 0 h 1743"/>
                      <a:gd name="T18" fmla="*/ 2450 w 2450"/>
                      <a:gd name="T19" fmla="*/ 0 h 1743"/>
                      <a:gd name="T20" fmla="*/ 2450 w 2450"/>
                      <a:gd name="T21" fmla="*/ 185 h 1743"/>
                      <a:gd name="T22" fmla="*/ 1200 w 2450"/>
                      <a:gd name="T23" fmla="*/ 878 h 1743"/>
                      <a:gd name="T24" fmla="*/ 0 w 2450"/>
                      <a:gd name="T25" fmla="*/ 212 h 1743"/>
                      <a:gd name="T26" fmla="*/ 0 w 2450"/>
                      <a:gd name="T27" fmla="*/ 0 h 1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50" h="1743">
                        <a:moveTo>
                          <a:pt x="2450" y="472"/>
                        </a:moveTo>
                        <a:lnTo>
                          <a:pt x="2450" y="1743"/>
                        </a:lnTo>
                        <a:lnTo>
                          <a:pt x="0" y="1743"/>
                        </a:lnTo>
                        <a:lnTo>
                          <a:pt x="0" y="500"/>
                        </a:lnTo>
                        <a:lnTo>
                          <a:pt x="1195" y="1163"/>
                        </a:lnTo>
                        <a:lnTo>
                          <a:pt x="1200" y="1154"/>
                        </a:lnTo>
                        <a:lnTo>
                          <a:pt x="1204" y="1163"/>
                        </a:lnTo>
                        <a:lnTo>
                          <a:pt x="2450" y="472"/>
                        </a:lnTo>
                        <a:close/>
                        <a:moveTo>
                          <a:pt x="0" y="0"/>
                        </a:moveTo>
                        <a:lnTo>
                          <a:pt x="2450" y="0"/>
                        </a:lnTo>
                        <a:lnTo>
                          <a:pt x="2450" y="185"/>
                        </a:lnTo>
                        <a:lnTo>
                          <a:pt x="1200" y="878"/>
                        </a:lnTo>
                        <a:lnTo>
                          <a:pt x="0" y="212"/>
                        </a:lnTo>
                        <a:lnTo>
                          <a:pt x="0" y="0"/>
                        </a:lnTo>
                        <a:close/>
                      </a:path>
                    </a:pathLst>
                  </a:custGeom>
                  <a:solidFill>
                    <a:srgbClr val="000000"/>
                  </a:solidFill>
                  <a:ln w="0">
                    <a:noFill/>
                    <a:prstDash val="solid"/>
                    <a:round/>
                    <a:headEnd/>
                    <a:tailEnd/>
                  </a:ln>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9" name="Rectangle 259"/>
                  <p:cNvSpPr>
                    <a:spLocks noChangeArrowheads="1"/>
                  </p:cNvSpPr>
                  <p:nvPr/>
                </p:nvSpPr>
                <p:spPr bwMode="auto">
                  <a:xfrm>
                    <a:off x="11763376" y="3789363"/>
                    <a:ext cx="246063" cy="442913"/>
                  </a:xfrm>
                  <a:prstGeom prst="rect">
                    <a:avLst/>
                  </a:prstGeom>
                  <a:solidFill>
                    <a:srgbClr val="000000"/>
                  </a:solidFill>
                  <a:ln w="0">
                    <a:noFill/>
                    <a:prstDash val="solid"/>
                    <a:miter lim="800000"/>
                    <a:headEnd/>
                    <a:tailEnd/>
                  </a:ln>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50" name="Freeform 260"/>
                  <p:cNvSpPr>
                    <a:spLocks/>
                  </p:cNvSpPr>
                  <p:nvPr/>
                </p:nvSpPr>
                <p:spPr bwMode="auto">
                  <a:xfrm>
                    <a:off x="11398251" y="4906963"/>
                    <a:ext cx="611188" cy="1204913"/>
                  </a:xfrm>
                  <a:custGeom>
                    <a:avLst/>
                    <a:gdLst>
                      <a:gd name="T0" fmla="*/ 459 w 770"/>
                      <a:gd name="T1" fmla="*/ 0 h 1519"/>
                      <a:gd name="T2" fmla="*/ 770 w 770"/>
                      <a:gd name="T3" fmla="*/ 0 h 1519"/>
                      <a:gd name="T4" fmla="*/ 770 w 770"/>
                      <a:gd name="T5" fmla="*/ 625 h 1519"/>
                      <a:gd name="T6" fmla="*/ 768 w 770"/>
                      <a:gd name="T7" fmla="*/ 712 h 1519"/>
                      <a:gd name="T8" fmla="*/ 764 w 770"/>
                      <a:gd name="T9" fmla="*/ 794 h 1519"/>
                      <a:gd name="T10" fmla="*/ 756 w 770"/>
                      <a:gd name="T11" fmla="*/ 871 h 1519"/>
                      <a:gd name="T12" fmla="*/ 747 w 770"/>
                      <a:gd name="T13" fmla="*/ 942 h 1519"/>
                      <a:gd name="T14" fmla="*/ 732 w 770"/>
                      <a:gd name="T15" fmla="*/ 1009 h 1519"/>
                      <a:gd name="T16" fmla="*/ 715 w 770"/>
                      <a:gd name="T17" fmla="*/ 1071 h 1519"/>
                      <a:gd name="T18" fmla="*/ 693 w 770"/>
                      <a:gd name="T19" fmla="*/ 1130 h 1519"/>
                      <a:gd name="T20" fmla="*/ 668 w 770"/>
                      <a:gd name="T21" fmla="*/ 1184 h 1519"/>
                      <a:gd name="T22" fmla="*/ 638 w 770"/>
                      <a:gd name="T23" fmla="*/ 1234 h 1519"/>
                      <a:gd name="T24" fmla="*/ 604 w 770"/>
                      <a:gd name="T25" fmla="*/ 1281 h 1519"/>
                      <a:gd name="T26" fmla="*/ 565 w 770"/>
                      <a:gd name="T27" fmla="*/ 1326 h 1519"/>
                      <a:gd name="T28" fmla="*/ 526 w 770"/>
                      <a:gd name="T29" fmla="*/ 1360 h 1519"/>
                      <a:gd name="T30" fmla="*/ 481 w 770"/>
                      <a:gd name="T31" fmla="*/ 1392 h 1519"/>
                      <a:gd name="T32" fmla="*/ 435 w 770"/>
                      <a:gd name="T33" fmla="*/ 1420 h 1519"/>
                      <a:gd name="T34" fmla="*/ 387 w 770"/>
                      <a:gd name="T35" fmla="*/ 1444 h 1519"/>
                      <a:gd name="T36" fmla="*/ 336 w 770"/>
                      <a:gd name="T37" fmla="*/ 1464 h 1519"/>
                      <a:gd name="T38" fmla="*/ 284 w 770"/>
                      <a:gd name="T39" fmla="*/ 1482 h 1519"/>
                      <a:gd name="T40" fmla="*/ 233 w 770"/>
                      <a:gd name="T41" fmla="*/ 1496 h 1519"/>
                      <a:gd name="T42" fmla="*/ 181 w 770"/>
                      <a:gd name="T43" fmla="*/ 1506 h 1519"/>
                      <a:gd name="T44" fmla="*/ 131 w 770"/>
                      <a:gd name="T45" fmla="*/ 1514 h 1519"/>
                      <a:gd name="T46" fmla="*/ 82 w 770"/>
                      <a:gd name="T47" fmla="*/ 1518 h 1519"/>
                      <a:gd name="T48" fmla="*/ 36 w 770"/>
                      <a:gd name="T49" fmla="*/ 1519 h 1519"/>
                      <a:gd name="T50" fmla="*/ 0 w 770"/>
                      <a:gd name="T51" fmla="*/ 1276 h 1519"/>
                      <a:gd name="T52" fmla="*/ 47 w 770"/>
                      <a:gd name="T53" fmla="*/ 1271 h 1519"/>
                      <a:gd name="T54" fmla="*/ 93 w 770"/>
                      <a:gd name="T55" fmla="*/ 1265 h 1519"/>
                      <a:gd name="T56" fmla="*/ 136 w 770"/>
                      <a:gd name="T57" fmla="*/ 1255 h 1519"/>
                      <a:gd name="T58" fmla="*/ 177 w 770"/>
                      <a:gd name="T59" fmla="*/ 1244 h 1519"/>
                      <a:gd name="T60" fmla="*/ 215 w 770"/>
                      <a:gd name="T61" fmla="*/ 1229 h 1519"/>
                      <a:gd name="T62" fmla="*/ 251 w 770"/>
                      <a:gd name="T63" fmla="*/ 1212 h 1519"/>
                      <a:gd name="T64" fmla="*/ 283 w 770"/>
                      <a:gd name="T65" fmla="*/ 1192 h 1519"/>
                      <a:gd name="T66" fmla="*/ 313 w 770"/>
                      <a:gd name="T67" fmla="*/ 1169 h 1519"/>
                      <a:gd name="T68" fmla="*/ 339 w 770"/>
                      <a:gd name="T69" fmla="*/ 1142 h 1519"/>
                      <a:gd name="T70" fmla="*/ 355 w 770"/>
                      <a:gd name="T71" fmla="*/ 1123 h 1519"/>
                      <a:gd name="T72" fmla="*/ 370 w 770"/>
                      <a:gd name="T73" fmla="*/ 1102 h 1519"/>
                      <a:gd name="T74" fmla="*/ 383 w 770"/>
                      <a:gd name="T75" fmla="*/ 1079 h 1519"/>
                      <a:gd name="T76" fmla="*/ 396 w 770"/>
                      <a:gd name="T77" fmla="*/ 1053 h 1519"/>
                      <a:gd name="T78" fmla="*/ 408 w 770"/>
                      <a:gd name="T79" fmla="*/ 1025 h 1519"/>
                      <a:gd name="T80" fmla="*/ 418 w 770"/>
                      <a:gd name="T81" fmla="*/ 995 h 1519"/>
                      <a:gd name="T82" fmla="*/ 427 w 770"/>
                      <a:gd name="T83" fmla="*/ 960 h 1519"/>
                      <a:gd name="T84" fmla="*/ 434 w 770"/>
                      <a:gd name="T85" fmla="*/ 921 h 1519"/>
                      <a:gd name="T86" fmla="*/ 441 w 770"/>
                      <a:gd name="T87" fmla="*/ 878 h 1519"/>
                      <a:gd name="T88" fmla="*/ 447 w 770"/>
                      <a:gd name="T89" fmla="*/ 831 h 1519"/>
                      <a:gd name="T90" fmla="*/ 451 w 770"/>
                      <a:gd name="T91" fmla="*/ 777 h 1519"/>
                      <a:gd name="T92" fmla="*/ 455 w 770"/>
                      <a:gd name="T93" fmla="*/ 719 h 1519"/>
                      <a:gd name="T94" fmla="*/ 457 w 770"/>
                      <a:gd name="T95" fmla="*/ 654 h 1519"/>
                      <a:gd name="T96" fmla="*/ 458 w 770"/>
                      <a:gd name="T97" fmla="*/ 583 h 1519"/>
                      <a:gd name="T98" fmla="*/ 459 w 770"/>
                      <a:gd name="T99" fmla="*/ 505 h 1519"/>
                      <a:gd name="T100" fmla="*/ 459 w 770"/>
                      <a:gd name="T101"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70" h="1519">
                        <a:moveTo>
                          <a:pt x="459" y="0"/>
                        </a:moveTo>
                        <a:lnTo>
                          <a:pt x="770" y="0"/>
                        </a:lnTo>
                        <a:lnTo>
                          <a:pt x="770" y="625"/>
                        </a:lnTo>
                        <a:lnTo>
                          <a:pt x="768" y="712"/>
                        </a:lnTo>
                        <a:lnTo>
                          <a:pt x="764" y="794"/>
                        </a:lnTo>
                        <a:lnTo>
                          <a:pt x="756" y="871"/>
                        </a:lnTo>
                        <a:lnTo>
                          <a:pt x="747" y="942"/>
                        </a:lnTo>
                        <a:lnTo>
                          <a:pt x="732" y="1009"/>
                        </a:lnTo>
                        <a:lnTo>
                          <a:pt x="715" y="1071"/>
                        </a:lnTo>
                        <a:lnTo>
                          <a:pt x="693" y="1130"/>
                        </a:lnTo>
                        <a:lnTo>
                          <a:pt x="668" y="1184"/>
                        </a:lnTo>
                        <a:lnTo>
                          <a:pt x="638" y="1234"/>
                        </a:lnTo>
                        <a:lnTo>
                          <a:pt x="604" y="1281"/>
                        </a:lnTo>
                        <a:lnTo>
                          <a:pt x="565" y="1326"/>
                        </a:lnTo>
                        <a:lnTo>
                          <a:pt x="526" y="1360"/>
                        </a:lnTo>
                        <a:lnTo>
                          <a:pt x="481" y="1392"/>
                        </a:lnTo>
                        <a:lnTo>
                          <a:pt x="435" y="1420"/>
                        </a:lnTo>
                        <a:lnTo>
                          <a:pt x="387" y="1444"/>
                        </a:lnTo>
                        <a:lnTo>
                          <a:pt x="336" y="1464"/>
                        </a:lnTo>
                        <a:lnTo>
                          <a:pt x="284" y="1482"/>
                        </a:lnTo>
                        <a:lnTo>
                          <a:pt x="233" y="1496"/>
                        </a:lnTo>
                        <a:lnTo>
                          <a:pt x="181" y="1506"/>
                        </a:lnTo>
                        <a:lnTo>
                          <a:pt x="131" y="1514"/>
                        </a:lnTo>
                        <a:lnTo>
                          <a:pt x="82" y="1518"/>
                        </a:lnTo>
                        <a:lnTo>
                          <a:pt x="36" y="1519"/>
                        </a:lnTo>
                        <a:lnTo>
                          <a:pt x="0" y="1276"/>
                        </a:lnTo>
                        <a:lnTo>
                          <a:pt x="47" y="1271"/>
                        </a:lnTo>
                        <a:lnTo>
                          <a:pt x="93" y="1265"/>
                        </a:lnTo>
                        <a:lnTo>
                          <a:pt x="136" y="1255"/>
                        </a:lnTo>
                        <a:lnTo>
                          <a:pt x="177" y="1244"/>
                        </a:lnTo>
                        <a:lnTo>
                          <a:pt x="215" y="1229"/>
                        </a:lnTo>
                        <a:lnTo>
                          <a:pt x="251" y="1212"/>
                        </a:lnTo>
                        <a:lnTo>
                          <a:pt x="283" y="1192"/>
                        </a:lnTo>
                        <a:lnTo>
                          <a:pt x="313" y="1169"/>
                        </a:lnTo>
                        <a:lnTo>
                          <a:pt x="339" y="1142"/>
                        </a:lnTo>
                        <a:lnTo>
                          <a:pt x="355" y="1123"/>
                        </a:lnTo>
                        <a:lnTo>
                          <a:pt x="370" y="1102"/>
                        </a:lnTo>
                        <a:lnTo>
                          <a:pt x="383" y="1079"/>
                        </a:lnTo>
                        <a:lnTo>
                          <a:pt x="396" y="1053"/>
                        </a:lnTo>
                        <a:lnTo>
                          <a:pt x="408" y="1025"/>
                        </a:lnTo>
                        <a:lnTo>
                          <a:pt x="418" y="995"/>
                        </a:lnTo>
                        <a:lnTo>
                          <a:pt x="427" y="960"/>
                        </a:lnTo>
                        <a:lnTo>
                          <a:pt x="434" y="921"/>
                        </a:lnTo>
                        <a:lnTo>
                          <a:pt x="441" y="878"/>
                        </a:lnTo>
                        <a:lnTo>
                          <a:pt x="447" y="831"/>
                        </a:lnTo>
                        <a:lnTo>
                          <a:pt x="451" y="777"/>
                        </a:lnTo>
                        <a:lnTo>
                          <a:pt x="455" y="719"/>
                        </a:lnTo>
                        <a:lnTo>
                          <a:pt x="457" y="654"/>
                        </a:lnTo>
                        <a:lnTo>
                          <a:pt x="458" y="583"/>
                        </a:lnTo>
                        <a:lnTo>
                          <a:pt x="459" y="505"/>
                        </a:lnTo>
                        <a:lnTo>
                          <a:pt x="459" y="0"/>
                        </a:lnTo>
                        <a:close/>
                      </a:path>
                    </a:pathLst>
                  </a:custGeom>
                  <a:solidFill>
                    <a:srgbClr val="000000"/>
                  </a:solidFill>
                  <a:ln w="0">
                    <a:noFill/>
                    <a:prstDash val="solid"/>
                    <a:round/>
                    <a:headEnd/>
                    <a:tailEnd/>
                  </a:ln>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grpSp>
          </p:grpSp>
        </p:grpSp>
      </p:grpSp>
      <p:grpSp>
        <p:nvGrpSpPr>
          <p:cNvPr id="160" name="Group 159"/>
          <p:cNvGrpSpPr/>
          <p:nvPr/>
        </p:nvGrpSpPr>
        <p:grpSpPr>
          <a:xfrm>
            <a:off x="3078349" y="1034508"/>
            <a:ext cx="3214475" cy="798988"/>
            <a:chOff x="3078349" y="1034508"/>
            <a:chExt cx="3214475" cy="798988"/>
          </a:xfrm>
        </p:grpSpPr>
        <p:sp>
          <p:nvSpPr>
            <p:cNvPr id="55" name="TextBox 54"/>
            <p:cNvSpPr txBox="1"/>
            <p:nvPr/>
          </p:nvSpPr>
          <p:spPr>
            <a:xfrm>
              <a:off x="3942651" y="1056012"/>
              <a:ext cx="2350173" cy="415468"/>
            </a:xfrm>
            <a:prstGeom prst="rect">
              <a:avLst/>
            </a:prstGeom>
            <a:noFill/>
          </p:spPr>
          <p:txBody>
            <a:bodyPr wrap="square" lIns="91411" tIns="45705" rIns="91411" bIns="45705" rtlCol="0">
              <a:spAutoFit/>
            </a:bodyPr>
            <a:lstStyle/>
            <a:p>
              <a:pPr marL="112691" marR="0" lvl="0" indent="0" algn="l" defTabSz="914225"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E81123"/>
                      </a:gs>
                      <a:gs pos="100000">
                        <a:srgbClr val="E81123"/>
                      </a:gs>
                    </a:gsLst>
                    <a:lin ang="5400000" scaled="0"/>
                  </a:gradFill>
                  <a:effectLst/>
                  <a:uLnTx/>
                  <a:uFillTx/>
                  <a:latin typeface="Segoe UI"/>
                  <a:ea typeface="+mn-ea"/>
                  <a:cs typeface="+mn-cs"/>
                </a:rPr>
                <a:t>Workstation compromised, threat a</a:t>
              </a:r>
              <a:r>
                <a:rPr kumimoji="0" lang="en-US" sz="1050" b="1" i="0" u="none" strike="noStrike" kern="0" cap="none" spc="0" normalizeH="0" baseline="0" noProof="0" err="1">
                  <a:ln>
                    <a:noFill/>
                  </a:ln>
                  <a:gradFill>
                    <a:gsLst>
                      <a:gs pos="1250">
                        <a:srgbClr val="E81123"/>
                      </a:gs>
                      <a:gs pos="100000">
                        <a:srgbClr val="E81123"/>
                      </a:gs>
                    </a:gsLst>
                    <a:lin ang="5400000" scaled="0"/>
                  </a:gradFill>
                  <a:effectLst/>
                  <a:uLnTx/>
                  <a:uFillTx/>
                  <a:latin typeface="Segoe UI"/>
                  <a:ea typeface="+mn-ea"/>
                  <a:cs typeface="+mn-cs"/>
                </a:rPr>
                <a:t>ctor</a:t>
              </a:r>
              <a:r>
                <a:rPr kumimoji="0" lang="en-US" sz="1050" b="1" i="0" u="none" strike="noStrike" kern="0" cap="none" spc="0" normalizeH="0" baseline="0" noProof="0">
                  <a:ln>
                    <a:noFill/>
                  </a:ln>
                  <a:gradFill>
                    <a:gsLst>
                      <a:gs pos="1250">
                        <a:srgbClr val="E81123"/>
                      </a:gs>
                      <a:gs pos="100000">
                        <a:srgbClr val="E81123"/>
                      </a:gs>
                    </a:gsLst>
                    <a:lin ang="5400000" scaled="0"/>
                  </a:gradFill>
                  <a:effectLst/>
                  <a:uLnTx/>
                  <a:uFillTx/>
                  <a:latin typeface="Segoe UI"/>
                  <a:ea typeface="+mn-ea"/>
                  <a:cs typeface="+mn-cs"/>
                </a:rPr>
                <a:t> gathers credentials</a:t>
              </a:r>
            </a:p>
          </p:txBody>
        </p:sp>
        <p:sp>
          <p:nvSpPr>
            <p:cNvPr id="56" name="Oval 55"/>
            <p:cNvSpPr>
              <a:spLocks noChangeAspect="1"/>
            </p:cNvSpPr>
            <p:nvPr/>
          </p:nvSpPr>
          <p:spPr>
            <a:xfrm>
              <a:off x="3642324" y="1103915"/>
              <a:ext cx="324828" cy="324782"/>
            </a:xfrm>
            <a:prstGeom prst="ellipse">
              <a:avLst/>
            </a:prstGeom>
            <a:solidFill>
              <a:srgbClr val="FF0000"/>
            </a:solidFill>
            <a:ln>
              <a:noFill/>
            </a:ln>
          </p:spPr>
          <p:style>
            <a:lnRef idx="1">
              <a:schemeClr val="accent5"/>
            </a:lnRef>
            <a:fillRef idx="3">
              <a:schemeClr val="accent5"/>
            </a:fillRef>
            <a:effectRef idx="2">
              <a:schemeClr val="accent5"/>
            </a:effectRef>
            <a:fontRef idx="minor">
              <a:schemeClr val="lt1"/>
            </a:fontRef>
          </p:style>
          <p:txBody>
            <a:bodyPr lIns="0" tIns="45705" rIns="0" bIns="45705" rtlCol="0" anchor="ctr"/>
            <a:lstStyle/>
            <a:p>
              <a:pPr marL="0" marR="0" lvl="0" indent="0" algn="ctr" defTabSz="913958"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prstClr val="white"/>
                  </a:solidFill>
                  <a:effectLst/>
                  <a:uLnTx/>
                  <a:uFillTx/>
                  <a:latin typeface="Segoe UI"/>
                  <a:ea typeface="+mn-ea"/>
                  <a:cs typeface="Segoe UI" panose="020B0502040204020203" pitchFamily="34" charset="0"/>
                </a:rPr>
                <a:t>2a</a:t>
              </a:r>
            </a:p>
          </p:txBody>
        </p:sp>
        <p:grpSp>
          <p:nvGrpSpPr>
            <p:cNvPr id="64" name="Group 63"/>
            <p:cNvGrpSpPr/>
            <p:nvPr/>
          </p:nvGrpSpPr>
          <p:grpSpPr>
            <a:xfrm>
              <a:off x="3078349" y="1034508"/>
              <a:ext cx="457077" cy="457011"/>
              <a:chOff x="6949484" y="4501607"/>
              <a:chExt cx="767136" cy="767134"/>
            </a:xfrm>
          </p:grpSpPr>
          <p:sp>
            <p:nvSpPr>
              <p:cNvPr id="65" name="Oval 64"/>
              <p:cNvSpPr/>
              <p:nvPr/>
            </p:nvSpPr>
            <p:spPr>
              <a:xfrm>
                <a:off x="6949484" y="4501607"/>
                <a:ext cx="767136" cy="7671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pic>
            <p:nvPicPr>
              <p:cNvPr id="66" name="Picture 65"/>
              <p:cNvPicPr>
                <a:picLocks noChangeAspect="1"/>
              </p:cNvPicPr>
              <p:nvPr/>
            </p:nvPicPr>
            <p:blipFill>
              <a:blip r:embed="rId3"/>
              <a:stretch>
                <a:fillRect/>
              </a:stretch>
            </p:blipFill>
            <p:spPr>
              <a:xfrm>
                <a:off x="7096207" y="4687705"/>
                <a:ext cx="473686" cy="511283"/>
              </a:xfrm>
              <a:prstGeom prst="rect">
                <a:avLst/>
              </a:prstGeom>
            </p:spPr>
          </p:pic>
        </p:grpSp>
        <p:grpSp>
          <p:nvGrpSpPr>
            <p:cNvPr id="289" name="Group 288"/>
            <p:cNvGrpSpPr/>
            <p:nvPr/>
          </p:nvGrpSpPr>
          <p:grpSpPr>
            <a:xfrm>
              <a:off x="3191823" y="1338609"/>
              <a:ext cx="494957" cy="494887"/>
              <a:chOff x="5235654" y="3310414"/>
              <a:chExt cx="743447" cy="743447"/>
            </a:xfrm>
          </p:grpSpPr>
          <p:sp>
            <p:nvSpPr>
              <p:cNvPr id="303" name="Oval 302"/>
              <p:cNvSpPr/>
              <p:nvPr/>
            </p:nvSpPr>
            <p:spPr>
              <a:xfrm>
                <a:off x="5261169" y="3339704"/>
                <a:ext cx="700198" cy="7001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grpSp>
            <p:nvGrpSpPr>
              <p:cNvPr id="304" name="Group 303"/>
              <p:cNvGrpSpPr/>
              <p:nvPr/>
            </p:nvGrpSpPr>
            <p:grpSpPr>
              <a:xfrm>
                <a:off x="5235654" y="3310414"/>
                <a:ext cx="743447" cy="743447"/>
                <a:chOff x="5235654" y="3310414"/>
                <a:chExt cx="743447" cy="743447"/>
              </a:xfrm>
            </p:grpSpPr>
            <p:sp>
              <p:nvSpPr>
                <p:cNvPr id="305" name="Donut 175"/>
                <p:cNvSpPr/>
                <p:nvPr/>
              </p:nvSpPr>
              <p:spPr>
                <a:xfrm>
                  <a:off x="5235654" y="3310414"/>
                  <a:ext cx="743447" cy="743447"/>
                </a:xfrm>
                <a:prstGeom prst="donut">
                  <a:avLst>
                    <a:gd name="adj" fmla="val 57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grpSp>
              <p:nvGrpSpPr>
                <p:cNvPr id="306" name="Group 305"/>
                <p:cNvGrpSpPr/>
                <p:nvPr/>
              </p:nvGrpSpPr>
              <p:grpSpPr>
                <a:xfrm>
                  <a:off x="5337334" y="3539904"/>
                  <a:ext cx="578099" cy="272046"/>
                  <a:chOff x="9186863" y="4257675"/>
                  <a:chExt cx="1754188" cy="825500"/>
                </a:xfrm>
                <a:solidFill>
                  <a:schemeClr val="tx1"/>
                </a:solidFill>
              </p:grpSpPr>
              <p:sp>
                <p:nvSpPr>
                  <p:cNvPr id="307" name="Freeform 5"/>
                  <p:cNvSpPr>
                    <a:spLocks noEditPoints="1"/>
                  </p:cNvSpPr>
                  <p:nvPr/>
                </p:nvSpPr>
                <p:spPr bwMode="auto">
                  <a:xfrm>
                    <a:off x="9186863" y="4257675"/>
                    <a:ext cx="1754188" cy="825500"/>
                  </a:xfrm>
                  <a:custGeom>
                    <a:avLst/>
                    <a:gdLst>
                      <a:gd name="T0" fmla="*/ 395 w 3315"/>
                      <a:gd name="T1" fmla="*/ 591 h 1560"/>
                      <a:gd name="T2" fmla="*/ 313 w 3315"/>
                      <a:gd name="T3" fmla="*/ 649 h 1560"/>
                      <a:gd name="T4" fmla="*/ 269 w 3315"/>
                      <a:gd name="T5" fmla="*/ 740 h 1560"/>
                      <a:gd name="T6" fmla="*/ 279 w 3315"/>
                      <a:gd name="T7" fmla="*/ 844 h 1560"/>
                      <a:gd name="T8" fmla="*/ 336 w 3315"/>
                      <a:gd name="T9" fmla="*/ 925 h 1560"/>
                      <a:gd name="T10" fmla="*/ 428 w 3315"/>
                      <a:gd name="T11" fmla="*/ 968 h 1560"/>
                      <a:gd name="T12" fmla="*/ 531 w 3315"/>
                      <a:gd name="T13" fmla="*/ 959 h 1560"/>
                      <a:gd name="T14" fmla="*/ 613 w 3315"/>
                      <a:gd name="T15" fmla="*/ 901 h 1560"/>
                      <a:gd name="T16" fmla="*/ 656 w 3315"/>
                      <a:gd name="T17" fmla="*/ 810 h 1560"/>
                      <a:gd name="T18" fmla="*/ 647 w 3315"/>
                      <a:gd name="T19" fmla="*/ 706 h 1560"/>
                      <a:gd name="T20" fmla="*/ 589 w 3315"/>
                      <a:gd name="T21" fmla="*/ 625 h 1560"/>
                      <a:gd name="T22" fmla="*/ 499 w 3315"/>
                      <a:gd name="T23" fmla="*/ 582 h 1560"/>
                      <a:gd name="T24" fmla="*/ 848 w 3315"/>
                      <a:gd name="T25" fmla="*/ 3 h 1560"/>
                      <a:gd name="T26" fmla="*/ 1041 w 3315"/>
                      <a:gd name="T27" fmla="*/ 45 h 1560"/>
                      <a:gd name="T28" fmla="*/ 1213 w 3315"/>
                      <a:gd name="T29" fmla="*/ 132 h 1560"/>
                      <a:gd name="T30" fmla="*/ 1358 w 3315"/>
                      <a:gd name="T31" fmla="*/ 257 h 1560"/>
                      <a:gd name="T32" fmla="*/ 1468 w 3315"/>
                      <a:gd name="T33" fmla="*/ 414 h 1560"/>
                      <a:gd name="T34" fmla="*/ 3013 w 3315"/>
                      <a:gd name="T35" fmla="*/ 403 h 1560"/>
                      <a:gd name="T36" fmla="*/ 2782 w 3315"/>
                      <a:gd name="T37" fmla="*/ 936 h 1560"/>
                      <a:gd name="T38" fmla="*/ 2193 w 3315"/>
                      <a:gd name="T39" fmla="*/ 1112 h 1560"/>
                      <a:gd name="T40" fmla="*/ 2180 w 3315"/>
                      <a:gd name="T41" fmla="*/ 1095 h 1560"/>
                      <a:gd name="T42" fmla="*/ 2144 w 3315"/>
                      <a:gd name="T43" fmla="*/ 1053 h 1560"/>
                      <a:gd name="T44" fmla="*/ 2099 w 3315"/>
                      <a:gd name="T45" fmla="*/ 1001 h 1560"/>
                      <a:gd name="T46" fmla="*/ 2053 w 3315"/>
                      <a:gd name="T47" fmla="*/ 954 h 1560"/>
                      <a:gd name="T48" fmla="*/ 2017 w 3315"/>
                      <a:gd name="T49" fmla="*/ 925 h 1560"/>
                      <a:gd name="T50" fmla="*/ 2000 w 3315"/>
                      <a:gd name="T51" fmla="*/ 928 h 1560"/>
                      <a:gd name="T52" fmla="*/ 1969 w 3315"/>
                      <a:gd name="T53" fmla="*/ 960 h 1560"/>
                      <a:gd name="T54" fmla="*/ 1921 w 3315"/>
                      <a:gd name="T55" fmla="*/ 1006 h 1560"/>
                      <a:gd name="T56" fmla="*/ 1870 w 3315"/>
                      <a:gd name="T57" fmla="*/ 1058 h 1560"/>
                      <a:gd name="T58" fmla="*/ 1822 w 3315"/>
                      <a:gd name="T59" fmla="*/ 1105 h 1560"/>
                      <a:gd name="T60" fmla="*/ 1791 w 3315"/>
                      <a:gd name="T61" fmla="*/ 1136 h 1560"/>
                      <a:gd name="T62" fmla="*/ 1469 w 3315"/>
                      <a:gd name="T63" fmla="*/ 1143 h 1560"/>
                      <a:gd name="T64" fmla="*/ 1401 w 3315"/>
                      <a:gd name="T65" fmla="*/ 1251 h 1560"/>
                      <a:gd name="T66" fmla="*/ 1266 w 3315"/>
                      <a:gd name="T67" fmla="*/ 1388 h 1560"/>
                      <a:gd name="T68" fmla="*/ 1103 w 3315"/>
                      <a:gd name="T69" fmla="*/ 1489 h 1560"/>
                      <a:gd name="T70" fmla="*/ 914 w 3315"/>
                      <a:gd name="T71" fmla="*/ 1548 h 1560"/>
                      <a:gd name="T72" fmla="*/ 708 w 3315"/>
                      <a:gd name="T73" fmla="*/ 1557 h 1560"/>
                      <a:gd name="T74" fmla="*/ 508 w 3315"/>
                      <a:gd name="T75" fmla="*/ 1511 h 1560"/>
                      <a:gd name="T76" fmla="*/ 330 w 3315"/>
                      <a:gd name="T77" fmla="*/ 1417 h 1560"/>
                      <a:gd name="T78" fmla="*/ 184 w 3315"/>
                      <a:gd name="T79" fmla="*/ 1282 h 1560"/>
                      <a:gd name="T80" fmla="*/ 75 w 3315"/>
                      <a:gd name="T81" fmla="*/ 1114 h 1560"/>
                      <a:gd name="T82" fmla="*/ 12 w 3315"/>
                      <a:gd name="T83" fmla="*/ 920 h 1560"/>
                      <a:gd name="T84" fmla="*/ 3 w 3315"/>
                      <a:gd name="T85" fmla="*/ 709 h 1560"/>
                      <a:gd name="T86" fmla="*/ 48 w 3315"/>
                      <a:gd name="T87" fmla="*/ 508 h 1560"/>
                      <a:gd name="T88" fmla="*/ 142 w 3315"/>
                      <a:gd name="T89" fmla="*/ 330 h 1560"/>
                      <a:gd name="T90" fmla="*/ 278 w 3315"/>
                      <a:gd name="T91" fmla="*/ 184 h 1560"/>
                      <a:gd name="T92" fmla="*/ 445 w 3315"/>
                      <a:gd name="T93" fmla="*/ 76 h 1560"/>
                      <a:gd name="T94" fmla="*/ 640 w 3315"/>
                      <a:gd name="T95" fmla="*/ 13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315" h="1560">
                        <a:moveTo>
                          <a:pt x="463" y="579"/>
                        </a:moveTo>
                        <a:lnTo>
                          <a:pt x="428" y="582"/>
                        </a:lnTo>
                        <a:lnTo>
                          <a:pt x="395" y="591"/>
                        </a:lnTo>
                        <a:lnTo>
                          <a:pt x="363" y="605"/>
                        </a:lnTo>
                        <a:lnTo>
                          <a:pt x="336" y="625"/>
                        </a:lnTo>
                        <a:lnTo>
                          <a:pt x="313" y="649"/>
                        </a:lnTo>
                        <a:lnTo>
                          <a:pt x="294" y="676"/>
                        </a:lnTo>
                        <a:lnTo>
                          <a:pt x="279" y="706"/>
                        </a:lnTo>
                        <a:lnTo>
                          <a:pt x="269" y="740"/>
                        </a:lnTo>
                        <a:lnTo>
                          <a:pt x="266" y="775"/>
                        </a:lnTo>
                        <a:lnTo>
                          <a:pt x="269" y="810"/>
                        </a:lnTo>
                        <a:lnTo>
                          <a:pt x="279" y="844"/>
                        </a:lnTo>
                        <a:lnTo>
                          <a:pt x="294" y="874"/>
                        </a:lnTo>
                        <a:lnTo>
                          <a:pt x="313" y="901"/>
                        </a:lnTo>
                        <a:lnTo>
                          <a:pt x="336" y="925"/>
                        </a:lnTo>
                        <a:lnTo>
                          <a:pt x="363" y="944"/>
                        </a:lnTo>
                        <a:lnTo>
                          <a:pt x="395" y="959"/>
                        </a:lnTo>
                        <a:lnTo>
                          <a:pt x="428" y="968"/>
                        </a:lnTo>
                        <a:lnTo>
                          <a:pt x="463" y="971"/>
                        </a:lnTo>
                        <a:lnTo>
                          <a:pt x="499" y="968"/>
                        </a:lnTo>
                        <a:lnTo>
                          <a:pt x="531" y="959"/>
                        </a:lnTo>
                        <a:lnTo>
                          <a:pt x="562" y="944"/>
                        </a:lnTo>
                        <a:lnTo>
                          <a:pt x="589" y="925"/>
                        </a:lnTo>
                        <a:lnTo>
                          <a:pt x="613" y="901"/>
                        </a:lnTo>
                        <a:lnTo>
                          <a:pt x="632" y="874"/>
                        </a:lnTo>
                        <a:lnTo>
                          <a:pt x="647" y="844"/>
                        </a:lnTo>
                        <a:lnTo>
                          <a:pt x="656" y="810"/>
                        </a:lnTo>
                        <a:lnTo>
                          <a:pt x="659" y="775"/>
                        </a:lnTo>
                        <a:lnTo>
                          <a:pt x="656" y="740"/>
                        </a:lnTo>
                        <a:lnTo>
                          <a:pt x="647" y="706"/>
                        </a:lnTo>
                        <a:lnTo>
                          <a:pt x="632" y="676"/>
                        </a:lnTo>
                        <a:lnTo>
                          <a:pt x="613" y="649"/>
                        </a:lnTo>
                        <a:lnTo>
                          <a:pt x="589" y="625"/>
                        </a:lnTo>
                        <a:lnTo>
                          <a:pt x="562" y="605"/>
                        </a:lnTo>
                        <a:lnTo>
                          <a:pt x="531" y="591"/>
                        </a:lnTo>
                        <a:lnTo>
                          <a:pt x="499" y="582"/>
                        </a:lnTo>
                        <a:lnTo>
                          <a:pt x="463" y="579"/>
                        </a:lnTo>
                        <a:close/>
                        <a:moveTo>
                          <a:pt x="780" y="0"/>
                        </a:moveTo>
                        <a:lnTo>
                          <a:pt x="848" y="3"/>
                        </a:lnTo>
                        <a:lnTo>
                          <a:pt x="914" y="12"/>
                        </a:lnTo>
                        <a:lnTo>
                          <a:pt x="979" y="26"/>
                        </a:lnTo>
                        <a:lnTo>
                          <a:pt x="1041" y="45"/>
                        </a:lnTo>
                        <a:lnTo>
                          <a:pt x="1101" y="70"/>
                        </a:lnTo>
                        <a:lnTo>
                          <a:pt x="1158" y="99"/>
                        </a:lnTo>
                        <a:lnTo>
                          <a:pt x="1213" y="132"/>
                        </a:lnTo>
                        <a:lnTo>
                          <a:pt x="1264" y="170"/>
                        </a:lnTo>
                        <a:lnTo>
                          <a:pt x="1313" y="211"/>
                        </a:lnTo>
                        <a:lnTo>
                          <a:pt x="1358" y="257"/>
                        </a:lnTo>
                        <a:lnTo>
                          <a:pt x="1399" y="306"/>
                        </a:lnTo>
                        <a:lnTo>
                          <a:pt x="1435" y="358"/>
                        </a:lnTo>
                        <a:lnTo>
                          <a:pt x="1468" y="414"/>
                        </a:lnTo>
                        <a:lnTo>
                          <a:pt x="1469" y="417"/>
                        </a:lnTo>
                        <a:lnTo>
                          <a:pt x="1469" y="414"/>
                        </a:lnTo>
                        <a:lnTo>
                          <a:pt x="3013" y="403"/>
                        </a:lnTo>
                        <a:lnTo>
                          <a:pt x="3315" y="704"/>
                        </a:lnTo>
                        <a:lnTo>
                          <a:pt x="2932" y="1087"/>
                        </a:lnTo>
                        <a:lnTo>
                          <a:pt x="2782" y="936"/>
                        </a:lnTo>
                        <a:lnTo>
                          <a:pt x="2588" y="1129"/>
                        </a:lnTo>
                        <a:lnTo>
                          <a:pt x="2382" y="923"/>
                        </a:lnTo>
                        <a:lnTo>
                          <a:pt x="2193" y="1112"/>
                        </a:lnTo>
                        <a:lnTo>
                          <a:pt x="2192" y="1110"/>
                        </a:lnTo>
                        <a:lnTo>
                          <a:pt x="2187" y="1104"/>
                        </a:lnTo>
                        <a:lnTo>
                          <a:pt x="2180" y="1095"/>
                        </a:lnTo>
                        <a:lnTo>
                          <a:pt x="2170" y="1083"/>
                        </a:lnTo>
                        <a:lnTo>
                          <a:pt x="2157" y="1069"/>
                        </a:lnTo>
                        <a:lnTo>
                          <a:pt x="2144" y="1053"/>
                        </a:lnTo>
                        <a:lnTo>
                          <a:pt x="2129" y="1036"/>
                        </a:lnTo>
                        <a:lnTo>
                          <a:pt x="2114" y="1019"/>
                        </a:lnTo>
                        <a:lnTo>
                          <a:pt x="2099" y="1001"/>
                        </a:lnTo>
                        <a:lnTo>
                          <a:pt x="2083" y="985"/>
                        </a:lnTo>
                        <a:lnTo>
                          <a:pt x="2068" y="969"/>
                        </a:lnTo>
                        <a:lnTo>
                          <a:pt x="2053" y="954"/>
                        </a:lnTo>
                        <a:lnTo>
                          <a:pt x="2039" y="941"/>
                        </a:lnTo>
                        <a:lnTo>
                          <a:pt x="2027" y="931"/>
                        </a:lnTo>
                        <a:lnTo>
                          <a:pt x="2017" y="925"/>
                        </a:lnTo>
                        <a:lnTo>
                          <a:pt x="2009" y="922"/>
                        </a:lnTo>
                        <a:lnTo>
                          <a:pt x="2004" y="923"/>
                        </a:lnTo>
                        <a:lnTo>
                          <a:pt x="2000" y="928"/>
                        </a:lnTo>
                        <a:lnTo>
                          <a:pt x="1992" y="936"/>
                        </a:lnTo>
                        <a:lnTo>
                          <a:pt x="1981" y="946"/>
                        </a:lnTo>
                        <a:lnTo>
                          <a:pt x="1969" y="960"/>
                        </a:lnTo>
                        <a:lnTo>
                          <a:pt x="1955" y="974"/>
                        </a:lnTo>
                        <a:lnTo>
                          <a:pt x="1939" y="989"/>
                        </a:lnTo>
                        <a:lnTo>
                          <a:pt x="1921" y="1006"/>
                        </a:lnTo>
                        <a:lnTo>
                          <a:pt x="1904" y="1023"/>
                        </a:lnTo>
                        <a:lnTo>
                          <a:pt x="1887" y="1041"/>
                        </a:lnTo>
                        <a:lnTo>
                          <a:pt x="1870" y="1058"/>
                        </a:lnTo>
                        <a:lnTo>
                          <a:pt x="1853" y="1075"/>
                        </a:lnTo>
                        <a:lnTo>
                          <a:pt x="1837" y="1091"/>
                        </a:lnTo>
                        <a:lnTo>
                          <a:pt x="1822" y="1105"/>
                        </a:lnTo>
                        <a:lnTo>
                          <a:pt x="1810" y="1118"/>
                        </a:lnTo>
                        <a:lnTo>
                          <a:pt x="1799" y="1128"/>
                        </a:lnTo>
                        <a:lnTo>
                          <a:pt x="1791" y="1136"/>
                        </a:lnTo>
                        <a:lnTo>
                          <a:pt x="1786" y="1141"/>
                        </a:lnTo>
                        <a:lnTo>
                          <a:pt x="1784" y="1143"/>
                        </a:lnTo>
                        <a:lnTo>
                          <a:pt x="1469" y="1143"/>
                        </a:lnTo>
                        <a:lnTo>
                          <a:pt x="1469" y="1143"/>
                        </a:lnTo>
                        <a:lnTo>
                          <a:pt x="1437" y="1199"/>
                        </a:lnTo>
                        <a:lnTo>
                          <a:pt x="1401" y="1251"/>
                        </a:lnTo>
                        <a:lnTo>
                          <a:pt x="1359" y="1301"/>
                        </a:lnTo>
                        <a:lnTo>
                          <a:pt x="1315" y="1347"/>
                        </a:lnTo>
                        <a:lnTo>
                          <a:pt x="1266" y="1388"/>
                        </a:lnTo>
                        <a:lnTo>
                          <a:pt x="1215" y="1427"/>
                        </a:lnTo>
                        <a:lnTo>
                          <a:pt x="1161" y="1460"/>
                        </a:lnTo>
                        <a:lnTo>
                          <a:pt x="1103" y="1489"/>
                        </a:lnTo>
                        <a:lnTo>
                          <a:pt x="1042" y="1515"/>
                        </a:lnTo>
                        <a:lnTo>
                          <a:pt x="980" y="1534"/>
                        </a:lnTo>
                        <a:lnTo>
                          <a:pt x="914" y="1548"/>
                        </a:lnTo>
                        <a:lnTo>
                          <a:pt x="848" y="1557"/>
                        </a:lnTo>
                        <a:lnTo>
                          <a:pt x="780" y="1560"/>
                        </a:lnTo>
                        <a:lnTo>
                          <a:pt x="708" y="1557"/>
                        </a:lnTo>
                        <a:lnTo>
                          <a:pt x="640" y="1547"/>
                        </a:lnTo>
                        <a:lnTo>
                          <a:pt x="572" y="1532"/>
                        </a:lnTo>
                        <a:lnTo>
                          <a:pt x="508" y="1511"/>
                        </a:lnTo>
                        <a:lnTo>
                          <a:pt x="445" y="1484"/>
                        </a:lnTo>
                        <a:lnTo>
                          <a:pt x="387" y="1453"/>
                        </a:lnTo>
                        <a:lnTo>
                          <a:pt x="330" y="1417"/>
                        </a:lnTo>
                        <a:lnTo>
                          <a:pt x="278" y="1376"/>
                        </a:lnTo>
                        <a:lnTo>
                          <a:pt x="228" y="1331"/>
                        </a:lnTo>
                        <a:lnTo>
                          <a:pt x="184" y="1282"/>
                        </a:lnTo>
                        <a:lnTo>
                          <a:pt x="142" y="1230"/>
                        </a:lnTo>
                        <a:lnTo>
                          <a:pt x="106" y="1174"/>
                        </a:lnTo>
                        <a:lnTo>
                          <a:pt x="75" y="1114"/>
                        </a:lnTo>
                        <a:lnTo>
                          <a:pt x="48" y="1052"/>
                        </a:lnTo>
                        <a:lnTo>
                          <a:pt x="28" y="987"/>
                        </a:lnTo>
                        <a:lnTo>
                          <a:pt x="12" y="920"/>
                        </a:lnTo>
                        <a:lnTo>
                          <a:pt x="3" y="851"/>
                        </a:lnTo>
                        <a:lnTo>
                          <a:pt x="0" y="780"/>
                        </a:lnTo>
                        <a:lnTo>
                          <a:pt x="3" y="709"/>
                        </a:lnTo>
                        <a:lnTo>
                          <a:pt x="12" y="640"/>
                        </a:lnTo>
                        <a:lnTo>
                          <a:pt x="28" y="573"/>
                        </a:lnTo>
                        <a:lnTo>
                          <a:pt x="48" y="508"/>
                        </a:lnTo>
                        <a:lnTo>
                          <a:pt x="75" y="446"/>
                        </a:lnTo>
                        <a:lnTo>
                          <a:pt x="106" y="386"/>
                        </a:lnTo>
                        <a:lnTo>
                          <a:pt x="142" y="330"/>
                        </a:lnTo>
                        <a:lnTo>
                          <a:pt x="184" y="278"/>
                        </a:lnTo>
                        <a:lnTo>
                          <a:pt x="228" y="229"/>
                        </a:lnTo>
                        <a:lnTo>
                          <a:pt x="278" y="184"/>
                        </a:lnTo>
                        <a:lnTo>
                          <a:pt x="330" y="143"/>
                        </a:lnTo>
                        <a:lnTo>
                          <a:pt x="387" y="107"/>
                        </a:lnTo>
                        <a:lnTo>
                          <a:pt x="445" y="76"/>
                        </a:lnTo>
                        <a:lnTo>
                          <a:pt x="508" y="49"/>
                        </a:lnTo>
                        <a:lnTo>
                          <a:pt x="572" y="28"/>
                        </a:lnTo>
                        <a:lnTo>
                          <a:pt x="640" y="13"/>
                        </a:lnTo>
                        <a:lnTo>
                          <a:pt x="708" y="3"/>
                        </a:lnTo>
                        <a:lnTo>
                          <a:pt x="780" y="0"/>
                        </a:lnTo>
                        <a:close/>
                      </a:path>
                    </a:pathLst>
                  </a:custGeom>
                  <a:grpFill/>
                  <a:ln w="0">
                    <a:noFill/>
                    <a:prstDash val="solid"/>
                    <a:round/>
                    <a:headEnd/>
                    <a:tailEnd/>
                  </a:ln>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08" name="Line 6"/>
                  <p:cNvSpPr>
                    <a:spLocks noChangeShapeType="1"/>
                  </p:cNvSpPr>
                  <p:nvPr/>
                </p:nvSpPr>
                <p:spPr bwMode="auto">
                  <a:xfrm flipH="1" flipV="1">
                    <a:off x="9412288" y="4770438"/>
                    <a:ext cx="19050" cy="1587"/>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09" name="Line 7"/>
                  <p:cNvSpPr>
                    <a:spLocks noChangeShapeType="1"/>
                  </p:cNvSpPr>
                  <p:nvPr/>
                </p:nvSpPr>
                <p:spPr bwMode="auto">
                  <a:xfrm flipH="1" flipV="1">
                    <a:off x="9394826" y="4765675"/>
                    <a:ext cx="17463" cy="4762"/>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10" name="Line 8"/>
                  <p:cNvSpPr>
                    <a:spLocks noChangeShapeType="1"/>
                  </p:cNvSpPr>
                  <p:nvPr/>
                </p:nvSpPr>
                <p:spPr bwMode="auto">
                  <a:xfrm flipH="1" flipV="1">
                    <a:off x="9378951" y="4757738"/>
                    <a:ext cx="15875" cy="7937"/>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11" name="Line 9"/>
                  <p:cNvSpPr>
                    <a:spLocks noChangeShapeType="1"/>
                  </p:cNvSpPr>
                  <p:nvPr/>
                </p:nvSpPr>
                <p:spPr bwMode="auto">
                  <a:xfrm flipH="1" flipV="1">
                    <a:off x="9364663" y="4748213"/>
                    <a:ext cx="14288" cy="9525"/>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12" name="Line 10"/>
                  <p:cNvSpPr>
                    <a:spLocks noChangeShapeType="1"/>
                  </p:cNvSpPr>
                  <p:nvPr/>
                </p:nvSpPr>
                <p:spPr bwMode="auto">
                  <a:xfrm flipH="1" flipV="1">
                    <a:off x="9351963" y="4735513"/>
                    <a:ext cx="12700" cy="12700"/>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13" name="Line 11"/>
                  <p:cNvSpPr>
                    <a:spLocks noChangeShapeType="1"/>
                  </p:cNvSpPr>
                  <p:nvPr/>
                </p:nvSpPr>
                <p:spPr bwMode="auto">
                  <a:xfrm flipH="1" flipV="1">
                    <a:off x="9342438" y="4721225"/>
                    <a:ext cx="9525" cy="14287"/>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14" name="Line 12"/>
                  <p:cNvSpPr>
                    <a:spLocks noChangeShapeType="1"/>
                  </p:cNvSpPr>
                  <p:nvPr/>
                </p:nvSpPr>
                <p:spPr bwMode="auto">
                  <a:xfrm flipH="1" flipV="1">
                    <a:off x="9334501" y="4705350"/>
                    <a:ext cx="7938" cy="15875"/>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15" name="Line 13"/>
                  <p:cNvSpPr>
                    <a:spLocks noChangeShapeType="1"/>
                  </p:cNvSpPr>
                  <p:nvPr/>
                </p:nvSpPr>
                <p:spPr bwMode="auto">
                  <a:xfrm flipH="1" flipV="1">
                    <a:off x="9328151" y="4686300"/>
                    <a:ext cx="6350" cy="19050"/>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16" name="Line 14"/>
                  <p:cNvSpPr>
                    <a:spLocks noChangeShapeType="1"/>
                  </p:cNvSpPr>
                  <p:nvPr/>
                </p:nvSpPr>
                <p:spPr bwMode="auto">
                  <a:xfrm flipH="1" flipV="1">
                    <a:off x="9326563" y="4668838"/>
                    <a:ext cx="1588" cy="17462"/>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17" name="Line 15"/>
                  <p:cNvSpPr>
                    <a:spLocks noChangeShapeType="1"/>
                  </p:cNvSpPr>
                  <p:nvPr/>
                </p:nvSpPr>
                <p:spPr bwMode="auto">
                  <a:xfrm flipV="1">
                    <a:off x="9326563" y="4649788"/>
                    <a:ext cx="1588" cy="19050"/>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18" name="Line 16"/>
                  <p:cNvSpPr>
                    <a:spLocks noChangeShapeType="1"/>
                  </p:cNvSpPr>
                  <p:nvPr/>
                </p:nvSpPr>
                <p:spPr bwMode="auto">
                  <a:xfrm flipV="1">
                    <a:off x="9328151" y="4632325"/>
                    <a:ext cx="6350" cy="17462"/>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19" name="Line 17"/>
                  <p:cNvSpPr>
                    <a:spLocks noChangeShapeType="1"/>
                  </p:cNvSpPr>
                  <p:nvPr/>
                </p:nvSpPr>
                <p:spPr bwMode="auto">
                  <a:xfrm flipV="1">
                    <a:off x="9334501" y="4616450"/>
                    <a:ext cx="7938" cy="15875"/>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20" name="Line 18"/>
                  <p:cNvSpPr>
                    <a:spLocks noChangeShapeType="1"/>
                  </p:cNvSpPr>
                  <p:nvPr/>
                </p:nvSpPr>
                <p:spPr bwMode="auto">
                  <a:xfrm flipV="1">
                    <a:off x="9342438" y="4602163"/>
                    <a:ext cx="9525" cy="14287"/>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21" name="Line 19"/>
                  <p:cNvSpPr>
                    <a:spLocks noChangeShapeType="1"/>
                  </p:cNvSpPr>
                  <p:nvPr/>
                </p:nvSpPr>
                <p:spPr bwMode="auto">
                  <a:xfrm flipV="1">
                    <a:off x="9351963" y="4589463"/>
                    <a:ext cx="12700" cy="12700"/>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22" name="Line 20"/>
                  <p:cNvSpPr>
                    <a:spLocks noChangeShapeType="1"/>
                  </p:cNvSpPr>
                  <p:nvPr/>
                </p:nvSpPr>
                <p:spPr bwMode="auto">
                  <a:xfrm flipV="1">
                    <a:off x="9364663" y="4578350"/>
                    <a:ext cx="14288" cy="11112"/>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23" name="Line 21"/>
                  <p:cNvSpPr>
                    <a:spLocks noChangeShapeType="1"/>
                  </p:cNvSpPr>
                  <p:nvPr/>
                </p:nvSpPr>
                <p:spPr bwMode="auto">
                  <a:xfrm flipV="1">
                    <a:off x="9378951" y="4570413"/>
                    <a:ext cx="15875" cy="7937"/>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24" name="Line 22"/>
                  <p:cNvSpPr>
                    <a:spLocks noChangeShapeType="1"/>
                  </p:cNvSpPr>
                  <p:nvPr/>
                </p:nvSpPr>
                <p:spPr bwMode="auto">
                  <a:xfrm flipV="1">
                    <a:off x="9394826" y="4565650"/>
                    <a:ext cx="17463" cy="4762"/>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25" name="Line 23"/>
                  <p:cNvSpPr>
                    <a:spLocks noChangeShapeType="1"/>
                  </p:cNvSpPr>
                  <p:nvPr/>
                </p:nvSpPr>
                <p:spPr bwMode="auto">
                  <a:xfrm flipV="1">
                    <a:off x="9412288" y="4564063"/>
                    <a:ext cx="19050" cy="1587"/>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26" name="Line 24"/>
                  <p:cNvSpPr>
                    <a:spLocks noChangeShapeType="1"/>
                  </p:cNvSpPr>
                  <p:nvPr/>
                </p:nvSpPr>
                <p:spPr bwMode="auto">
                  <a:xfrm>
                    <a:off x="9431338" y="4564063"/>
                    <a:ext cx="19050" cy="1587"/>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27" name="Line 25"/>
                  <p:cNvSpPr>
                    <a:spLocks noChangeShapeType="1"/>
                  </p:cNvSpPr>
                  <p:nvPr/>
                </p:nvSpPr>
                <p:spPr bwMode="auto">
                  <a:xfrm>
                    <a:off x="9450388" y="4565650"/>
                    <a:ext cx="17463" cy="4762"/>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28" name="Line 26"/>
                  <p:cNvSpPr>
                    <a:spLocks noChangeShapeType="1"/>
                  </p:cNvSpPr>
                  <p:nvPr/>
                </p:nvSpPr>
                <p:spPr bwMode="auto">
                  <a:xfrm>
                    <a:off x="9467851" y="4570413"/>
                    <a:ext cx="15875" cy="7937"/>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29" name="Line 27"/>
                  <p:cNvSpPr>
                    <a:spLocks noChangeShapeType="1"/>
                  </p:cNvSpPr>
                  <p:nvPr/>
                </p:nvSpPr>
                <p:spPr bwMode="auto">
                  <a:xfrm>
                    <a:off x="9483726" y="4578350"/>
                    <a:ext cx="14288" cy="11112"/>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30" name="Line 28"/>
                  <p:cNvSpPr>
                    <a:spLocks noChangeShapeType="1"/>
                  </p:cNvSpPr>
                  <p:nvPr/>
                </p:nvSpPr>
                <p:spPr bwMode="auto">
                  <a:xfrm>
                    <a:off x="9498013" y="4589463"/>
                    <a:ext cx="12700" cy="12700"/>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31" name="Line 29"/>
                  <p:cNvSpPr>
                    <a:spLocks noChangeShapeType="1"/>
                  </p:cNvSpPr>
                  <p:nvPr/>
                </p:nvSpPr>
                <p:spPr bwMode="auto">
                  <a:xfrm>
                    <a:off x="9510713" y="4602163"/>
                    <a:ext cx="9525" cy="14287"/>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32" name="Line 30"/>
                  <p:cNvSpPr>
                    <a:spLocks noChangeShapeType="1"/>
                  </p:cNvSpPr>
                  <p:nvPr/>
                </p:nvSpPr>
                <p:spPr bwMode="auto">
                  <a:xfrm>
                    <a:off x="9520238" y="4616450"/>
                    <a:ext cx="7938" cy="15875"/>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33" name="Line 31"/>
                  <p:cNvSpPr>
                    <a:spLocks noChangeShapeType="1"/>
                  </p:cNvSpPr>
                  <p:nvPr/>
                </p:nvSpPr>
                <p:spPr bwMode="auto">
                  <a:xfrm>
                    <a:off x="9528176" y="4632325"/>
                    <a:ext cx="4763" cy="17462"/>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34" name="Line 32"/>
                  <p:cNvSpPr>
                    <a:spLocks noChangeShapeType="1"/>
                  </p:cNvSpPr>
                  <p:nvPr/>
                </p:nvSpPr>
                <p:spPr bwMode="auto">
                  <a:xfrm>
                    <a:off x="9532938" y="4649788"/>
                    <a:ext cx="1588" cy="19050"/>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35" name="Line 33"/>
                  <p:cNvSpPr>
                    <a:spLocks noChangeShapeType="1"/>
                  </p:cNvSpPr>
                  <p:nvPr/>
                </p:nvSpPr>
                <p:spPr bwMode="auto">
                  <a:xfrm flipH="1">
                    <a:off x="9532938" y="4668838"/>
                    <a:ext cx="1588" cy="17462"/>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36" name="Line 34"/>
                  <p:cNvSpPr>
                    <a:spLocks noChangeShapeType="1"/>
                  </p:cNvSpPr>
                  <p:nvPr/>
                </p:nvSpPr>
                <p:spPr bwMode="auto">
                  <a:xfrm flipH="1">
                    <a:off x="9528176" y="4686300"/>
                    <a:ext cx="4763" cy="19050"/>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37" name="Line 35"/>
                  <p:cNvSpPr>
                    <a:spLocks noChangeShapeType="1"/>
                  </p:cNvSpPr>
                  <p:nvPr/>
                </p:nvSpPr>
                <p:spPr bwMode="auto">
                  <a:xfrm flipH="1">
                    <a:off x="9520238" y="4705350"/>
                    <a:ext cx="7938" cy="15875"/>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38" name="Line 36"/>
                  <p:cNvSpPr>
                    <a:spLocks noChangeShapeType="1"/>
                  </p:cNvSpPr>
                  <p:nvPr/>
                </p:nvSpPr>
                <p:spPr bwMode="auto">
                  <a:xfrm flipH="1">
                    <a:off x="9510713" y="4721225"/>
                    <a:ext cx="9525" cy="14287"/>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39" name="Line 37"/>
                  <p:cNvSpPr>
                    <a:spLocks noChangeShapeType="1"/>
                  </p:cNvSpPr>
                  <p:nvPr/>
                </p:nvSpPr>
                <p:spPr bwMode="auto">
                  <a:xfrm flipH="1">
                    <a:off x="9498013" y="4735513"/>
                    <a:ext cx="12700" cy="12700"/>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40" name="Line 38"/>
                  <p:cNvSpPr>
                    <a:spLocks noChangeShapeType="1"/>
                  </p:cNvSpPr>
                  <p:nvPr/>
                </p:nvSpPr>
                <p:spPr bwMode="auto">
                  <a:xfrm flipH="1">
                    <a:off x="9483726" y="4748213"/>
                    <a:ext cx="14288" cy="9525"/>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41" name="Line 39"/>
                  <p:cNvSpPr>
                    <a:spLocks noChangeShapeType="1"/>
                  </p:cNvSpPr>
                  <p:nvPr/>
                </p:nvSpPr>
                <p:spPr bwMode="auto">
                  <a:xfrm flipH="1">
                    <a:off x="9467851" y="4757738"/>
                    <a:ext cx="15875" cy="7937"/>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42" name="Line 40"/>
                  <p:cNvSpPr>
                    <a:spLocks noChangeShapeType="1"/>
                  </p:cNvSpPr>
                  <p:nvPr/>
                </p:nvSpPr>
                <p:spPr bwMode="auto">
                  <a:xfrm flipH="1">
                    <a:off x="9450388" y="4765675"/>
                    <a:ext cx="17463" cy="4762"/>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43" name="Line 41"/>
                  <p:cNvSpPr>
                    <a:spLocks noChangeShapeType="1"/>
                  </p:cNvSpPr>
                  <p:nvPr/>
                </p:nvSpPr>
                <p:spPr bwMode="auto">
                  <a:xfrm flipH="1">
                    <a:off x="9431338" y="4770438"/>
                    <a:ext cx="19050" cy="1587"/>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44" name="Line 42"/>
                  <p:cNvSpPr>
                    <a:spLocks noChangeShapeType="1"/>
                  </p:cNvSpPr>
                  <p:nvPr/>
                </p:nvSpPr>
                <p:spPr bwMode="auto">
                  <a:xfrm flipH="1">
                    <a:off x="9963151" y="4471988"/>
                    <a:ext cx="817563" cy="4762"/>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45" name="Line 43"/>
                  <p:cNvSpPr>
                    <a:spLocks noChangeShapeType="1"/>
                  </p:cNvSpPr>
                  <p:nvPr/>
                </p:nvSpPr>
                <p:spPr bwMode="auto">
                  <a:xfrm>
                    <a:off x="9963151" y="4476750"/>
                    <a:ext cx="0" cy="1587"/>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46" name="Line 44"/>
                  <p:cNvSpPr>
                    <a:spLocks noChangeShapeType="1"/>
                  </p:cNvSpPr>
                  <p:nvPr/>
                </p:nvSpPr>
                <p:spPr bwMode="auto">
                  <a:xfrm flipH="1" flipV="1">
                    <a:off x="9963151" y="4476750"/>
                    <a:ext cx="0" cy="1587"/>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47" name="Line 45"/>
                  <p:cNvSpPr>
                    <a:spLocks noChangeShapeType="1"/>
                  </p:cNvSpPr>
                  <p:nvPr/>
                </p:nvSpPr>
                <p:spPr bwMode="auto">
                  <a:xfrm flipH="1" flipV="1">
                    <a:off x="9945688" y="4448175"/>
                    <a:ext cx="17463" cy="28575"/>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48" name="Line 46"/>
                  <p:cNvSpPr>
                    <a:spLocks noChangeShapeType="1"/>
                  </p:cNvSpPr>
                  <p:nvPr/>
                </p:nvSpPr>
                <p:spPr bwMode="auto">
                  <a:xfrm flipH="1" flipV="1">
                    <a:off x="9926638" y="4419600"/>
                    <a:ext cx="19050" cy="28575"/>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49" name="Line 47"/>
                  <p:cNvSpPr>
                    <a:spLocks noChangeShapeType="1"/>
                  </p:cNvSpPr>
                  <p:nvPr/>
                </p:nvSpPr>
                <p:spPr bwMode="auto">
                  <a:xfrm flipH="1" flipV="1">
                    <a:off x="9904413" y="4394200"/>
                    <a:ext cx="22225" cy="25400"/>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50" name="Line 48"/>
                  <p:cNvSpPr>
                    <a:spLocks noChangeShapeType="1"/>
                  </p:cNvSpPr>
                  <p:nvPr/>
                </p:nvSpPr>
                <p:spPr bwMode="auto">
                  <a:xfrm flipH="1" flipV="1">
                    <a:off x="9880601" y="4370388"/>
                    <a:ext cx="23813" cy="23812"/>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51" name="Line 49"/>
                  <p:cNvSpPr>
                    <a:spLocks noChangeShapeType="1"/>
                  </p:cNvSpPr>
                  <p:nvPr/>
                </p:nvSpPr>
                <p:spPr bwMode="auto">
                  <a:xfrm flipH="1" flipV="1">
                    <a:off x="9855201" y="4348163"/>
                    <a:ext cx="25400" cy="22225"/>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52" name="Line 50"/>
                  <p:cNvSpPr>
                    <a:spLocks noChangeShapeType="1"/>
                  </p:cNvSpPr>
                  <p:nvPr/>
                </p:nvSpPr>
                <p:spPr bwMode="auto">
                  <a:xfrm flipH="1" flipV="1">
                    <a:off x="9828213" y="4327525"/>
                    <a:ext cx="26988" cy="20637"/>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53" name="Line 51"/>
                  <p:cNvSpPr>
                    <a:spLocks noChangeShapeType="1"/>
                  </p:cNvSpPr>
                  <p:nvPr/>
                </p:nvSpPr>
                <p:spPr bwMode="auto">
                  <a:xfrm flipH="1" flipV="1">
                    <a:off x="9799638" y="4310063"/>
                    <a:ext cx="28575" cy="17462"/>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54" name="Line 52"/>
                  <p:cNvSpPr>
                    <a:spLocks noChangeShapeType="1"/>
                  </p:cNvSpPr>
                  <p:nvPr/>
                </p:nvSpPr>
                <p:spPr bwMode="auto">
                  <a:xfrm flipH="1" flipV="1">
                    <a:off x="9769476" y="4295775"/>
                    <a:ext cx="30163" cy="14287"/>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55" name="Line 53"/>
                  <p:cNvSpPr>
                    <a:spLocks noChangeShapeType="1"/>
                  </p:cNvSpPr>
                  <p:nvPr/>
                </p:nvSpPr>
                <p:spPr bwMode="auto">
                  <a:xfrm flipH="1" flipV="1">
                    <a:off x="9737726" y="4281488"/>
                    <a:ext cx="31750" cy="14287"/>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56" name="Line 54"/>
                  <p:cNvSpPr>
                    <a:spLocks noChangeShapeType="1"/>
                  </p:cNvSpPr>
                  <p:nvPr/>
                </p:nvSpPr>
                <p:spPr bwMode="auto">
                  <a:xfrm flipH="1" flipV="1">
                    <a:off x="9704388" y="4271963"/>
                    <a:ext cx="33338" cy="9525"/>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57" name="Line 55"/>
                  <p:cNvSpPr>
                    <a:spLocks noChangeShapeType="1"/>
                  </p:cNvSpPr>
                  <p:nvPr/>
                </p:nvSpPr>
                <p:spPr bwMode="auto">
                  <a:xfrm flipH="1" flipV="1">
                    <a:off x="9669463" y="4264025"/>
                    <a:ext cx="34925" cy="7937"/>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58" name="Line 56"/>
                  <p:cNvSpPr>
                    <a:spLocks noChangeShapeType="1"/>
                  </p:cNvSpPr>
                  <p:nvPr/>
                </p:nvSpPr>
                <p:spPr bwMode="auto">
                  <a:xfrm flipH="1" flipV="1">
                    <a:off x="9634538" y="4259263"/>
                    <a:ext cx="34925" cy="4762"/>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59" name="Line 57"/>
                  <p:cNvSpPr>
                    <a:spLocks noChangeShapeType="1"/>
                  </p:cNvSpPr>
                  <p:nvPr/>
                </p:nvSpPr>
                <p:spPr bwMode="auto">
                  <a:xfrm flipH="1" flipV="1">
                    <a:off x="9599613" y="4257675"/>
                    <a:ext cx="34925" cy="1587"/>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60" name="Line 58"/>
                  <p:cNvSpPr>
                    <a:spLocks noChangeShapeType="1"/>
                  </p:cNvSpPr>
                  <p:nvPr/>
                </p:nvSpPr>
                <p:spPr bwMode="auto">
                  <a:xfrm flipH="1">
                    <a:off x="9561513" y="4257675"/>
                    <a:ext cx="38100" cy="1587"/>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61" name="Line 59"/>
                  <p:cNvSpPr>
                    <a:spLocks noChangeShapeType="1"/>
                  </p:cNvSpPr>
                  <p:nvPr/>
                </p:nvSpPr>
                <p:spPr bwMode="auto">
                  <a:xfrm flipH="1">
                    <a:off x="9525001" y="4259263"/>
                    <a:ext cx="36513" cy="6350"/>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62" name="Line 60"/>
                  <p:cNvSpPr>
                    <a:spLocks noChangeShapeType="1"/>
                  </p:cNvSpPr>
                  <p:nvPr/>
                </p:nvSpPr>
                <p:spPr bwMode="auto">
                  <a:xfrm flipH="1">
                    <a:off x="9488488" y="4265613"/>
                    <a:ext cx="36513" cy="7937"/>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63" name="Line 61"/>
                  <p:cNvSpPr>
                    <a:spLocks noChangeShapeType="1"/>
                  </p:cNvSpPr>
                  <p:nvPr/>
                </p:nvSpPr>
                <p:spPr bwMode="auto">
                  <a:xfrm flipH="1">
                    <a:off x="9455151" y="4273550"/>
                    <a:ext cx="33338" cy="11112"/>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64" name="Line 62"/>
                  <p:cNvSpPr>
                    <a:spLocks noChangeShapeType="1"/>
                  </p:cNvSpPr>
                  <p:nvPr/>
                </p:nvSpPr>
                <p:spPr bwMode="auto">
                  <a:xfrm flipH="1">
                    <a:off x="9421813" y="4284663"/>
                    <a:ext cx="33338" cy="14287"/>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65" name="Line 63"/>
                  <p:cNvSpPr>
                    <a:spLocks noChangeShapeType="1"/>
                  </p:cNvSpPr>
                  <p:nvPr/>
                </p:nvSpPr>
                <p:spPr bwMode="auto">
                  <a:xfrm flipH="1">
                    <a:off x="9391651" y="4298950"/>
                    <a:ext cx="30163" cy="15875"/>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66" name="Line 64"/>
                  <p:cNvSpPr>
                    <a:spLocks noChangeShapeType="1"/>
                  </p:cNvSpPr>
                  <p:nvPr/>
                </p:nvSpPr>
                <p:spPr bwMode="auto">
                  <a:xfrm flipH="1">
                    <a:off x="9361488" y="4314825"/>
                    <a:ext cx="30163" cy="19050"/>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67" name="Line 65"/>
                  <p:cNvSpPr>
                    <a:spLocks noChangeShapeType="1"/>
                  </p:cNvSpPr>
                  <p:nvPr/>
                </p:nvSpPr>
                <p:spPr bwMode="auto">
                  <a:xfrm flipH="1">
                    <a:off x="9332913" y="4333875"/>
                    <a:ext cx="28575" cy="22225"/>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68" name="Line 66"/>
                  <p:cNvSpPr>
                    <a:spLocks noChangeShapeType="1"/>
                  </p:cNvSpPr>
                  <p:nvPr/>
                </p:nvSpPr>
                <p:spPr bwMode="auto">
                  <a:xfrm flipH="1">
                    <a:off x="9307513" y="4356100"/>
                    <a:ext cx="25400" cy="23812"/>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69" name="Line 67"/>
                  <p:cNvSpPr>
                    <a:spLocks noChangeShapeType="1"/>
                  </p:cNvSpPr>
                  <p:nvPr/>
                </p:nvSpPr>
                <p:spPr bwMode="auto">
                  <a:xfrm flipH="1">
                    <a:off x="9283701" y="4379913"/>
                    <a:ext cx="23813" cy="25400"/>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70" name="Line 68"/>
                  <p:cNvSpPr>
                    <a:spLocks noChangeShapeType="1"/>
                  </p:cNvSpPr>
                  <p:nvPr/>
                </p:nvSpPr>
                <p:spPr bwMode="auto">
                  <a:xfrm flipH="1">
                    <a:off x="9261476" y="4405313"/>
                    <a:ext cx="22225" cy="26987"/>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71" name="Line 69"/>
                  <p:cNvSpPr>
                    <a:spLocks noChangeShapeType="1"/>
                  </p:cNvSpPr>
                  <p:nvPr/>
                </p:nvSpPr>
                <p:spPr bwMode="auto">
                  <a:xfrm flipH="1">
                    <a:off x="9242426" y="4432300"/>
                    <a:ext cx="19050" cy="30162"/>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72" name="Line 70"/>
                  <p:cNvSpPr>
                    <a:spLocks noChangeShapeType="1"/>
                  </p:cNvSpPr>
                  <p:nvPr/>
                </p:nvSpPr>
                <p:spPr bwMode="auto">
                  <a:xfrm flipH="1">
                    <a:off x="9226551" y="4462463"/>
                    <a:ext cx="15875" cy="31750"/>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73" name="Line 71"/>
                  <p:cNvSpPr>
                    <a:spLocks noChangeShapeType="1"/>
                  </p:cNvSpPr>
                  <p:nvPr/>
                </p:nvSpPr>
                <p:spPr bwMode="auto">
                  <a:xfrm flipH="1">
                    <a:off x="9212263" y="4494213"/>
                    <a:ext cx="14288" cy="33337"/>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74" name="Line 72"/>
                  <p:cNvSpPr>
                    <a:spLocks noChangeShapeType="1"/>
                  </p:cNvSpPr>
                  <p:nvPr/>
                </p:nvSpPr>
                <p:spPr bwMode="auto">
                  <a:xfrm flipH="1">
                    <a:off x="9201151" y="4527550"/>
                    <a:ext cx="11113" cy="33337"/>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75" name="Line 73"/>
                  <p:cNvSpPr>
                    <a:spLocks noChangeShapeType="1"/>
                  </p:cNvSpPr>
                  <p:nvPr/>
                </p:nvSpPr>
                <p:spPr bwMode="auto">
                  <a:xfrm flipH="1">
                    <a:off x="9193213" y="4560888"/>
                    <a:ext cx="7938" cy="36512"/>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76" name="Line 74"/>
                  <p:cNvSpPr>
                    <a:spLocks noChangeShapeType="1"/>
                  </p:cNvSpPr>
                  <p:nvPr/>
                </p:nvSpPr>
                <p:spPr bwMode="auto">
                  <a:xfrm flipH="1">
                    <a:off x="9188451" y="4597400"/>
                    <a:ext cx="4763" cy="36512"/>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77" name="Line 75"/>
                  <p:cNvSpPr>
                    <a:spLocks noChangeShapeType="1"/>
                  </p:cNvSpPr>
                  <p:nvPr/>
                </p:nvSpPr>
                <p:spPr bwMode="auto">
                  <a:xfrm flipH="1">
                    <a:off x="9186863" y="4633913"/>
                    <a:ext cx="1588" cy="36512"/>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78" name="Line 76"/>
                  <p:cNvSpPr>
                    <a:spLocks noChangeShapeType="1"/>
                  </p:cNvSpPr>
                  <p:nvPr/>
                </p:nvSpPr>
                <p:spPr bwMode="auto">
                  <a:xfrm>
                    <a:off x="9186863" y="4670425"/>
                    <a:ext cx="1588" cy="38100"/>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79" name="Line 77"/>
                  <p:cNvSpPr>
                    <a:spLocks noChangeShapeType="1"/>
                  </p:cNvSpPr>
                  <p:nvPr/>
                </p:nvSpPr>
                <p:spPr bwMode="auto">
                  <a:xfrm>
                    <a:off x="9188451" y="4708525"/>
                    <a:ext cx="4763" cy="36512"/>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80" name="Line 78"/>
                  <p:cNvSpPr>
                    <a:spLocks noChangeShapeType="1"/>
                  </p:cNvSpPr>
                  <p:nvPr/>
                </p:nvSpPr>
                <p:spPr bwMode="auto">
                  <a:xfrm>
                    <a:off x="9193213" y="4745038"/>
                    <a:ext cx="7938" cy="34925"/>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81" name="Line 79"/>
                  <p:cNvSpPr>
                    <a:spLocks noChangeShapeType="1"/>
                  </p:cNvSpPr>
                  <p:nvPr/>
                </p:nvSpPr>
                <p:spPr bwMode="auto">
                  <a:xfrm>
                    <a:off x="9201151" y="4779963"/>
                    <a:ext cx="11113" cy="34925"/>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82" name="Line 80"/>
                  <p:cNvSpPr>
                    <a:spLocks noChangeShapeType="1"/>
                  </p:cNvSpPr>
                  <p:nvPr/>
                </p:nvSpPr>
                <p:spPr bwMode="auto">
                  <a:xfrm>
                    <a:off x="9212263" y="4814888"/>
                    <a:ext cx="14288" cy="33337"/>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83" name="Line 81"/>
                  <p:cNvSpPr>
                    <a:spLocks noChangeShapeType="1"/>
                  </p:cNvSpPr>
                  <p:nvPr/>
                </p:nvSpPr>
                <p:spPr bwMode="auto">
                  <a:xfrm>
                    <a:off x="9226551" y="4848225"/>
                    <a:ext cx="15875" cy="31750"/>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84" name="Line 82"/>
                  <p:cNvSpPr>
                    <a:spLocks noChangeShapeType="1"/>
                  </p:cNvSpPr>
                  <p:nvPr/>
                </p:nvSpPr>
                <p:spPr bwMode="auto">
                  <a:xfrm>
                    <a:off x="9242426" y="4879975"/>
                    <a:ext cx="19050" cy="28575"/>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85" name="Line 83"/>
                  <p:cNvSpPr>
                    <a:spLocks noChangeShapeType="1"/>
                  </p:cNvSpPr>
                  <p:nvPr/>
                </p:nvSpPr>
                <p:spPr bwMode="auto">
                  <a:xfrm>
                    <a:off x="9261476" y="4908550"/>
                    <a:ext cx="22225" cy="28575"/>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86" name="Line 84"/>
                  <p:cNvSpPr>
                    <a:spLocks noChangeShapeType="1"/>
                  </p:cNvSpPr>
                  <p:nvPr/>
                </p:nvSpPr>
                <p:spPr bwMode="auto">
                  <a:xfrm>
                    <a:off x="9283701" y="4937125"/>
                    <a:ext cx="23813" cy="25400"/>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87" name="Line 85"/>
                  <p:cNvSpPr>
                    <a:spLocks noChangeShapeType="1"/>
                  </p:cNvSpPr>
                  <p:nvPr/>
                </p:nvSpPr>
                <p:spPr bwMode="auto">
                  <a:xfrm>
                    <a:off x="9307513" y="4962525"/>
                    <a:ext cx="25400" cy="23812"/>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88" name="Line 86"/>
                  <p:cNvSpPr>
                    <a:spLocks noChangeShapeType="1"/>
                  </p:cNvSpPr>
                  <p:nvPr/>
                </p:nvSpPr>
                <p:spPr bwMode="auto">
                  <a:xfrm>
                    <a:off x="9332913" y="4986338"/>
                    <a:ext cx="28575" cy="22225"/>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89" name="Line 87"/>
                  <p:cNvSpPr>
                    <a:spLocks noChangeShapeType="1"/>
                  </p:cNvSpPr>
                  <p:nvPr/>
                </p:nvSpPr>
                <p:spPr bwMode="auto">
                  <a:xfrm>
                    <a:off x="9361488" y="5008563"/>
                    <a:ext cx="30163" cy="19050"/>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90" name="Line 88"/>
                  <p:cNvSpPr>
                    <a:spLocks noChangeShapeType="1"/>
                  </p:cNvSpPr>
                  <p:nvPr/>
                </p:nvSpPr>
                <p:spPr bwMode="auto">
                  <a:xfrm>
                    <a:off x="9391651" y="5027613"/>
                    <a:ext cx="30163" cy="15875"/>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91" name="Line 89"/>
                  <p:cNvSpPr>
                    <a:spLocks noChangeShapeType="1"/>
                  </p:cNvSpPr>
                  <p:nvPr/>
                </p:nvSpPr>
                <p:spPr bwMode="auto">
                  <a:xfrm>
                    <a:off x="9421813" y="5043488"/>
                    <a:ext cx="33338" cy="14287"/>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92" name="Line 90"/>
                  <p:cNvSpPr>
                    <a:spLocks noChangeShapeType="1"/>
                  </p:cNvSpPr>
                  <p:nvPr/>
                </p:nvSpPr>
                <p:spPr bwMode="auto">
                  <a:xfrm>
                    <a:off x="9455151" y="5057775"/>
                    <a:ext cx="33338" cy="11112"/>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93" name="Line 91"/>
                  <p:cNvSpPr>
                    <a:spLocks noChangeShapeType="1"/>
                  </p:cNvSpPr>
                  <p:nvPr/>
                </p:nvSpPr>
                <p:spPr bwMode="auto">
                  <a:xfrm>
                    <a:off x="9488488" y="5068888"/>
                    <a:ext cx="36513" cy="7937"/>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94" name="Line 92"/>
                  <p:cNvSpPr>
                    <a:spLocks noChangeShapeType="1"/>
                  </p:cNvSpPr>
                  <p:nvPr/>
                </p:nvSpPr>
                <p:spPr bwMode="auto">
                  <a:xfrm>
                    <a:off x="9525001" y="5076825"/>
                    <a:ext cx="36513" cy="4762"/>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95" name="Line 93"/>
                  <p:cNvSpPr>
                    <a:spLocks noChangeShapeType="1"/>
                  </p:cNvSpPr>
                  <p:nvPr/>
                </p:nvSpPr>
                <p:spPr bwMode="auto">
                  <a:xfrm>
                    <a:off x="9561513" y="5081588"/>
                    <a:ext cx="38100" cy="1587"/>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96" name="Line 94"/>
                  <p:cNvSpPr>
                    <a:spLocks noChangeShapeType="1"/>
                  </p:cNvSpPr>
                  <p:nvPr/>
                </p:nvSpPr>
                <p:spPr bwMode="auto">
                  <a:xfrm flipV="1">
                    <a:off x="9599613" y="5081588"/>
                    <a:ext cx="34925" cy="1587"/>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97" name="Line 95"/>
                  <p:cNvSpPr>
                    <a:spLocks noChangeShapeType="1"/>
                  </p:cNvSpPr>
                  <p:nvPr/>
                </p:nvSpPr>
                <p:spPr bwMode="auto">
                  <a:xfrm flipV="1">
                    <a:off x="9634538" y="5076825"/>
                    <a:ext cx="34925" cy="4762"/>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98" name="Line 96"/>
                  <p:cNvSpPr>
                    <a:spLocks noChangeShapeType="1"/>
                  </p:cNvSpPr>
                  <p:nvPr/>
                </p:nvSpPr>
                <p:spPr bwMode="auto">
                  <a:xfrm flipV="1">
                    <a:off x="9669463" y="5070475"/>
                    <a:ext cx="34925" cy="6350"/>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399" name="Line 97"/>
                  <p:cNvSpPr>
                    <a:spLocks noChangeShapeType="1"/>
                  </p:cNvSpPr>
                  <p:nvPr/>
                </p:nvSpPr>
                <p:spPr bwMode="auto">
                  <a:xfrm flipV="1">
                    <a:off x="9704388" y="5059363"/>
                    <a:ext cx="33338" cy="11112"/>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00" name="Line 98"/>
                  <p:cNvSpPr>
                    <a:spLocks noChangeShapeType="1"/>
                  </p:cNvSpPr>
                  <p:nvPr/>
                </p:nvSpPr>
                <p:spPr bwMode="auto">
                  <a:xfrm flipV="1">
                    <a:off x="9737726" y="5046663"/>
                    <a:ext cx="31750" cy="12700"/>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01" name="Line 99"/>
                  <p:cNvSpPr>
                    <a:spLocks noChangeShapeType="1"/>
                  </p:cNvSpPr>
                  <p:nvPr/>
                </p:nvSpPr>
                <p:spPr bwMode="auto">
                  <a:xfrm flipV="1">
                    <a:off x="9769476" y="5030788"/>
                    <a:ext cx="31750" cy="15875"/>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02" name="Line 100"/>
                  <p:cNvSpPr>
                    <a:spLocks noChangeShapeType="1"/>
                  </p:cNvSpPr>
                  <p:nvPr/>
                </p:nvSpPr>
                <p:spPr bwMode="auto">
                  <a:xfrm flipV="1">
                    <a:off x="9801226" y="5013325"/>
                    <a:ext cx="28575" cy="17462"/>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03" name="Line 101"/>
                  <p:cNvSpPr>
                    <a:spLocks noChangeShapeType="1"/>
                  </p:cNvSpPr>
                  <p:nvPr/>
                </p:nvSpPr>
                <p:spPr bwMode="auto">
                  <a:xfrm flipV="1">
                    <a:off x="9829801" y="4992688"/>
                    <a:ext cx="26988" cy="20637"/>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04" name="Line 102"/>
                  <p:cNvSpPr>
                    <a:spLocks noChangeShapeType="1"/>
                  </p:cNvSpPr>
                  <p:nvPr/>
                </p:nvSpPr>
                <p:spPr bwMode="auto">
                  <a:xfrm flipV="1">
                    <a:off x="9856788" y="4970463"/>
                    <a:ext cx="25400" cy="22225"/>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05" name="Line 103"/>
                  <p:cNvSpPr>
                    <a:spLocks noChangeShapeType="1"/>
                  </p:cNvSpPr>
                  <p:nvPr/>
                </p:nvSpPr>
                <p:spPr bwMode="auto">
                  <a:xfrm flipV="1">
                    <a:off x="9882188" y="4946650"/>
                    <a:ext cx="23813" cy="23812"/>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06" name="Line 104"/>
                  <p:cNvSpPr>
                    <a:spLocks noChangeShapeType="1"/>
                  </p:cNvSpPr>
                  <p:nvPr/>
                </p:nvSpPr>
                <p:spPr bwMode="auto">
                  <a:xfrm flipV="1">
                    <a:off x="9906001" y="4919663"/>
                    <a:ext cx="22225" cy="26987"/>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07" name="Line 105"/>
                  <p:cNvSpPr>
                    <a:spLocks noChangeShapeType="1"/>
                  </p:cNvSpPr>
                  <p:nvPr/>
                </p:nvSpPr>
                <p:spPr bwMode="auto">
                  <a:xfrm flipV="1">
                    <a:off x="9928226" y="4892675"/>
                    <a:ext cx="19050" cy="26987"/>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08" name="Line 106"/>
                  <p:cNvSpPr>
                    <a:spLocks noChangeShapeType="1"/>
                  </p:cNvSpPr>
                  <p:nvPr/>
                </p:nvSpPr>
                <p:spPr bwMode="auto">
                  <a:xfrm flipV="1">
                    <a:off x="9947276" y="4862513"/>
                    <a:ext cx="15875" cy="30162"/>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09" name="Line 107"/>
                  <p:cNvSpPr>
                    <a:spLocks noChangeShapeType="1"/>
                  </p:cNvSpPr>
                  <p:nvPr/>
                </p:nvSpPr>
                <p:spPr bwMode="auto">
                  <a:xfrm>
                    <a:off x="9963151" y="4862513"/>
                    <a:ext cx="0" cy="0"/>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10" name="Line 108"/>
                  <p:cNvSpPr>
                    <a:spLocks noChangeShapeType="1"/>
                  </p:cNvSpPr>
                  <p:nvPr/>
                </p:nvSpPr>
                <p:spPr bwMode="auto">
                  <a:xfrm>
                    <a:off x="9963151" y="4862513"/>
                    <a:ext cx="166688" cy="0"/>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11" name="Line 109"/>
                  <p:cNvSpPr>
                    <a:spLocks noChangeShapeType="1"/>
                  </p:cNvSpPr>
                  <p:nvPr/>
                </p:nvSpPr>
                <p:spPr bwMode="auto">
                  <a:xfrm flipV="1">
                    <a:off x="10129838" y="4862513"/>
                    <a:ext cx="1588" cy="0"/>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12" name="Line 110"/>
                  <p:cNvSpPr>
                    <a:spLocks noChangeShapeType="1"/>
                  </p:cNvSpPr>
                  <p:nvPr/>
                </p:nvSpPr>
                <p:spPr bwMode="auto">
                  <a:xfrm flipV="1">
                    <a:off x="10131426" y="4859338"/>
                    <a:ext cx="3175" cy="3175"/>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13" name="Line 111"/>
                  <p:cNvSpPr>
                    <a:spLocks noChangeShapeType="1"/>
                  </p:cNvSpPr>
                  <p:nvPr/>
                </p:nvSpPr>
                <p:spPr bwMode="auto">
                  <a:xfrm flipV="1">
                    <a:off x="10134601" y="4854575"/>
                    <a:ext cx="3175" cy="4762"/>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14" name="Line 112"/>
                  <p:cNvSpPr>
                    <a:spLocks noChangeShapeType="1"/>
                  </p:cNvSpPr>
                  <p:nvPr/>
                </p:nvSpPr>
                <p:spPr bwMode="auto">
                  <a:xfrm flipV="1">
                    <a:off x="10137776" y="4849813"/>
                    <a:ext cx="6350" cy="4762"/>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15" name="Line 113"/>
                  <p:cNvSpPr>
                    <a:spLocks noChangeShapeType="1"/>
                  </p:cNvSpPr>
                  <p:nvPr/>
                </p:nvSpPr>
                <p:spPr bwMode="auto">
                  <a:xfrm flipV="1">
                    <a:off x="10144126" y="4843463"/>
                    <a:ext cx="6350" cy="6350"/>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16" name="Line 114"/>
                  <p:cNvSpPr>
                    <a:spLocks noChangeShapeType="1"/>
                  </p:cNvSpPr>
                  <p:nvPr/>
                </p:nvSpPr>
                <p:spPr bwMode="auto">
                  <a:xfrm flipV="1">
                    <a:off x="10150476" y="4835525"/>
                    <a:ext cx="7938" cy="7937"/>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17" name="Line 115"/>
                  <p:cNvSpPr>
                    <a:spLocks noChangeShapeType="1"/>
                  </p:cNvSpPr>
                  <p:nvPr/>
                </p:nvSpPr>
                <p:spPr bwMode="auto">
                  <a:xfrm flipV="1">
                    <a:off x="10158413" y="4827588"/>
                    <a:ext cx="7938" cy="7937"/>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18" name="Line 116"/>
                  <p:cNvSpPr>
                    <a:spLocks noChangeShapeType="1"/>
                  </p:cNvSpPr>
                  <p:nvPr/>
                </p:nvSpPr>
                <p:spPr bwMode="auto">
                  <a:xfrm flipV="1">
                    <a:off x="10166351" y="4818063"/>
                    <a:ext cx="9525" cy="9525"/>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19" name="Line 117"/>
                  <p:cNvSpPr>
                    <a:spLocks noChangeShapeType="1"/>
                  </p:cNvSpPr>
                  <p:nvPr/>
                </p:nvSpPr>
                <p:spPr bwMode="auto">
                  <a:xfrm flipV="1">
                    <a:off x="10175876" y="4808538"/>
                    <a:ext cx="9525" cy="9525"/>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20" name="Line 118"/>
                  <p:cNvSpPr>
                    <a:spLocks noChangeShapeType="1"/>
                  </p:cNvSpPr>
                  <p:nvPr/>
                </p:nvSpPr>
                <p:spPr bwMode="auto">
                  <a:xfrm flipV="1">
                    <a:off x="10185401" y="4799013"/>
                    <a:ext cx="7938" cy="9525"/>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21" name="Line 119"/>
                  <p:cNvSpPr>
                    <a:spLocks noChangeShapeType="1"/>
                  </p:cNvSpPr>
                  <p:nvPr/>
                </p:nvSpPr>
                <p:spPr bwMode="auto">
                  <a:xfrm flipV="1">
                    <a:off x="10193338" y="4791075"/>
                    <a:ext cx="9525" cy="7937"/>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22" name="Line 120"/>
                  <p:cNvSpPr>
                    <a:spLocks noChangeShapeType="1"/>
                  </p:cNvSpPr>
                  <p:nvPr/>
                </p:nvSpPr>
                <p:spPr bwMode="auto">
                  <a:xfrm flipV="1">
                    <a:off x="10202863" y="4781550"/>
                    <a:ext cx="9525" cy="9525"/>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23" name="Line 121"/>
                  <p:cNvSpPr>
                    <a:spLocks noChangeShapeType="1"/>
                  </p:cNvSpPr>
                  <p:nvPr/>
                </p:nvSpPr>
                <p:spPr bwMode="auto">
                  <a:xfrm flipV="1">
                    <a:off x="10212388" y="4773613"/>
                    <a:ext cx="7938" cy="7937"/>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24" name="Line 122"/>
                  <p:cNvSpPr>
                    <a:spLocks noChangeShapeType="1"/>
                  </p:cNvSpPr>
                  <p:nvPr/>
                </p:nvSpPr>
                <p:spPr bwMode="auto">
                  <a:xfrm flipV="1">
                    <a:off x="10220326" y="4765675"/>
                    <a:ext cx="7938" cy="7937"/>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25" name="Line 123"/>
                  <p:cNvSpPr>
                    <a:spLocks noChangeShapeType="1"/>
                  </p:cNvSpPr>
                  <p:nvPr/>
                </p:nvSpPr>
                <p:spPr bwMode="auto">
                  <a:xfrm flipV="1">
                    <a:off x="10228263" y="4759325"/>
                    <a:ext cx="6350" cy="6350"/>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26" name="Line 124"/>
                  <p:cNvSpPr>
                    <a:spLocks noChangeShapeType="1"/>
                  </p:cNvSpPr>
                  <p:nvPr/>
                </p:nvSpPr>
                <p:spPr bwMode="auto">
                  <a:xfrm flipV="1">
                    <a:off x="10234613" y="4752975"/>
                    <a:ext cx="6350" cy="6350"/>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27" name="Line 125"/>
                  <p:cNvSpPr>
                    <a:spLocks noChangeShapeType="1"/>
                  </p:cNvSpPr>
                  <p:nvPr/>
                </p:nvSpPr>
                <p:spPr bwMode="auto">
                  <a:xfrm flipV="1">
                    <a:off x="10240963" y="4749800"/>
                    <a:ext cx="3175" cy="3175"/>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28" name="Line 126"/>
                  <p:cNvSpPr>
                    <a:spLocks noChangeShapeType="1"/>
                  </p:cNvSpPr>
                  <p:nvPr/>
                </p:nvSpPr>
                <p:spPr bwMode="auto">
                  <a:xfrm flipV="1">
                    <a:off x="10244138" y="4746625"/>
                    <a:ext cx="3175" cy="3175"/>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29" name="Line 127"/>
                  <p:cNvSpPr>
                    <a:spLocks noChangeShapeType="1"/>
                  </p:cNvSpPr>
                  <p:nvPr/>
                </p:nvSpPr>
                <p:spPr bwMode="auto">
                  <a:xfrm flipV="1">
                    <a:off x="10247313" y="4746625"/>
                    <a:ext cx="1588" cy="0"/>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30" name="Line 128"/>
                  <p:cNvSpPr>
                    <a:spLocks noChangeShapeType="1"/>
                  </p:cNvSpPr>
                  <p:nvPr/>
                </p:nvSpPr>
                <p:spPr bwMode="auto">
                  <a:xfrm>
                    <a:off x="10248901" y="4746625"/>
                    <a:ext cx="4763" cy="1587"/>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31" name="Line 129"/>
                  <p:cNvSpPr>
                    <a:spLocks noChangeShapeType="1"/>
                  </p:cNvSpPr>
                  <p:nvPr/>
                </p:nvSpPr>
                <p:spPr bwMode="auto">
                  <a:xfrm>
                    <a:off x="10253663" y="4748213"/>
                    <a:ext cx="4763" cy="3175"/>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32" name="Line 130"/>
                  <p:cNvSpPr>
                    <a:spLocks noChangeShapeType="1"/>
                  </p:cNvSpPr>
                  <p:nvPr/>
                </p:nvSpPr>
                <p:spPr bwMode="auto">
                  <a:xfrm>
                    <a:off x="10258426" y="4751388"/>
                    <a:ext cx="6350" cy="4762"/>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33" name="Line 131"/>
                  <p:cNvSpPr>
                    <a:spLocks noChangeShapeType="1"/>
                  </p:cNvSpPr>
                  <p:nvPr/>
                </p:nvSpPr>
                <p:spPr bwMode="auto">
                  <a:xfrm>
                    <a:off x="10264776" y="4756150"/>
                    <a:ext cx="7938" cy="6350"/>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34" name="Line 132"/>
                  <p:cNvSpPr>
                    <a:spLocks noChangeShapeType="1"/>
                  </p:cNvSpPr>
                  <p:nvPr/>
                </p:nvSpPr>
                <p:spPr bwMode="auto">
                  <a:xfrm>
                    <a:off x="10272713" y="4762500"/>
                    <a:ext cx="7938" cy="7937"/>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35" name="Line 133"/>
                  <p:cNvSpPr>
                    <a:spLocks noChangeShapeType="1"/>
                  </p:cNvSpPr>
                  <p:nvPr/>
                </p:nvSpPr>
                <p:spPr bwMode="auto">
                  <a:xfrm>
                    <a:off x="10280651" y="4770438"/>
                    <a:ext cx="7938" cy="9525"/>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36" name="Line 134"/>
                  <p:cNvSpPr>
                    <a:spLocks noChangeShapeType="1"/>
                  </p:cNvSpPr>
                  <p:nvPr/>
                </p:nvSpPr>
                <p:spPr bwMode="auto">
                  <a:xfrm>
                    <a:off x="10288588" y="4779963"/>
                    <a:ext cx="7938" cy="7937"/>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37" name="Line 135"/>
                  <p:cNvSpPr>
                    <a:spLocks noChangeShapeType="1"/>
                  </p:cNvSpPr>
                  <p:nvPr/>
                </p:nvSpPr>
                <p:spPr bwMode="auto">
                  <a:xfrm>
                    <a:off x="10296526" y="4787900"/>
                    <a:ext cx="7938" cy="9525"/>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38" name="Line 136"/>
                  <p:cNvSpPr>
                    <a:spLocks noChangeShapeType="1"/>
                  </p:cNvSpPr>
                  <p:nvPr/>
                </p:nvSpPr>
                <p:spPr bwMode="auto">
                  <a:xfrm>
                    <a:off x="10304463" y="4797425"/>
                    <a:ext cx="7938" cy="9525"/>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39" name="Line 137"/>
                  <p:cNvSpPr>
                    <a:spLocks noChangeShapeType="1"/>
                  </p:cNvSpPr>
                  <p:nvPr/>
                </p:nvSpPr>
                <p:spPr bwMode="auto">
                  <a:xfrm>
                    <a:off x="10312401" y="4806950"/>
                    <a:ext cx="7938" cy="7937"/>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40" name="Line 138"/>
                  <p:cNvSpPr>
                    <a:spLocks noChangeShapeType="1"/>
                  </p:cNvSpPr>
                  <p:nvPr/>
                </p:nvSpPr>
                <p:spPr bwMode="auto">
                  <a:xfrm>
                    <a:off x="10320338" y="4814888"/>
                    <a:ext cx="7938" cy="9525"/>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41" name="Line 139"/>
                  <p:cNvSpPr>
                    <a:spLocks noChangeShapeType="1"/>
                  </p:cNvSpPr>
                  <p:nvPr/>
                </p:nvSpPr>
                <p:spPr bwMode="auto">
                  <a:xfrm>
                    <a:off x="10328276" y="4824413"/>
                    <a:ext cx="6350" cy="6350"/>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42" name="Line 140"/>
                  <p:cNvSpPr>
                    <a:spLocks noChangeShapeType="1"/>
                  </p:cNvSpPr>
                  <p:nvPr/>
                </p:nvSpPr>
                <p:spPr bwMode="auto">
                  <a:xfrm>
                    <a:off x="10334626" y="4830763"/>
                    <a:ext cx="4763" cy="6350"/>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43" name="Line 141"/>
                  <p:cNvSpPr>
                    <a:spLocks noChangeShapeType="1"/>
                  </p:cNvSpPr>
                  <p:nvPr/>
                </p:nvSpPr>
                <p:spPr bwMode="auto">
                  <a:xfrm>
                    <a:off x="10339388" y="4837113"/>
                    <a:ext cx="4763" cy="4762"/>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44" name="Line 142"/>
                  <p:cNvSpPr>
                    <a:spLocks noChangeShapeType="1"/>
                  </p:cNvSpPr>
                  <p:nvPr/>
                </p:nvSpPr>
                <p:spPr bwMode="auto">
                  <a:xfrm>
                    <a:off x="10344151" y="4841875"/>
                    <a:ext cx="1588" cy="3175"/>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45" name="Line 143"/>
                  <p:cNvSpPr>
                    <a:spLocks noChangeShapeType="1"/>
                  </p:cNvSpPr>
                  <p:nvPr/>
                </p:nvSpPr>
                <p:spPr bwMode="auto">
                  <a:xfrm>
                    <a:off x="10345738" y="4845050"/>
                    <a:ext cx="1588" cy="1587"/>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46" name="Line 144"/>
                  <p:cNvSpPr>
                    <a:spLocks noChangeShapeType="1"/>
                  </p:cNvSpPr>
                  <p:nvPr/>
                </p:nvSpPr>
                <p:spPr bwMode="auto">
                  <a:xfrm flipV="1">
                    <a:off x="10347326" y="4746625"/>
                    <a:ext cx="100013" cy="100012"/>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47" name="Line 145"/>
                  <p:cNvSpPr>
                    <a:spLocks noChangeShapeType="1"/>
                  </p:cNvSpPr>
                  <p:nvPr/>
                </p:nvSpPr>
                <p:spPr bwMode="auto">
                  <a:xfrm>
                    <a:off x="10447338" y="4746625"/>
                    <a:ext cx="107950" cy="109537"/>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48" name="Line 146"/>
                  <p:cNvSpPr>
                    <a:spLocks noChangeShapeType="1"/>
                  </p:cNvSpPr>
                  <p:nvPr/>
                </p:nvSpPr>
                <p:spPr bwMode="auto">
                  <a:xfrm flipV="1">
                    <a:off x="10555288" y="4752975"/>
                    <a:ext cx="103188" cy="103187"/>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49" name="Line 147"/>
                  <p:cNvSpPr>
                    <a:spLocks noChangeShapeType="1"/>
                  </p:cNvSpPr>
                  <p:nvPr/>
                </p:nvSpPr>
                <p:spPr bwMode="auto">
                  <a:xfrm>
                    <a:off x="10658476" y="4752975"/>
                    <a:ext cx="79375" cy="80962"/>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50" name="Line 148"/>
                  <p:cNvSpPr>
                    <a:spLocks noChangeShapeType="1"/>
                  </p:cNvSpPr>
                  <p:nvPr/>
                </p:nvSpPr>
                <p:spPr bwMode="auto">
                  <a:xfrm flipV="1">
                    <a:off x="10737851" y="4630738"/>
                    <a:ext cx="203200" cy="203200"/>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51" name="Line 149"/>
                  <p:cNvSpPr>
                    <a:spLocks noChangeShapeType="1"/>
                  </p:cNvSpPr>
                  <p:nvPr/>
                </p:nvSpPr>
                <p:spPr bwMode="auto">
                  <a:xfrm flipH="1" flipV="1">
                    <a:off x="10780713" y="4471988"/>
                    <a:ext cx="160338" cy="158750"/>
                  </a:xfrm>
                  <a:prstGeom prst="line">
                    <a:avLst/>
                  </a:prstGeom>
                  <a:grpFill/>
                  <a:ln w="4763">
                    <a:noFill/>
                    <a:prstDash val="solid"/>
                    <a:round/>
                    <a:headEnd/>
                    <a:tailEnd/>
                  </a:ln>
                  <a:extLst/>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grpSp>
          </p:grpSp>
        </p:grpSp>
      </p:grpSp>
      <p:grpSp>
        <p:nvGrpSpPr>
          <p:cNvPr id="115" name="Group 114"/>
          <p:cNvGrpSpPr/>
          <p:nvPr/>
        </p:nvGrpSpPr>
        <p:grpSpPr>
          <a:xfrm>
            <a:off x="6601050" y="989611"/>
            <a:ext cx="5941049" cy="536892"/>
            <a:chOff x="7584701" y="1536530"/>
            <a:chExt cx="5941049" cy="536892"/>
          </a:xfrm>
        </p:grpSpPr>
        <p:sp>
          <p:nvSpPr>
            <p:cNvPr id="287" name="Oval 286"/>
            <p:cNvSpPr>
              <a:spLocks noChangeAspect="1"/>
            </p:cNvSpPr>
            <p:nvPr/>
          </p:nvSpPr>
          <p:spPr>
            <a:xfrm>
              <a:off x="8125271" y="1663331"/>
              <a:ext cx="365661" cy="365609"/>
            </a:xfrm>
            <a:prstGeom prst="ellipse">
              <a:avLst/>
            </a:prstGeom>
            <a:solidFill>
              <a:srgbClr val="FF0000"/>
            </a:solidFill>
            <a:ln>
              <a:noFill/>
            </a:ln>
          </p:spPr>
          <p:style>
            <a:lnRef idx="1">
              <a:schemeClr val="accent5"/>
            </a:lnRef>
            <a:fillRef idx="3">
              <a:schemeClr val="accent5"/>
            </a:fillRef>
            <a:effectRef idx="2">
              <a:schemeClr val="accent5"/>
            </a:effectRef>
            <a:fontRef idx="minor">
              <a:schemeClr val="lt1"/>
            </a:fontRef>
          </p:style>
          <p:txBody>
            <a:bodyPr lIns="91411" tIns="45705" rIns="91411" bIns="45705" rtlCol="0" anchor="ctr"/>
            <a:lstStyle/>
            <a:p>
              <a:pPr marL="0" marR="0" lvl="0" indent="0" algn="ctr"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288" name="TextBox 287"/>
            <p:cNvSpPr txBox="1"/>
            <p:nvPr/>
          </p:nvSpPr>
          <p:spPr>
            <a:xfrm>
              <a:off x="8452001" y="1536530"/>
              <a:ext cx="5073749" cy="253885"/>
            </a:xfrm>
            <a:prstGeom prst="rect">
              <a:avLst/>
            </a:prstGeom>
            <a:noFill/>
          </p:spPr>
          <p:txBody>
            <a:bodyPr wrap="square" lIns="91411" tIns="45705" rIns="91411" bIns="45705" rtlCol="0">
              <a:spAutoFit/>
            </a:bodyPr>
            <a:lstStyle/>
            <a:p>
              <a:pPr marL="112691" marR="0" lvl="0" indent="0" algn="l" defTabSz="914225"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E81123"/>
                      </a:gs>
                      <a:gs pos="100000">
                        <a:srgbClr val="E81123"/>
                      </a:gs>
                    </a:gsLst>
                    <a:lin ang="5400000" scaled="0"/>
                  </a:gradFill>
                  <a:effectLst/>
                  <a:uLnTx/>
                  <a:uFillTx/>
                  <a:latin typeface="Segoe UI"/>
                  <a:ea typeface="+mn-ea"/>
                  <a:cs typeface="+mn-cs"/>
                </a:rPr>
                <a:t>Threat Actors use stolen credentials to </a:t>
              </a:r>
              <a:r>
                <a:rPr kumimoji="0" lang="en-US" sz="1050" b="1" i="1" u="none" strike="noStrike" kern="0" cap="none" spc="0" normalizeH="0" baseline="0" noProof="0">
                  <a:ln>
                    <a:noFill/>
                  </a:ln>
                  <a:gradFill>
                    <a:gsLst>
                      <a:gs pos="1250">
                        <a:srgbClr val="E81123"/>
                      </a:gs>
                      <a:gs pos="100000">
                        <a:srgbClr val="E81123"/>
                      </a:gs>
                    </a:gsLst>
                    <a:lin ang="5400000" scaled="0"/>
                  </a:gradFill>
                  <a:effectLst/>
                  <a:uLnTx/>
                  <a:uFillTx/>
                  <a:latin typeface="Segoe UI"/>
                  <a:ea typeface="+mn-ea"/>
                  <a:cs typeface="+mn-cs"/>
                </a:rPr>
                <a:t>move laterally</a:t>
              </a:r>
            </a:p>
          </p:txBody>
        </p:sp>
        <p:sp>
          <p:nvSpPr>
            <p:cNvPr id="524" name="Rectangle 523"/>
            <p:cNvSpPr/>
            <p:nvPr/>
          </p:nvSpPr>
          <p:spPr>
            <a:xfrm>
              <a:off x="8131473" y="1683759"/>
              <a:ext cx="333746" cy="253916"/>
            </a:xfrm>
            <a:prstGeom prst="rect">
              <a:avLst/>
            </a:prstGeom>
          </p:spPr>
          <p:txBody>
            <a:bodyPr wrap="none">
              <a:spAutoFit/>
            </a:bodyPr>
            <a:lstStyle/>
            <a:p>
              <a:pPr marL="0" marR="0" lvl="0" indent="0" algn="ctr" defTabSz="913958"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prstClr val="white"/>
                  </a:solidFill>
                  <a:effectLst/>
                  <a:uLnTx/>
                  <a:uFillTx/>
                  <a:latin typeface="Segoe UI"/>
                  <a:ea typeface="+mn-ea"/>
                  <a:cs typeface="Segoe UI" panose="020B0502040204020203" pitchFamily="34" charset="0"/>
                </a:rPr>
                <a:t>3a</a:t>
              </a:r>
            </a:p>
          </p:txBody>
        </p:sp>
        <p:grpSp>
          <p:nvGrpSpPr>
            <p:cNvPr id="114" name="Group 113"/>
            <p:cNvGrpSpPr/>
            <p:nvPr/>
          </p:nvGrpSpPr>
          <p:grpSpPr>
            <a:xfrm>
              <a:off x="7584701" y="1616411"/>
              <a:ext cx="457077" cy="457011"/>
              <a:chOff x="7398181" y="1596232"/>
              <a:chExt cx="457077" cy="457011"/>
            </a:xfrm>
          </p:grpSpPr>
          <p:sp>
            <p:nvSpPr>
              <p:cNvPr id="701" name="Oval 700"/>
              <p:cNvSpPr/>
              <p:nvPr/>
            </p:nvSpPr>
            <p:spPr>
              <a:xfrm>
                <a:off x="7398181" y="1596232"/>
                <a:ext cx="457077" cy="457011"/>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grpSp>
            <p:nvGrpSpPr>
              <p:cNvPr id="290" name="Group 289"/>
              <p:cNvGrpSpPr/>
              <p:nvPr/>
            </p:nvGrpSpPr>
            <p:grpSpPr>
              <a:xfrm>
                <a:off x="7478804" y="1707742"/>
                <a:ext cx="295387" cy="299497"/>
                <a:chOff x="10373368" y="5697747"/>
                <a:chExt cx="636251" cy="582615"/>
              </a:xfrm>
              <a:solidFill>
                <a:schemeClr val="tx1"/>
              </a:solidFill>
            </p:grpSpPr>
            <p:cxnSp>
              <p:nvCxnSpPr>
                <p:cNvPr id="297" name="Straight Connector 296"/>
                <p:cNvCxnSpPr/>
                <p:nvPr/>
              </p:nvCxnSpPr>
              <p:spPr>
                <a:xfrm>
                  <a:off x="10469257" y="6021683"/>
                  <a:ext cx="46327" cy="67250"/>
                </a:xfrm>
                <a:prstGeom prst="line">
                  <a:avLst/>
                </a:prstGeom>
                <a:grpFill/>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flipH="1">
                  <a:off x="10854633" y="6030479"/>
                  <a:ext cx="46327" cy="67250"/>
                </a:xfrm>
                <a:prstGeom prst="line">
                  <a:avLst/>
                </a:prstGeom>
                <a:grpFill/>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flipH="1" flipV="1">
                  <a:off x="10650850" y="5817265"/>
                  <a:ext cx="76671" cy="2337"/>
                </a:xfrm>
                <a:prstGeom prst="line">
                  <a:avLst/>
                </a:prstGeom>
                <a:grpFill/>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00" name="Freeform 457"/>
                <p:cNvSpPr>
                  <a:spLocks noChangeAspect="1"/>
                </p:cNvSpPr>
                <p:nvPr/>
              </p:nvSpPr>
              <p:spPr bwMode="black">
                <a:xfrm>
                  <a:off x="10753611" y="5697747"/>
                  <a:ext cx="256008" cy="247547"/>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9" rIns="179237" bIns="143389" numCol="1" spcCol="0" rtlCol="0" fromWordArt="0" anchor="t" anchorCtr="0" forceAA="0" compatLnSpc="1">
                  <a:prstTxWarp prst="textNoShape">
                    <a:avLst/>
                  </a:prstTxWarp>
                  <a:noAutofit/>
                </a:bodyPr>
                <a:lstStyle/>
                <a:p>
                  <a:pPr marL="0" marR="0" lvl="0" indent="0" algn="ctr" defTabSz="932111"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Segoe UI" panose="020B0502040204020203" pitchFamily="34" charset="0"/>
                    <a:cs typeface="Segoe UI" panose="020B0502040204020203" pitchFamily="34" charset="0"/>
                  </a:endParaRPr>
                </a:p>
              </p:txBody>
            </p:sp>
            <p:sp>
              <p:nvSpPr>
                <p:cNvPr id="301" name="Freeform 459"/>
                <p:cNvSpPr>
                  <a:spLocks noChangeAspect="1"/>
                </p:cNvSpPr>
                <p:nvPr/>
              </p:nvSpPr>
              <p:spPr bwMode="black">
                <a:xfrm>
                  <a:off x="10373368" y="5697748"/>
                  <a:ext cx="256008" cy="247547"/>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9" rIns="179237" bIns="143389" numCol="1" spcCol="0" rtlCol="0" fromWordArt="0" anchor="t" anchorCtr="0" forceAA="0" compatLnSpc="1">
                  <a:prstTxWarp prst="textNoShape">
                    <a:avLst/>
                  </a:prstTxWarp>
                  <a:noAutofit/>
                </a:bodyPr>
                <a:lstStyle/>
                <a:p>
                  <a:pPr marL="0" marR="0" lvl="0" indent="0" algn="ctr" defTabSz="932111"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Segoe UI" panose="020B0502040204020203" pitchFamily="34" charset="0"/>
                    <a:cs typeface="Segoe UI" panose="020B0502040204020203" pitchFamily="34" charset="0"/>
                  </a:endParaRPr>
                </a:p>
              </p:txBody>
            </p:sp>
            <p:sp>
              <p:nvSpPr>
                <p:cNvPr id="302" name="Freeform 460"/>
                <p:cNvSpPr>
                  <a:spLocks noChangeAspect="1"/>
                </p:cNvSpPr>
                <p:nvPr/>
              </p:nvSpPr>
              <p:spPr bwMode="black">
                <a:xfrm>
                  <a:off x="10564549" y="6032815"/>
                  <a:ext cx="256008" cy="247547"/>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9" rIns="179237" bIns="143389" numCol="1" spcCol="0" rtlCol="0" fromWordArt="0" anchor="t" anchorCtr="0" forceAA="0" compatLnSpc="1">
                  <a:prstTxWarp prst="textNoShape">
                    <a:avLst/>
                  </a:prstTxWarp>
                  <a:noAutofit/>
                </a:bodyPr>
                <a:lstStyle/>
                <a:p>
                  <a:pPr marL="0" marR="0" lvl="0" indent="0" algn="ctr" defTabSz="932111"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Segoe UI" panose="020B0502040204020203" pitchFamily="34" charset="0"/>
                    <a:cs typeface="Segoe UI" panose="020B0502040204020203" pitchFamily="34" charset="0"/>
                  </a:endParaRPr>
                </a:p>
              </p:txBody>
            </p:sp>
          </p:grpSp>
        </p:grpSp>
      </p:grpSp>
      <p:cxnSp>
        <p:nvCxnSpPr>
          <p:cNvPr id="117" name="Straight Arrow Connector 116"/>
          <p:cNvCxnSpPr/>
          <p:nvPr/>
        </p:nvCxnSpPr>
        <p:spPr>
          <a:xfrm>
            <a:off x="6154366" y="1300111"/>
            <a:ext cx="359732"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9" name="Straight Arrow Connector 718"/>
          <p:cNvCxnSpPr/>
          <p:nvPr/>
        </p:nvCxnSpPr>
        <p:spPr>
          <a:xfrm>
            <a:off x="5930807" y="4321102"/>
            <a:ext cx="58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3" name="Group 162"/>
          <p:cNvGrpSpPr/>
          <p:nvPr/>
        </p:nvGrpSpPr>
        <p:grpSpPr>
          <a:xfrm>
            <a:off x="3052389" y="3886094"/>
            <a:ext cx="3088721" cy="720451"/>
            <a:chOff x="3052389" y="3886094"/>
            <a:chExt cx="3088721" cy="720451"/>
          </a:xfrm>
        </p:grpSpPr>
        <p:sp>
          <p:nvSpPr>
            <p:cNvPr id="93" name="TextBox 92"/>
            <p:cNvSpPr txBox="1"/>
            <p:nvPr/>
          </p:nvSpPr>
          <p:spPr>
            <a:xfrm>
              <a:off x="4040198" y="3981258"/>
              <a:ext cx="2100912" cy="577051"/>
            </a:xfrm>
            <a:prstGeom prst="rect">
              <a:avLst/>
            </a:prstGeom>
            <a:noFill/>
          </p:spPr>
          <p:txBody>
            <a:bodyPr wrap="square" lIns="91411" tIns="45705" rIns="91411" bIns="45705" rtlCol="0">
              <a:spAutoFit/>
            </a:bodyPr>
            <a:lstStyle/>
            <a:p>
              <a:pPr marL="112691" marR="0" lvl="0" indent="0" algn="l" defTabSz="914225"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E81123"/>
                      </a:gs>
                      <a:gs pos="100000">
                        <a:srgbClr val="E81123"/>
                      </a:gs>
                    </a:gsLst>
                    <a:lin ang="5400000" scaled="0"/>
                  </a:gradFill>
                  <a:effectLst/>
                  <a:uLnTx/>
                  <a:uFillTx/>
                  <a:latin typeface="Segoe UI"/>
                  <a:ea typeface="+mn-ea"/>
                  <a:cs typeface="+mn-cs"/>
                </a:rPr>
                <a:t>Employee B opens infected email (Mobile or PC). Attacker disables antivirus</a:t>
              </a:r>
            </a:p>
          </p:txBody>
        </p:sp>
        <p:sp>
          <p:nvSpPr>
            <p:cNvPr id="94" name="Oval 93"/>
            <p:cNvSpPr>
              <a:spLocks noChangeAspect="1"/>
            </p:cNvSpPr>
            <p:nvPr/>
          </p:nvSpPr>
          <p:spPr>
            <a:xfrm>
              <a:off x="3791060" y="4096711"/>
              <a:ext cx="324828" cy="324782"/>
            </a:xfrm>
            <a:prstGeom prst="ellipse">
              <a:avLst/>
            </a:prstGeom>
            <a:solidFill>
              <a:srgbClr val="FF0000"/>
            </a:solidFill>
            <a:ln>
              <a:noFill/>
            </a:ln>
          </p:spPr>
          <p:style>
            <a:lnRef idx="1">
              <a:schemeClr val="accent5"/>
            </a:lnRef>
            <a:fillRef idx="3">
              <a:schemeClr val="accent5"/>
            </a:fillRef>
            <a:effectRef idx="2">
              <a:schemeClr val="accent5"/>
            </a:effectRef>
            <a:fontRef idx="minor">
              <a:schemeClr val="lt1"/>
            </a:fontRef>
          </p:style>
          <p:txBody>
            <a:bodyPr lIns="91411" tIns="45705" rIns="91411" bIns="45705" rtlCol="0" anchor="ctr"/>
            <a:lstStyle/>
            <a:p>
              <a:pPr marL="0" marR="0" lvl="0" indent="0" algn="ctr"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grpSp>
          <p:nvGrpSpPr>
            <p:cNvPr id="105" name="Group 104"/>
            <p:cNvGrpSpPr/>
            <p:nvPr/>
          </p:nvGrpSpPr>
          <p:grpSpPr>
            <a:xfrm>
              <a:off x="3052389" y="3886094"/>
              <a:ext cx="457077" cy="457012"/>
              <a:chOff x="6396621" y="5785286"/>
              <a:chExt cx="767135" cy="767135"/>
            </a:xfrm>
          </p:grpSpPr>
          <p:sp>
            <p:nvSpPr>
              <p:cNvPr id="106" name="Oval 105"/>
              <p:cNvSpPr/>
              <p:nvPr/>
            </p:nvSpPr>
            <p:spPr>
              <a:xfrm>
                <a:off x="6396621" y="5785286"/>
                <a:ext cx="767135" cy="76713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pic>
            <p:nvPicPr>
              <p:cNvPr id="107" name="Picture 106"/>
              <p:cNvPicPr>
                <a:picLocks noChangeAspect="1"/>
              </p:cNvPicPr>
              <p:nvPr/>
            </p:nvPicPr>
            <p:blipFill>
              <a:blip r:embed="rId3"/>
              <a:stretch>
                <a:fillRect/>
              </a:stretch>
            </p:blipFill>
            <p:spPr>
              <a:xfrm>
                <a:off x="6564401" y="5923872"/>
                <a:ext cx="473687" cy="511281"/>
              </a:xfrm>
              <a:prstGeom prst="rect">
                <a:avLst/>
              </a:prstGeom>
            </p:spPr>
          </p:pic>
        </p:grpSp>
        <p:grpSp>
          <p:nvGrpSpPr>
            <p:cNvPr id="259" name="Group 258"/>
            <p:cNvGrpSpPr/>
            <p:nvPr/>
          </p:nvGrpSpPr>
          <p:grpSpPr>
            <a:xfrm>
              <a:off x="3195508" y="4149533"/>
              <a:ext cx="457077" cy="457012"/>
              <a:chOff x="2125801" y="6032517"/>
              <a:chExt cx="457200" cy="457200"/>
            </a:xfrm>
          </p:grpSpPr>
          <p:sp>
            <p:nvSpPr>
              <p:cNvPr id="261" name="Oval 260"/>
              <p:cNvSpPr/>
              <p:nvPr/>
            </p:nvSpPr>
            <p:spPr>
              <a:xfrm>
                <a:off x="2125801" y="6032517"/>
                <a:ext cx="457200" cy="4572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262" name="Freeform 357"/>
              <p:cNvSpPr>
                <a:spLocks noChangeAspect="1"/>
              </p:cNvSpPr>
              <p:nvPr/>
            </p:nvSpPr>
            <p:spPr bwMode="black">
              <a:xfrm>
                <a:off x="2197601" y="6222814"/>
                <a:ext cx="194736" cy="216355"/>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20" tIns="74416" rIns="93020" bIns="74416" numCol="1" spcCol="0" rtlCol="0" fromWordArt="0" anchor="t" anchorCtr="0" forceAA="0" compatLnSpc="1">
                <a:prstTxWarp prst="textNoShape">
                  <a:avLst/>
                </a:prstTxWarp>
                <a:noAutofit/>
              </a:bodyPr>
              <a:lstStyle/>
              <a:p>
                <a:pPr marL="0" marR="0" lvl="0" indent="0" algn="ctr" defTabSz="483737"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Segoe UI" panose="020B0502040204020203" pitchFamily="34" charset="0"/>
                  <a:cs typeface="Segoe UI" panose="020B0502040204020203" pitchFamily="34" charset="0"/>
                </a:endParaRPr>
              </a:p>
            </p:txBody>
          </p:sp>
          <p:sp>
            <p:nvSpPr>
              <p:cNvPr id="263" name="Freeform 6"/>
              <p:cNvSpPr>
                <a:spLocks/>
              </p:cNvSpPr>
              <p:nvPr/>
            </p:nvSpPr>
            <p:spPr bwMode="auto">
              <a:xfrm>
                <a:off x="2240403" y="6120444"/>
                <a:ext cx="303867" cy="149928"/>
              </a:xfrm>
              <a:custGeom>
                <a:avLst/>
                <a:gdLst>
                  <a:gd name="T0" fmla="*/ 1658 w 3508"/>
                  <a:gd name="T1" fmla="*/ 12 h 1770"/>
                  <a:gd name="T2" fmla="*/ 2063 w 3508"/>
                  <a:gd name="T3" fmla="*/ 96 h 1770"/>
                  <a:gd name="T4" fmla="*/ 2444 w 3508"/>
                  <a:gd name="T5" fmla="*/ 258 h 1770"/>
                  <a:gd name="T6" fmla="*/ 2781 w 3508"/>
                  <a:gd name="T7" fmla="*/ 489 h 1770"/>
                  <a:gd name="T8" fmla="*/ 2785 w 3508"/>
                  <a:gd name="T9" fmla="*/ 492 h 1770"/>
                  <a:gd name="T10" fmla="*/ 2805 w 3508"/>
                  <a:gd name="T11" fmla="*/ 511 h 1770"/>
                  <a:gd name="T12" fmla="*/ 2858 w 3508"/>
                  <a:gd name="T13" fmla="*/ 565 h 1770"/>
                  <a:gd name="T14" fmla="*/ 2903 w 3508"/>
                  <a:gd name="T15" fmla="*/ 612 h 1770"/>
                  <a:gd name="T16" fmla="*/ 2903 w 3508"/>
                  <a:gd name="T17" fmla="*/ 671 h 1770"/>
                  <a:gd name="T18" fmla="*/ 2909 w 3508"/>
                  <a:gd name="T19" fmla="*/ 667 h 1770"/>
                  <a:gd name="T20" fmla="*/ 2930 w 3508"/>
                  <a:gd name="T21" fmla="*/ 648 h 1770"/>
                  <a:gd name="T22" fmla="*/ 2978 w 3508"/>
                  <a:gd name="T23" fmla="*/ 605 h 1770"/>
                  <a:gd name="T24" fmla="*/ 3063 w 3508"/>
                  <a:gd name="T25" fmla="*/ 530 h 1770"/>
                  <a:gd name="T26" fmla="*/ 3196 w 3508"/>
                  <a:gd name="T27" fmla="*/ 413 h 1770"/>
                  <a:gd name="T28" fmla="*/ 3387 w 3508"/>
                  <a:gd name="T29" fmla="*/ 244 h 1770"/>
                  <a:gd name="T30" fmla="*/ 3387 w 3508"/>
                  <a:gd name="T31" fmla="*/ 246 h 1770"/>
                  <a:gd name="T32" fmla="*/ 3388 w 3508"/>
                  <a:gd name="T33" fmla="*/ 262 h 1770"/>
                  <a:gd name="T34" fmla="*/ 3392 w 3508"/>
                  <a:gd name="T35" fmla="*/ 306 h 1770"/>
                  <a:gd name="T36" fmla="*/ 3398 w 3508"/>
                  <a:gd name="T37" fmla="*/ 390 h 1770"/>
                  <a:gd name="T38" fmla="*/ 3409 w 3508"/>
                  <a:gd name="T39" fmla="*/ 529 h 1770"/>
                  <a:gd name="T40" fmla="*/ 3426 w 3508"/>
                  <a:gd name="T41" fmla="*/ 736 h 1770"/>
                  <a:gd name="T42" fmla="*/ 3448 w 3508"/>
                  <a:gd name="T43" fmla="*/ 1025 h 1770"/>
                  <a:gd name="T44" fmla="*/ 3479 w 3508"/>
                  <a:gd name="T45" fmla="*/ 1410 h 1770"/>
                  <a:gd name="T46" fmla="*/ 1995 w 3508"/>
                  <a:gd name="T47" fmla="*/ 1465 h 1770"/>
                  <a:gd name="T48" fmla="*/ 1998 w 3508"/>
                  <a:gd name="T49" fmla="*/ 1463 h 1770"/>
                  <a:gd name="T50" fmla="*/ 2010 w 3508"/>
                  <a:gd name="T51" fmla="*/ 1452 h 1770"/>
                  <a:gd name="T52" fmla="*/ 2043 w 3508"/>
                  <a:gd name="T53" fmla="*/ 1422 h 1770"/>
                  <a:gd name="T54" fmla="*/ 2108 w 3508"/>
                  <a:gd name="T55" fmla="*/ 1366 h 1770"/>
                  <a:gd name="T56" fmla="*/ 2216 w 3508"/>
                  <a:gd name="T57" fmla="*/ 1271 h 1770"/>
                  <a:gd name="T58" fmla="*/ 2376 w 3508"/>
                  <a:gd name="T59" fmla="*/ 1129 h 1770"/>
                  <a:gd name="T60" fmla="*/ 2479 w 3508"/>
                  <a:gd name="T61" fmla="*/ 1037 h 1770"/>
                  <a:gd name="T62" fmla="*/ 2472 w 3508"/>
                  <a:gd name="T63" fmla="*/ 1030 h 1770"/>
                  <a:gd name="T64" fmla="*/ 2442 w 3508"/>
                  <a:gd name="T65" fmla="*/ 1001 h 1770"/>
                  <a:gd name="T66" fmla="*/ 2378 w 3508"/>
                  <a:gd name="T67" fmla="*/ 936 h 1770"/>
                  <a:gd name="T68" fmla="*/ 2224 w 3508"/>
                  <a:gd name="T69" fmla="*/ 818 h 1770"/>
                  <a:gd name="T70" fmla="*/ 1898 w 3508"/>
                  <a:gd name="T71" fmla="*/ 687 h 1770"/>
                  <a:gd name="T72" fmla="*/ 1542 w 3508"/>
                  <a:gd name="T73" fmla="*/ 614 h 1770"/>
                  <a:gd name="T74" fmla="*/ 1258 w 3508"/>
                  <a:gd name="T75" fmla="*/ 621 h 1770"/>
                  <a:gd name="T76" fmla="*/ 983 w 3508"/>
                  <a:gd name="T77" fmla="*/ 702 h 1770"/>
                  <a:gd name="T78" fmla="*/ 717 w 3508"/>
                  <a:gd name="T79" fmla="*/ 846 h 1770"/>
                  <a:gd name="T80" fmla="*/ 484 w 3508"/>
                  <a:gd name="T81" fmla="*/ 1038 h 1770"/>
                  <a:gd name="T82" fmla="*/ 482 w 3508"/>
                  <a:gd name="T83" fmla="*/ 1036 h 1770"/>
                  <a:gd name="T84" fmla="*/ 470 w 3508"/>
                  <a:gd name="T85" fmla="*/ 1025 h 1770"/>
                  <a:gd name="T86" fmla="*/ 436 w 3508"/>
                  <a:gd name="T87" fmla="*/ 995 h 1770"/>
                  <a:gd name="T88" fmla="*/ 371 w 3508"/>
                  <a:gd name="T89" fmla="*/ 938 h 1770"/>
                  <a:gd name="T90" fmla="*/ 264 w 3508"/>
                  <a:gd name="T91" fmla="*/ 843 h 1770"/>
                  <a:gd name="T92" fmla="*/ 103 w 3508"/>
                  <a:gd name="T93" fmla="*/ 702 h 1770"/>
                  <a:gd name="T94" fmla="*/ 140 w 3508"/>
                  <a:gd name="T95" fmla="*/ 534 h 1770"/>
                  <a:gd name="T96" fmla="*/ 490 w 3508"/>
                  <a:gd name="T97" fmla="*/ 271 h 1770"/>
                  <a:gd name="T98" fmla="*/ 879 w 3508"/>
                  <a:gd name="T99" fmla="*/ 88 h 1770"/>
                  <a:gd name="T100" fmla="*/ 1287 w 3508"/>
                  <a:gd name="T101" fmla="*/ 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08" h="1770">
                    <a:moveTo>
                      <a:pt x="1391" y="0"/>
                    </a:moveTo>
                    <a:lnTo>
                      <a:pt x="1452" y="0"/>
                    </a:lnTo>
                    <a:lnTo>
                      <a:pt x="1555" y="3"/>
                    </a:lnTo>
                    <a:lnTo>
                      <a:pt x="1658" y="12"/>
                    </a:lnTo>
                    <a:lnTo>
                      <a:pt x="1761" y="24"/>
                    </a:lnTo>
                    <a:lnTo>
                      <a:pt x="1863" y="44"/>
                    </a:lnTo>
                    <a:lnTo>
                      <a:pt x="1965" y="67"/>
                    </a:lnTo>
                    <a:lnTo>
                      <a:pt x="2063" y="96"/>
                    </a:lnTo>
                    <a:lnTo>
                      <a:pt x="2162" y="130"/>
                    </a:lnTo>
                    <a:lnTo>
                      <a:pt x="2258" y="168"/>
                    </a:lnTo>
                    <a:lnTo>
                      <a:pt x="2353" y="211"/>
                    </a:lnTo>
                    <a:lnTo>
                      <a:pt x="2444" y="258"/>
                    </a:lnTo>
                    <a:lnTo>
                      <a:pt x="2534" y="309"/>
                    </a:lnTo>
                    <a:lnTo>
                      <a:pt x="2620" y="366"/>
                    </a:lnTo>
                    <a:lnTo>
                      <a:pt x="2703" y="425"/>
                    </a:lnTo>
                    <a:lnTo>
                      <a:pt x="2781" y="489"/>
                    </a:lnTo>
                    <a:lnTo>
                      <a:pt x="2781" y="489"/>
                    </a:lnTo>
                    <a:lnTo>
                      <a:pt x="2782" y="489"/>
                    </a:lnTo>
                    <a:lnTo>
                      <a:pt x="2784" y="490"/>
                    </a:lnTo>
                    <a:lnTo>
                      <a:pt x="2785" y="492"/>
                    </a:lnTo>
                    <a:lnTo>
                      <a:pt x="2788" y="494"/>
                    </a:lnTo>
                    <a:lnTo>
                      <a:pt x="2791" y="498"/>
                    </a:lnTo>
                    <a:lnTo>
                      <a:pt x="2797" y="503"/>
                    </a:lnTo>
                    <a:lnTo>
                      <a:pt x="2805" y="511"/>
                    </a:lnTo>
                    <a:lnTo>
                      <a:pt x="2814" y="521"/>
                    </a:lnTo>
                    <a:lnTo>
                      <a:pt x="2826" y="533"/>
                    </a:lnTo>
                    <a:lnTo>
                      <a:pt x="2841" y="547"/>
                    </a:lnTo>
                    <a:lnTo>
                      <a:pt x="2858" y="565"/>
                    </a:lnTo>
                    <a:lnTo>
                      <a:pt x="2878" y="586"/>
                    </a:lnTo>
                    <a:lnTo>
                      <a:pt x="2903" y="610"/>
                    </a:lnTo>
                    <a:lnTo>
                      <a:pt x="2903" y="610"/>
                    </a:lnTo>
                    <a:lnTo>
                      <a:pt x="2903" y="612"/>
                    </a:lnTo>
                    <a:lnTo>
                      <a:pt x="2903" y="616"/>
                    </a:lnTo>
                    <a:lnTo>
                      <a:pt x="2903" y="671"/>
                    </a:lnTo>
                    <a:lnTo>
                      <a:pt x="2903" y="671"/>
                    </a:lnTo>
                    <a:lnTo>
                      <a:pt x="2903" y="671"/>
                    </a:lnTo>
                    <a:lnTo>
                      <a:pt x="2904" y="671"/>
                    </a:lnTo>
                    <a:lnTo>
                      <a:pt x="2905" y="670"/>
                    </a:lnTo>
                    <a:lnTo>
                      <a:pt x="2906" y="669"/>
                    </a:lnTo>
                    <a:lnTo>
                      <a:pt x="2909" y="667"/>
                    </a:lnTo>
                    <a:lnTo>
                      <a:pt x="2912" y="664"/>
                    </a:lnTo>
                    <a:lnTo>
                      <a:pt x="2916" y="659"/>
                    </a:lnTo>
                    <a:lnTo>
                      <a:pt x="2923" y="654"/>
                    </a:lnTo>
                    <a:lnTo>
                      <a:pt x="2930" y="648"/>
                    </a:lnTo>
                    <a:lnTo>
                      <a:pt x="2940" y="639"/>
                    </a:lnTo>
                    <a:lnTo>
                      <a:pt x="2951" y="629"/>
                    </a:lnTo>
                    <a:lnTo>
                      <a:pt x="2963" y="618"/>
                    </a:lnTo>
                    <a:lnTo>
                      <a:pt x="2978" y="605"/>
                    </a:lnTo>
                    <a:lnTo>
                      <a:pt x="2995" y="590"/>
                    </a:lnTo>
                    <a:lnTo>
                      <a:pt x="3015" y="572"/>
                    </a:lnTo>
                    <a:lnTo>
                      <a:pt x="3038" y="553"/>
                    </a:lnTo>
                    <a:lnTo>
                      <a:pt x="3063" y="530"/>
                    </a:lnTo>
                    <a:lnTo>
                      <a:pt x="3092" y="505"/>
                    </a:lnTo>
                    <a:lnTo>
                      <a:pt x="3123" y="477"/>
                    </a:lnTo>
                    <a:lnTo>
                      <a:pt x="3158" y="447"/>
                    </a:lnTo>
                    <a:lnTo>
                      <a:pt x="3196" y="413"/>
                    </a:lnTo>
                    <a:lnTo>
                      <a:pt x="3238" y="375"/>
                    </a:lnTo>
                    <a:lnTo>
                      <a:pt x="3283" y="336"/>
                    </a:lnTo>
                    <a:lnTo>
                      <a:pt x="3332" y="292"/>
                    </a:lnTo>
                    <a:lnTo>
                      <a:pt x="3387" y="244"/>
                    </a:lnTo>
                    <a:lnTo>
                      <a:pt x="3387" y="244"/>
                    </a:lnTo>
                    <a:lnTo>
                      <a:pt x="3387" y="244"/>
                    </a:lnTo>
                    <a:lnTo>
                      <a:pt x="3387" y="245"/>
                    </a:lnTo>
                    <a:lnTo>
                      <a:pt x="3387" y="246"/>
                    </a:lnTo>
                    <a:lnTo>
                      <a:pt x="3387" y="248"/>
                    </a:lnTo>
                    <a:lnTo>
                      <a:pt x="3388" y="252"/>
                    </a:lnTo>
                    <a:lnTo>
                      <a:pt x="3388" y="257"/>
                    </a:lnTo>
                    <a:lnTo>
                      <a:pt x="3388" y="262"/>
                    </a:lnTo>
                    <a:lnTo>
                      <a:pt x="3389" y="270"/>
                    </a:lnTo>
                    <a:lnTo>
                      <a:pt x="3390" y="279"/>
                    </a:lnTo>
                    <a:lnTo>
                      <a:pt x="3391" y="292"/>
                    </a:lnTo>
                    <a:lnTo>
                      <a:pt x="3392" y="306"/>
                    </a:lnTo>
                    <a:lnTo>
                      <a:pt x="3393" y="322"/>
                    </a:lnTo>
                    <a:lnTo>
                      <a:pt x="3394" y="342"/>
                    </a:lnTo>
                    <a:lnTo>
                      <a:pt x="3396" y="365"/>
                    </a:lnTo>
                    <a:lnTo>
                      <a:pt x="3398" y="390"/>
                    </a:lnTo>
                    <a:lnTo>
                      <a:pt x="3400" y="419"/>
                    </a:lnTo>
                    <a:lnTo>
                      <a:pt x="3403" y="452"/>
                    </a:lnTo>
                    <a:lnTo>
                      <a:pt x="3406" y="489"/>
                    </a:lnTo>
                    <a:lnTo>
                      <a:pt x="3409" y="529"/>
                    </a:lnTo>
                    <a:lnTo>
                      <a:pt x="3413" y="574"/>
                    </a:lnTo>
                    <a:lnTo>
                      <a:pt x="3416" y="623"/>
                    </a:lnTo>
                    <a:lnTo>
                      <a:pt x="3421" y="677"/>
                    </a:lnTo>
                    <a:lnTo>
                      <a:pt x="3426" y="736"/>
                    </a:lnTo>
                    <a:lnTo>
                      <a:pt x="3430" y="800"/>
                    </a:lnTo>
                    <a:lnTo>
                      <a:pt x="3437" y="869"/>
                    </a:lnTo>
                    <a:lnTo>
                      <a:pt x="3442" y="944"/>
                    </a:lnTo>
                    <a:lnTo>
                      <a:pt x="3448" y="1025"/>
                    </a:lnTo>
                    <a:lnTo>
                      <a:pt x="3456" y="1112"/>
                    </a:lnTo>
                    <a:lnTo>
                      <a:pt x="3463" y="1204"/>
                    </a:lnTo>
                    <a:lnTo>
                      <a:pt x="3471" y="1304"/>
                    </a:lnTo>
                    <a:lnTo>
                      <a:pt x="3479" y="1410"/>
                    </a:lnTo>
                    <a:lnTo>
                      <a:pt x="3488" y="1522"/>
                    </a:lnTo>
                    <a:lnTo>
                      <a:pt x="3497" y="1643"/>
                    </a:lnTo>
                    <a:lnTo>
                      <a:pt x="3508" y="1770"/>
                    </a:lnTo>
                    <a:lnTo>
                      <a:pt x="1995" y="1465"/>
                    </a:lnTo>
                    <a:lnTo>
                      <a:pt x="1995" y="1465"/>
                    </a:lnTo>
                    <a:lnTo>
                      <a:pt x="1995" y="1465"/>
                    </a:lnTo>
                    <a:lnTo>
                      <a:pt x="1996" y="1464"/>
                    </a:lnTo>
                    <a:lnTo>
                      <a:pt x="1998" y="1463"/>
                    </a:lnTo>
                    <a:lnTo>
                      <a:pt x="2000" y="1462"/>
                    </a:lnTo>
                    <a:lnTo>
                      <a:pt x="2002" y="1460"/>
                    </a:lnTo>
                    <a:lnTo>
                      <a:pt x="2005" y="1456"/>
                    </a:lnTo>
                    <a:lnTo>
                      <a:pt x="2010" y="1452"/>
                    </a:lnTo>
                    <a:lnTo>
                      <a:pt x="2016" y="1447"/>
                    </a:lnTo>
                    <a:lnTo>
                      <a:pt x="2023" y="1440"/>
                    </a:lnTo>
                    <a:lnTo>
                      <a:pt x="2033" y="1432"/>
                    </a:lnTo>
                    <a:lnTo>
                      <a:pt x="2043" y="1422"/>
                    </a:lnTo>
                    <a:lnTo>
                      <a:pt x="2056" y="1411"/>
                    </a:lnTo>
                    <a:lnTo>
                      <a:pt x="2071" y="1398"/>
                    </a:lnTo>
                    <a:lnTo>
                      <a:pt x="2089" y="1383"/>
                    </a:lnTo>
                    <a:lnTo>
                      <a:pt x="2108" y="1366"/>
                    </a:lnTo>
                    <a:lnTo>
                      <a:pt x="2130" y="1345"/>
                    </a:lnTo>
                    <a:lnTo>
                      <a:pt x="2156" y="1323"/>
                    </a:lnTo>
                    <a:lnTo>
                      <a:pt x="2185" y="1298"/>
                    </a:lnTo>
                    <a:lnTo>
                      <a:pt x="2216" y="1271"/>
                    </a:lnTo>
                    <a:lnTo>
                      <a:pt x="2251" y="1240"/>
                    </a:lnTo>
                    <a:lnTo>
                      <a:pt x="2289" y="1206"/>
                    </a:lnTo>
                    <a:lnTo>
                      <a:pt x="2330" y="1169"/>
                    </a:lnTo>
                    <a:lnTo>
                      <a:pt x="2376" y="1129"/>
                    </a:lnTo>
                    <a:lnTo>
                      <a:pt x="2426" y="1085"/>
                    </a:lnTo>
                    <a:lnTo>
                      <a:pt x="2479" y="1038"/>
                    </a:lnTo>
                    <a:lnTo>
                      <a:pt x="2479" y="1037"/>
                    </a:lnTo>
                    <a:lnTo>
                      <a:pt x="2479" y="1037"/>
                    </a:lnTo>
                    <a:lnTo>
                      <a:pt x="2478" y="1037"/>
                    </a:lnTo>
                    <a:lnTo>
                      <a:pt x="2477" y="1035"/>
                    </a:lnTo>
                    <a:lnTo>
                      <a:pt x="2475" y="1033"/>
                    </a:lnTo>
                    <a:lnTo>
                      <a:pt x="2472" y="1030"/>
                    </a:lnTo>
                    <a:lnTo>
                      <a:pt x="2467" y="1025"/>
                    </a:lnTo>
                    <a:lnTo>
                      <a:pt x="2460" y="1019"/>
                    </a:lnTo>
                    <a:lnTo>
                      <a:pt x="2453" y="1010"/>
                    </a:lnTo>
                    <a:lnTo>
                      <a:pt x="2442" y="1001"/>
                    </a:lnTo>
                    <a:lnTo>
                      <a:pt x="2430" y="988"/>
                    </a:lnTo>
                    <a:lnTo>
                      <a:pt x="2416" y="973"/>
                    </a:lnTo>
                    <a:lnTo>
                      <a:pt x="2399" y="956"/>
                    </a:lnTo>
                    <a:lnTo>
                      <a:pt x="2378" y="936"/>
                    </a:lnTo>
                    <a:lnTo>
                      <a:pt x="2355" y="912"/>
                    </a:lnTo>
                    <a:lnTo>
                      <a:pt x="2328" y="884"/>
                    </a:lnTo>
                    <a:lnTo>
                      <a:pt x="2299" y="855"/>
                    </a:lnTo>
                    <a:lnTo>
                      <a:pt x="2224" y="818"/>
                    </a:lnTo>
                    <a:lnTo>
                      <a:pt x="2146" y="782"/>
                    </a:lnTo>
                    <a:lnTo>
                      <a:pt x="2066" y="748"/>
                    </a:lnTo>
                    <a:lnTo>
                      <a:pt x="1983" y="716"/>
                    </a:lnTo>
                    <a:lnTo>
                      <a:pt x="1898" y="687"/>
                    </a:lnTo>
                    <a:lnTo>
                      <a:pt x="1810" y="661"/>
                    </a:lnTo>
                    <a:lnTo>
                      <a:pt x="1722" y="640"/>
                    </a:lnTo>
                    <a:lnTo>
                      <a:pt x="1633" y="624"/>
                    </a:lnTo>
                    <a:lnTo>
                      <a:pt x="1542" y="614"/>
                    </a:lnTo>
                    <a:lnTo>
                      <a:pt x="1452" y="610"/>
                    </a:lnTo>
                    <a:lnTo>
                      <a:pt x="1391" y="610"/>
                    </a:lnTo>
                    <a:lnTo>
                      <a:pt x="1325" y="613"/>
                    </a:lnTo>
                    <a:lnTo>
                      <a:pt x="1258" y="621"/>
                    </a:lnTo>
                    <a:lnTo>
                      <a:pt x="1190" y="635"/>
                    </a:lnTo>
                    <a:lnTo>
                      <a:pt x="1121" y="653"/>
                    </a:lnTo>
                    <a:lnTo>
                      <a:pt x="1052" y="675"/>
                    </a:lnTo>
                    <a:lnTo>
                      <a:pt x="983" y="702"/>
                    </a:lnTo>
                    <a:lnTo>
                      <a:pt x="915" y="733"/>
                    </a:lnTo>
                    <a:lnTo>
                      <a:pt x="847" y="767"/>
                    </a:lnTo>
                    <a:lnTo>
                      <a:pt x="781" y="805"/>
                    </a:lnTo>
                    <a:lnTo>
                      <a:pt x="717" y="846"/>
                    </a:lnTo>
                    <a:lnTo>
                      <a:pt x="654" y="890"/>
                    </a:lnTo>
                    <a:lnTo>
                      <a:pt x="595" y="937"/>
                    </a:lnTo>
                    <a:lnTo>
                      <a:pt x="537" y="986"/>
                    </a:lnTo>
                    <a:lnTo>
                      <a:pt x="484" y="1038"/>
                    </a:lnTo>
                    <a:lnTo>
                      <a:pt x="484" y="1037"/>
                    </a:lnTo>
                    <a:lnTo>
                      <a:pt x="484" y="1037"/>
                    </a:lnTo>
                    <a:lnTo>
                      <a:pt x="483" y="1037"/>
                    </a:lnTo>
                    <a:lnTo>
                      <a:pt x="482" y="1036"/>
                    </a:lnTo>
                    <a:lnTo>
                      <a:pt x="481" y="1035"/>
                    </a:lnTo>
                    <a:lnTo>
                      <a:pt x="478" y="1033"/>
                    </a:lnTo>
                    <a:lnTo>
                      <a:pt x="474" y="1030"/>
                    </a:lnTo>
                    <a:lnTo>
                      <a:pt x="470" y="1025"/>
                    </a:lnTo>
                    <a:lnTo>
                      <a:pt x="464" y="1020"/>
                    </a:lnTo>
                    <a:lnTo>
                      <a:pt x="456" y="1014"/>
                    </a:lnTo>
                    <a:lnTo>
                      <a:pt x="447" y="1005"/>
                    </a:lnTo>
                    <a:lnTo>
                      <a:pt x="436" y="995"/>
                    </a:lnTo>
                    <a:lnTo>
                      <a:pt x="423" y="984"/>
                    </a:lnTo>
                    <a:lnTo>
                      <a:pt x="408" y="971"/>
                    </a:lnTo>
                    <a:lnTo>
                      <a:pt x="391" y="956"/>
                    </a:lnTo>
                    <a:lnTo>
                      <a:pt x="371" y="938"/>
                    </a:lnTo>
                    <a:lnTo>
                      <a:pt x="349" y="919"/>
                    </a:lnTo>
                    <a:lnTo>
                      <a:pt x="323" y="896"/>
                    </a:lnTo>
                    <a:lnTo>
                      <a:pt x="295" y="871"/>
                    </a:lnTo>
                    <a:lnTo>
                      <a:pt x="264" y="843"/>
                    </a:lnTo>
                    <a:lnTo>
                      <a:pt x="229" y="813"/>
                    </a:lnTo>
                    <a:lnTo>
                      <a:pt x="190" y="779"/>
                    </a:lnTo>
                    <a:lnTo>
                      <a:pt x="149" y="741"/>
                    </a:lnTo>
                    <a:lnTo>
                      <a:pt x="103" y="702"/>
                    </a:lnTo>
                    <a:lnTo>
                      <a:pt x="53" y="658"/>
                    </a:lnTo>
                    <a:lnTo>
                      <a:pt x="0" y="610"/>
                    </a:lnTo>
                    <a:lnTo>
                      <a:pt x="61" y="610"/>
                    </a:lnTo>
                    <a:lnTo>
                      <a:pt x="140" y="534"/>
                    </a:lnTo>
                    <a:lnTo>
                      <a:pt x="223" y="462"/>
                    </a:lnTo>
                    <a:lnTo>
                      <a:pt x="310" y="394"/>
                    </a:lnTo>
                    <a:lnTo>
                      <a:pt x="398" y="330"/>
                    </a:lnTo>
                    <a:lnTo>
                      <a:pt x="490" y="271"/>
                    </a:lnTo>
                    <a:lnTo>
                      <a:pt x="584" y="216"/>
                    </a:lnTo>
                    <a:lnTo>
                      <a:pt x="681" y="168"/>
                    </a:lnTo>
                    <a:lnTo>
                      <a:pt x="779" y="125"/>
                    </a:lnTo>
                    <a:lnTo>
                      <a:pt x="879" y="88"/>
                    </a:lnTo>
                    <a:lnTo>
                      <a:pt x="979" y="57"/>
                    </a:lnTo>
                    <a:lnTo>
                      <a:pt x="1081" y="33"/>
                    </a:lnTo>
                    <a:lnTo>
                      <a:pt x="1184" y="15"/>
                    </a:lnTo>
                    <a:lnTo>
                      <a:pt x="1287" y="4"/>
                    </a:lnTo>
                    <a:lnTo>
                      <a:pt x="1391" y="0"/>
                    </a:lnTo>
                    <a:close/>
                  </a:path>
                </a:pathLst>
              </a:custGeom>
              <a:solidFill>
                <a:srgbClr val="000000"/>
              </a:solidFill>
              <a:ln w="0">
                <a:noFill/>
                <a:prstDash val="solid"/>
                <a:round/>
                <a:headEnd/>
                <a:tailEnd/>
              </a:ln>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grpSp>
        <p:sp>
          <p:nvSpPr>
            <p:cNvPr id="120" name="Rectangle 119"/>
            <p:cNvSpPr/>
            <p:nvPr/>
          </p:nvSpPr>
          <p:spPr>
            <a:xfrm>
              <a:off x="3744174" y="4121298"/>
              <a:ext cx="445956" cy="253916"/>
            </a:xfrm>
            <a:prstGeom prst="rect">
              <a:avLst/>
            </a:prstGeom>
          </p:spPr>
          <p:txBody>
            <a:bodyPr wrap="square">
              <a:spAutoFit/>
            </a:bodyPr>
            <a:lstStyle/>
            <a:p>
              <a:pPr marL="0" marR="0" lvl="0" indent="0" algn="ctr" defTabSz="913958"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prstClr val="white"/>
                  </a:solidFill>
                  <a:effectLst/>
                  <a:uLnTx/>
                  <a:uFillTx/>
                  <a:latin typeface="Segoe UI"/>
                  <a:ea typeface="+mn-ea"/>
                  <a:cs typeface="Segoe UI" panose="020B0502040204020203" pitchFamily="34" charset="0"/>
                </a:rPr>
                <a:t>2b</a:t>
              </a:r>
            </a:p>
          </p:txBody>
        </p:sp>
      </p:grpSp>
      <p:grpSp>
        <p:nvGrpSpPr>
          <p:cNvPr id="166" name="Group 165"/>
          <p:cNvGrpSpPr/>
          <p:nvPr/>
        </p:nvGrpSpPr>
        <p:grpSpPr>
          <a:xfrm>
            <a:off x="6694647" y="4043029"/>
            <a:ext cx="2664642" cy="738633"/>
            <a:chOff x="6590858" y="4108336"/>
            <a:chExt cx="2664642" cy="738633"/>
          </a:xfrm>
        </p:grpSpPr>
        <p:grpSp>
          <p:nvGrpSpPr>
            <p:cNvPr id="121" name="Group 120"/>
            <p:cNvGrpSpPr/>
            <p:nvPr/>
          </p:nvGrpSpPr>
          <p:grpSpPr>
            <a:xfrm>
              <a:off x="7117019" y="4108336"/>
              <a:ext cx="2138481" cy="738633"/>
              <a:chOff x="6446262" y="4564046"/>
              <a:chExt cx="1902064" cy="738633"/>
            </a:xfrm>
          </p:grpSpPr>
          <p:grpSp>
            <p:nvGrpSpPr>
              <p:cNvPr id="72" name="Group 71"/>
              <p:cNvGrpSpPr/>
              <p:nvPr/>
            </p:nvGrpSpPr>
            <p:grpSpPr>
              <a:xfrm>
                <a:off x="6464598" y="4564046"/>
                <a:ext cx="1883728" cy="738633"/>
                <a:chOff x="5908910" y="5059305"/>
                <a:chExt cx="1883728" cy="738633"/>
              </a:xfrm>
            </p:grpSpPr>
            <p:sp>
              <p:nvSpPr>
                <p:cNvPr id="454" name="Oval 453"/>
                <p:cNvSpPr>
                  <a:spLocks noChangeAspect="1"/>
                </p:cNvSpPr>
                <p:nvPr/>
              </p:nvSpPr>
              <p:spPr>
                <a:xfrm>
                  <a:off x="5908910" y="5223311"/>
                  <a:ext cx="330242" cy="365609"/>
                </a:xfrm>
                <a:prstGeom prst="ellipse">
                  <a:avLst/>
                </a:prstGeom>
                <a:solidFill>
                  <a:srgbClr val="FF0000"/>
                </a:solidFill>
                <a:ln>
                  <a:noFill/>
                </a:ln>
              </p:spPr>
              <p:style>
                <a:lnRef idx="1">
                  <a:schemeClr val="accent5"/>
                </a:lnRef>
                <a:fillRef idx="3">
                  <a:schemeClr val="accent5"/>
                </a:fillRef>
                <a:effectRef idx="2">
                  <a:schemeClr val="accent5"/>
                </a:effectRef>
                <a:fontRef idx="minor">
                  <a:schemeClr val="lt1"/>
                </a:fontRef>
              </p:style>
              <p:txBody>
                <a:bodyPr lIns="91411" tIns="45705" rIns="91411" bIns="45705" rtlCol="0" anchor="ctr"/>
                <a:lstStyle/>
                <a:p>
                  <a:pPr marL="0" marR="0" lvl="0" indent="0" algn="ctr"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456" name="TextBox 455"/>
                <p:cNvSpPr txBox="1"/>
                <p:nvPr/>
              </p:nvSpPr>
              <p:spPr>
                <a:xfrm>
                  <a:off x="6183501" y="5059305"/>
                  <a:ext cx="1609137" cy="738633"/>
                </a:xfrm>
                <a:prstGeom prst="rect">
                  <a:avLst/>
                </a:prstGeom>
                <a:noFill/>
              </p:spPr>
              <p:txBody>
                <a:bodyPr wrap="square" lIns="91411" tIns="45705" rIns="91411" bIns="45705" rtlCol="0">
                  <a:spAutoFit/>
                </a:bodyPr>
                <a:lstStyle/>
                <a:p>
                  <a:pPr marL="112691" marR="0" lvl="0" indent="0" algn="l" defTabSz="914225"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E81123"/>
                          </a:gs>
                          <a:gs pos="100000">
                            <a:srgbClr val="E81123"/>
                          </a:gs>
                        </a:gsLst>
                        <a:lin ang="5400000" scaled="0"/>
                      </a:gradFill>
                      <a:effectLst/>
                      <a:uLnTx/>
                      <a:uFillTx/>
                      <a:latin typeface="Segoe UI"/>
                      <a:ea typeface="+mn-ea"/>
                      <a:cs typeface="+mn-cs"/>
                    </a:rPr>
                    <a:t>Compromised credentials/ device used to access cloud service / enterprise environment</a:t>
                  </a:r>
                </a:p>
              </p:txBody>
            </p:sp>
          </p:grpSp>
          <p:sp>
            <p:nvSpPr>
              <p:cNvPr id="722" name="Rectangle 721"/>
              <p:cNvSpPr/>
              <p:nvPr/>
            </p:nvSpPr>
            <p:spPr>
              <a:xfrm>
                <a:off x="6446262" y="4758661"/>
                <a:ext cx="363860" cy="253916"/>
              </a:xfrm>
              <a:prstGeom prst="rect">
                <a:avLst/>
              </a:prstGeom>
            </p:spPr>
            <p:txBody>
              <a:bodyPr wrap="none">
                <a:spAutoFit/>
              </a:bodyPr>
              <a:lstStyle/>
              <a:p>
                <a:pPr marL="0" marR="0" lvl="0" indent="0" algn="ctr" defTabSz="913958"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prstClr val="white"/>
                    </a:solidFill>
                    <a:effectLst/>
                    <a:uLnTx/>
                    <a:uFillTx/>
                    <a:latin typeface="Segoe UI"/>
                    <a:ea typeface="+mn-ea"/>
                    <a:cs typeface="Segoe UI" panose="020B0502040204020203" pitchFamily="34" charset="0"/>
                  </a:rPr>
                  <a:t>3bc</a:t>
                </a:r>
              </a:p>
            </p:txBody>
          </p:sp>
        </p:grpSp>
        <p:sp>
          <p:nvSpPr>
            <p:cNvPr id="742" name="Oval 741"/>
            <p:cNvSpPr/>
            <p:nvPr/>
          </p:nvSpPr>
          <p:spPr>
            <a:xfrm>
              <a:off x="6590858" y="4199702"/>
              <a:ext cx="457077" cy="457011"/>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pic>
          <p:nvPicPr>
            <p:cNvPr id="256" name="Picture 255"/>
            <p:cNvPicPr>
              <a:picLocks noChangeAspect="1"/>
            </p:cNvPicPr>
            <p:nvPr/>
          </p:nvPicPr>
          <p:blipFill rotWithShape="1">
            <a:blip r:embed="rId4" cstate="print">
              <a:extLst>
                <a:ext uri="{28A0092B-C50C-407E-A947-70E740481C1C}">
                  <a14:useLocalDpi xmlns:a14="http://schemas.microsoft.com/office/drawing/2010/main" val="0"/>
                </a:ext>
              </a:extLst>
            </a:blip>
            <a:srcRect l="3954" t="22363" r="10332" b="20493"/>
            <a:stretch/>
          </p:blipFill>
          <p:spPr>
            <a:xfrm>
              <a:off x="6636579" y="4302951"/>
              <a:ext cx="343986" cy="229292"/>
            </a:xfrm>
            <a:prstGeom prst="rect">
              <a:avLst/>
            </a:prstGeom>
            <a:noFill/>
            <a:effectLst>
              <a:outerShdw blurRad="50800" dist="50800" dir="5400000" algn="ctr" rotWithShape="0">
                <a:srgbClr val="000000">
                  <a:alpha val="0"/>
                </a:srgbClr>
              </a:outerShdw>
            </a:effectLst>
          </p:spPr>
        </p:pic>
      </p:grpSp>
      <p:pic>
        <p:nvPicPr>
          <p:cNvPr id="743" name="Picture 742"/>
          <p:cNvPicPr>
            <a:picLocks noChangeAspect="1"/>
          </p:cNvPicPr>
          <p:nvPr/>
        </p:nvPicPr>
        <p:blipFill rotWithShape="1">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l="3954" t="22363" r="10332" b="20493"/>
          <a:stretch/>
        </p:blipFill>
        <p:spPr>
          <a:xfrm>
            <a:off x="2434325" y="5583682"/>
            <a:ext cx="556053" cy="370650"/>
          </a:xfrm>
          <a:prstGeom prst="rect">
            <a:avLst/>
          </a:prstGeom>
          <a:noFill/>
          <a:effectLst>
            <a:outerShdw blurRad="50800" dist="50800" dir="5400000" algn="ctr" rotWithShape="0">
              <a:srgbClr val="000000">
                <a:alpha val="0"/>
              </a:srgbClr>
            </a:outerShdw>
          </a:effectLst>
        </p:spPr>
      </p:pic>
      <p:grpSp>
        <p:nvGrpSpPr>
          <p:cNvPr id="168" name="Group 167"/>
          <p:cNvGrpSpPr/>
          <p:nvPr/>
        </p:nvGrpSpPr>
        <p:grpSpPr>
          <a:xfrm>
            <a:off x="3082239" y="5455556"/>
            <a:ext cx="2624574" cy="577051"/>
            <a:chOff x="3082239" y="5548320"/>
            <a:chExt cx="2624574" cy="577051"/>
          </a:xfrm>
        </p:grpSpPr>
        <p:grpSp>
          <p:nvGrpSpPr>
            <p:cNvPr id="53" name="Group 52"/>
            <p:cNvGrpSpPr/>
            <p:nvPr/>
          </p:nvGrpSpPr>
          <p:grpSpPr>
            <a:xfrm>
              <a:off x="3082239" y="5548320"/>
              <a:ext cx="2624574" cy="577051"/>
              <a:chOff x="4335249" y="5335293"/>
              <a:chExt cx="2624574" cy="577051"/>
            </a:xfrm>
          </p:grpSpPr>
          <p:sp>
            <p:nvSpPr>
              <p:cNvPr id="225" name="TextBox 224"/>
              <p:cNvSpPr txBox="1"/>
              <p:nvPr/>
            </p:nvSpPr>
            <p:spPr>
              <a:xfrm>
                <a:off x="5214711" y="5335293"/>
                <a:ext cx="1745112" cy="577051"/>
              </a:xfrm>
              <a:prstGeom prst="rect">
                <a:avLst/>
              </a:prstGeom>
              <a:noFill/>
            </p:spPr>
            <p:txBody>
              <a:bodyPr wrap="square" lIns="91411" tIns="45705" rIns="91411" bIns="45705" rtlCol="0">
                <a:spAutoFit/>
              </a:bodyPr>
              <a:lstStyle/>
              <a:p>
                <a:pPr marL="112691" marR="0" lvl="0" indent="0" algn="l" defTabSz="914225"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E81123"/>
                        </a:gs>
                        <a:gs pos="100000">
                          <a:srgbClr val="E81123"/>
                        </a:gs>
                      </a:gsLst>
                      <a:lin ang="5400000" scaled="0"/>
                    </a:gradFill>
                    <a:effectLst/>
                    <a:uLnTx/>
                    <a:uFillTx/>
                    <a:latin typeface="Segoe UI"/>
                    <a:ea typeface="+mn-ea"/>
                    <a:cs typeface="+mn-cs"/>
                  </a:rPr>
                  <a:t>Credentials harvested when employee logs into fake website</a:t>
                </a:r>
              </a:p>
            </p:txBody>
          </p:sp>
          <p:grpSp>
            <p:nvGrpSpPr>
              <p:cNvPr id="224" name="Group 223"/>
              <p:cNvGrpSpPr/>
              <p:nvPr/>
            </p:nvGrpSpPr>
            <p:grpSpPr>
              <a:xfrm>
                <a:off x="4335249" y="5415954"/>
                <a:ext cx="494530" cy="494459"/>
                <a:chOff x="8355894" y="4828087"/>
                <a:chExt cx="494530" cy="494459"/>
              </a:xfrm>
            </p:grpSpPr>
            <p:sp>
              <p:nvSpPr>
                <p:cNvPr id="213" name="Oval 212"/>
                <p:cNvSpPr/>
                <p:nvPr/>
              </p:nvSpPr>
              <p:spPr>
                <a:xfrm>
                  <a:off x="8384541" y="4845923"/>
                  <a:ext cx="457847" cy="4577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grpSp>
              <p:nvGrpSpPr>
                <p:cNvPr id="175" name="Group 174"/>
                <p:cNvGrpSpPr/>
                <p:nvPr/>
              </p:nvGrpSpPr>
              <p:grpSpPr>
                <a:xfrm>
                  <a:off x="8450208" y="4889191"/>
                  <a:ext cx="365986" cy="368067"/>
                  <a:chOff x="1646229" y="5206239"/>
                  <a:chExt cx="365986" cy="368067"/>
                </a:xfrm>
              </p:grpSpPr>
              <p:grpSp>
                <p:nvGrpSpPr>
                  <p:cNvPr id="154" name="Group 153"/>
                  <p:cNvGrpSpPr/>
                  <p:nvPr/>
                </p:nvGrpSpPr>
                <p:grpSpPr>
                  <a:xfrm>
                    <a:off x="1646229" y="5206239"/>
                    <a:ext cx="178848" cy="368067"/>
                    <a:chOff x="10804526" y="3363913"/>
                    <a:chExt cx="1335088" cy="2747978"/>
                  </a:xfrm>
                </p:grpSpPr>
                <p:sp>
                  <p:nvSpPr>
                    <p:cNvPr id="155" name="Freeform 256"/>
                    <p:cNvSpPr>
                      <a:spLocks noEditPoints="1"/>
                    </p:cNvSpPr>
                    <p:nvPr/>
                  </p:nvSpPr>
                  <p:spPr bwMode="auto">
                    <a:xfrm>
                      <a:off x="11636376" y="3363913"/>
                      <a:ext cx="503238" cy="501650"/>
                    </a:xfrm>
                    <a:custGeom>
                      <a:avLst/>
                      <a:gdLst>
                        <a:gd name="T0" fmla="*/ 282 w 633"/>
                        <a:gd name="T1" fmla="*/ 122 h 632"/>
                        <a:gd name="T2" fmla="*/ 217 w 633"/>
                        <a:gd name="T3" fmla="*/ 145 h 632"/>
                        <a:gd name="T4" fmla="*/ 166 w 633"/>
                        <a:gd name="T5" fmla="*/ 188 h 632"/>
                        <a:gd name="T6" fmla="*/ 132 w 633"/>
                        <a:gd name="T7" fmla="*/ 247 h 632"/>
                        <a:gd name="T8" fmla="*/ 119 w 633"/>
                        <a:gd name="T9" fmla="*/ 316 h 632"/>
                        <a:gd name="T10" fmla="*/ 132 w 633"/>
                        <a:gd name="T11" fmla="*/ 385 h 632"/>
                        <a:gd name="T12" fmla="*/ 166 w 633"/>
                        <a:gd name="T13" fmla="*/ 443 h 632"/>
                        <a:gd name="T14" fmla="*/ 217 w 633"/>
                        <a:gd name="T15" fmla="*/ 486 h 632"/>
                        <a:gd name="T16" fmla="*/ 282 w 633"/>
                        <a:gd name="T17" fmla="*/ 510 h 632"/>
                        <a:gd name="T18" fmla="*/ 353 w 633"/>
                        <a:gd name="T19" fmla="*/ 510 h 632"/>
                        <a:gd name="T20" fmla="*/ 416 w 633"/>
                        <a:gd name="T21" fmla="*/ 486 h 632"/>
                        <a:gd name="T22" fmla="*/ 468 w 633"/>
                        <a:gd name="T23" fmla="*/ 443 h 632"/>
                        <a:gd name="T24" fmla="*/ 503 w 633"/>
                        <a:gd name="T25" fmla="*/ 385 h 632"/>
                        <a:gd name="T26" fmla="*/ 514 w 633"/>
                        <a:gd name="T27" fmla="*/ 316 h 632"/>
                        <a:gd name="T28" fmla="*/ 503 w 633"/>
                        <a:gd name="T29" fmla="*/ 247 h 632"/>
                        <a:gd name="T30" fmla="*/ 468 w 633"/>
                        <a:gd name="T31" fmla="*/ 188 h 632"/>
                        <a:gd name="T32" fmla="*/ 416 w 633"/>
                        <a:gd name="T33" fmla="*/ 145 h 632"/>
                        <a:gd name="T34" fmla="*/ 353 w 633"/>
                        <a:gd name="T35" fmla="*/ 122 h 632"/>
                        <a:gd name="T36" fmla="*/ 317 w 633"/>
                        <a:gd name="T37" fmla="*/ 0 h 632"/>
                        <a:gd name="T38" fmla="*/ 402 w 633"/>
                        <a:gd name="T39" fmla="*/ 11 h 632"/>
                        <a:gd name="T40" fmla="*/ 478 w 633"/>
                        <a:gd name="T41" fmla="*/ 43 h 632"/>
                        <a:gd name="T42" fmla="*/ 541 w 633"/>
                        <a:gd name="T43" fmla="*/ 93 h 632"/>
                        <a:gd name="T44" fmla="*/ 590 w 633"/>
                        <a:gd name="T45" fmla="*/ 156 h 632"/>
                        <a:gd name="T46" fmla="*/ 623 w 633"/>
                        <a:gd name="T47" fmla="*/ 232 h 632"/>
                        <a:gd name="T48" fmla="*/ 633 w 633"/>
                        <a:gd name="T49" fmla="*/ 316 h 632"/>
                        <a:gd name="T50" fmla="*/ 623 w 633"/>
                        <a:gd name="T51" fmla="*/ 400 h 632"/>
                        <a:gd name="T52" fmla="*/ 590 w 633"/>
                        <a:gd name="T53" fmla="*/ 475 h 632"/>
                        <a:gd name="T54" fmla="*/ 541 w 633"/>
                        <a:gd name="T55" fmla="*/ 539 h 632"/>
                        <a:gd name="T56" fmla="*/ 478 w 633"/>
                        <a:gd name="T57" fmla="*/ 589 h 632"/>
                        <a:gd name="T58" fmla="*/ 402 w 633"/>
                        <a:gd name="T59" fmla="*/ 620 h 632"/>
                        <a:gd name="T60" fmla="*/ 317 w 633"/>
                        <a:gd name="T61" fmla="*/ 632 h 632"/>
                        <a:gd name="T62" fmla="*/ 233 w 633"/>
                        <a:gd name="T63" fmla="*/ 620 h 632"/>
                        <a:gd name="T64" fmla="*/ 157 w 633"/>
                        <a:gd name="T65" fmla="*/ 589 h 632"/>
                        <a:gd name="T66" fmla="*/ 93 w 633"/>
                        <a:gd name="T67" fmla="*/ 539 h 632"/>
                        <a:gd name="T68" fmla="*/ 43 w 633"/>
                        <a:gd name="T69" fmla="*/ 475 h 632"/>
                        <a:gd name="T70" fmla="*/ 12 w 633"/>
                        <a:gd name="T71" fmla="*/ 400 h 632"/>
                        <a:gd name="T72" fmla="*/ 0 w 633"/>
                        <a:gd name="T73" fmla="*/ 316 h 632"/>
                        <a:gd name="T74" fmla="*/ 12 w 633"/>
                        <a:gd name="T75" fmla="*/ 232 h 632"/>
                        <a:gd name="T76" fmla="*/ 43 w 633"/>
                        <a:gd name="T77" fmla="*/ 156 h 632"/>
                        <a:gd name="T78" fmla="*/ 93 w 633"/>
                        <a:gd name="T79" fmla="*/ 93 h 632"/>
                        <a:gd name="T80" fmla="*/ 157 w 633"/>
                        <a:gd name="T81" fmla="*/ 43 h 632"/>
                        <a:gd name="T82" fmla="*/ 233 w 633"/>
                        <a:gd name="T83" fmla="*/ 11 h 632"/>
                        <a:gd name="T84" fmla="*/ 317 w 633"/>
                        <a:gd name="T85" fmla="*/ 0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33" h="632">
                          <a:moveTo>
                            <a:pt x="317" y="119"/>
                          </a:moveTo>
                          <a:lnTo>
                            <a:pt x="282" y="122"/>
                          </a:lnTo>
                          <a:lnTo>
                            <a:pt x="248" y="131"/>
                          </a:lnTo>
                          <a:lnTo>
                            <a:pt x="217" y="145"/>
                          </a:lnTo>
                          <a:lnTo>
                            <a:pt x="190" y="165"/>
                          </a:lnTo>
                          <a:lnTo>
                            <a:pt x="166" y="188"/>
                          </a:lnTo>
                          <a:lnTo>
                            <a:pt x="147" y="217"/>
                          </a:lnTo>
                          <a:lnTo>
                            <a:pt x="132" y="247"/>
                          </a:lnTo>
                          <a:lnTo>
                            <a:pt x="122" y="280"/>
                          </a:lnTo>
                          <a:lnTo>
                            <a:pt x="119" y="316"/>
                          </a:lnTo>
                          <a:lnTo>
                            <a:pt x="122" y="351"/>
                          </a:lnTo>
                          <a:lnTo>
                            <a:pt x="132" y="385"/>
                          </a:lnTo>
                          <a:lnTo>
                            <a:pt x="147" y="415"/>
                          </a:lnTo>
                          <a:lnTo>
                            <a:pt x="166" y="443"/>
                          </a:lnTo>
                          <a:lnTo>
                            <a:pt x="190" y="467"/>
                          </a:lnTo>
                          <a:lnTo>
                            <a:pt x="217" y="486"/>
                          </a:lnTo>
                          <a:lnTo>
                            <a:pt x="248" y="501"/>
                          </a:lnTo>
                          <a:lnTo>
                            <a:pt x="282" y="510"/>
                          </a:lnTo>
                          <a:lnTo>
                            <a:pt x="317" y="513"/>
                          </a:lnTo>
                          <a:lnTo>
                            <a:pt x="353" y="510"/>
                          </a:lnTo>
                          <a:lnTo>
                            <a:pt x="386" y="501"/>
                          </a:lnTo>
                          <a:lnTo>
                            <a:pt x="416" y="486"/>
                          </a:lnTo>
                          <a:lnTo>
                            <a:pt x="445" y="467"/>
                          </a:lnTo>
                          <a:lnTo>
                            <a:pt x="468" y="443"/>
                          </a:lnTo>
                          <a:lnTo>
                            <a:pt x="488" y="415"/>
                          </a:lnTo>
                          <a:lnTo>
                            <a:pt x="503" y="385"/>
                          </a:lnTo>
                          <a:lnTo>
                            <a:pt x="511" y="351"/>
                          </a:lnTo>
                          <a:lnTo>
                            <a:pt x="514" y="316"/>
                          </a:lnTo>
                          <a:lnTo>
                            <a:pt x="511" y="280"/>
                          </a:lnTo>
                          <a:lnTo>
                            <a:pt x="503" y="247"/>
                          </a:lnTo>
                          <a:lnTo>
                            <a:pt x="488" y="217"/>
                          </a:lnTo>
                          <a:lnTo>
                            <a:pt x="468" y="188"/>
                          </a:lnTo>
                          <a:lnTo>
                            <a:pt x="445" y="165"/>
                          </a:lnTo>
                          <a:lnTo>
                            <a:pt x="416" y="145"/>
                          </a:lnTo>
                          <a:lnTo>
                            <a:pt x="386" y="131"/>
                          </a:lnTo>
                          <a:lnTo>
                            <a:pt x="353" y="122"/>
                          </a:lnTo>
                          <a:lnTo>
                            <a:pt x="317" y="119"/>
                          </a:lnTo>
                          <a:close/>
                          <a:moveTo>
                            <a:pt x="317" y="0"/>
                          </a:moveTo>
                          <a:lnTo>
                            <a:pt x="361" y="2"/>
                          </a:lnTo>
                          <a:lnTo>
                            <a:pt x="402" y="11"/>
                          </a:lnTo>
                          <a:lnTo>
                            <a:pt x="441" y="24"/>
                          </a:lnTo>
                          <a:lnTo>
                            <a:pt x="478" y="43"/>
                          </a:lnTo>
                          <a:lnTo>
                            <a:pt x="511" y="65"/>
                          </a:lnTo>
                          <a:lnTo>
                            <a:pt x="541" y="93"/>
                          </a:lnTo>
                          <a:lnTo>
                            <a:pt x="568" y="122"/>
                          </a:lnTo>
                          <a:lnTo>
                            <a:pt x="590" y="156"/>
                          </a:lnTo>
                          <a:lnTo>
                            <a:pt x="609" y="193"/>
                          </a:lnTo>
                          <a:lnTo>
                            <a:pt x="623" y="232"/>
                          </a:lnTo>
                          <a:lnTo>
                            <a:pt x="631" y="272"/>
                          </a:lnTo>
                          <a:lnTo>
                            <a:pt x="633" y="316"/>
                          </a:lnTo>
                          <a:lnTo>
                            <a:pt x="631" y="359"/>
                          </a:lnTo>
                          <a:lnTo>
                            <a:pt x="623" y="400"/>
                          </a:lnTo>
                          <a:lnTo>
                            <a:pt x="609" y="439"/>
                          </a:lnTo>
                          <a:lnTo>
                            <a:pt x="590" y="475"/>
                          </a:lnTo>
                          <a:lnTo>
                            <a:pt x="568" y="509"/>
                          </a:lnTo>
                          <a:lnTo>
                            <a:pt x="541" y="539"/>
                          </a:lnTo>
                          <a:lnTo>
                            <a:pt x="511" y="566"/>
                          </a:lnTo>
                          <a:lnTo>
                            <a:pt x="478" y="589"/>
                          </a:lnTo>
                          <a:lnTo>
                            <a:pt x="441" y="607"/>
                          </a:lnTo>
                          <a:lnTo>
                            <a:pt x="402" y="620"/>
                          </a:lnTo>
                          <a:lnTo>
                            <a:pt x="361" y="629"/>
                          </a:lnTo>
                          <a:lnTo>
                            <a:pt x="317" y="632"/>
                          </a:lnTo>
                          <a:lnTo>
                            <a:pt x="274" y="629"/>
                          </a:lnTo>
                          <a:lnTo>
                            <a:pt x="233" y="620"/>
                          </a:lnTo>
                          <a:lnTo>
                            <a:pt x="194" y="607"/>
                          </a:lnTo>
                          <a:lnTo>
                            <a:pt x="157" y="589"/>
                          </a:lnTo>
                          <a:lnTo>
                            <a:pt x="123" y="566"/>
                          </a:lnTo>
                          <a:lnTo>
                            <a:pt x="93" y="539"/>
                          </a:lnTo>
                          <a:lnTo>
                            <a:pt x="67" y="509"/>
                          </a:lnTo>
                          <a:lnTo>
                            <a:pt x="43" y="475"/>
                          </a:lnTo>
                          <a:lnTo>
                            <a:pt x="26" y="439"/>
                          </a:lnTo>
                          <a:lnTo>
                            <a:pt x="12" y="400"/>
                          </a:lnTo>
                          <a:lnTo>
                            <a:pt x="3" y="359"/>
                          </a:lnTo>
                          <a:lnTo>
                            <a:pt x="0" y="316"/>
                          </a:lnTo>
                          <a:lnTo>
                            <a:pt x="3" y="272"/>
                          </a:lnTo>
                          <a:lnTo>
                            <a:pt x="12" y="232"/>
                          </a:lnTo>
                          <a:lnTo>
                            <a:pt x="26" y="193"/>
                          </a:lnTo>
                          <a:lnTo>
                            <a:pt x="43" y="156"/>
                          </a:lnTo>
                          <a:lnTo>
                            <a:pt x="67" y="122"/>
                          </a:lnTo>
                          <a:lnTo>
                            <a:pt x="93" y="93"/>
                          </a:lnTo>
                          <a:lnTo>
                            <a:pt x="123" y="65"/>
                          </a:lnTo>
                          <a:lnTo>
                            <a:pt x="157" y="43"/>
                          </a:lnTo>
                          <a:lnTo>
                            <a:pt x="194" y="24"/>
                          </a:lnTo>
                          <a:lnTo>
                            <a:pt x="233" y="11"/>
                          </a:lnTo>
                          <a:lnTo>
                            <a:pt x="274" y="2"/>
                          </a:lnTo>
                          <a:lnTo>
                            <a:pt x="317" y="0"/>
                          </a:lnTo>
                          <a:close/>
                        </a:path>
                      </a:pathLst>
                    </a:custGeom>
                    <a:solidFill>
                      <a:srgbClr val="000000"/>
                    </a:solidFill>
                    <a:ln w="0">
                      <a:noFill/>
                      <a:prstDash val="solid"/>
                      <a:round/>
                      <a:headEnd/>
                      <a:tailEnd/>
                    </a:ln>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156" name="Freeform 257"/>
                    <p:cNvSpPr>
                      <a:spLocks/>
                    </p:cNvSpPr>
                    <p:nvPr/>
                  </p:nvSpPr>
                  <p:spPr bwMode="auto">
                    <a:xfrm>
                      <a:off x="10804526" y="4906963"/>
                      <a:ext cx="654050" cy="1204913"/>
                    </a:xfrm>
                    <a:custGeom>
                      <a:avLst/>
                      <a:gdLst>
                        <a:gd name="T0" fmla="*/ 24 w 823"/>
                        <a:gd name="T1" fmla="*/ 0 h 1519"/>
                        <a:gd name="T2" fmla="*/ 352 w 823"/>
                        <a:gd name="T3" fmla="*/ 576 h 1519"/>
                        <a:gd name="T4" fmla="*/ 176 w 823"/>
                        <a:gd name="T5" fmla="*/ 429 h 1519"/>
                        <a:gd name="T6" fmla="*/ 181 w 823"/>
                        <a:gd name="T7" fmla="*/ 502 h 1519"/>
                        <a:gd name="T8" fmla="*/ 189 w 823"/>
                        <a:gd name="T9" fmla="*/ 570 h 1519"/>
                        <a:gd name="T10" fmla="*/ 199 w 823"/>
                        <a:gd name="T11" fmla="*/ 633 h 1519"/>
                        <a:gd name="T12" fmla="*/ 212 w 823"/>
                        <a:gd name="T13" fmla="*/ 692 h 1519"/>
                        <a:gd name="T14" fmla="*/ 228 w 823"/>
                        <a:gd name="T15" fmla="*/ 748 h 1519"/>
                        <a:gd name="T16" fmla="*/ 244 w 823"/>
                        <a:gd name="T17" fmla="*/ 798 h 1519"/>
                        <a:gd name="T18" fmla="*/ 263 w 823"/>
                        <a:gd name="T19" fmla="*/ 845 h 1519"/>
                        <a:gd name="T20" fmla="*/ 283 w 823"/>
                        <a:gd name="T21" fmla="*/ 888 h 1519"/>
                        <a:gd name="T22" fmla="*/ 304 w 823"/>
                        <a:gd name="T23" fmla="*/ 928 h 1519"/>
                        <a:gd name="T24" fmla="*/ 326 w 823"/>
                        <a:gd name="T25" fmla="*/ 964 h 1519"/>
                        <a:gd name="T26" fmla="*/ 348 w 823"/>
                        <a:gd name="T27" fmla="*/ 997 h 1519"/>
                        <a:gd name="T28" fmla="*/ 370 w 823"/>
                        <a:gd name="T29" fmla="*/ 1026 h 1519"/>
                        <a:gd name="T30" fmla="*/ 392 w 823"/>
                        <a:gd name="T31" fmla="*/ 1052 h 1519"/>
                        <a:gd name="T32" fmla="*/ 413 w 823"/>
                        <a:gd name="T33" fmla="*/ 1076 h 1519"/>
                        <a:gd name="T34" fmla="*/ 434 w 823"/>
                        <a:gd name="T35" fmla="*/ 1097 h 1519"/>
                        <a:gd name="T36" fmla="*/ 454 w 823"/>
                        <a:gd name="T37" fmla="*/ 1114 h 1519"/>
                        <a:gd name="T38" fmla="*/ 472 w 823"/>
                        <a:gd name="T39" fmla="*/ 1129 h 1519"/>
                        <a:gd name="T40" fmla="*/ 488 w 823"/>
                        <a:gd name="T41" fmla="*/ 1142 h 1519"/>
                        <a:gd name="T42" fmla="*/ 526 w 823"/>
                        <a:gd name="T43" fmla="*/ 1170 h 1519"/>
                        <a:gd name="T44" fmla="*/ 564 w 823"/>
                        <a:gd name="T45" fmla="*/ 1194 h 1519"/>
                        <a:gd name="T46" fmla="*/ 602 w 823"/>
                        <a:gd name="T47" fmla="*/ 1216 h 1519"/>
                        <a:gd name="T48" fmla="*/ 641 w 823"/>
                        <a:gd name="T49" fmla="*/ 1234 h 1519"/>
                        <a:gd name="T50" fmla="*/ 682 w 823"/>
                        <a:gd name="T51" fmla="*/ 1250 h 1519"/>
                        <a:gd name="T52" fmla="*/ 725 w 823"/>
                        <a:gd name="T53" fmla="*/ 1262 h 1519"/>
                        <a:gd name="T54" fmla="*/ 772 w 823"/>
                        <a:gd name="T55" fmla="*/ 1270 h 1519"/>
                        <a:gd name="T56" fmla="*/ 823 w 823"/>
                        <a:gd name="T57" fmla="*/ 1276 h 1519"/>
                        <a:gd name="T58" fmla="*/ 788 w 823"/>
                        <a:gd name="T59" fmla="*/ 1519 h 1519"/>
                        <a:gd name="T60" fmla="*/ 728 w 823"/>
                        <a:gd name="T61" fmla="*/ 1514 h 1519"/>
                        <a:gd name="T62" fmla="*/ 668 w 823"/>
                        <a:gd name="T63" fmla="*/ 1502 h 1519"/>
                        <a:gd name="T64" fmla="*/ 609 w 823"/>
                        <a:gd name="T65" fmla="*/ 1484 h 1519"/>
                        <a:gd name="T66" fmla="*/ 552 w 823"/>
                        <a:gd name="T67" fmla="*/ 1460 h 1519"/>
                        <a:gd name="T68" fmla="*/ 496 w 823"/>
                        <a:gd name="T69" fmla="*/ 1432 h 1519"/>
                        <a:gd name="T70" fmla="*/ 444 w 823"/>
                        <a:gd name="T71" fmla="*/ 1399 h 1519"/>
                        <a:gd name="T72" fmla="*/ 394 w 823"/>
                        <a:gd name="T73" fmla="*/ 1363 h 1519"/>
                        <a:gd name="T74" fmla="*/ 348 w 823"/>
                        <a:gd name="T75" fmla="*/ 1325 h 1519"/>
                        <a:gd name="T76" fmla="*/ 305 w 823"/>
                        <a:gd name="T77" fmla="*/ 1284 h 1519"/>
                        <a:gd name="T78" fmla="*/ 269 w 823"/>
                        <a:gd name="T79" fmla="*/ 1241 h 1519"/>
                        <a:gd name="T80" fmla="*/ 235 w 823"/>
                        <a:gd name="T81" fmla="*/ 1197 h 1519"/>
                        <a:gd name="T82" fmla="*/ 208 w 823"/>
                        <a:gd name="T83" fmla="*/ 1154 h 1519"/>
                        <a:gd name="T84" fmla="*/ 178 w 823"/>
                        <a:gd name="T85" fmla="*/ 1098 h 1519"/>
                        <a:gd name="T86" fmla="*/ 149 w 823"/>
                        <a:gd name="T87" fmla="*/ 1036 h 1519"/>
                        <a:gd name="T88" fmla="*/ 121 w 823"/>
                        <a:gd name="T89" fmla="*/ 969 h 1519"/>
                        <a:gd name="T90" fmla="*/ 96 w 823"/>
                        <a:gd name="T91" fmla="*/ 898 h 1519"/>
                        <a:gd name="T92" fmla="*/ 72 w 823"/>
                        <a:gd name="T93" fmla="*/ 823 h 1519"/>
                        <a:gd name="T94" fmla="*/ 52 w 823"/>
                        <a:gd name="T95" fmla="*/ 744 h 1519"/>
                        <a:gd name="T96" fmla="*/ 34 w 823"/>
                        <a:gd name="T97" fmla="*/ 661 h 1519"/>
                        <a:gd name="T98" fmla="*/ 20 w 823"/>
                        <a:gd name="T99" fmla="*/ 575 h 1519"/>
                        <a:gd name="T100" fmla="*/ 9 w 823"/>
                        <a:gd name="T101" fmla="*/ 486 h 1519"/>
                        <a:gd name="T102" fmla="*/ 2 w 823"/>
                        <a:gd name="T103" fmla="*/ 393 h 1519"/>
                        <a:gd name="T104" fmla="*/ 0 w 823"/>
                        <a:gd name="T105" fmla="*/ 299 h 1519"/>
                        <a:gd name="T106" fmla="*/ 3 w 823"/>
                        <a:gd name="T107" fmla="*/ 201 h 1519"/>
                        <a:gd name="T108" fmla="*/ 10 w 823"/>
                        <a:gd name="T109" fmla="*/ 102 h 1519"/>
                        <a:gd name="T110" fmla="*/ 24 w 823"/>
                        <a:gd name="T111"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23" h="1519">
                          <a:moveTo>
                            <a:pt x="24" y="0"/>
                          </a:moveTo>
                          <a:lnTo>
                            <a:pt x="352" y="576"/>
                          </a:lnTo>
                          <a:lnTo>
                            <a:pt x="176" y="429"/>
                          </a:lnTo>
                          <a:lnTo>
                            <a:pt x="181" y="502"/>
                          </a:lnTo>
                          <a:lnTo>
                            <a:pt x="189" y="570"/>
                          </a:lnTo>
                          <a:lnTo>
                            <a:pt x="199" y="633"/>
                          </a:lnTo>
                          <a:lnTo>
                            <a:pt x="212" y="692"/>
                          </a:lnTo>
                          <a:lnTo>
                            <a:pt x="228" y="748"/>
                          </a:lnTo>
                          <a:lnTo>
                            <a:pt x="244" y="798"/>
                          </a:lnTo>
                          <a:lnTo>
                            <a:pt x="263" y="845"/>
                          </a:lnTo>
                          <a:lnTo>
                            <a:pt x="283" y="888"/>
                          </a:lnTo>
                          <a:lnTo>
                            <a:pt x="304" y="928"/>
                          </a:lnTo>
                          <a:lnTo>
                            <a:pt x="326" y="964"/>
                          </a:lnTo>
                          <a:lnTo>
                            <a:pt x="348" y="997"/>
                          </a:lnTo>
                          <a:lnTo>
                            <a:pt x="370" y="1026"/>
                          </a:lnTo>
                          <a:lnTo>
                            <a:pt x="392" y="1052"/>
                          </a:lnTo>
                          <a:lnTo>
                            <a:pt x="413" y="1076"/>
                          </a:lnTo>
                          <a:lnTo>
                            <a:pt x="434" y="1097"/>
                          </a:lnTo>
                          <a:lnTo>
                            <a:pt x="454" y="1114"/>
                          </a:lnTo>
                          <a:lnTo>
                            <a:pt x="472" y="1129"/>
                          </a:lnTo>
                          <a:lnTo>
                            <a:pt x="488" y="1142"/>
                          </a:lnTo>
                          <a:lnTo>
                            <a:pt x="526" y="1170"/>
                          </a:lnTo>
                          <a:lnTo>
                            <a:pt x="564" y="1194"/>
                          </a:lnTo>
                          <a:lnTo>
                            <a:pt x="602" y="1216"/>
                          </a:lnTo>
                          <a:lnTo>
                            <a:pt x="641" y="1234"/>
                          </a:lnTo>
                          <a:lnTo>
                            <a:pt x="682" y="1250"/>
                          </a:lnTo>
                          <a:lnTo>
                            <a:pt x="725" y="1262"/>
                          </a:lnTo>
                          <a:lnTo>
                            <a:pt x="772" y="1270"/>
                          </a:lnTo>
                          <a:lnTo>
                            <a:pt x="823" y="1276"/>
                          </a:lnTo>
                          <a:lnTo>
                            <a:pt x="788" y="1519"/>
                          </a:lnTo>
                          <a:lnTo>
                            <a:pt x="728" y="1514"/>
                          </a:lnTo>
                          <a:lnTo>
                            <a:pt x="668" y="1502"/>
                          </a:lnTo>
                          <a:lnTo>
                            <a:pt x="609" y="1484"/>
                          </a:lnTo>
                          <a:lnTo>
                            <a:pt x="552" y="1460"/>
                          </a:lnTo>
                          <a:lnTo>
                            <a:pt x="496" y="1432"/>
                          </a:lnTo>
                          <a:lnTo>
                            <a:pt x="444" y="1399"/>
                          </a:lnTo>
                          <a:lnTo>
                            <a:pt x="394" y="1363"/>
                          </a:lnTo>
                          <a:lnTo>
                            <a:pt x="348" y="1325"/>
                          </a:lnTo>
                          <a:lnTo>
                            <a:pt x="305" y="1284"/>
                          </a:lnTo>
                          <a:lnTo>
                            <a:pt x="269" y="1241"/>
                          </a:lnTo>
                          <a:lnTo>
                            <a:pt x="235" y="1197"/>
                          </a:lnTo>
                          <a:lnTo>
                            <a:pt x="208" y="1154"/>
                          </a:lnTo>
                          <a:lnTo>
                            <a:pt x="178" y="1098"/>
                          </a:lnTo>
                          <a:lnTo>
                            <a:pt x="149" y="1036"/>
                          </a:lnTo>
                          <a:lnTo>
                            <a:pt x="121" y="969"/>
                          </a:lnTo>
                          <a:lnTo>
                            <a:pt x="96" y="898"/>
                          </a:lnTo>
                          <a:lnTo>
                            <a:pt x="72" y="823"/>
                          </a:lnTo>
                          <a:lnTo>
                            <a:pt x="52" y="744"/>
                          </a:lnTo>
                          <a:lnTo>
                            <a:pt x="34" y="661"/>
                          </a:lnTo>
                          <a:lnTo>
                            <a:pt x="20" y="575"/>
                          </a:lnTo>
                          <a:lnTo>
                            <a:pt x="9" y="486"/>
                          </a:lnTo>
                          <a:lnTo>
                            <a:pt x="2" y="393"/>
                          </a:lnTo>
                          <a:lnTo>
                            <a:pt x="0" y="299"/>
                          </a:lnTo>
                          <a:lnTo>
                            <a:pt x="3" y="201"/>
                          </a:lnTo>
                          <a:lnTo>
                            <a:pt x="10" y="102"/>
                          </a:lnTo>
                          <a:lnTo>
                            <a:pt x="24" y="0"/>
                          </a:lnTo>
                          <a:close/>
                        </a:path>
                      </a:pathLst>
                    </a:custGeom>
                    <a:solidFill>
                      <a:srgbClr val="000000"/>
                    </a:solidFill>
                    <a:ln w="0">
                      <a:noFill/>
                      <a:prstDash val="solid"/>
                      <a:round/>
                      <a:headEnd/>
                      <a:tailEnd/>
                    </a:ln>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158" name="Rectangle 259"/>
                    <p:cNvSpPr>
                      <a:spLocks noChangeArrowheads="1"/>
                    </p:cNvSpPr>
                    <p:nvPr/>
                  </p:nvSpPr>
                  <p:spPr bwMode="auto">
                    <a:xfrm>
                      <a:off x="11763381" y="3789361"/>
                      <a:ext cx="246067" cy="442911"/>
                    </a:xfrm>
                    <a:prstGeom prst="rect">
                      <a:avLst/>
                    </a:prstGeom>
                    <a:solidFill>
                      <a:srgbClr val="000000"/>
                    </a:solidFill>
                    <a:ln w="0">
                      <a:noFill/>
                      <a:prstDash val="solid"/>
                      <a:miter lim="800000"/>
                      <a:headEnd/>
                      <a:tailEnd/>
                    </a:ln>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159" name="Freeform 260"/>
                    <p:cNvSpPr>
                      <a:spLocks/>
                    </p:cNvSpPr>
                    <p:nvPr/>
                  </p:nvSpPr>
                  <p:spPr bwMode="auto">
                    <a:xfrm>
                      <a:off x="11398249" y="4906980"/>
                      <a:ext cx="611191" cy="1204911"/>
                    </a:xfrm>
                    <a:custGeom>
                      <a:avLst/>
                      <a:gdLst>
                        <a:gd name="T0" fmla="*/ 459 w 770"/>
                        <a:gd name="T1" fmla="*/ 0 h 1519"/>
                        <a:gd name="T2" fmla="*/ 770 w 770"/>
                        <a:gd name="T3" fmla="*/ 0 h 1519"/>
                        <a:gd name="T4" fmla="*/ 770 w 770"/>
                        <a:gd name="T5" fmla="*/ 625 h 1519"/>
                        <a:gd name="T6" fmla="*/ 768 w 770"/>
                        <a:gd name="T7" fmla="*/ 712 h 1519"/>
                        <a:gd name="T8" fmla="*/ 764 w 770"/>
                        <a:gd name="T9" fmla="*/ 794 h 1519"/>
                        <a:gd name="T10" fmla="*/ 756 w 770"/>
                        <a:gd name="T11" fmla="*/ 871 h 1519"/>
                        <a:gd name="T12" fmla="*/ 747 w 770"/>
                        <a:gd name="T13" fmla="*/ 942 h 1519"/>
                        <a:gd name="T14" fmla="*/ 732 w 770"/>
                        <a:gd name="T15" fmla="*/ 1009 h 1519"/>
                        <a:gd name="T16" fmla="*/ 715 w 770"/>
                        <a:gd name="T17" fmla="*/ 1071 h 1519"/>
                        <a:gd name="T18" fmla="*/ 693 w 770"/>
                        <a:gd name="T19" fmla="*/ 1130 h 1519"/>
                        <a:gd name="T20" fmla="*/ 668 w 770"/>
                        <a:gd name="T21" fmla="*/ 1184 h 1519"/>
                        <a:gd name="T22" fmla="*/ 638 w 770"/>
                        <a:gd name="T23" fmla="*/ 1234 h 1519"/>
                        <a:gd name="T24" fmla="*/ 604 w 770"/>
                        <a:gd name="T25" fmla="*/ 1281 h 1519"/>
                        <a:gd name="T26" fmla="*/ 565 w 770"/>
                        <a:gd name="T27" fmla="*/ 1326 h 1519"/>
                        <a:gd name="T28" fmla="*/ 526 w 770"/>
                        <a:gd name="T29" fmla="*/ 1360 h 1519"/>
                        <a:gd name="T30" fmla="*/ 481 w 770"/>
                        <a:gd name="T31" fmla="*/ 1392 h 1519"/>
                        <a:gd name="T32" fmla="*/ 435 w 770"/>
                        <a:gd name="T33" fmla="*/ 1420 h 1519"/>
                        <a:gd name="T34" fmla="*/ 387 w 770"/>
                        <a:gd name="T35" fmla="*/ 1444 h 1519"/>
                        <a:gd name="T36" fmla="*/ 336 w 770"/>
                        <a:gd name="T37" fmla="*/ 1464 h 1519"/>
                        <a:gd name="T38" fmla="*/ 284 w 770"/>
                        <a:gd name="T39" fmla="*/ 1482 h 1519"/>
                        <a:gd name="T40" fmla="*/ 233 w 770"/>
                        <a:gd name="T41" fmla="*/ 1496 h 1519"/>
                        <a:gd name="T42" fmla="*/ 181 w 770"/>
                        <a:gd name="T43" fmla="*/ 1506 h 1519"/>
                        <a:gd name="T44" fmla="*/ 131 w 770"/>
                        <a:gd name="T45" fmla="*/ 1514 h 1519"/>
                        <a:gd name="T46" fmla="*/ 82 w 770"/>
                        <a:gd name="T47" fmla="*/ 1518 h 1519"/>
                        <a:gd name="T48" fmla="*/ 36 w 770"/>
                        <a:gd name="T49" fmla="*/ 1519 h 1519"/>
                        <a:gd name="T50" fmla="*/ 0 w 770"/>
                        <a:gd name="T51" fmla="*/ 1276 h 1519"/>
                        <a:gd name="T52" fmla="*/ 47 w 770"/>
                        <a:gd name="T53" fmla="*/ 1271 h 1519"/>
                        <a:gd name="T54" fmla="*/ 93 w 770"/>
                        <a:gd name="T55" fmla="*/ 1265 h 1519"/>
                        <a:gd name="T56" fmla="*/ 136 w 770"/>
                        <a:gd name="T57" fmla="*/ 1255 h 1519"/>
                        <a:gd name="T58" fmla="*/ 177 w 770"/>
                        <a:gd name="T59" fmla="*/ 1244 h 1519"/>
                        <a:gd name="T60" fmla="*/ 215 w 770"/>
                        <a:gd name="T61" fmla="*/ 1229 h 1519"/>
                        <a:gd name="T62" fmla="*/ 251 w 770"/>
                        <a:gd name="T63" fmla="*/ 1212 h 1519"/>
                        <a:gd name="T64" fmla="*/ 283 w 770"/>
                        <a:gd name="T65" fmla="*/ 1192 h 1519"/>
                        <a:gd name="T66" fmla="*/ 313 w 770"/>
                        <a:gd name="T67" fmla="*/ 1169 h 1519"/>
                        <a:gd name="T68" fmla="*/ 339 w 770"/>
                        <a:gd name="T69" fmla="*/ 1142 h 1519"/>
                        <a:gd name="T70" fmla="*/ 355 w 770"/>
                        <a:gd name="T71" fmla="*/ 1123 h 1519"/>
                        <a:gd name="T72" fmla="*/ 370 w 770"/>
                        <a:gd name="T73" fmla="*/ 1102 h 1519"/>
                        <a:gd name="T74" fmla="*/ 383 w 770"/>
                        <a:gd name="T75" fmla="*/ 1079 h 1519"/>
                        <a:gd name="T76" fmla="*/ 396 w 770"/>
                        <a:gd name="T77" fmla="*/ 1053 h 1519"/>
                        <a:gd name="T78" fmla="*/ 408 w 770"/>
                        <a:gd name="T79" fmla="*/ 1025 h 1519"/>
                        <a:gd name="T80" fmla="*/ 418 w 770"/>
                        <a:gd name="T81" fmla="*/ 995 h 1519"/>
                        <a:gd name="T82" fmla="*/ 427 w 770"/>
                        <a:gd name="T83" fmla="*/ 960 h 1519"/>
                        <a:gd name="T84" fmla="*/ 434 w 770"/>
                        <a:gd name="T85" fmla="*/ 921 h 1519"/>
                        <a:gd name="T86" fmla="*/ 441 w 770"/>
                        <a:gd name="T87" fmla="*/ 878 h 1519"/>
                        <a:gd name="T88" fmla="*/ 447 w 770"/>
                        <a:gd name="T89" fmla="*/ 831 h 1519"/>
                        <a:gd name="T90" fmla="*/ 451 w 770"/>
                        <a:gd name="T91" fmla="*/ 777 h 1519"/>
                        <a:gd name="T92" fmla="*/ 455 w 770"/>
                        <a:gd name="T93" fmla="*/ 719 h 1519"/>
                        <a:gd name="T94" fmla="*/ 457 w 770"/>
                        <a:gd name="T95" fmla="*/ 654 h 1519"/>
                        <a:gd name="T96" fmla="*/ 458 w 770"/>
                        <a:gd name="T97" fmla="*/ 583 h 1519"/>
                        <a:gd name="T98" fmla="*/ 459 w 770"/>
                        <a:gd name="T99" fmla="*/ 505 h 1519"/>
                        <a:gd name="T100" fmla="*/ 459 w 770"/>
                        <a:gd name="T101"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70" h="1519">
                          <a:moveTo>
                            <a:pt x="459" y="0"/>
                          </a:moveTo>
                          <a:lnTo>
                            <a:pt x="770" y="0"/>
                          </a:lnTo>
                          <a:lnTo>
                            <a:pt x="770" y="625"/>
                          </a:lnTo>
                          <a:lnTo>
                            <a:pt x="768" y="712"/>
                          </a:lnTo>
                          <a:lnTo>
                            <a:pt x="764" y="794"/>
                          </a:lnTo>
                          <a:lnTo>
                            <a:pt x="756" y="871"/>
                          </a:lnTo>
                          <a:lnTo>
                            <a:pt x="747" y="942"/>
                          </a:lnTo>
                          <a:lnTo>
                            <a:pt x="732" y="1009"/>
                          </a:lnTo>
                          <a:lnTo>
                            <a:pt x="715" y="1071"/>
                          </a:lnTo>
                          <a:lnTo>
                            <a:pt x="693" y="1130"/>
                          </a:lnTo>
                          <a:lnTo>
                            <a:pt x="668" y="1184"/>
                          </a:lnTo>
                          <a:lnTo>
                            <a:pt x="638" y="1234"/>
                          </a:lnTo>
                          <a:lnTo>
                            <a:pt x="604" y="1281"/>
                          </a:lnTo>
                          <a:lnTo>
                            <a:pt x="565" y="1326"/>
                          </a:lnTo>
                          <a:lnTo>
                            <a:pt x="526" y="1360"/>
                          </a:lnTo>
                          <a:lnTo>
                            <a:pt x="481" y="1392"/>
                          </a:lnTo>
                          <a:lnTo>
                            <a:pt x="435" y="1420"/>
                          </a:lnTo>
                          <a:lnTo>
                            <a:pt x="387" y="1444"/>
                          </a:lnTo>
                          <a:lnTo>
                            <a:pt x="336" y="1464"/>
                          </a:lnTo>
                          <a:lnTo>
                            <a:pt x="284" y="1482"/>
                          </a:lnTo>
                          <a:lnTo>
                            <a:pt x="233" y="1496"/>
                          </a:lnTo>
                          <a:lnTo>
                            <a:pt x="181" y="1506"/>
                          </a:lnTo>
                          <a:lnTo>
                            <a:pt x="131" y="1514"/>
                          </a:lnTo>
                          <a:lnTo>
                            <a:pt x="82" y="1518"/>
                          </a:lnTo>
                          <a:lnTo>
                            <a:pt x="36" y="1519"/>
                          </a:lnTo>
                          <a:lnTo>
                            <a:pt x="0" y="1276"/>
                          </a:lnTo>
                          <a:lnTo>
                            <a:pt x="47" y="1271"/>
                          </a:lnTo>
                          <a:lnTo>
                            <a:pt x="93" y="1265"/>
                          </a:lnTo>
                          <a:lnTo>
                            <a:pt x="136" y="1255"/>
                          </a:lnTo>
                          <a:lnTo>
                            <a:pt x="177" y="1244"/>
                          </a:lnTo>
                          <a:lnTo>
                            <a:pt x="215" y="1229"/>
                          </a:lnTo>
                          <a:lnTo>
                            <a:pt x="251" y="1212"/>
                          </a:lnTo>
                          <a:lnTo>
                            <a:pt x="283" y="1192"/>
                          </a:lnTo>
                          <a:lnTo>
                            <a:pt x="313" y="1169"/>
                          </a:lnTo>
                          <a:lnTo>
                            <a:pt x="339" y="1142"/>
                          </a:lnTo>
                          <a:lnTo>
                            <a:pt x="355" y="1123"/>
                          </a:lnTo>
                          <a:lnTo>
                            <a:pt x="370" y="1102"/>
                          </a:lnTo>
                          <a:lnTo>
                            <a:pt x="383" y="1079"/>
                          </a:lnTo>
                          <a:lnTo>
                            <a:pt x="396" y="1053"/>
                          </a:lnTo>
                          <a:lnTo>
                            <a:pt x="408" y="1025"/>
                          </a:lnTo>
                          <a:lnTo>
                            <a:pt x="418" y="995"/>
                          </a:lnTo>
                          <a:lnTo>
                            <a:pt x="427" y="960"/>
                          </a:lnTo>
                          <a:lnTo>
                            <a:pt x="434" y="921"/>
                          </a:lnTo>
                          <a:lnTo>
                            <a:pt x="441" y="878"/>
                          </a:lnTo>
                          <a:lnTo>
                            <a:pt x="447" y="831"/>
                          </a:lnTo>
                          <a:lnTo>
                            <a:pt x="451" y="777"/>
                          </a:lnTo>
                          <a:lnTo>
                            <a:pt x="455" y="719"/>
                          </a:lnTo>
                          <a:lnTo>
                            <a:pt x="457" y="654"/>
                          </a:lnTo>
                          <a:lnTo>
                            <a:pt x="458" y="583"/>
                          </a:lnTo>
                          <a:lnTo>
                            <a:pt x="459" y="505"/>
                          </a:lnTo>
                          <a:lnTo>
                            <a:pt x="459" y="0"/>
                          </a:lnTo>
                          <a:close/>
                        </a:path>
                      </a:pathLst>
                    </a:custGeom>
                    <a:solidFill>
                      <a:srgbClr val="000000"/>
                    </a:solidFill>
                    <a:ln w="0">
                      <a:noFill/>
                      <a:prstDash val="solid"/>
                      <a:round/>
                      <a:headEnd/>
                      <a:tailEnd/>
                    </a:ln>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grpSp>
              <p:sp>
                <p:nvSpPr>
                  <p:cNvPr id="164" name="Rectangle 259"/>
                  <p:cNvSpPr>
                    <a:spLocks noChangeArrowheads="1"/>
                  </p:cNvSpPr>
                  <p:nvPr/>
                </p:nvSpPr>
                <p:spPr bwMode="auto">
                  <a:xfrm>
                    <a:off x="1775021" y="5322546"/>
                    <a:ext cx="32963" cy="59324"/>
                  </a:xfrm>
                  <a:prstGeom prst="rect">
                    <a:avLst/>
                  </a:prstGeom>
                  <a:solidFill>
                    <a:srgbClr val="000000"/>
                  </a:solidFill>
                  <a:ln w="0">
                    <a:noFill/>
                    <a:prstDash val="solid"/>
                    <a:miter lim="800000"/>
                    <a:headEnd/>
                    <a:tailEnd/>
                  </a:ln>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165" name="Rectangle 259"/>
                  <p:cNvSpPr>
                    <a:spLocks noChangeArrowheads="1"/>
                  </p:cNvSpPr>
                  <p:nvPr/>
                </p:nvSpPr>
                <p:spPr bwMode="auto">
                  <a:xfrm>
                    <a:off x="1775021" y="5381870"/>
                    <a:ext cx="32963" cy="59324"/>
                  </a:xfrm>
                  <a:prstGeom prst="rect">
                    <a:avLst/>
                  </a:prstGeom>
                  <a:solidFill>
                    <a:srgbClr val="000000"/>
                  </a:solidFill>
                  <a:ln w="0">
                    <a:noFill/>
                    <a:prstDash val="solid"/>
                    <a:miter lim="800000"/>
                    <a:headEnd/>
                    <a:tailEnd/>
                  </a:ln>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pic>
                <p:nvPicPr>
                  <p:cNvPr id="167" name="Picture 16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02202" y="5256525"/>
                    <a:ext cx="310013" cy="310013"/>
                  </a:xfrm>
                  <a:prstGeom prst="rect">
                    <a:avLst/>
                  </a:prstGeom>
                </p:spPr>
              </p:pic>
            </p:grpSp>
            <p:sp>
              <p:nvSpPr>
                <p:cNvPr id="215" name="Donut 270"/>
                <p:cNvSpPr/>
                <p:nvPr/>
              </p:nvSpPr>
              <p:spPr>
                <a:xfrm>
                  <a:off x="8355894" y="4828087"/>
                  <a:ext cx="494530" cy="494459"/>
                </a:xfrm>
                <a:prstGeom prst="donut">
                  <a:avLst>
                    <a:gd name="adj" fmla="val 57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grpSp>
          <p:sp>
            <p:nvSpPr>
              <p:cNvPr id="453" name="Oval 452"/>
              <p:cNvSpPr>
                <a:spLocks noChangeAspect="1"/>
              </p:cNvSpPr>
              <p:nvPr/>
            </p:nvSpPr>
            <p:spPr>
              <a:xfrm>
                <a:off x="4882671" y="5493321"/>
                <a:ext cx="324828" cy="324782"/>
              </a:xfrm>
              <a:prstGeom prst="ellipse">
                <a:avLst/>
              </a:prstGeom>
              <a:solidFill>
                <a:srgbClr val="FF0000"/>
              </a:solidFill>
              <a:ln>
                <a:noFill/>
              </a:ln>
            </p:spPr>
            <p:style>
              <a:lnRef idx="1">
                <a:schemeClr val="accent5"/>
              </a:lnRef>
              <a:fillRef idx="3">
                <a:schemeClr val="accent5"/>
              </a:fillRef>
              <a:effectRef idx="2">
                <a:schemeClr val="accent5"/>
              </a:effectRef>
              <a:fontRef idx="minor">
                <a:schemeClr val="lt1"/>
              </a:fontRef>
            </p:style>
            <p:txBody>
              <a:bodyPr lIns="91411" tIns="45705" rIns="91411" bIns="45705" rtlCol="0" anchor="ctr"/>
              <a:lstStyle/>
              <a:p>
                <a:pPr marL="0" marR="0" lvl="0" indent="0" algn="ctr"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grpSp>
        <p:sp>
          <p:nvSpPr>
            <p:cNvPr id="744" name="Rectangle 743"/>
            <p:cNvSpPr/>
            <p:nvPr/>
          </p:nvSpPr>
          <p:spPr>
            <a:xfrm>
              <a:off x="3623170" y="5747070"/>
              <a:ext cx="325730" cy="253916"/>
            </a:xfrm>
            <a:prstGeom prst="rect">
              <a:avLst/>
            </a:prstGeom>
          </p:spPr>
          <p:txBody>
            <a:bodyPr wrap="none">
              <a:spAutoFit/>
            </a:bodyPr>
            <a:lstStyle/>
            <a:p>
              <a:pPr marL="0" marR="0" lvl="0" indent="0" algn="ctr" defTabSz="913958"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prstClr val="white"/>
                  </a:solidFill>
                  <a:effectLst/>
                  <a:uLnTx/>
                  <a:uFillTx/>
                  <a:latin typeface="Segoe UI"/>
                  <a:ea typeface="+mn-ea"/>
                  <a:cs typeface="Segoe UI" panose="020B0502040204020203" pitchFamily="34" charset="0"/>
                </a:rPr>
                <a:t>2c</a:t>
              </a:r>
            </a:p>
          </p:txBody>
        </p:sp>
      </p:grpSp>
      <p:grpSp>
        <p:nvGrpSpPr>
          <p:cNvPr id="54" name="Group 53"/>
          <p:cNvGrpSpPr/>
          <p:nvPr/>
        </p:nvGrpSpPr>
        <p:grpSpPr>
          <a:xfrm>
            <a:off x="7321263" y="1811551"/>
            <a:ext cx="1536855" cy="1316709"/>
            <a:chOff x="7428082" y="1797726"/>
            <a:chExt cx="1386743" cy="1293990"/>
          </a:xfrm>
        </p:grpSpPr>
        <p:grpSp>
          <p:nvGrpSpPr>
            <p:cNvPr id="728" name="Group 727"/>
            <p:cNvGrpSpPr/>
            <p:nvPr/>
          </p:nvGrpSpPr>
          <p:grpSpPr>
            <a:xfrm flipV="1">
              <a:off x="7428082" y="1918810"/>
              <a:ext cx="1386743" cy="1172906"/>
              <a:chOff x="321863" y="1731411"/>
              <a:chExt cx="2176044" cy="1683734"/>
            </a:xfrm>
          </p:grpSpPr>
          <p:cxnSp>
            <p:nvCxnSpPr>
              <p:cNvPr id="729" name="Straight Connector 728"/>
              <p:cNvCxnSpPr>
                <a:stCxn id="730" idx="0"/>
              </p:cNvCxnSpPr>
              <p:nvPr/>
            </p:nvCxnSpPr>
            <p:spPr>
              <a:xfrm rot="16200000">
                <a:off x="1826107" y="1059680"/>
                <a:ext cx="11" cy="1343588"/>
              </a:xfrm>
              <a:prstGeom prst="line">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0" name="Arc 729"/>
              <p:cNvSpPr/>
              <p:nvPr/>
            </p:nvSpPr>
            <p:spPr>
              <a:xfrm flipH="1">
                <a:off x="321863" y="1731411"/>
                <a:ext cx="1686475" cy="1683734"/>
              </a:xfrm>
              <a:prstGeom prst="arc">
                <a:avLst>
                  <a:gd name="adj1" fmla="val 16240276"/>
                  <a:gd name="adj2" fmla="val 2"/>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ysClr val="windowText" lastClr="000000"/>
                  </a:solidFill>
                  <a:effectLst/>
                  <a:uLnTx/>
                  <a:uFillTx/>
                  <a:latin typeface="Segoe UI"/>
                  <a:ea typeface="+mn-ea"/>
                  <a:cs typeface="+mn-cs"/>
                </a:endParaRPr>
              </a:p>
            </p:txBody>
          </p:sp>
        </p:grpSp>
        <p:cxnSp>
          <p:nvCxnSpPr>
            <p:cNvPr id="11" name="Straight Connector 10"/>
            <p:cNvCxnSpPr>
              <a:endCxn id="730" idx="2"/>
            </p:cNvCxnSpPr>
            <p:nvPr/>
          </p:nvCxnSpPr>
          <p:spPr>
            <a:xfrm>
              <a:off x="7428082" y="1797726"/>
              <a:ext cx="0" cy="707537"/>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01" name="Group 500"/>
          <p:cNvGrpSpPr/>
          <p:nvPr/>
        </p:nvGrpSpPr>
        <p:grpSpPr>
          <a:xfrm rot="10800000" flipH="1">
            <a:off x="7422635" y="3302573"/>
            <a:ext cx="1432341" cy="1196062"/>
            <a:chOff x="7428082" y="1918810"/>
            <a:chExt cx="1292437" cy="1175425"/>
          </a:xfrm>
        </p:grpSpPr>
        <p:grpSp>
          <p:nvGrpSpPr>
            <p:cNvPr id="502" name="Group 501"/>
            <p:cNvGrpSpPr/>
            <p:nvPr/>
          </p:nvGrpSpPr>
          <p:grpSpPr>
            <a:xfrm flipV="1">
              <a:off x="7428082" y="1918810"/>
              <a:ext cx="1292437" cy="1175425"/>
              <a:chOff x="321863" y="1727795"/>
              <a:chExt cx="2028062" cy="1687350"/>
            </a:xfrm>
          </p:grpSpPr>
          <p:cxnSp>
            <p:nvCxnSpPr>
              <p:cNvPr id="504" name="Straight Connector 503"/>
              <p:cNvCxnSpPr>
                <a:stCxn id="505" idx="0"/>
              </p:cNvCxnSpPr>
              <p:nvPr/>
            </p:nvCxnSpPr>
            <p:spPr>
              <a:xfrm rot="10800000" flipH="1">
                <a:off x="1155202" y="1727795"/>
                <a:ext cx="1194723" cy="3674"/>
              </a:xfrm>
              <a:prstGeom prst="line">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5" name="Arc 504"/>
              <p:cNvSpPr/>
              <p:nvPr/>
            </p:nvSpPr>
            <p:spPr>
              <a:xfrm flipH="1">
                <a:off x="321863" y="1731411"/>
                <a:ext cx="1686475" cy="1683734"/>
              </a:xfrm>
              <a:prstGeom prst="arc">
                <a:avLst>
                  <a:gd name="adj1" fmla="val 16240276"/>
                  <a:gd name="adj2" fmla="val 2"/>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ysClr val="windowText" lastClr="000000"/>
                  </a:solidFill>
                  <a:effectLst/>
                  <a:uLnTx/>
                  <a:uFillTx/>
                  <a:latin typeface="Segoe UI"/>
                  <a:ea typeface="+mn-ea"/>
                  <a:cs typeface="+mn-cs"/>
                </a:endParaRPr>
              </a:p>
            </p:txBody>
          </p:sp>
        </p:grpSp>
        <p:cxnSp>
          <p:nvCxnSpPr>
            <p:cNvPr id="503" name="Straight Connector 502"/>
            <p:cNvCxnSpPr>
              <a:endCxn id="505" idx="2"/>
            </p:cNvCxnSpPr>
            <p:nvPr/>
          </p:nvCxnSpPr>
          <p:spPr>
            <a:xfrm rot="10800000" flipH="1" flipV="1">
              <a:off x="7428082" y="2284494"/>
              <a:ext cx="0" cy="220768"/>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2" name="Group 161"/>
          <p:cNvGrpSpPr/>
          <p:nvPr/>
        </p:nvGrpSpPr>
        <p:grpSpPr>
          <a:xfrm>
            <a:off x="2298143" y="3693813"/>
            <a:ext cx="675882" cy="763026"/>
            <a:chOff x="2298143" y="3693813"/>
            <a:chExt cx="675882" cy="763026"/>
          </a:xfrm>
        </p:grpSpPr>
        <p:grpSp>
          <p:nvGrpSpPr>
            <p:cNvPr id="95" name="Group 94"/>
            <p:cNvGrpSpPr/>
            <p:nvPr/>
          </p:nvGrpSpPr>
          <p:grpSpPr>
            <a:xfrm>
              <a:off x="2543795" y="3693813"/>
              <a:ext cx="430230" cy="490298"/>
              <a:chOff x="2708315" y="2609670"/>
              <a:chExt cx="552045" cy="573563"/>
            </a:xfrm>
          </p:grpSpPr>
          <p:grpSp>
            <p:nvGrpSpPr>
              <p:cNvPr id="96" name="Group 95"/>
              <p:cNvGrpSpPr/>
              <p:nvPr/>
            </p:nvGrpSpPr>
            <p:grpSpPr>
              <a:xfrm>
                <a:off x="2708315" y="2609670"/>
                <a:ext cx="552045" cy="560430"/>
                <a:chOff x="2485077" y="1292226"/>
                <a:chExt cx="4208463" cy="4275137"/>
              </a:xfrm>
              <a:solidFill>
                <a:schemeClr val="accent1">
                  <a:lumMod val="75000"/>
                </a:schemeClr>
              </a:solidFill>
            </p:grpSpPr>
            <p:sp>
              <p:nvSpPr>
                <p:cNvPr id="98" name="Freeform 6"/>
                <p:cNvSpPr>
                  <a:spLocks/>
                </p:cNvSpPr>
                <p:nvPr/>
              </p:nvSpPr>
              <p:spPr bwMode="auto">
                <a:xfrm>
                  <a:off x="2485077" y="2952749"/>
                  <a:ext cx="4208463" cy="2327276"/>
                </a:xfrm>
                <a:custGeom>
                  <a:avLst/>
                  <a:gdLst>
                    <a:gd name="T0" fmla="*/ 2001 w 5303"/>
                    <a:gd name="T1" fmla="*/ 0 h 2931"/>
                    <a:gd name="T2" fmla="*/ 3300 w 5303"/>
                    <a:gd name="T3" fmla="*/ 0 h 2931"/>
                    <a:gd name="T4" fmla="*/ 4054 w 5303"/>
                    <a:gd name="T5" fmla="*/ 5 h 2931"/>
                    <a:gd name="T6" fmla="*/ 4183 w 5303"/>
                    <a:gd name="T7" fmla="*/ 34 h 2931"/>
                    <a:gd name="T8" fmla="*/ 4301 w 5303"/>
                    <a:gd name="T9" fmla="*/ 90 h 2931"/>
                    <a:gd name="T10" fmla="*/ 4402 w 5303"/>
                    <a:gd name="T11" fmla="*/ 171 h 2931"/>
                    <a:gd name="T12" fmla="*/ 4485 w 5303"/>
                    <a:gd name="T13" fmla="*/ 272 h 2931"/>
                    <a:gd name="T14" fmla="*/ 5242 w 5303"/>
                    <a:gd name="T15" fmla="*/ 1815 h 2931"/>
                    <a:gd name="T16" fmla="*/ 5290 w 5303"/>
                    <a:gd name="T17" fmla="*/ 1948 h 2931"/>
                    <a:gd name="T18" fmla="*/ 5303 w 5303"/>
                    <a:gd name="T19" fmla="*/ 2086 h 2931"/>
                    <a:gd name="T20" fmla="*/ 5283 w 5303"/>
                    <a:gd name="T21" fmla="*/ 2225 h 2931"/>
                    <a:gd name="T22" fmla="*/ 5231 w 5303"/>
                    <a:gd name="T23" fmla="*/ 2357 h 2931"/>
                    <a:gd name="T24" fmla="*/ 5149 w 5303"/>
                    <a:gd name="T25" fmla="*/ 2472 h 2931"/>
                    <a:gd name="T26" fmla="*/ 5043 w 5303"/>
                    <a:gd name="T27" fmla="*/ 2563 h 2931"/>
                    <a:gd name="T28" fmla="*/ 4917 w 5303"/>
                    <a:gd name="T29" fmla="*/ 2627 h 2931"/>
                    <a:gd name="T30" fmla="*/ 4101 w 5303"/>
                    <a:gd name="T31" fmla="*/ 1505 h 2931"/>
                    <a:gd name="T32" fmla="*/ 4085 w 5303"/>
                    <a:gd name="T33" fmla="*/ 1432 h 2931"/>
                    <a:gd name="T34" fmla="*/ 4039 w 5303"/>
                    <a:gd name="T35" fmla="*/ 1375 h 2931"/>
                    <a:gd name="T36" fmla="*/ 3972 w 5303"/>
                    <a:gd name="T37" fmla="*/ 1342 h 2931"/>
                    <a:gd name="T38" fmla="*/ 1369 w 5303"/>
                    <a:gd name="T39" fmla="*/ 1339 h 2931"/>
                    <a:gd name="T40" fmla="*/ 1295 w 5303"/>
                    <a:gd name="T41" fmla="*/ 1355 h 2931"/>
                    <a:gd name="T42" fmla="*/ 1238 w 5303"/>
                    <a:gd name="T43" fmla="*/ 1401 h 2931"/>
                    <a:gd name="T44" fmla="*/ 1205 w 5303"/>
                    <a:gd name="T45" fmla="*/ 1468 h 2931"/>
                    <a:gd name="T46" fmla="*/ 1200 w 5303"/>
                    <a:gd name="T47" fmla="*/ 2931 h 2931"/>
                    <a:gd name="T48" fmla="*/ 319 w 5303"/>
                    <a:gd name="T49" fmla="*/ 2599 h 2931"/>
                    <a:gd name="T50" fmla="*/ 203 w 5303"/>
                    <a:gd name="T51" fmla="*/ 2521 h 2931"/>
                    <a:gd name="T52" fmla="*/ 110 w 5303"/>
                    <a:gd name="T53" fmla="*/ 2416 h 2931"/>
                    <a:gd name="T54" fmla="*/ 41 w 5303"/>
                    <a:gd name="T55" fmla="*/ 2294 h 2931"/>
                    <a:gd name="T56" fmla="*/ 5 w 5303"/>
                    <a:gd name="T57" fmla="*/ 2157 h 2931"/>
                    <a:gd name="T58" fmla="*/ 2 w 5303"/>
                    <a:gd name="T59" fmla="*/ 2018 h 2931"/>
                    <a:gd name="T60" fmla="*/ 31 w 5303"/>
                    <a:gd name="T61" fmla="*/ 1881 h 2931"/>
                    <a:gd name="T62" fmla="*/ 783 w 5303"/>
                    <a:gd name="T63" fmla="*/ 331 h 2931"/>
                    <a:gd name="T64" fmla="*/ 855 w 5303"/>
                    <a:gd name="T65" fmla="*/ 219 h 2931"/>
                    <a:gd name="T66" fmla="*/ 948 w 5303"/>
                    <a:gd name="T67" fmla="*/ 127 h 2931"/>
                    <a:gd name="T68" fmla="*/ 1060 w 5303"/>
                    <a:gd name="T69" fmla="*/ 59 h 2931"/>
                    <a:gd name="T70" fmla="*/ 1182 w 5303"/>
                    <a:gd name="T71" fmla="*/ 14 h 2931"/>
                    <a:gd name="T72" fmla="*/ 1315 w 5303"/>
                    <a:gd name="T73" fmla="*/ 0 h 2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03" h="2931">
                      <a:moveTo>
                        <a:pt x="1315" y="0"/>
                      </a:moveTo>
                      <a:lnTo>
                        <a:pt x="2001" y="0"/>
                      </a:lnTo>
                      <a:lnTo>
                        <a:pt x="2651" y="749"/>
                      </a:lnTo>
                      <a:lnTo>
                        <a:pt x="3300" y="0"/>
                      </a:lnTo>
                      <a:lnTo>
                        <a:pt x="3987" y="0"/>
                      </a:lnTo>
                      <a:lnTo>
                        <a:pt x="4054" y="5"/>
                      </a:lnTo>
                      <a:lnTo>
                        <a:pt x="4119" y="14"/>
                      </a:lnTo>
                      <a:lnTo>
                        <a:pt x="4183" y="34"/>
                      </a:lnTo>
                      <a:lnTo>
                        <a:pt x="4243" y="59"/>
                      </a:lnTo>
                      <a:lnTo>
                        <a:pt x="4301" y="90"/>
                      </a:lnTo>
                      <a:lnTo>
                        <a:pt x="4353" y="127"/>
                      </a:lnTo>
                      <a:lnTo>
                        <a:pt x="4402" y="171"/>
                      </a:lnTo>
                      <a:lnTo>
                        <a:pt x="4446" y="220"/>
                      </a:lnTo>
                      <a:lnTo>
                        <a:pt x="4485" y="272"/>
                      </a:lnTo>
                      <a:lnTo>
                        <a:pt x="4518" y="331"/>
                      </a:lnTo>
                      <a:lnTo>
                        <a:pt x="5242" y="1815"/>
                      </a:lnTo>
                      <a:lnTo>
                        <a:pt x="5270" y="1881"/>
                      </a:lnTo>
                      <a:lnTo>
                        <a:pt x="5290" y="1948"/>
                      </a:lnTo>
                      <a:lnTo>
                        <a:pt x="5300" y="2018"/>
                      </a:lnTo>
                      <a:lnTo>
                        <a:pt x="5303" y="2086"/>
                      </a:lnTo>
                      <a:lnTo>
                        <a:pt x="5296" y="2157"/>
                      </a:lnTo>
                      <a:lnTo>
                        <a:pt x="5283" y="2225"/>
                      </a:lnTo>
                      <a:lnTo>
                        <a:pt x="5260" y="2294"/>
                      </a:lnTo>
                      <a:lnTo>
                        <a:pt x="5231" y="2357"/>
                      </a:lnTo>
                      <a:lnTo>
                        <a:pt x="5193" y="2416"/>
                      </a:lnTo>
                      <a:lnTo>
                        <a:pt x="5149" y="2472"/>
                      </a:lnTo>
                      <a:lnTo>
                        <a:pt x="5099" y="2521"/>
                      </a:lnTo>
                      <a:lnTo>
                        <a:pt x="5043" y="2563"/>
                      </a:lnTo>
                      <a:lnTo>
                        <a:pt x="4982" y="2599"/>
                      </a:lnTo>
                      <a:lnTo>
                        <a:pt x="4917" y="2627"/>
                      </a:lnTo>
                      <a:lnTo>
                        <a:pt x="4101" y="2931"/>
                      </a:lnTo>
                      <a:lnTo>
                        <a:pt x="4101" y="1505"/>
                      </a:lnTo>
                      <a:lnTo>
                        <a:pt x="4096" y="1468"/>
                      </a:lnTo>
                      <a:lnTo>
                        <a:pt x="4085" y="1432"/>
                      </a:lnTo>
                      <a:lnTo>
                        <a:pt x="4063" y="1401"/>
                      </a:lnTo>
                      <a:lnTo>
                        <a:pt x="4039" y="1375"/>
                      </a:lnTo>
                      <a:lnTo>
                        <a:pt x="4008" y="1355"/>
                      </a:lnTo>
                      <a:lnTo>
                        <a:pt x="3972" y="1342"/>
                      </a:lnTo>
                      <a:lnTo>
                        <a:pt x="3934" y="1339"/>
                      </a:lnTo>
                      <a:lnTo>
                        <a:pt x="1369" y="1339"/>
                      </a:lnTo>
                      <a:lnTo>
                        <a:pt x="1329" y="1342"/>
                      </a:lnTo>
                      <a:lnTo>
                        <a:pt x="1295" y="1355"/>
                      </a:lnTo>
                      <a:lnTo>
                        <a:pt x="1264" y="1375"/>
                      </a:lnTo>
                      <a:lnTo>
                        <a:pt x="1238" y="1401"/>
                      </a:lnTo>
                      <a:lnTo>
                        <a:pt x="1218" y="1432"/>
                      </a:lnTo>
                      <a:lnTo>
                        <a:pt x="1205" y="1468"/>
                      </a:lnTo>
                      <a:lnTo>
                        <a:pt x="1200" y="1505"/>
                      </a:lnTo>
                      <a:lnTo>
                        <a:pt x="1200" y="2931"/>
                      </a:lnTo>
                      <a:lnTo>
                        <a:pt x="384" y="2627"/>
                      </a:lnTo>
                      <a:lnTo>
                        <a:pt x="319" y="2599"/>
                      </a:lnTo>
                      <a:lnTo>
                        <a:pt x="258" y="2563"/>
                      </a:lnTo>
                      <a:lnTo>
                        <a:pt x="203" y="2521"/>
                      </a:lnTo>
                      <a:lnTo>
                        <a:pt x="154" y="2472"/>
                      </a:lnTo>
                      <a:lnTo>
                        <a:pt x="110" y="2416"/>
                      </a:lnTo>
                      <a:lnTo>
                        <a:pt x="72" y="2357"/>
                      </a:lnTo>
                      <a:lnTo>
                        <a:pt x="41" y="2294"/>
                      </a:lnTo>
                      <a:lnTo>
                        <a:pt x="20" y="2225"/>
                      </a:lnTo>
                      <a:lnTo>
                        <a:pt x="5" y="2157"/>
                      </a:lnTo>
                      <a:lnTo>
                        <a:pt x="0" y="2086"/>
                      </a:lnTo>
                      <a:lnTo>
                        <a:pt x="2" y="2018"/>
                      </a:lnTo>
                      <a:lnTo>
                        <a:pt x="13" y="1948"/>
                      </a:lnTo>
                      <a:lnTo>
                        <a:pt x="31" y="1881"/>
                      </a:lnTo>
                      <a:lnTo>
                        <a:pt x="59" y="1815"/>
                      </a:lnTo>
                      <a:lnTo>
                        <a:pt x="783" y="331"/>
                      </a:lnTo>
                      <a:lnTo>
                        <a:pt x="816" y="272"/>
                      </a:lnTo>
                      <a:lnTo>
                        <a:pt x="855" y="219"/>
                      </a:lnTo>
                      <a:lnTo>
                        <a:pt x="899" y="171"/>
                      </a:lnTo>
                      <a:lnTo>
                        <a:pt x="948" y="127"/>
                      </a:lnTo>
                      <a:lnTo>
                        <a:pt x="1002" y="90"/>
                      </a:lnTo>
                      <a:lnTo>
                        <a:pt x="1060" y="59"/>
                      </a:lnTo>
                      <a:lnTo>
                        <a:pt x="1120" y="34"/>
                      </a:lnTo>
                      <a:lnTo>
                        <a:pt x="1182" y="14"/>
                      </a:lnTo>
                      <a:lnTo>
                        <a:pt x="1248" y="5"/>
                      </a:lnTo>
                      <a:lnTo>
                        <a:pt x="1315" y="0"/>
                      </a:lnTo>
                      <a:close/>
                    </a:path>
                  </a:pathLst>
                </a:custGeom>
                <a:grpFill/>
                <a:ln w="0">
                  <a:noFill/>
                  <a:prstDash val="solid"/>
                  <a:round/>
                  <a:headEnd/>
                  <a:tailEnd/>
                </a:ln>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99" name="Freeform 7"/>
                <p:cNvSpPr>
                  <a:spLocks/>
                </p:cNvSpPr>
                <p:nvPr/>
              </p:nvSpPr>
              <p:spPr bwMode="auto">
                <a:xfrm>
                  <a:off x="3452813" y="5284788"/>
                  <a:ext cx="2227263" cy="282575"/>
                </a:xfrm>
                <a:custGeom>
                  <a:avLst/>
                  <a:gdLst>
                    <a:gd name="T0" fmla="*/ 178 w 2806"/>
                    <a:gd name="T1" fmla="*/ 0 h 356"/>
                    <a:gd name="T2" fmla="*/ 2627 w 2806"/>
                    <a:gd name="T3" fmla="*/ 0 h 356"/>
                    <a:gd name="T4" fmla="*/ 2668 w 2806"/>
                    <a:gd name="T5" fmla="*/ 5 h 356"/>
                    <a:gd name="T6" fmla="*/ 2706 w 2806"/>
                    <a:gd name="T7" fmla="*/ 18 h 356"/>
                    <a:gd name="T8" fmla="*/ 2739 w 2806"/>
                    <a:gd name="T9" fmla="*/ 39 h 356"/>
                    <a:gd name="T10" fmla="*/ 2766 w 2806"/>
                    <a:gd name="T11" fmla="*/ 67 h 356"/>
                    <a:gd name="T12" fmla="*/ 2788 w 2806"/>
                    <a:gd name="T13" fmla="*/ 100 h 356"/>
                    <a:gd name="T14" fmla="*/ 2801 w 2806"/>
                    <a:gd name="T15" fmla="*/ 137 h 356"/>
                    <a:gd name="T16" fmla="*/ 2806 w 2806"/>
                    <a:gd name="T17" fmla="*/ 178 h 356"/>
                    <a:gd name="T18" fmla="*/ 2801 w 2806"/>
                    <a:gd name="T19" fmla="*/ 219 h 356"/>
                    <a:gd name="T20" fmla="*/ 2788 w 2806"/>
                    <a:gd name="T21" fmla="*/ 256 h 356"/>
                    <a:gd name="T22" fmla="*/ 2766 w 2806"/>
                    <a:gd name="T23" fmla="*/ 289 h 356"/>
                    <a:gd name="T24" fmla="*/ 2739 w 2806"/>
                    <a:gd name="T25" fmla="*/ 317 h 356"/>
                    <a:gd name="T26" fmla="*/ 2706 w 2806"/>
                    <a:gd name="T27" fmla="*/ 338 h 356"/>
                    <a:gd name="T28" fmla="*/ 2668 w 2806"/>
                    <a:gd name="T29" fmla="*/ 351 h 356"/>
                    <a:gd name="T30" fmla="*/ 2627 w 2806"/>
                    <a:gd name="T31" fmla="*/ 356 h 356"/>
                    <a:gd name="T32" fmla="*/ 178 w 2806"/>
                    <a:gd name="T33" fmla="*/ 356 h 356"/>
                    <a:gd name="T34" fmla="*/ 137 w 2806"/>
                    <a:gd name="T35" fmla="*/ 351 h 356"/>
                    <a:gd name="T36" fmla="*/ 99 w 2806"/>
                    <a:gd name="T37" fmla="*/ 338 h 356"/>
                    <a:gd name="T38" fmla="*/ 67 w 2806"/>
                    <a:gd name="T39" fmla="*/ 317 h 356"/>
                    <a:gd name="T40" fmla="*/ 39 w 2806"/>
                    <a:gd name="T41" fmla="*/ 289 h 356"/>
                    <a:gd name="T42" fmla="*/ 18 w 2806"/>
                    <a:gd name="T43" fmla="*/ 256 h 356"/>
                    <a:gd name="T44" fmla="*/ 5 w 2806"/>
                    <a:gd name="T45" fmla="*/ 219 h 356"/>
                    <a:gd name="T46" fmla="*/ 0 w 2806"/>
                    <a:gd name="T47" fmla="*/ 178 h 356"/>
                    <a:gd name="T48" fmla="*/ 5 w 2806"/>
                    <a:gd name="T49" fmla="*/ 137 h 356"/>
                    <a:gd name="T50" fmla="*/ 18 w 2806"/>
                    <a:gd name="T51" fmla="*/ 100 h 356"/>
                    <a:gd name="T52" fmla="*/ 39 w 2806"/>
                    <a:gd name="T53" fmla="*/ 67 h 356"/>
                    <a:gd name="T54" fmla="*/ 67 w 2806"/>
                    <a:gd name="T55" fmla="*/ 39 h 356"/>
                    <a:gd name="T56" fmla="*/ 99 w 2806"/>
                    <a:gd name="T57" fmla="*/ 18 h 356"/>
                    <a:gd name="T58" fmla="*/ 137 w 2806"/>
                    <a:gd name="T59" fmla="*/ 5 h 356"/>
                    <a:gd name="T60" fmla="*/ 178 w 2806"/>
                    <a:gd name="T61"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06" h="356">
                      <a:moveTo>
                        <a:pt x="178" y="0"/>
                      </a:moveTo>
                      <a:lnTo>
                        <a:pt x="2627" y="0"/>
                      </a:lnTo>
                      <a:lnTo>
                        <a:pt x="2668" y="5"/>
                      </a:lnTo>
                      <a:lnTo>
                        <a:pt x="2706" y="18"/>
                      </a:lnTo>
                      <a:lnTo>
                        <a:pt x="2739" y="39"/>
                      </a:lnTo>
                      <a:lnTo>
                        <a:pt x="2766" y="67"/>
                      </a:lnTo>
                      <a:lnTo>
                        <a:pt x="2788" y="100"/>
                      </a:lnTo>
                      <a:lnTo>
                        <a:pt x="2801" y="137"/>
                      </a:lnTo>
                      <a:lnTo>
                        <a:pt x="2806" y="178"/>
                      </a:lnTo>
                      <a:lnTo>
                        <a:pt x="2801" y="219"/>
                      </a:lnTo>
                      <a:lnTo>
                        <a:pt x="2788" y="256"/>
                      </a:lnTo>
                      <a:lnTo>
                        <a:pt x="2766" y="289"/>
                      </a:lnTo>
                      <a:lnTo>
                        <a:pt x="2739" y="317"/>
                      </a:lnTo>
                      <a:lnTo>
                        <a:pt x="2706" y="338"/>
                      </a:lnTo>
                      <a:lnTo>
                        <a:pt x="2668" y="351"/>
                      </a:lnTo>
                      <a:lnTo>
                        <a:pt x="2627" y="356"/>
                      </a:lnTo>
                      <a:lnTo>
                        <a:pt x="178" y="356"/>
                      </a:lnTo>
                      <a:lnTo>
                        <a:pt x="137" y="351"/>
                      </a:lnTo>
                      <a:lnTo>
                        <a:pt x="99" y="338"/>
                      </a:lnTo>
                      <a:lnTo>
                        <a:pt x="67" y="317"/>
                      </a:lnTo>
                      <a:lnTo>
                        <a:pt x="39" y="289"/>
                      </a:lnTo>
                      <a:lnTo>
                        <a:pt x="18" y="256"/>
                      </a:lnTo>
                      <a:lnTo>
                        <a:pt x="5" y="219"/>
                      </a:lnTo>
                      <a:lnTo>
                        <a:pt x="0" y="178"/>
                      </a:lnTo>
                      <a:lnTo>
                        <a:pt x="5" y="137"/>
                      </a:lnTo>
                      <a:lnTo>
                        <a:pt x="18" y="100"/>
                      </a:lnTo>
                      <a:lnTo>
                        <a:pt x="39" y="67"/>
                      </a:lnTo>
                      <a:lnTo>
                        <a:pt x="67" y="39"/>
                      </a:lnTo>
                      <a:lnTo>
                        <a:pt x="99" y="18"/>
                      </a:lnTo>
                      <a:lnTo>
                        <a:pt x="137" y="5"/>
                      </a:lnTo>
                      <a:lnTo>
                        <a:pt x="178" y="0"/>
                      </a:lnTo>
                      <a:close/>
                    </a:path>
                  </a:pathLst>
                </a:custGeom>
                <a:grpFill/>
                <a:ln w="0">
                  <a:noFill/>
                  <a:prstDash val="solid"/>
                  <a:round/>
                  <a:headEnd/>
                  <a:tailEnd/>
                </a:ln>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100" name="Freeform 8"/>
                <p:cNvSpPr>
                  <a:spLocks/>
                </p:cNvSpPr>
                <p:nvPr/>
              </p:nvSpPr>
              <p:spPr bwMode="auto">
                <a:xfrm>
                  <a:off x="3813817" y="1292226"/>
                  <a:ext cx="1549402" cy="1547814"/>
                </a:xfrm>
                <a:custGeom>
                  <a:avLst/>
                  <a:gdLst>
                    <a:gd name="T0" fmla="*/ 1076 w 1953"/>
                    <a:gd name="T1" fmla="*/ 5 h 1949"/>
                    <a:gd name="T2" fmla="*/ 1268 w 1953"/>
                    <a:gd name="T3" fmla="*/ 44 h 1949"/>
                    <a:gd name="T4" fmla="*/ 1443 w 1953"/>
                    <a:gd name="T5" fmla="*/ 117 h 1949"/>
                    <a:gd name="T6" fmla="*/ 1598 w 1953"/>
                    <a:gd name="T7" fmla="*/ 222 h 1949"/>
                    <a:gd name="T8" fmla="*/ 1730 w 1953"/>
                    <a:gd name="T9" fmla="*/ 354 h 1949"/>
                    <a:gd name="T10" fmla="*/ 1835 w 1953"/>
                    <a:gd name="T11" fmla="*/ 509 h 1949"/>
                    <a:gd name="T12" fmla="*/ 1909 w 1953"/>
                    <a:gd name="T13" fmla="*/ 684 h 1949"/>
                    <a:gd name="T14" fmla="*/ 1948 w 1953"/>
                    <a:gd name="T15" fmla="*/ 875 h 1949"/>
                    <a:gd name="T16" fmla="*/ 1948 w 1953"/>
                    <a:gd name="T17" fmla="*/ 1069 h 1949"/>
                    <a:gd name="T18" fmla="*/ 1912 w 1953"/>
                    <a:gd name="T19" fmla="*/ 1252 h 1949"/>
                    <a:gd name="T20" fmla="*/ 1843 w 1953"/>
                    <a:gd name="T21" fmla="*/ 1418 h 1949"/>
                    <a:gd name="T22" fmla="*/ 1747 w 1953"/>
                    <a:gd name="T23" fmla="*/ 1569 h 1949"/>
                    <a:gd name="T24" fmla="*/ 1624 w 1953"/>
                    <a:gd name="T25" fmla="*/ 1698 h 1949"/>
                    <a:gd name="T26" fmla="*/ 1484 w 1953"/>
                    <a:gd name="T27" fmla="*/ 1804 h 1949"/>
                    <a:gd name="T28" fmla="*/ 1325 w 1953"/>
                    <a:gd name="T29" fmla="*/ 1882 h 1949"/>
                    <a:gd name="T30" fmla="*/ 1155 w 1953"/>
                    <a:gd name="T31" fmla="*/ 1931 h 1949"/>
                    <a:gd name="T32" fmla="*/ 977 w 1953"/>
                    <a:gd name="T33" fmla="*/ 1949 h 1949"/>
                    <a:gd name="T34" fmla="*/ 798 w 1953"/>
                    <a:gd name="T35" fmla="*/ 1931 h 1949"/>
                    <a:gd name="T36" fmla="*/ 628 w 1953"/>
                    <a:gd name="T37" fmla="*/ 1882 h 1949"/>
                    <a:gd name="T38" fmla="*/ 471 w 1953"/>
                    <a:gd name="T39" fmla="*/ 1804 h 1949"/>
                    <a:gd name="T40" fmla="*/ 329 w 1953"/>
                    <a:gd name="T41" fmla="*/ 1698 h 1949"/>
                    <a:gd name="T42" fmla="*/ 208 w 1953"/>
                    <a:gd name="T43" fmla="*/ 1569 h 1949"/>
                    <a:gd name="T44" fmla="*/ 110 w 1953"/>
                    <a:gd name="T45" fmla="*/ 1418 h 1949"/>
                    <a:gd name="T46" fmla="*/ 41 w 1953"/>
                    <a:gd name="T47" fmla="*/ 1252 h 1949"/>
                    <a:gd name="T48" fmla="*/ 5 w 1953"/>
                    <a:gd name="T49" fmla="*/ 1069 h 1949"/>
                    <a:gd name="T50" fmla="*/ 5 w 1953"/>
                    <a:gd name="T51" fmla="*/ 875 h 1949"/>
                    <a:gd name="T52" fmla="*/ 45 w 1953"/>
                    <a:gd name="T53" fmla="*/ 684 h 1949"/>
                    <a:gd name="T54" fmla="*/ 118 w 1953"/>
                    <a:gd name="T55" fmla="*/ 509 h 1949"/>
                    <a:gd name="T56" fmla="*/ 224 w 1953"/>
                    <a:gd name="T57" fmla="*/ 354 h 1949"/>
                    <a:gd name="T58" fmla="*/ 355 w 1953"/>
                    <a:gd name="T59" fmla="*/ 222 h 1949"/>
                    <a:gd name="T60" fmla="*/ 512 w 1953"/>
                    <a:gd name="T61" fmla="*/ 117 h 1949"/>
                    <a:gd name="T62" fmla="*/ 687 w 1953"/>
                    <a:gd name="T63" fmla="*/ 44 h 1949"/>
                    <a:gd name="T64" fmla="*/ 877 w 1953"/>
                    <a:gd name="T65" fmla="*/ 5 h 1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53" h="1949">
                      <a:moveTo>
                        <a:pt x="977" y="0"/>
                      </a:moveTo>
                      <a:lnTo>
                        <a:pt x="1076" y="5"/>
                      </a:lnTo>
                      <a:lnTo>
                        <a:pt x="1173" y="19"/>
                      </a:lnTo>
                      <a:lnTo>
                        <a:pt x="1268" y="44"/>
                      </a:lnTo>
                      <a:lnTo>
                        <a:pt x="1358" y="76"/>
                      </a:lnTo>
                      <a:lnTo>
                        <a:pt x="1443" y="117"/>
                      </a:lnTo>
                      <a:lnTo>
                        <a:pt x="1523" y="166"/>
                      </a:lnTo>
                      <a:lnTo>
                        <a:pt x="1598" y="222"/>
                      </a:lnTo>
                      <a:lnTo>
                        <a:pt x="1667" y="285"/>
                      </a:lnTo>
                      <a:lnTo>
                        <a:pt x="1730" y="354"/>
                      </a:lnTo>
                      <a:lnTo>
                        <a:pt x="1786" y="429"/>
                      </a:lnTo>
                      <a:lnTo>
                        <a:pt x="1835" y="509"/>
                      </a:lnTo>
                      <a:lnTo>
                        <a:pt x="1876" y="594"/>
                      </a:lnTo>
                      <a:lnTo>
                        <a:pt x="1909" y="684"/>
                      </a:lnTo>
                      <a:lnTo>
                        <a:pt x="1933" y="777"/>
                      </a:lnTo>
                      <a:lnTo>
                        <a:pt x="1948" y="875"/>
                      </a:lnTo>
                      <a:lnTo>
                        <a:pt x="1953" y="974"/>
                      </a:lnTo>
                      <a:lnTo>
                        <a:pt x="1948" y="1069"/>
                      </a:lnTo>
                      <a:lnTo>
                        <a:pt x="1935" y="1162"/>
                      </a:lnTo>
                      <a:lnTo>
                        <a:pt x="1912" y="1252"/>
                      </a:lnTo>
                      <a:lnTo>
                        <a:pt x="1881" y="1337"/>
                      </a:lnTo>
                      <a:lnTo>
                        <a:pt x="1843" y="1418"/>
                      </a:lnTo>
                      <a:lnTo>
                        <a:pt x="1798" y="1497"/>
                      </a:lnTo>
                      <a:lnTo>
                        <a:pt x="1747" y="1569"/>
                      </a:lnTo>
                      <a:lnTo>
                        <a:pt x="1688" y="1636"/>
                      </a:lnTo>
                      <a:lnTo>
                        <a:pt x="1624" y="1698"/>
                      </a:lnTo>
                      <a:lnTo>
                        <a:pt x="1555" y="1753"/>
                      </a:lnTo>
                      <a:lnTo>
                        <a:pt x="1484" y="1804"/>
                      </a:lnTo>
                      <a:lnTo>
                        <a:pt x="1407" y="1846"/>
                      </a:lnTo>
                      <a:lnTo>
                        <a:pt x="1325" y="1882"/>
                      </a:lnTo>
                      <a:lnTo>
                        <a:pt x="1242" y="1910"/>
                      </a:lnTo>
                      <a:lnTo>
                        <a:pt x="1155" y="1931"/>
                      </a:lnTo>
                      <a:lnTo>
                        <a:pt x="1067" y="1944"/>
                      </a:lnTo>
                      <a:lnTo>
                        <a:pt x="977" y="1949"/>
                      </a:lnTo>
                      <a:lnTo>
                        <a:pt x="887" y="1944"/>
                      </a:lnTo>
                      <a:lnTo>
                        <a:pt x="798" y="1931"/>
                      </a:lnTo>
                      <a:lnTo>
                        <a:pt x="712" y="1910"/>
                      </a:lnTo>
                      <a:lnTo>
                        <a:pt x="628" y="1882"/>
                      </a:lnTo>
                      <a:lnTo>
                        <a:pt x="548" y="1846"/>
                      </a:lnTo>
                      <a:lnTo>
                        <a:pt x="471" y="1804"/>
                      </a:lnTo>
                      <a:lnTo>
                        <a:pt x="398" y="1753"/>
                      </a:lnTo>
                      <a:lnTo>
                        <a:pt x="329" y="1698"/>
                      </a:lnTo>
                      <a:lnTo>
                        <a:pt x="265" y="1636"/>
                      </a:lnTo>
                      <a:lnTo>
                        <a:pt x="208" y="1569"/>
                      </a:lnTo>
                      <a:lnTo>
                        <a:pt x="156" y="1497"/>
                      </a:lnTo>
                      <a:lnTo>
                        <a:pt x="110" y="1418"/>
                      </a:lnTo>
                      <a:lnTo>
                        <a:pt x="72" y="1337"/>
                      </a:lnTo>
                      <a:lnTo>
                        <a:pt x="41" y="1252"/>
                      </a:lnTo>
                      <a:lnTo>
                        <a:pt x="20" y="1162"/>
                      </a:lnTo>
                      <a:lnTo>
                        <a:pt x="5" y="1069"/>
                      </a:lnTo>
                      <a:lnTo>
                        <a:pt x="0" y="974"/>
                      </a:lnTo>
                      <a:lnTo>
                        <a:pt x="5" y="875"/>
                      </a:lnTo>
                      <a:lnTo>
                        <a:pt x="20" y="777"/>
                      </a:lnTo>
                      <a:lnTo>
                        <a:pt x="45" y="684"/>
                      </a:lnTo>
                      <a:lnTo>
                        <a:pt x="77" y="594"/>
                      </a:lnTo>
                      <a:lnTo>
                        <a:pt x="118" y="509"/>
                      </a:lnTo>
                      <a:lnTo>
                        <a:pt x="167" y="429"/>
                      </a:lnTo>
                      <a:lnTo>
                        <a:pt x="224" y="354"/>
                      </a:lnTo>
                      <a:lnTo>
                        <a:pt x="287" y="285"/>
                      </a:lnTo>
                      <a:lnTo>
                        <a:pt x="355" y="222"/>
                      </a:lnTo>
                      <a:lnTo>
                        <a:pt x="430" y="166"/>
                      </a:lnTo>
                      <a:lnTo>
                        <a:pt x="512" y="117"/>
                      </a:lnTo>
                      <a:lnTo>
                        <a:pt x="597" y="76"/>
                      </a:lnTo>
                      <a:lnTo>
                        <a:pt x="687" y="44"/>
                      </a:lnTo>
                      <a:lnTo>
                        <a:pt x="780" y="19"/>
                      </a:lnTo>
                      <a:lnTo>
                        <a:pt x="877" y="5"/>
                      </a:lnTo>
                      <a:lnTo>
                        <a:pt x="977" y="0"/>
                      </a:lnTo>
                      <a:close/>
                    </a:path>
                  </a:pathLst>
                </a:custGeom>
                <a:grpFill/>
                <a:ln w="0">
                  <a:noFill/>
                  <a:prstDash val="solid"/>
                  <a:round/>
                  <a:headEnd/>
                  <a:tailEnd/>
                </a:ln>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grpSp>
          <p:sp>
            <p:nvSpPr>
              <p:cNvPr id="97" name="TextBox 96"/>
              <p:cNvSpPr txBox="1"/>
              <p:nvPr/>
            </p:nvSpPr>
            <p:spPr>
              <a:xfrm>
                <a:off x="2796882" y="2886196"/>
                <a:ext cx="390282" cy="297037"/>
              </a:xfrm>
              <a:prstGeom prst="rect">
                <a:avLst/>
              </a:prstGeom>
              <a:noFill/>
            </p:spPr>
            <p:txBody>
              <a:bodyPr wrap="square" rtlCol="0">
                <a:spAutoFit/>
              </a:bodyPr>
              <a:lstStyle>
                <a:defPPr>
                  <a:defRPr lang="en-US"/>
                </a:defPPr>
                <a:lvl1pPr algn="just">
                  <a:defRPr sz="1400" b="1"/>
                </a:lvl1pPr>
              </a:lstStyle>
              <a:p>
                <a:pPr marL="0" marR="0" lvl="0" indent="0" algn="just" defTabSz="914134" rtl="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grpSp>
        <p:sp>
          <p:nvSpPr>
            <p:cNvPr id="703" name="Freeform 20"/>
            <p:cNvSpPr>
              <a:spLocks noChangeAspect="1" noEditPoints="1"/>
            </p:cNvSpPr>
            <p:nvPr/>
          </p:nvSpPr>
          <p:spPr bwMode="black">
            <a:xfrm>
              <a:off x="2338443" y="4187926"/>
              <a:ext cx="414411" cy="26891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2E75B6"/>
            </a:solidFill>
            <a:extLst/>
          </p:spPr>
          <p:txBody>
            <a:bodyPr vert="horz" wrap="square" lIns="82252" tIns="41125" rIns="82252" bIns="41125" numCol="1" anchor="t" anchorCtr="0" compatLnSpc="1">
              <a:prstTxWarp prst="textNoShape">
                <a:avLst/>
              </a:prstTxWarp>
            </a:bodyPr>
            <a:lstStyle/>
            <a:p>
              <a:pPr marL="0" marR="0" lvl="0" indent="0" algn="l" defTabSz="913913"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mn-cs"/>
              </a:endParaRPr>
            </a:p>
          </p:txBody>
        </p:sp>
        <p:sp>
          <p:nvSpPr>
            <p:cNvPr id="101" name="Freeform 13"/>
            <p:cNvSpPr>
              <a:spLocks noChangeAspect="1" noEditPoints="1"/>
            </p:cNvSpPr>
            <p:nvPr/>
          </p:nvSpPr>
          <p:spPr bwMode="black">
            <a:xfrm>
              <a:off x="2298143" y="3813205"/>
              <a:ext cx="189991" cy="356676"/>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accent1">
                <a:lumMod val="75000"/>
              </a:schemeClr>
            </a:solidFill>
            <a:ln>
              <a:noFill/>
            </a:ln>
          </p:spPr>
          <p:txBody>
            <a:bodyPr vert="horz" wrap="square" lIns="91411" tIns="45705" rIns="91411" bIns="45705"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grpSp>
      <p:grpSp>
        <p:nvGrpSpPr>
          <p:cNvPr id="132" name="Group 131"/>
          <p:cNvGrpSpPr/>
          <p:nvPr/>
        </p:nvGrpSpPr>
        <p:grpSpPr>
          <a:xfrm>
            <a:off x="303105" y="3714257"/>
            <a:ext cx="1837479" cy="1875437"/>
            <a:chOff x="277451" y="3879891"/>
            <a:chExt cx="1837479" cy="1875437"/>
          </a:xfrm>
        </p:grpSpPr>
        <p:cxnSp>
          <p:nvCxnSpPr>
            <p:cNvPr id="516" name="Straight Connector 515"/>
            <p:cNvCxnSpPr>
              <a:stCxn id="517" idx="0"/>
            </p:cNvCxnSpPr>
            <p:nvPr/>
          </p:nvCxnSpPr>
          <p:spPr>
            <a:xfrm flipV="1">
              <a:off x="757571" y="5755271"/>
              <a:ext cx="1357359" cy="24"/>
            </a:xfrm>
            <a:prstGeom prst="line">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7" name="Arc 516"/>
            <p:cNvSpPr/>
            <p:nvPr/>
          </p:nvSpPr>
          <p:spPr>
            <a:xfrm flipH="1" flipV="1">
              <a:off x="277501" y="4785403"/>
              <a:ext cx="971504" cy="969925"/>
            </a:xfrm>
            <a:prstGeom prst="arc">
              <a:avLst>
                <a:gd name="adj1" fmla="val 16240276"/>
                <a:gd name="adj2" fmla="val 2"/>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ysClr val="windowText" lastClr="000000"/>
                </a:solidFill>
                <a:effectLst/>
                <a:uLnTx/>
                <a:uFillTx/>
                <a:latin typeface="Segoe UI"/>
                <a:ea typeface="+mn-ea"/>
                <a:cs typeface="+mn-cs"/>
              </a:endParaRPr>
            </a:p>
          </p:txBody>
        </p:sp>
        <p:cxnSp>
          <p:nvCxnSpPr>
            <p:cNvPr id="90" name="Straight Connector 89"/>
            <p:cNvCxnSpPr/>
            <p:nvPr/>
          </p:nvCxnSpPr>
          <p:spPr>
            <a:xfrm>
              <a:off x="277451" y="3879891"/>
              <a:ext cx="0" cy="1398197"/>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391476" y="1353217"/>
            <a:ext cx="1983424" cy="1589272"/>
            <a:chOff x="391475" y="1353216"/>
            <a:chExt cx="2531372" cy="2028330"/>
          </a:xfrm>
        </p:grpSpPr>
        <p:grpSp>
          <p:nvGrpSpPr>
            <p:cNvPr id="86" name="Group 85"/>
            <p:cNvGrpSpPr/>
            <p:nvPr/>
          </p:nvGrpSpPr>
          <p:grpSpPr>
            <a:xfrm>
              <a:off x="391475" y="1353216"/>
              <a:ext cx="2531372" cy="1308931"/>
              <a:chOff x="690100" y="1766910"/>
              <a:chExt cx="3256212" cy="1683734"/>
            </a:xfrm>
          </p:grpSpPr>
          <p:cxnSp>
            <p:nvCxnSpPr>
              <p:cNvPr id="83" name="Straight Connector 82"/>
              <p:cNvCxnSpPr>
                <a:stCxn id="511" idx="0"/>
              </p:cNvCxnSpPr>
              <p:nvPr/>
            </p:nvCxnSpPr>
            <p:spPr>
              <a:xfrm>
                <a:off x="1523474" y="1766967"/>
                <a:ext cx="2422838" cy="0"/>
              </a:xfrm>
              <a:prstGeom prst="line">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1" name="Arc 510"/>
              <p:cNvSpPr/>
              <p:nvPr/>
            </p:nvSpPr>
            <p:spPr>
              <a:xfrm flipH="1">
                <a:off x="690100" y="1766910"/>
                <a:ext cx="1686475" cy="1683734"/>
              </a:xfrm>
              <a:prstGeom prst="arc">
                <a:avLst>
                  <a:gd name="adj1" fmla="val 16240276"/>
                  <a:gd name="adj2" fmla="val 2"/>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ysClr val="windowText" lastClr="000000"/>
                  </a:solidFill>
                  <a:effectLst/>
                  <a:uLnTx/>
                  <a:uFillTx/>
                  <a:latin typeface="Segoe UI"/>
                  <a:ea typeface="+mn-ea"/>
                  <a:cs typeface="+mn-cs"/>
                </a:endParaRPr>
              </a:p>
            </p:txBody>
          </p:sp>
        </p:grpSp>
        <p:cxnSp>
          <p:nvCxnSpPr>
            <p:cNvPr id="506" name="Straight Connector 505"/>
            <p:cNvCxnSpPr>
              <a:endCxn id="511" idx="2"/>
            </p:cNvCxnSpPr>
            <p:nvPr/>
          </p:nvCxnSpPr>
          <p:spPr>
            <a:xfrm flipV="1">
              <a:off x="391475" y="2007682"/>
              <a:ext cx="0" cy="1373864"/>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2" name="Group 151"/>
          <p:cNvGrpSpPr/>
          <p:nvPr/>
        </p:nvGrpSpPr>
        <p:grpSpPr>
          <a:xfrm>
            <a:off x="364141" y="3573541"/>
            <a:ext cx="1736622" cy="569513"/>
            <a:chOff x="364141" y="3573541"/>
            <a:chExt cx="1736622" cy="569513"/>
          </a:xfrm>
        </p:grpSpPr>
        <p:grpSp>
          <p:nvGrpSpPr>
            <p:cNvPr id="512" name="Group 511"/>
            <p:cNvGrpSpPr/>
            <p:nvPr/>
          </p:nvGrpSpPr>
          <p:grpSpPr>
            <a:xfrm flipV="1">
              <a:off x="364141" y="3573541"/>
              <a:ext cx="1736622" cy="569513"/>
              <a:chOff x="690099" y="1766912"/>
              <a:chExt cx="4466925" cy="1683735"/>
            </a:xfrm>
          </p:grpSpPr>
          <p:cxnSp>
            <p:nvCxnSpPr>
              <p:cNvPr id="513" name="Straight Connector 512"/>
              <p:cNvCxnSpPr>
                <a:stCxn id="514" idx="0"/>
              </p:cNvCxnSpPr>
              <p:nvPr/>
            </p:nvCxnSpPr>
            <p:spPr>
              <a:xfrm flipV="1">
                <a:off x="1524755" y="1766956"/>
                <a:ext cx="3632269" cy="0"/>
              </a:xfrm>
              <a:prstGeom prst="line">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4" name="Arc 513"/>
              <p:cNvSpPr/>
              <p:nvPr/>
            </p:nvSpPr>
            <p:spPr>
              <a:xfrm flipH="1">
                <a:off x="690099" y="1766912"/>
                <a:ext cx="1686475" cy="1683735"/>
              </a:xfrm>
              <a:prstGeom prst="arc">
                <a:avLst>
                  <a:gd name="adj1" fmla="val 16240276"/>
                  <a:gd name="adj2" fmla="val 2"/>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ysClr val="windowText" lastClr="000000"/>
                  </a:solidFill>
                  <a:effectLst/>
                  <a:uLnTx/>
                  <a:uFillTx/>
                  <a:latin typeface="Segoe UI"/>
                  <a:ea typeface="+mn-ea"/>
                  <a:cs typeface="+mn-cs"/>
                </a:endParaRPr>
              </a:p>
            </p:txBody>
          </p:sp>
        </p:grpSp>
        <p:cxnSp>
          <p:nvCxnSpPr>
            <p:cNvPr id="507" name="Straight Connector 506"/>
            <p:cNvCxnSpPr>
              <a:stCxn id="514" idx="2"/>
            </p:cNvCxnSpPr>
            <p:nvPr/>
          </p:nvCxnSpPr>
          <p:spPr>
            <a:xfrm flipV="1">
              <a:off x="364141" y="3710413"/>
              <a:ext cx="0" cy="147884"/>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49" name="Group 148"/>
          <p:cNvGrpSpPr/>
          <p:nvPr/>
        </p:nvGrpSpPr>
        <p:grpSpPr>
          <a:xfrm>
            <a:off x="354055" y="992230"/>
            <a:ext cx="2035506" cy="1162052"/>
            <a:chOff x="354055" y="992230"/>
            <a:chExt cx="2035506" cy="1162052"/>
          </a:xfrm>
        </p:grpSpPr>
        <p:sp>
          <p:nvSpPr>
            <p:cNvPr id="82" name="Rectangle 81"/>
            <p:cNvSpPr/>
            <p:nvPr/>
          </p:nvSpPr>
          <p:spPr>
            <a:xfrm>
              <a:off x="354055" y="992230"/>
              <a:ext cx="1566454" cy="25391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mn-cs"/>
                </a:rPr>
                <a:t>A. Enter and Navigate</a:t>
              </a:r>
            </a:p>
          </p:txBody>
        </p:sp>
        <p:sp>
          <p:nvSpPr>
            <p:cNvPr id="122" name="Rectangle 121"/>
            <p:cNvSpPr/>
            <p:nvPr/>
          </p:nvSpPr>
          <p:spPr>
            <a:xfrm>
              <a:off x="677963" y="1415618"/>
              <a:ext cx="1711598"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mn-cs"/>
                </a:rPr>
                <a:t>Any employee opens attack email</a:t>
              </a:r>
            </a:p>
            <a:p>
              <a:pPr marL="280988" marR="0" lvl="0" indent="-168275"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mn-cs"/>
                  <a:sym typeface="Wingdings" panose="05000000000000000000" pitchFamily="2" charset="2"/>
                </a:rPr>
                <a:t> Access to most/all corporate data</a:t>
              </a:r>
              <a:endParaRPr kumimoji="0" lang="en-US" sz="1050" b="1"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mn-cs"/>
              </a:endParaRPr>
            </a:p>
          </p:txBody>
        </p:sp>
      </p:grpSp>
      <p:grpSp>
        <p:nvGrpSpPr>
          <p:cNvPr id="150" name="Group 149"/>
          <p:cNvGrpSpPr/>
          <p:nvPr/>
        </p:nvGrpSpPr>
        <p:grpSpPr>
          <a:xfrm>
            <a:off x="353989" y="4220737"/>
            <a:ext cx="2882406" cy="831311"/>
            <a:chOff x="353989" y="4220737"/>
            <a:chExt cx="2882406" cy="831311"/>
          </a:xfrm>
          <a:noFill/>
        </p:grpSpPr>
        <p:sp>
          <p:nvSpPr>
            <p:cNvPr id="80" name="Rectangle 79"/>
            <p:cNvSpPr/>
            <p:nvPr/>
          </p:nvSpPr>
          <p:spPr>
            <a:xfrm>
              <a:off x="353989" y="4220737"/>
              <a:ext cx="1601721" cy="253916"/>
            </a:xfrm>
            <a:prstGeom prst="rect">
              <a:avLst/>
            </a:prstGeom>
            <a:grpFill/>
            <a:ln w="15875">
              <a:noFill/>
              <a:headEnd type="none" w="med" len="med"/>
              <a:tailEnd type="none" w="med" len="med"/>
            </a:ln>
            <a:effectLst>
              <a:softEdge rad="63500"/>
            </a:effectLst>
          </p:spPr>
          <p:style>
            <a:lnRef idx="1">
              <a:schemeClr val="accent1"/>
            </a:lnRef>
            <a:fillRef idx="0">
              <a:schemeClr val="accent1"/>
            </a:fillRef>
            <a:effectRef idx="0">
              <a:schemeClr val="accent1"/>
            </a:effectRef>
            <a:fontRef idx="minor">
              <a:schemeClr val="tx1"/>
            </a:fontRef>
          </p:style>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mn-cs"/>
                </a:rPr>
                <a:t>B. Device Compromise</a:t>
              </a:r>
            </a:p>
          </p:txBody>
        </p:sp>
        <p:sp>
          <p:nvSpPr>
            <p:cNvPr id="544" name="Rectangle 543"/>
            <p:cNvSpPr/>
            <p:nvPr/>
          </p:nvSpPr>
          <p:spPr>
            <a:xfrm>
              <a:off x="356638" y="4474967"/>
              <a:ext cx="2879757" cy="57708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mn-cs"/>
                </a:rPr>
                <a:t>Targeted employee opens attack email</a:t>
              </a:r>
            </a:p>
            <a:p>
              <a:pPr marL="112713"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mn-cs"/>
                  <a:sym typeface="Wingdings" panose="05000000000000000000" pitchFamily="2" charset="2"/>
                </a:rPr>
                <a:t> Access to same data as employee</a:t>
              </a:r>
              <a:endParaRPr kumimoji="0" lang="en-US" sz="1050" b="1"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1"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mn-cs"/>
              </a:endParaRPr>
            </a:p>
          </p:txBody>
        </p:sp>
      </p:grpSp>
      <p:grpSp>
        <p:nvGrpSpPr>
          <p:cNvPr id="151" name="Group 150"/>
          <p:cNvGrpSpPr/>
          <p:nvPr/>
        </p:nvGrpSpPr>
        <p:grpSpPr>
          <a:xfrm>
            <a:off x="336070" y="5607530"/>
            <a:ext cx="3054215" cy="1019068"/>
            <a:chOff x="273215" y="5860365"/>
            <a:chExt cx="3054215" cy="1019068"/>
          </a:xfrm>
          <a:noFill/>
        </p:grpSpPr>
        <p:sp>
          <p:nvSpPr>
            <p:cNvPr id="537" name="Rectangle 536"/>
            <p:cNvSpPr/>
            <p:nvPr/>
          </p:nvSpPr>
          <p:spPr>
            <a:xfrm>
              <a:off x="273215" y="5860365"/>
              <a:ext cx="1649811" cy="430887"/>
            </a:xfrm>
            <a:prstGeom prst="rect">
              <a:avLst/>
            </a:prstGeom>
            <a:grpFill/>
            <a:ln w="15875">
              <a:noFill/>
              <a:headEnd type="none" w="med" len="med"/>
              <a:tailEnd type="none" w="med" len="med"/>
            </a:ln>
            <a:effectLst>
              <a:softEdge rad="63500"/>
            </a:effectLst>
          </p:spPr>
          <p:style>
            <a:lnRef idx="1">
              <a:schemeClr val="accent1"/>
            </a:lnRef>
            <a:fillRef idx="0">
              <a:schemeClr val="accent1"/>
            </a:fillRef>
            <a:effectRef idx="0">
              <a:schemeClr val="accent1"/>
            </a:effectRef>
            <a:fontRef idx="minor">
              <a:schemeClr val="tx1"/>
            </a:fontRef>
          </p:style>
          <p:txBody>
            <a:bodyPr wrap="none">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lphaUcPeriod" startAt="3"/>
                <a:tabLst/>
                <a:defRPr/>
              </a:pPr>
              <a:r>
                <a:rPr kumimoji="0" lang="en-US" sz="1050" b="1"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mn-cs"/>
                </a:rPr>
                <a:t>Remote Credential</a:t>
              </a:r>
              <a:br>
                <a:rPr kumimoji="0" lang="en-US" sz="1050" b="1"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mn-cs"/>
                </a:rPr>
              </a:br>
              <a:r>
                <a:rPr kumimoji="0" lang="en-US" sz="1050" b="1"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mn-cs"/>
                </a:rPr>
                <a:t>Harvesting</a:t>
              </a:r>
            </a:p>
          </p:txBody>
        </p:sp>
        <p:sp>
          <p:nvSpPr>
            <p:cNvPr id="551" name="Rectangle 550"/>
            <p:cNvSpPr/>
            <p:nvPr/>
          </p:nvSpPr>
          <p:spPr>
            <a:xfrm>
              <a:off x="306502" y="6302352"/>
              <a:ext cx="3020928" cy="57708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mn-cs"/>
                </a:rPr>
                <a:t>Targeted employee(s) enter credentials in website</a:t>
              </a:r>
            </a:p>
            <a:p>
              <a:pPr marL="112713"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mn-cs"/>
                  <a:sym typeface="Wingdings" panose="05000000000000000000" pitchFamily="2" charset="2"/>
                </a:rPr>
                <a:t> Access to same data as employee(s)</a:t>
              </a:r>
              <a:endParaRPr kumimoji="0" lang="en-US" sz="1050" b="1"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1"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mn-cs"/>
              </a:endParaRPr>
            </a:p>
          </p:txBody>
        </p:sp>
      </p:grpSp>
      <p:sp>
        <p:nvSpPr>
          <p:cNvPr id="554" name="Rectangle 553"/>
          <p:cNvSpPr/>
          <p:nvPr/>
        </p:nvSpPr>
        <p:spPr>
          <a:xfrm>
            <a:off x="4317050" y="2935045"/>
            <a:ext cx="3282886" cy="584775"/>
          </a:xfrm>
          <a:prstGeom prst="rect">
            <a:avLst/>
          </a:prstGeom>
          <a:noFill/>
          <a:ln>
            <a:noFill/>
          </a:ln>
        </p:spPr>
        <p:txBody>
          <a:bodyPr wrap="none">
            <a:spAutoFit/>
          </a:body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51" normalizeH="0" baseline="0" noProof="0">
                <a:ln w="3175">
                  <a:noFill/>
                </a:ln>
                <a:gradFill>
                  <a:gsLst>
                    <a:gs pos="83000">
                      <a:srgbClr val="1A1A1A"/>
                    </a:gs>
                    <a:gs pos="100000">
                      <a:srgbClr val="1A1A1A"/>
                    </a:gs>
                  </a:gsLst>
                  <a:lin ang="5400000" scaled="1"/>
                </a:gradFill>
                <a:effectLst/>
                <a:uLnTx/>
                <a:uFillTx/>
                <a:latin typeface="Segoe UI Semibold"/>
                <a:ea typeface="+mn-ea"/>
                <a:cs typeface="Segoe UI" pitchFamily="34" charset="0"/>
              </a:rPr>
              <a:t>Common Attacks</a:t>
            </a:r>
          </a:p>
        </p:txBody>
      </p:sp>
      <p:sp>
        <p:nvSpPr>
          <p:cNvPr id="545" name="TextBox 544"/>
          <p:cNvSpPr txBox="1"/>
          <p:nvPr/>
        </p:nvSpPr>
        <p:spPr>
          <a:xfrm>
            <a:off x="9461293" y="5802403"/>
            <a:ext cx="2526634" cy="814018"/>
          </a:xfrm>
          <a:prstGeom prst="rect">
            <a:avLst/>
          </a:prstGeom>
          <a:solidFill>
            <a:schemeClr val="accent6">
              <a:lumMod val="40000"/>
              <a:lumOff val="6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defTabSz="913958">
              <a:defRPr sz="1100" b="1" kern="0">
                <a:gradFill>
                  <a:gsLst>
                    <a:gs pos="1250">
                      <a:schemeClr val="tx1"/>
                    </a:gs>
                    <a:gs pos="100000">
                      <a:schemeClr val="tx1"/>
                    </a:gs>
                  </a:gsLst>
                  <a:lin ang="5400000" scaled="0"/>
                </a:gradFill>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3958"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Microsoft </a:t>
            </a: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Incident Response </a:t>
            </a:r>
            <a:r>
              <a:rPr kumimoji="0" lang="en-US" sz="1050" b="0"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Teams can be engaged to investigate any </a:t>
            </a:r>
            <a:br>
              <a:rPr kumimoji="0" lang="en-US" sz="1050" b="0"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br>
            <a:r>
              <a:rPr kumimoji="0" lang="en-US" sz="1050" b="0"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incident type as well as to assess your organization for existing compromises</a:t>
            </a:r>
          </a:p>
        </p:txBody>
      </p:sp>
      <p:grpSp>
        <p:nvGrpSpPr>
          <p:cNvPr id="161" name="Group 160"/>
          <p:cNvGrpSpPr/>
          <p:nvPr/>
        </p:nvGrpSpPr>
        <p:grpSpPr>
          <a:xfrm>
            <a:off x="2490329" y="1177629"/>
            <a:ext cx="569609" cy="866415"/>
            <a:chOff x="2490329" y="1078839"/>
            <a:chExt cx="569609" cy="866415"/>
          </a:xfrm>
        </p:grpSpPr>
        <p:grpSp>
          <p:nvGrpSpPr>
            <p:cNvPr id="67" name="Group 66"/>
            <p:cNvGrpSpPr/>
            <p:nvPr/>
          </p:nvGrpSpPr>
          <p:grpSpPr>
            <a:xfrm>
              <a:off x="2530268" y="1078839"/>
              <a:ext cx="430231" cy="479073"/>
              <a:chOff x="2485077" y="1292226"/>
              <a:chExt cx="4208463" cy="4275137"/>
            </a:xfrm>
            <a:solidFill>
              <a:schemeClr val="accent1">
                <a:lumMod val="75000"/>
              </a:schemeClr>
            </a:solidFill>
          </p:grpSpPr>
          <p:sp>
            <p:nvSpPr>
              <p:cNvPr id="69" name="Freeform 6"/>
              <p:cNvSpPr>
                <a:spLocks/>
              </p:cNvSpPr>
              <p:nvPr/>
            </p:nvSpPr>
            <p:spPr bwMode="auto">
              <a:xfrm>
                <a:off x="2485077" y="2952749"/>
                <a:ext cx="4208463" cy="2327276"/>
              </a:xfrm>
              <a:custGeom>
                <a:avLst/>
                <a:gdLst>
                  <a:gd name="T0" fmla="*/ 2001 w 5303"/>
                  <a:gd name="T1" fmla="*/ 0 h 2931"/>
                  <a:gd name="T2" fmla="*/ 3300 w 5303"/>
                  <a:gd name="T3" fmla="*/ 0 h 2931"/>
                  <a:gd name="T4" fmla="*/ 4054 w 5303"/>
                  <a:gd name="T5" fmla="*/ 5 h 2931"/>
                  <a:gd name="T6" fmla="*/ 4183 w 5303"/>
                  <a:gd name="T7" fmla="*/ 34 h 2931"/>
                  <a:gd name="T8" fmla="*/ 4301 w 5303"/>
                  <a:gd name="T9" fmla="*/ 90 h 2931"/>
                  <a:gd name="T10" fmla="*/ 4402 w 5303"/>
                  <a:gd name="T11" fmla="*/ 171 h 2931"/>
                  <a:gd name="T12" fmla="*/ 4485 w 5303"/>
                  <a:gd name="T13" fmla="*/ 272 h 2931"/>
                  <a:gd name="T14" fmla="*/ 5242 w 5303"/>
                  <a:gd name="T15" fmla="*/ 1815 h 2931"/>
                  <a:gd name="T16" fmla="*/ 5290 w 5303"/>
                  <a:gd name="T17" fmla="*/ 1948 h 2931"/>
                  <a:gd name="T18" fmla="*/ 5303 w 5303"/>
                  <a:gd name="T19" fmla="*/ 2086 h 2931"/>
                  <a:gd name="T20" fmla="*/ 5283 w 5303"/>
                  <a:gd name="T21" fmla="*/ 2225 h 2931"/>
                  <a:gd name="T22" fmla="*/ 5231 w 5303"/>
                  <a:gd name="T23" fmla="*/ 2357 h 2931"/>
                  <a:gd name="T24" fmla="*/ 5149 w 5303"/>
                  <a:gd name="T25" fmla="*/ 2472 h 2931"/>
                  <a:gd name="T26" fmla="*/ 5043 w 5303"/>
                  <a:gd name="T27" fmla="*/ 2563 h 2931"/>
                  <a:gd name="T28" fmla="*/ 4917 w 5303"/>
                  <a:gd name="T29" fmla="*/ 2627 h 2931"/>
                  <a:gd name="T30" fmla="*/ 4101 w 5303"/>
                  <a:gd name="T31" fmla="*/ 1505 h 2931"/>
                  <a:gd name="T32" fmla="*/ 4085 w 5303"/>
                  <a:gd name="T33" fmla="*/ 1432 h 2931"/>
                  <a:gd name="T34" fmla="*/ 4039 w 5303"/>
                  <a:gd name="T35" fmla="*/ 1375 h 2931"/>
                  <a:gd name="T36" fmla="*/ 3972 w 5303"/>
                  <a:gd name="T37" fmla="*/ 1342 h 2931"/>
                  <a:gd name="T38" fmla="*/ 1369 w 5303"/>
                  <a:gd name="T39" fmla="*/ 1339 h 2931"/>
                  <a:gd name="T40" fmla="*/ 1295 w 5303"/>
                  <a:gd name="T41" fmla="*/ 1355 h 2931"/>
                  <a:gd name="T42" fmla="*/ 1238 w 5303"/>
                  <a:gd name="T43" fmla="*/ 1401 h 2931"/>
                  <a:gd name="T44" fmla="*/ 1205 w 5303"/>
                  <a:gd name="T45" fmla="*/ 1468 h 2931"/>
                  <a:gd name="T46" fmla="*/ 1200 w 5303"/>
                  <a:gd name="T47" fmla="*/ 2931 h 2931"/>
                  <a:gd name="T48" fmla="*/ 319 w 5303"/>
                  <a:gd name="T49" fmla="*/ 2599 h 2931"/>
                  <a:gd name="T50" fmla="*/ 203 w 5303"/>
                  <a:gd name="T51" fmla="*/ 2521 h 2931"/>
                  <a:gd name="T52" fmla="*/ 110 w 5303"/>
                  <a:gd name="T53" fmla="*/ 2416 h 2931"/>
                  <a:gd name="T54" fmla="*/ 41 w 5303"/>
                  <a:gd name="T55" fmla="*/ 2294 h 2931"/>
                  <a:gd name="T56" fmla="*/ 5 w 5303"/>
                  <a:gd name="T57" fmla="*/ 2157 h 2931"/>
                  <a:gd name="T58" fmla="*/ 2 w 5303"/>
                  <a:gd name="T59" fmla="*/ 2018 h 2931"/>
                  <a:gd name="T60" fmla="*/ 31 w 5303"/>
                  <a:gd name="T61" fmla="*/ 1881 h 2931"/>
                  <a:gd name="T62" fmla="*/ 783 w 5303"/>
                  <a:gd name="T63" fmla="*/ 331 h 2931"/>
                  <a:gd name="T64" fmla="*/ 855 w 5303"/>
                  <a:gd name="T65" fmla="*/ 219 h 2931"/>
                  <a:gd name="T66" fmla="*/ 948 w 5303"/>
                  <a:gd name="T67" fmla="*/ 127 h 2931"/>
                  <a:gd name="T68" fmla="*/ 1060 w 5303"/>
                  <a:gd name="T69" fmla="*/ 59 h 2931"/>
                  <a:gd name="T70" fmla="*/ 1182 w 5303"/>
                  <a:gd name="T71" fmla="*/ 14 h 2931"/>
                  <a:gd name="T72" fmla="*/ 1315 w 5303"/>
                  <a:gd name="T73" fmla="*/ 0 h 2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03" h="2931">
                    <a:moveTo>
                      <a:pt x="1315" y="0"/>
                    </a:moveTo>
                    <a:lnTo>
                      <a:pt x="2001" y="0"/>
                    </a:lnTo>
                    <a:lnTo>
                      <a:pt x="2651" y="749"/>
                    </a:lnTo>
                    <a:lnTo>
                      <a:pt x="3300" y="0"/>
                    </a:lnTo>
                    <a:lnTo>
                      <a:pt x="3987" y="0"/>
                    </a:lnTo>
                    <a:lnTo>
                      <a:pt x="4054" y="5"/>
                    </a:lnTo>
                    <a:lnTo>
                      <a:pt x="4119" y="14"/>
                    </a:lnTo>
                    <a:lnTo>
                      <a:pt x="4183" y="34"/>
                    </a:lnTo>
                    <a:lnTo>
                      <a:pt x="4243" y="59"/>
                    </a:lnTo>
                    <a:lnTo>
                      <a:pt x="4301" y="90"/>
                    </a:lnTo>
                    <a:lnTo>
                      <a:pt x="4353" y="127"/>
                    </a:lnTo>
                    <a:lnTo>
                      <a:pt x="4402" y="171"/>
                    </a:lnTo>
                    <a:lnTo>
                      <a:pt x="4446" y="220"/>
                    </a:lnTo>
                    <a:lnTo>
                      <a:pt x="4485" y="272"/>
                    </a:lnTo>
                    <a:lnTo>
                      <a:pt x="4518" y="331"/>
                    </a:lnTo>
                    <a:lnTo>
                      <a:pt x="5242" y="1815"/>
                    </a:lnTo>
                    <a:lnTo>
                      <a:pt x="5270" y="1881"/>
                    </a:lnTo>
                    <a:lnTo>
                      <a:pt x="5290" y="1948"/>
                    </a:lnTo>
                    <a:lnTo>
                      <a:pt x="5300" y="2018"/>
                    </a:lnTo>
                    <a:lnTo>
                      <a:pt x="5303" y="2086"/>
                    </a:lnTo>
                    <a:lnTo>
                      <a:pt x="5296" y="2157"/>
                    </a:lnTo>
                    <a:lnTo>
                      <a:pt x="5283" y="2225"/>
                    </a:lnTo>
                    <a:lnTo>
                      <a:pt x="5260" y="2294"/>
                    </a:lnTo>
                    <a:lnTo>
                      <a:pt x="5231" y="2357"/>
                    </a:lnTo>
                    <a:lnTo>
                      <a:pt x="5193" y="2416"/>
                    </a:lnTo>
                    <a:lnTo>
                      <a:pt x="5149" y="2472"/>
                    </a:lnTo>
                    <a:lnTo>
                      <a:pt x="5099" y="2521"/>
                    </a:lnTo>
                    <a:lnTo>
                      <a:pt x="5043" y="2563"/>
                    </a:lnTo>
                    <a:lnTo>
                      <a:pt x="4982" y="2599"/>
                    </a:lnTo>
                    <a:lnTo>
                      <a:pt x="4917" y="2627"/>
                    </a:lnTo>
                    <a:lnTo>
                      <a:pt x="4101" y="2931"/>
                    </a:lnTo>
                    <a:lnTo>
                      <a:pt x="4101" y="1505"/>
                    </a:lnTo>
                    <a:lnTo>
                      <a:pt x="4096" y="1468"/>
                    </a:lnTo>
                    <a:lnTo>
                      <a:pt x="4085" y="1432"/>
                    </a:lnTo>
                    <a:lnTo>
                      <a:pt x="4063" y="1401"/>
                    </a:lnTo>
                    <a:lnTo>
                      <a:pt x="4039" y="1375"/>
                    </a:lnTo>
                    <a:lnTo>
                      <a:pt x="4008" y="1355"/>
                    </a:lnTo>
                    <a:lnTo>
                      <a:pt x="3972" y="1342"/>
                    </a:lnTo>
                    <a:lnTo>
                      <a:pt x="3934" y="1339"/>
                    </a:lnTo>
                    <a:lnTo>
                      <a:pt x="1369" y="1339"/>
                    </a:lnTo>
                    <a:lnTo>
                      <a:pt x="1329" y="1342"/>
                    </a:lnTo>
                    <a:lnTo>
                      <a:pt x="1295" y="1355"/>
                    </a:lnTo>
                    <a:lnTo>
                      <a:pt x="1264" y="1375"/>
                    </a:lnTo>
                    <a:lnTo>
                      <a:pt x="1238" y="1401"/>
                    </a:lnTo>
                    <a:lnTo>
                      <a:pt x="1218" y="1432"/>
                    </a:lnTo>
                    <a:lnTo>
                      <a:pt x="1205" y="1468"/>
                    </a:lnTo>
                    <a:lnTo>
                      <a:pt x="1200" y="1505"/>
                    </a:lnTo>
                    <a:lnTo>
                      <a:pt x="1200" y="2931"/>
                    </a:lnTo>
                    <a:lnTo>
                      <a:pt x="384" y="2627"/>
                    </a:lnTo>
                    <a:lnTo>
                      <a:pt x="319" y="2599"/>
                    </a:lnTo>
                    <a:lnTo>
                      <a:pt x="258" y="2563"/>
                    </a:lnTo>
                    <a:lnTo>
                      <a:pt x="203" y="2521"/>
                    </a:lnTo>
                    <a:lnTo>
                      <a:pt x="154" y="2472"/>
                    </a:lnTo>
                    <a:lnTo>
                      <a:pt x="110" y="2416"/>
                    </a:lnTo>
                    <a:lnTo>
                      <a:pt x="72" y="2357"/>
                    </a:lnTo>
                    <a:lnTo>
                      <a:pt x="41" y="2294"/>
                    </a:lnTo>
                    <a:lnTo>
                      <a:pt x="20" y="2225"/>
                    </a:lnTo>
                    <a:lnTo>
                      <a:pt x="5" y="2157"/>
                    </a:lnTo>
                    <a:lnTo>
                      <a:pt x="0" y="2086"/>
                    </a:lnTo>
                    <a:lnTo>
                      <a:pt x="2" y="2018"/>
                    </a:lnTo>
                    <a:lnTo>
                      <a:pt x="13" y="1948"/>
                    </a:lnTo>
                    <a:lnTo>
                      <a:pt x="31" y="1881"/>
                    </a:lnTo>
                    <a:lnTo>
                      <a:pt x="59" y="1815"/>
                    </a:lnTo>
                    <a:lnTo>
                      <a:pt x="783" y="331"/>
                    </a:lnTo>
                    <a:lnTo>
                      <a:pt x="816" y="272"/>
                    </a:lnTo>
                    <a:lnTo>
                      <a:pt x="855" y="219"/>
                    </a:lnTo>
                    <a:lnTo>
                      <a:pt x="899" y="171"/>
                    </a:lnTo>
                    <a:lnTo>
                      <a:pt x="948" y="127"/>
                    </a:lnTo>
                    <a:lnTo>
                      <a:pt x="1002" y="90"/>
                    </a:lnTo>
                    <a:lnTo>
                      <a:pt x="1060" y="59"/>
                    </a:lnTo>
                    <a:lnTo>
                      <a:pt x="1120" y="34"/>
                    </a:lnTo>
                    <a:lnTo>
                      <a:pt x="1182" y="14"/>
                    </a:lnTo>
                    <a:lnTo>
                      <a:pt x="1248" y="5"/>
                    </a:lnTo>
                    <a:lnTo>
                      <a:pt x="1315" y="0"/>
                    </a:lnTo>
                    <a:close/>
                  </a:path>
                </a:pathLst>
              </a:custGeom>
              <a:grpFill/>
              <a:ln w="0">
                <a:noFill/>
                <a:prstDash val="solid"/>
                <a:round/>
                <a:headEnd/>
                <a:tailEnd/>
              </a:ln>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70" name="Freeform 7"/>
              <p:cNvSpPr>
                <a:spLocks/>
              </p:cNvSpPr>
              <p:nvPr/>
            </p:nvSpPr>
            <p:spPr bwMode="auto">
              <a:xfrm>
                <a:off x="3452813" y="5284788"/>
                <a:ext cx="2227263" cy="282575"/>
              </a:xfrm>
              <a:custGeom>
                <a:avLst/>
                <a:gdLst>
                  <a:gd name="T0" fmla="*/ 178 w 2806"/>
                  <a:gd name="T1" fmla="*/ 0 h 356"/>
                  <a:gd name="T2" fmla="*/ 2627 w 2806"/>
                  <a:gd name="T3" fmla="*/ 0 h 356"/>
                  <a:gd name="T4" fmla="*/ 2668 w 2806"/>
                  <a:gd name="T5" fmla="*/ 5 h 356"/>
                  <a:gd name="T6" fmla="*/ 2706 w 2806"/>
                  <a:gd name="T7" fmla="*/ 18 h 356"/>
                  <a:gd name="T8" fmla="*/ 2739 w 2806"/>
                  <a:gd name="T9" fmla="*/ 39 h 356"/>
                  <a:gd name="T10" fmla="*/ 2766 w 2806"/>
                  <a:gd name="T11" fmla="*/ 67 h 356"/>
                  <a:gd name="T12" fmla="*/ 2788 w 2806"/>
                  <a:gd name="T13" fmla="*/ 100 h 356"/>
                  <a:gd name="T14" fmla="*/ 2801 w 2806"/>
                  <a:gd name="T15" fmla="*/ 137 h 356"/>
                  <a:gd name="T16" fmla="*/ 2806 w 2806"/>
                  <a:gd name="T17" fmla="*/ 178 h 356"/>
                  <a:gd name="T18" fmla="*/ 2801 w 2806"/>
                  <a:gd name="T19" fmla="*/ 219 h 356"/>
                  <a:gd name="T20" fmla="*/ 2788 w 2806"/>
                  <a:gd name="T21" fmla="*/ 256 h 356"/>
                  <a:gd name="T22" fmla="*/ 2766 w 2806"/>
                  <a:gd name="T23" fmla="*/ 289 h 356"/>
                  <a:gd name="T24" fmla="*/ 2739 w 2806"/>
                  <a:gd name="T25" fmla="*/ 317 h 356"/>
                  <a:gd name="T26" fmla="*/ 2706 w 2806"/>
                  <a:gd name="T27" fmla="*/ 338 h 356"/>
                  <a:gd name="T28" fmla="*/ 2668 w 2806"/>
                  <a:gd name="T29" fmla="*/ 351 h 356"/>
                  <a:gd name="T30" fmla="*/ 2627 w 2806"/>
                  <a:gd name="T31" fmla="*/ 356 h 356"/>
                  <a:gd name="T32" fmla="*/ 178 w 2806"/>
                  <a:gd name="T33" fmla="*/ 356 h 356"/>
                  <a:gd name="T34" fmla="*/ 137 w 2806"/>
                  <a:gd name="T35" fmla="*/ 351 h 356"/>
                  <a:gd name="T36" fmla="*/ 99 w 2806"/>
                  <a:gd name="T37" fmla="*/ 338 h 356"/>
                  <a:gd name="T38" fmla="*/ 67 w 2806"/>
                  <a:gd name="T39" fmla="*/ 317 h 356"/>
                  <a:gd name="T40" fmla="*/ 39 w 2806"/>
                  <a:gd name="T41" fmla="*/ 289 h 356"/>
                  <a:gd name="T42" fmla="*/ 18 w 2806"/>
                  <a:gd name="T43" fmla="*/ 256 h 356"/>
                  <a:gd name="T44" fmla="*/ 5 w 2806"/>
                  <a:gd name="T45" fmla="*/ 219 h 356"/>
                  <a:gd name="T46" fmla="*/ 0 w 2806"/>
                  <a:gd name="T47" fmla="*/ 178 h 356"/>
                  <a:gd name="T48" fmla="*/ 5 w 2806"/>
                  <a:gd name="T49" fmla="*/ 137 h 356"/>
                  <a:gd name="T50" fmla="*/ 18 w 2806"/>
                  <a:gd name="T51" fmla="*/ 100 h 356"/>
                  <a:gd name="T52" fmla="*/ 39 w 2806"/>
                  <a:gd name="T53" fmla="*/ 67 h 356"/>
                  <a:gd name="T54" fmla="*/ 67 w 2806"/>
                  <a:gd name="T55" fmla="*/ 39 h 356"/>
                  <a:gd name="T56" fmla="*/ 99 w 2806"/>
                  <a:gd name="T57" fmla="*/ 18 h 356"/>
                  <a:gd name="T58" fmla="*/ 137 w 2806"/>
                  <a:gd name="T59" fmla="*/ 5 h 356"/>
                  <a:gd name="T60" fmla="*/ 178 w 2806"/>
                  <a:gd name="T61"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06" h="356">
                    <a:moveTo>
                      <a:pt x="178" y="0"/>
                    </a:moveTo>
                    <a:lnTo>
                      <a:pt x="2627" y="0"/>
                    </a:lnTo>
                    <a:lnTo>
                      <a:pt x="2668" y="5"/>
                    </a:lnTo>
                    <a:lnTo>
                      <a:pt x="2706" y="18"/>
                    </a:lnTo>
                    <a:lnTo>
                      <a:pt x="2739" y="39"/>
                    </a:lnTo>
                    <a:lnTo>
                      <a:pt x="2766" y="67"/>
                    </a:lnTo>
                    <a:lnTo>
                      <a:pt x="2788" y="100"/>
                    </a:lnTo>
                    <a:lnTo>
                      <a:pt x="2801" y="137"/>
                    </a:lnTo>
                    <a:lnTo>
                      <a:pt x="2806" y="178"/>
                    </a:lnTo>
                    <a:lnTo>
                      <a:pt x="2801" y="219"/>
                    </a:lnTo>
                    <a:lnTo>
                      <a:pt x="2788" y="256"/>
                    </a:lnTo>
                    <a:lnTo>
                      <a:pt x="2766" y="289"/>
                    </a:lnTo>
                    <a:lnTo>
                      <a:pt x="2739" y="317"/>
                    </a:lnTo>
                    <a:lnTo>
                      <a:pt x="2706" y="338"/>
                    </a:lnTo>
                    <a:lnTo>
                      <a:pt x="2668" y="351"/>
                    </a:lnTo>
                    <a:lnTo>
                      <a:pt x="2627" y="356"/>
                    </a:lnTo>
                    <a:lnTo>
                      <a:pt x="178" y="356"/>
                    </a:lnTo>
                    <a:lnTo>
                      <a:pt x="137" y="351"/>
                    </a:lnTo>
                    <a:lnTo>
                      <a:pt x="99" y="338"/>
                    </a:lnTo>
                    <a:lnTo>
                      <a:pt x="67" y="317"/>
                    </a:lnTo>
                    <a:lnTo>
                      <a:pt x="39" y="289"/>
                    </a:lnTo>
                    <a:lnTo>
                      <a:pt x="18" y="256"/>
                    </a:lnTo>
                    <a:lnTo>
                      <a:pt x="5" y="219"/>
                    </a:lnTo>
                    <a:lnTo>
                      <a:pt x="0" y="178"/>
                    </a:lnTo>
                    <a:lnTo>
                      <a:pt x="5" y="137"/>
                    </a:lnTo>
                    <a:lnTo>
                      <a:pt x="18" y="100"/>
                    </a:lnTo>
                    <a:lnTo>
                      <a:pt x="39" y="67"/>
                    </a:lnTo>
                    <a:lnTo>
                      <a:pt x="67" y="39"/>
                    </a:lnTo>
                    <a:lnTo>
                      <a:pt x="99" y="18"/>
                    </a:lnTo>
                    <a:lnTo>
                      <a:pt x="137" y="5"/>
                    </a:lnTo>
                    <a:lnTo>
                      <a:pt x="178" y="0"/>
                    </a:lnTo>
                    <a:close/>
                  </a:path>
                </a:pathLst>
              </a:custGeom>
              <a:grpFill/>
              <a:ln w="0">
                <a:noFill/>
                <a:prstDash val="solid"/>
                <a:round/>
                <a:headEnd/>
                <a:tailEnd/>
              </a:ln>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71" name="Freeform 8"/>
              <p:cNvSpPr>
                <a:spLocks/>
              </p:cNvSpPr>
              <p:nvPr/>
            </p:nvSpPr>
            <p:spPr bwMode="auto">
              <a:xfrm>
                <a:off x="3813817" y="1292226"/>
                <a:ext cx="1549402" cy="1547814"/>
              </a:xfrm>
              <a:custGeom>
                <a:avLst/>
                <a:gdLst>
                  <a:gd name="T0" fmla="*/ 1076 w 1953"/>
                  <a:gd name="T1" fmla="*/ 5 h 1949"/>
                  <a:gd name="T2" fmla="*/ 1268 w 1953"/>
                  <a:gd name="T3" fmla="*/ 44 h 1949"/>
                  <a:gd name="T4" fmla="*/ 1443 w 1953"/>
                  <a:gd name="T5" fmla="*/ 117 h 1949"/>
                  <a:gd name="T6" fmla="*/ 1598 w 1953"/>
                  <a:gd name="T7" fmla="*/ 222 h 1949"/>
                  <a:gd name="T8" fmla="*/ 1730 w 1953"/>
                  <a:gd name="T9" fmla="*/ 354 h 1949"/>
                  <a:gd name="T10" fmla="*/ 1835 w 1953"/>
                  <a:gd name="T11" fmla="*/ 509 h 1949"/>
                  <a:gd name="T12" fmla="*/ 1909 w 1953"/>
                  <a:gd name="T13" fmla="*/ 684 h 1949"/>
                  <a:gd name="T14" fmla="*/ 1948 w 1953"/>
                  <a:gd name="T15" fmla="*/ 875 h 1949"/>
                  <a:gd name="T16" fmla="*/ 1948 w 1953"/>
                  <a:gd name="T17" fmla="*/ 1069 h 1949"/>
                  <a:gd name="T18" fmla="*/ 1912 w 1953"/>
                  <a:gd name="T19" fmla="*/ 1252 h 1949"/>
                  <a:gd name="T20" fmla="*/ 1843 w 1953"/>
                  <a:gd name="T21" fmla="*/ 1418 h 1949"/>
                  <a:gd name="T22" fmla="*/ 1747 w 1953"/>
                  <a:gd name="T23" fmla="*/ 1569 h 1949"/>
                  <a:gd name="T24" fmla="*/ 1624 w 1953"/>
                  <a:gd name="T25" fmla="*/ 1698 h 1949"/>
                  <a:gd name="T26" fmla="*/ 1484 w 1953"/>
                  <a:gd name="T27" fmla="*/ 1804 h 1949"/>
                  <a:gd name="T28" fmla="*/ 1325 w 1953"/>
                  <a:gd name="T29" fmla="*/ 1882 h 1949"/>
                  <a:gd name="T30" fmla="*/ 1155 w 1953"/>
                  <a:gd name="T31" fmla="*/ 1931 h 1949"/>
                  <a:gd name="T32" fmla="*/ 977 w 1953"/>
                  <a:gd name="T33" fmla="*/ 1949 h 1949"/>
                  <a:gd name="T34" fmla="*/ 798 w 1953"/>
                  <a:gd name="T35" fmla="*/ 1931 h 1949"/>
                  <a:gd name="T36" fmla="*/ 628 w 1953"/>
                  <a:gd name="T37" fmla="*/ 1882 h 1949"/>
                  <a:gd name="T38" fmla="*/ 471 w 1953"/>
                  <a:gd name="T39" fmla="*/ 1804 h 1949"/>
                  <a:gd name="T40" fmla="*/ 329 w 1953"/>
                  <a:gd name="T41" fmla="*/ 1698 h 1949"/>
                  <a:gd name="T42" fmla="*/ 208 w 1953"/>
                  <a:gd name="T43" fmla="*/ 1569 h 1949"/>
                  <a:gd name="T44" fmla="*/ 110 w 1953"/>
                  <a:gd name="T45" fmla="*/ 1418 h 1949"/>
                  <a:gd name="T46" fmla="*/ 41 w 1953"/>
                  <a:gd name="T47" fmla="*/ 1252 h 1949"/>
                  <a:gd name="T48" fmla="*/ 5 w 1953"/>
                  <a:gd name="T49" fmla="*/ 1069 h 1949"/>
                  <a:gd name="T50" fmla="*/ 5 w 1953"/>
                  <a:gd name="T51" fmla="*/ 875 h 1949"/>
                  <a:gd name="T52" fmla="*/ 45 w 1953"/>
                  <a:gd name="T53" fmla="*/ 684 h 1949"/>
                  <a:gd name="T54" fmla="*/ 118 w 1953"/>
                  <a:gd name="T55" fmla="*/ 509 h 1949"/>
                  <a:gd name="T56" fmla="*/ 224 w 1953"/>
                  <a:gd name="T57" fmla="*/ 354 h 1949"/>
                  <a:gd name="T58" fmla="*/ 355 w 1953"/>
                  <a:gd name="T59" fmla="*/ 222 h 1949"/>
                  <a:gd name="T60" fmla="*/ 512 w 1953"/>
                  <a:gd name="T61" fmla="*/ 117 h 1949"/>
                  <a:gd name="T62" fmla="*/ 687 w 1953"/>
                  <a:gd name="T63" fmla="*/ 44 h 1949"/>
                  <a:gd name="T64" fmla="*/ 877 w 1953"/>
                  <a:gd name="T65" fmla="*/ 5 h 1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53" h="1949">
                    <a:moveTo>
                      <a:pt x="977" y="0"/>
                    </a:moveTo>
                    <a:lnTo>
                      <a:pt x="1076" y="5"/>
                    </a:lnTo>
                    <a:lnTo>
                      <a:pt x="1173" y="19"/>
                    </a:lnTo>
                    <a:lnTo>
                      <a:pt x="1268" y="44"/>
                    </a:lnTo>
                    <a:lnTo>
                      <a:pt x="1358" y="76"/>
                    </a:lnTo>
                    <a:lnTo>
                      <a:pt x="1443" y="117"/>
                    </a:lnTo>
                    <a:lnTo>
                      <a:pt x="1523" y="166"/>
                    </a:lnTo>
                    <a:lnTo>
                      <a:pt x="1598" y="222"/>
                    </a:lnTo>
                    <a:lnTo>
                      <a:pt x="1667" y="285"/>
                    </a:lnTo>
                    <a:lnTo>
                      <a:pt x="1730" y="354"/>
                    </a:lnTo>
                    <a:lnTo>
                      <a:pt x="1786" y="429"/>
                    </a:lnTo>
                    <a:lnTo>
                      <a:pt x="1835" y="509"/>
                    </a:lnTo>
                    <a:lnTo>
                      <a:pt x="1876" y="594"/>
                    </a:lnTo>
                    <a:lnTo>
                      <a:pt x="1909" y="684"/>
                    </a:lnTo>
                    <a:lnTo>
                      <a:pt x="1933" y="777"/>
                    </a:lnTo>
                    <a:lnTo>
                      <a:pt x="1948" y="875"/>
                    </a:lnTo>
                    <a:lnTo>
                      <a:pt x="1953" y="974"/>
                    </a:lnTo>
                    <a:lnTo>
                      <a:pt x="1948" y="1069"/>
                    </a:lnTo>
                    <a:lnTo>
                      <a:pt x="1935" y="1162"/>
                    </a:lnTo>
                    <a:lnTo>
                      <a:pt x="1912" y="1252"/>
                    </a:lnTo>
                    <a:lnTo>
                      <a:pt x="1881" y="1337"/>
                    </a:lnTo>
                    <a:lnTo>
                      <a:pt x="1843" y="1418"/>
                    </a:lnTo>
                    <a:lnTo>
                      <a:pt x="1798" y="1497"/>
                    </a:lnTo>
                    <a:lnTo>
                      <a:pt x="1747" y="1569"/>
                    </a:lnTo>
                    <a:lnTo>
                      <a:pt x="1688" y="1636"/>
                    </a:lnTo>
                    <a:lnTo>
                      <a:pt x="1624" y="1698"/>
                    </a:lnTo>
                    <a:lnTo>
                      <a:pt x="1555" y="1753"/>
                    </a:lnTo>
                    <a:lnTo>
                      <a:pt x="1484" y="1804"/>
                    </a:lnTo>
                    <a:lnTo>
                      <a:pt x="1407" y="1846"/>
                    </a:lnTo>
                    <a:lnTo>
                      <a:pt x="1325" y="1882"/>
                    </a:lnTo>
                    <a:lnTo>
                      <a:pt x="1242" y="1910"/>
                    </a:lnTo>
                    <a:lnTo>
                      <a:pt x="1155" y="1931"/>
                    </a:lnTo>
                    <a:lnTo>
                      <a:pt x="1067" y="1944"/>
                    </a:lnTo>
                    <a:lnTo>
                      <a:pt x="977" y="1949"/>
                    </a:lnTo>
                    <a:lnTo>
                      <a:pt x="887" y="1944"/>
                    </a:lnTo>
                    <a:lnTo>
                      <a:pt x="798" y="1931"/>
                    </a:lnTo>
                    <a:lnTo>
                      <a:pt x="712" y="1910"/>
                    </a:lnTo>
                    <a:lnTo>
                      <a:pt x="628" y="1882"/>
                    </a:lnTo>
                    <a:lnTo>
                      <a:pt x="548" y="1846"/>
                    </a:lnTo>
                    <a:lnTo>
                      <a:pt x="471" y="1804"/>
                    </a:lnTo>
                    <a:lnTo>
                      <a:pt x="398" y="1753"/>
                    </a:lnTo>
                    <a:lnTo>
                      <a:pt x="329" y="1698"/>
                    </a:lnTo>
                    <a:lnTo>
                      <a:pt x="265" y="1636"/>
                    </a:lnTo>
                    <a:lnTo>
                      <a:pt x="208" y="1569"/>
                    </a:lnTo>
                    <a:lnTo>
                      <a:pt x="156" y="1497"/>
                    </a:lnTo>
                    <a:lnTo>
                      <a:pt x="110" y="1418"/>
                    </a:lnTo>
                    <a:lnTo>
                      <a:pt x="72" y="1337"/>
                    </a:lnTo>
                    <a:lnTo>
                      <a:pt x="41" y="1252"/>
                    </a:lnTo>
                    <a:lnTo>
                      <a:pt x="20" y="1162"/>
                    </a:lnTo>
                    <a:lnTo>
                      <a:pt x="5" y="1069"/>
                    </a:lnTo>
                    <a:lnTo>
                      <a:pt x="0" y="974"/>
                    </a:lnTo>
                    <a:lnTo>
                      <a:pt x="5" y="875"/>
                    </a:lnTo>
                    <a:lnTo>
                      <a:pt x="20" y="777"/>
                    </a:lnTo>
                    <a:lnTo>
                      <a:pt x="45" y="684"/>
                    </a:lnTo>
                    <a:lnTo>
                      <a:pt x="77" y="594"/>
                    </a:lnTo>
                    <a:lnTo>
                      <a:pt x="118" y="509"/>
                    </a:lnTo>
                    <a:lnTo>
                      <a:pt x="167" y="429"/>
                    </a:lnTo>
                    <a:lnTo>
                      <a:pt x="224" y="354"/>
                    </a:lnTo>
                    <a:lnTo>
                      <a:pt x="287" y="285"/>
                    </a:lnTo>
                    <a:lnTo>
                      <a:pt x="355" y="222"/>
                    </a:lnTo>
                    <a:lnTo>
                      <a:pt x="430" y="166"/>
                    </a:lnTo>
                    <a:lnTo>
                      <a:pt x="512" y="117"/>
                    </a:lnTo>
                    <a:lnTo>
                      <a:pt x="597" y="76"/>
                    </a:lnTo>
                    <a:lnTo>
                      <a:pt x="687" y="44"/>
                    </a:lnTo>
                    <a:lnTo>
                      <a:pt x="780" y="19"/>
                    </a:lnTo>
                    <a:lnTo>
                      <a:pt x="877" y="5"/>
                    </a:lnTo>
                    <a:lnTo>
                      <a:pt x="977" y="0"/>
                    </a:lnTo>
                    <a:close/>
                  </a:path>
                </a:pathLst>
              </a:custGeom>
              <a:grpFill/>
              <a:ln w="0">
                <a:noFill/>
                <a:prstDash val="solid"/>
                <a:round/>
                <a:headEnd/>
                <a:tailEnd/>
              </a:ln>
            </p:spPr>
            <p:txBody>
              <a:bodyPr vert="horz" wrap="square" lIns="89618" tIns="44808" rIns="89618" bIns="44808" numCol="1" anchor="t" anchorCtr="0" compatLnSpc="1">
                <a:prstTxWarp prst="textNoShape">
                  <a:avLst/>
                </a:prstTxWarp>
              </a:bodyPr>
              <a:lstStyle/>
              <a:p>
                <a:pPr marL="0" marR="0" lvl="0" indent="0" algn="l" defTabSz="91413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endParaRPr>
              </a:p>
            </p:txBody>
          </p:sp>
        </p:grpSp>
        <p:sp>
          <p:nvSpPr>
            <p:cNvPr id="550" name="Freeform 20"/>
            <p:cNvSpPr>
              <a:spLocks noChangeAspect="1" noEditPoints="1"/>
            </p:cNvSpPr>
            <p:nvPr/>
          </p:nvSpPr>
          <p:spPr bwMode="black">
            <a:xfrm>
              <a:off x="2510127" y="1633495"/>
              <a:ext cx="480439" cy="311759"/>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2E75B6"/>
            </a:solidFill>
            <a:extLst/>
          </p:spPr>
          <p:txBody>
            <a:bodyPr vert="horz" wrap="square" lIns="82252" tIns="41125" rIns="82252" bIns="41125" numCol="1" anchor="t" anchorCtr="0" compatLnSpc="1">
              <a:prstTxWarp prst="textNoShape">
                <a:avLst/>
              </a:prstTxWarp>
            </a:bodyPr>
            <a:lstStyle/>
            <a:p>
              <a:pPr marL="0" marR="0" lvl="0" indent="0" algn="l" defTabSz="913913"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mn-cs"/>
              </a:endParaRPr>
            </a:p>
          </p:txBody>
        </p:sp>
        <p:sp>
          <p:nvSpPr>
            <p:cNvPr id="598" name="TextBox 597"/>
            <p:cNvSpPr txBox="1"/>
            <p:nvPr/>
          </p:nvSpPr>
          <p:spPr>
            <a:xfrm>
              <a:off x="2490329" y="1425271"/>
              <a:ext cx="569609" cy="253916"/>
            </a:xfrm>
            <a:prstGeom prst="rect">
              <a:avLst/>
            </a:prstGeom>
            <a:solidFill>
              <a:srgbClr val="FFD9D9"/>
            </a:solidFill>
            <a:effectLst>
              <a:softEdge rad="63500"/>
            </a:effectLst>
          </p:spPr>
          <p:txBody>
            <a:bodyPr wrap="square" rtlCol="0">
              <a:spAutoFit/>
            </a:bodyPr>
            <a:lstStyle>
              <a:defPPr>
                <a:defRPr lang="en-US"/>
              </a:defPPr>
              <a:lvl1pPr algn="just">
                <a:defRPr sz="1400" b="1"/>
              </a:lvl1pPr>
            </a:lstStyle>
            <a:p>
              <a:pPr marL="0" marR="0" lvl="0" indent="0" algn="ctr" defTabSz="914134"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anose="020B0502040204020203" pitchFamily="34" charset="0"/>
                </a:rPr>
                <a:t>Any</a:t>
              </a:r>
            </a:p>
          </p:txBody>
        </p:sp>
      </p:grpSp>
      <p:sp>
        <p:nvSpPr>
          <p:cNvPr id="555" name="Rectangular Callout 554"/>
          <p:cNvSpPr/>
          <p:nvPr/>
        </p:nvSpPr>
        <p:spPr>
          <a:xfrm>
            <a:off x="3718476" y="4704071"/>
            <a:ext cx="2280807" cy="503764"/>
          </a:xfrm>
          <a:prstGeom prst="rect">
            <a:avLst/>
          </a:prstGeom>
          <a:solidFill>
            <a:schemeClr val="accent6">
              <a:lumMod val="40000"/>
              <a:lumOff val="6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958"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EMS Technology</a:t>
            </a:r>
          </a:p>
          <a:p>
            <a:pPr marL="111125" marR="0" lvl="0" indent="-111125" algn="l" defTabSz="91395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0" cap="none" spc="0" normalizeH="0" baseline="0" noProof="0">
                <a:ln>
                  <a:noFill/>
                </a:ln>
                <a:gradFill>
                  <a:gsLst>
                    <a:gs pos="1250">
                      <a:srgbClr val="0D0D0D"/>
                    </a:gs>
                    <a:gs pos="100000">
                      <a:srgbClr val="0D0D0D"/>
                    </a:gs>
                  </a:gsLst>
                  <a:lin ang="5400000" scaled="0"/>
                </a:gradFill>
                <a:effectLst/>
                <a:uLnTx/>
                <a:uFillTx/>
                <a:latin typeface="Segoe UI"/>
                <a:ea typeface="+mn-ea"/>
                <a:cs typeface="Segoe UI" panose="020B0502040204020203" pitchFamily="34" charset="0"/>
              </a:rPr>
              <a:t>Intune conditional access</a:t>
            </a:r>
          </a:p>
        </p:txBody>
      </p:sp>
      <p:grpSp>
        <p:nvGrpSpPr>
          <p:cNvPr id="27" name="Group 26">
            <a:extLst>
              <a:ext uri="{FF2B5EF4-FFF2-40B4-BE49-F238E27FC236}">
                <a16:creationId xmlns:a16="http://schemas.microsoft.com/office/drawing/2014/main" id="{0D9F2982-07FB-49F0-9A5A-0F1FB7F01396}"/>
              </a:ext>
            </a:extLst>
          </p:cNvPr>
          <p:cNvGrpSpPr/>
          <p:nvPr/>
        </p:nvGrpSpPr>
        <p:grpSpPr>
          <a:xfrm>
            <a:off x="3295741" y="92713"/>
            <a:ext cx="1438529" cy="845349"/>
            <a:chOff x="3295741" y="103791"/>
            <a:chExt cx="1474746" cy="866632"/>
          </a:xfrm>
        </p:grpSpPr>
        <p:sp>
          <p:nvSpPr>
            <p:cNvPr id="61" name="Rectangle 60"/>
            <p:cNvSpPr/>
            <p:nvPr/>
          </p:nvSpPr>
          <p:spPr>
            <a:xfrm>
              <a:off x="4109788" y="405783"/>
              <a:ext cx="660699" cy="276969"/>
            </a:xfrm>
            <a:prstGeom prst="rect">
              <a:avLst/>
            </a:prstGeom>
          </p:spPr>
          <p:txBody>
            <a:bodyPr wrap="none" lIns="91411" tIns="45705" rIns="91411" bIns="45705">
              <a:spAutoFit/>
            </a:bodyPr>
            <a:lstStyle/>
            <a:p>
              <a:pPr marL="0" marR="0" lvl="0" indent="0" algn="ctr" defTabSz="914134"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1250">
                        <a:srgbClr val="E81123"/>
                      </a:gs>
                      <a:gs pos="100000">
                        <a:srgbClr val="E81123"/>
                      </a:gs>
                    </a:gsLst>
                    <a:lin ang="5400000" scaled="0"/>
                  </a:gradFill>
                  <a:effectLst/>
                  <a:uLnTx/>
                  <a:uFillTx/>
                  <a:latin typeface="Segoe UI"/>
                  <a:ea typeface="+mn-ea"/>
                  <a:cs typeface="Segoe UI" panose="020B0502040204020203" pitchFamily="34" charset="0"/>
                </a:rPr>
                <a:t>ENTER</a:t>
              </a:r>
            </a:p>
          </p:txBody>
        </p:sp>
        <p:grpSp>
          <p:nvGrpSpPr>
            <p:cNvPr id="5" name="Group 4">
              <a:extLst>
                <a:ext uri="{FF2B5EF4-FFF2-40B4-BE49-F238E27FC236}">
                  <a16:creationId xmlns:a16="http://schemas.microsoft.com/office/drawing/2014/main" id="{B13D5199-F5A4-4E4F-B456-0521A7F9A680}"/>
                </a:ext>
              </a:extLst>
            </p:cNvPr>
            <p:cNvGrpSpPr/>
            <p:nvPr/>
          </p:nvGrpSpPr>
          <p:grpSpPr>
            <a:xfrm>
              <a:off x="3295741" y="103791"/>
              <a:ext cx="866756" cy="866632"/>
              <a:chOff x="3294176" y="154588"/>
              <a:chExt cx="716888" cy="716786"/>
            </a:xfrm>
          </p:grpSpPr>
          <p:pic>
            <p:nvPicPr>
              <p:cNvPr id="463" name="Picture 462">
                <a:extLst>
                  <a:ext uri="{FF2B5EF4-FFF2-40B4-BE49-F238E27FC236}">
                    <a16:creationId xmlns:a16="http://schemas.microsoft.com/office/drawing/2014/main" id="{C5CA6CD5-EC99-4BCE-9250-7441BA3529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3294176" y="154588"/>
                <a:ext cx="716888" cy="716786"/>
              </a:xfrm>
              <a:custGeom>
                <a:avLst/>
                <a:gdLst>
                  <a:gd name="connsiteX0" fmla="*/ 716888 w 716888"/>
                  <a:gd name="connsiteY0" fmla="*/ 459051 h 716786"/>
                  <a:gd name="connsiteX1" fmla="*/ 716888 w 716888"/>
                  <a:gd name="connsiteY1" fmla="*/ 716786 h 716786"/>
                  <a:gd name="connsiteX2" fmla="*/ 449127 w 716888"/>
                  <a:gd name="connsiteY2" fmla="*/ 716786 h 716786"/>
                  <a:gd name="connsiteX3" fmla="*/ 506299 w 716888"/>
                  <a:gd name="connsiteY3" fmla="*/ 699039 h 716786"/>
                  <a:gd name="connsiteX4" fmla="*/ 703654 w 716888"/>
                  <a:gd name="connsiteY4" fmla="*/ 501684 h 716786"/>
                  <a:gd name="connsiteX5" fmla="*/ 0 w 716888"/>
                  <a:gd name="connsiteY5" fmla="*/ 436475 h 716786"/>
                  <a:gd name="connsiteX6" fmla="*/ 20242 w 716888"/>
                  <a:gd name="connsiteY6" fmla="*/ 501684 h 716786"/>
                  <a:gd name="connsiteX7" fmla="*/ 217597 w 716888"/>
                  <a:gd name="connsiteY7" fmla="*/ 699039 h 716786"/>
                  <a:gd name="connsiteX8" fmla="*/ 274769 w 716888"/>
                  <a:gd name="connsiteY8" fmla="*/ 716786 h 716786"/>
                  <a:gd name="connsiteX9" fmla="*/ 0 w 716888"/>
                  <a:gd name="connsiteY9" fmla="*/ 716786 h 716786"/>
                  <a:gd name="connsiteX10" fmla="*/ 361948 w 716888"/>
                  <a:gd name="connsiteY10" fmla="*/ 85983 h 716786"/>
                  <a:gd name="connsiteX11" fmla="*/ 633298 w 716888"/>
                  <a:gd name="connsiteY11" fmla="*/ 357333 h 716786"/>
                  <a:gd name="connsiteX12" fmla="*/ 361948 w 716888"/>
                  <a:gd name="connsiteY12" fmla="*/ 628683 h 716786"/>
                  <a:gd name="connsiteX13" fmla="*/ 90598 w 716888"/>
                  <a:gd name="connsiteY13" fmla="*/ 357333 h 716786"/>
                  <a:gd name="connsiteX14" fmla="*/ 361948 w 716888"/>
                  <a:gd name="connsiteY14" fmla="*/ 85983 h 716786"/>
                  <a:gd name="connsiteX15" fmla="*/ 455957 w 716888"/>
                  <a:gd name="connsiteY15" fmla="*/ 0 h 716786"/>
                  <a:gd name="connsiteX16" fmla="*/ 716888 w 716888"/>
                  <a:gd name="connsiteY16" fmla="*/ 0 h 716786"/>
                  <a:gd name="connsiteX17" fmla="*/ 716888 w 716888"/>
                  <a:gd name="connsiteY17" fmla="*/ 255615 h 716786"/>
                  <a:gd name="connsiteX18" fmla="*/ 703654 w 716888"/>
                  <a:gd name="connsiteY18" fmla="*/ 212982 h 716786"/>
                  <a:gd name="connsiteX19" fmla="*/ 506299 w 716888"/>
                  <a:gd name="connsiteY19" fmla="*/ 15627 h 716786"/>
                  <a:gd name="connsiteX20" fmla="*/ 0 w 716888"/>
                  <a:gd name="connsiteY20" fmla="*/ 0 h 716786"/>
                  <a:gd name="connsiteX21" fmla="*/ 267940 w 716888"/>
                  <a:gd name="connsiteY21" fmla="*/ 0 h 716786"/>
                  <a:gd name="connsiteX22" fmla="*/ 217597 w 716888"/>
                  <a:gd name="connsiteY22" fmla="*/ 15627 h 716786"/>
                  <a:gd name="connsiteX23" fmla="*/ 20242 w 716888"/>
                  <a:gd name="connsiteY23" fmla="*/ 212982 h 716786"/>
                  <a:gd name="connsiteX24" fmla="*/ 0 w 716888"/>
                  <a:gd name="connsiteY24" fmla="*/ 278191 h 71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16888" h="716786">
                    <a:moveTo>
                      <a:pt x="716888" y="459051"/>
                    </a:moveTo>
                    <a:lnTo>
                      <a:pt x="716888" y="716786"/>
                    </a:lnTo>
                    <a:lnTo>
                      <a:pt x="449127" y="716786"/>
                    </a:lnTo>
                    <a:lnTo>
                      <a:pt x="506299" y="699039"/>
                    </a:lnTo>
                    <a:cubicBezTo>
                      <a:pt x="595035" y="661507"/>
                      <a:pt x="666122" y="590420"/>
                      <a:pt x="703654" y="501684"/>
                    </a:cubicBezTo>
                    <a:close/>
                    <a:moveTo>
                      <a:pt x="0" y="436475"/>
                    </a:moveTo>
                    <a:lnTo>
                      <a:pt x="20242" y="501684"/>
                    </a:lnTo>
                    <a:cubicBezTo>
                      <a:pt x="57774" y="590420"/>
                      <a:pt x="128862" y="661507"/>
                      <a:pt x="217597" y="699039"/>
                    </a:cubicBezTo>
                    <a:lnTo>
                      <a:pt x="274769" y="716786"/>
                    </a:lnTo>
                    <a:lnTo>
                      <a:pt x="0" y="716786"/>
                    </a:lnTo>
                    <a:close/>
                    <a:moveTo>
                      <a:pt x="361948" y="85983"/>
                    </a:moveTo>
                    <a:cubicBezTo>
                      <a:pt x="511810" y="85983"/>
                      <a:pt x="633298" y="207471"/>
                      <a:pt x="633298" y="357333"/>
                    </a:cubicBezTo>
                    <a:cubicBezTo>
                      <a:pt x="633298" y="507195"/>
                      <a:pt x="511810" y="628683"/>
                      <a:pt x="361948" y="628683"/>
                    </a:cubicBezTo>
                    <a:cubicBezTo>
                      <a:pt x="212086" y="628683"/>
                      <a:pt x="90598" y="507195"/>
                      <a:pt x="90598" y="357333"/>
                    </a:cubicBezTo>
                    <a:cubicBezTo>
                      <a:pt x="90598" y="207471"/>
                      <a:pt x="212086" y="85983"/>
                      <a:pt x="361948" y="85983"/>
                    </a:cubicBezTo>
                    <a:close/>
                    <a:moveTo>
                      <a:pt x="455957" y="0"/>
                    </a:moveTo>
                    <a:lnTo>
                      <a:pt x="716888" y="0"/>
                    </a:lnTo>
                    <a:lnTo>
                      <a:pt x="716888" y="255615"/>
                    </a:lnTo>
                    <a:lnTo>
                      <a:pt x="703654" y="212982"/>
                    </a:lnTo>
                    <a:cubicBezTo>
                      <a:pt x="666122" y="124246"/>
                      <a:pt x="595035" y="53159"/>
                      <a:pt x="506299" y="15627"/>
                    </a:cubicBezTo>
                    <a:close/>
                    <a:moveTo>
                      <a:pt x="0" y="0"/>
                    </a:moveTo>
                    <a:lnTo>
                      <a:pt x="267940" y="0"/>
                    </a:lnTo>
                    <a:lnTo>
                      <a:pt x="217597" y="15627"/>
                    </a:lnTo>
                    <a:cubicBezTo>
                      <a:pt x="128862" y="53159"/>
                      <a:pt x="57774" y="124246"/>
                      <a:pt x="20242" y="212982"/>
                    </a:cubicBezTo>
                    <a:lnTo>
                      <a:pt x="0" y="278191"/>
                    </a:lnTo>
                    <a:close/>
                  </a:path>
                </a:pathLst>
              </a:custGeom>
            </p:spPr>
          </p:pic>
          <p:sp>
            <p:nvSpPr>
              <p:cNvPr id="491" name="Oval 490">
                <a:extLst>
                  <a:ext uri="{FF2B5EF4-FFF2-40B4-BE49-F238E27FC236}">
                    <a16:creationId xmlns:a16="http://schemas.microsoft.com/office/drawing/2014/main" id="{381F48BB-BA4A-4067-97CF-BBB969268DA2}"/>
                  </a:ext>
                </a:extLst>
              </p:cNvPr>
              <p:cNvSpPr/>
              <p:nvPr/>
            </p:nvSpPr>
            <p:spPr>
              <a:xfrm>
                <a:off x="3373780" y="229513"/>
                <a:ext cx="544412" cy="52198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3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grpSp>
        <p:nvGrpSpPr>
          <p:cNvPr id="39" name="Group 38">
            <a:extLst>
              <a:ext uri="{FF2B5EF4-FFF2-40B4-BE49-F238E27FC236}">
                <a16:creationId xmlns:a16="http://schemas.microsoft.com/office/drawing/2014/main" id="{BD419566-D572-4F10-9407-BE59A9B27460}"/>
              </a:ext>
            </a:extLst>
          </p:cNvPr>
          <p:cNvGrpSpPr/>
          <p:nvPr/>
        </p:nvGrpSpPr>
        <p:grpSpPr>
          <a:xfrm>
            <a:off x="637203" y="2263130"/>
            <a:ext cx="2473683" cy="777220"/>
            <a:chOff x="637203" y="2263130"/>
            <a:chExt cx="2473683" cy="777220"/>
          </a:xfrm>
        </p:grpSpPr>
        <p:sp>
          <p:nvSpPr>
            <p:cNvPr id="521" name="Rectangular Callout 520"/>
            <p:cNvSpPr/>
            <p:nvPr/>
          </p:nvSpPr>
          <p:spPr>
            <a:xfrm>
              <a:off x="637203" y="2263130"/>
              <a:ext cx="2473683" cy="615700"/>
            </a:xfrm>
            <a:prstGeom prst="rect">
              <a:avLst/>
            </a:prstGeom>
            <a:solidFill>
              <a:schemeClr val="accent6">
                <a:lumMod val="40000"/>
                <a:lumOff val="6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958"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Office 365 Technology</a:t>
              </a:r>
            </a:p>
            <a:p>
              <a:pPr marL="111125" marR="0" lvl="0" indent="-111125" algn="l" defTabSz="91395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0" cap="none" spc="0" normalizeH="0" baseline="0" noProof="0">
                  <a:ln>
                    <a:noFill/>
                  </a:ln>
                  <a:gradFill>
                    <a:gsLst>
                      <a:gs pos="1250">
                        <a:srgbClr val="0D0D0D"/>
                      </a:gs>
                      <a:gs pos="100000">
                        <a:srgbClr val="0D0D0D"/>
                      </a:gs>
                    </a:gsLst>
                    <a:lin ang="5400000" scaled="0"/>
                  </a:gradFill>
                  <a:effectLst/>
                  <a:uLnTx/>
                  <a:uFillTx/>
                  <a:latin typeface="Segoe UI"/>
                  <a:ea typeface="+mn-ea"/>
                  <a:cs typeface="Segoe UI" panose="020B0502040204020203" pitchFamily="34" charset="0"/>
                </a:rPr>
                <a:t>Advanced Threat Protection</a:t>
              </a:r>
              <a:br>
                <a:rPr kumimoji="0" lang="en-US" sz="1050" b="0" i="0" u="none" strike="noStrike" kern="0" cap="none" spc="0" normalizeH="0" baseline="0" noProof="0">
                  <a:ln>
                    <a:noFill/>
                  </a:ln>
                  <a:gradFill>
                    <a:gsLst>
                      <a:gs pos="1250">
                        <a:srgbClr val="0D0D0D"/>
                      </a:gs>
                      <a:gs pos="100000">
                        <a:srgbClr val="0D0D0D"/>
                      </a:gs>
                    </a:gsLst>
                    <a:lin ang="5400000" scaled="0"/>
                  </a:gradFill>
                  <a:effectLst/>
                  <a:uLnTx/>
                  <a:uFillTx/>
                  <a:latin typeface="Segoe UI"/>
                  <a:ea typeface="+mn-ea"/>
                  <a:cs typeface="Segoe UI" panose="020B0502040204020203" pitchFamily="34" charset="0"/>
                </a:rPr>
              </a:br>
              <a:r>
                <a:rPr kumimoji="0" lang="en-US" sz="1050" b="0" i="0" u="none" strike="noStrike" kern="0" cap="none" spc="0" normalizeH="0" baseline="0" noProof="0">
                  <a:ln>
                    <a:noFill/>
                  </a:ln>
                  <a:gradFill>
                    <a:gsLst>
                      <a:gs pos="1250">
                        <a:srgbClr val="0D0D0D"/>
                      </a:gs>
                      <a:gs pos="100000">
                        <a:srgbClr val="0D0D0D"/>
                      </a:gs>
                    </a:gsLst>
                    <a:lin ang="5400000" scaled="0"/>
                  </a:gradFill>
                  <a:effectLst/>
                  <a:uLnTx/>
                  <a:uFillTx/>
                  <a:latin typeface="Segoe UI"/>
                  <a:ea typeface="+mn-ea"/>
                  <a:cs typeface="Segoe UI" panose="020B0502040204020203" pitchFamily="34" charset="0"/>
                </a:rPr>
                <a:t>(</a:t>
              </a:r>
              <a:r>
                <a:rPr kumimoji="0" lang="en-US" sz="1050" b="0" i="1" u="none" strike="noStrike" kern="0" cap="none" spc="0" normalizeH="0" baseline="0" noProof="0">
                  <a:ln>
                    <a:noFill/>
                  </a:ln>
                  <a:gradFill>
                    <a:gsLst>
                      <a:gs pos="1250">
                        <a:srgbClr val="0D0D0D"/>
                      </a:gs>
                      <a:gs pos="100000">
                        <a:srgbClr val="0D0D0D"/>
                      </a:gs>
                    </a:gsLst>
                    <a:lin ang="5400000" scaled="0"/>
                  </a:gradFill>
                  <a:effectLst/>
                  <a:uLnTx/>
                  <a:uFillTx/>
                  <a:latin typeface="Segoe UI"/>
                  <a:ea typeface="+mn-ea"/>
                  <a:cs typeface="Segoe UI" panose="020B0502040204020203" pitchFamily="34" charset="0"/>
                </a:rPr>
                <a:t>requires E5)</a:t>
              </a:r>
            </a:p>
          </p:txBody>
        </p:sp>
        <p:cxnSp>
          <p:nvCxnSpPr>
            <p:cNvPr id="519" name="Straight Connector 518">
              <a:extLst>
                <a:ext uri="{FF2B5EF4-FFF2-40B4-BE49-F238E27FC236}">
                  <a16:creationId xmlns:a16="http://schemas.microsoft.com/office/drawing/2014/main" id="{89CD0BC5-E0AA-4ADF-A35B-ED88E7211369}"/>
                </a:ext>
              </a:extLst>
            </p:cNvPr>
            <p:cNvCxnSpPr>
              <a:cxnSpLocks/>
            </p:cNvCxnSpPr>
            <p:nvPr/>
          </p:nvCxnSpPr>
          <p:spPr>
            <a:xfrm>
              <a:off x="1525300" y="2870970"/>
              <a:ext cx="0" cy="169380"/>
            </a:xfrm>
            <a:prstGeom prst="line">
              <a:avLst/>
            </a:prstGeom>
            <a:solidFill>
              <a:schemeClr val="accent6">
                <a:lumMod val="40000"/>
                <a:lumOff val="60000"/>
              </a:schemeClr>
            </a:solidFill>
            <a:ln w="38100">
              <a:solidFill>
                <a:schemeClr val="accent1"/>
              </a:solidFill>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38" name="Group 37">
            <a:extLst>
              <a:ext uri="{FF2B5EF4-FFF2-40B4-BE49-F238E27FC236}">
                <a16:creationId xmlns:a16="http://schemas.microsoft.com/office/drawing/2014/main" id="{2CE4B30E-78D5-418B-91D2-3B47FC040987}"/>
              </a:ext>
            </a:extLst>
          </p:cNvPr>
          <p:cNvGrpSpPr/>
          <p:nvPr/>
        </p:nvGrpSpPr>
        <p:grpSpPr>
          <a:xfrm>
            <a:off x="3757521" y="1557610"/>
            <a:ext cx="2754637" cy="1146589"/>
            <a:chOff x="3757521" y="1557610"/>
            <a:chExt cx="2754637" cy="1146589"/>
          </a:xfrm>
        </p:grpSpPr>
        <p:sp>
          <p:nvSpPr>
            <p:cNvPr id="553" name="Rectangular Callout 552"/>
            <p:cNvSpPr/>
            <p:nvPr/>
          </p:nvSpPr>
          <p:spPr>
            <a:xfrm>
              <a:off x="3757521" y="1711275"/>
              <a:ext cx="2754637" cy="992924"/>
            </a:xfrm>
            <a:prstGeom prst="rect">
              <a:avLst/>
            </a:prstGeom>
            <a:solidFill>
              <a:schemeClr val="accent6">
                <a:lumMod val="40000"/>
                <a:lumOff val="6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958"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Windows 10 Technology</a:t>
              </a:r>
            </a:p>
            <a:p>
              <a:pPr marL="111125" marR="0" lvl="0" indent="-111125" algn="l" defTabSz="91395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0" cap="none" spc="0" normalizeH="0" baseline="0" noProof="0">
                  <a:ln>
                    <a:noFill/>
                  </a:ln>
                  <a:gradFill>
                    <a:gsLst>
                      <a:gs pos="1250">
                        <a:srgbClr val="0D0D0D"/>
                      </a:gs>
                      <a:gs pos="100000">
                        <a:srgbClr val="0D0D0D"/>
                      </a:gs>
                    </a:gsLst>
                    <a:lin ang="5400000" scaled="0"/>
                  </a:gradFill>
                  <a:effectLst/>
                  <a:uLnTx/>
                  <a:uFillTx/>
                  <a:latin typeface="Segoe UI"/>
                  <a:ea typeface="+mn-ea"/>
                  <a:cs typeface="Segoe UI" panose="020B0502040204020203" pitchFamily="34" charset="0"/>
                </a:rPr>
                <a:t>Device Guard</a:t>
              </a:r>
            </a:p>
            <a:p>
              <a:pPr marL="111125" marR="0" lvl="0" indent="-111125" algn="l" defTabSz="91395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0" cap="none" spc="0" normalizeH="0" baseline="0" noProof="0">
                  <a:ln>
                    <a:noFill/>
                  </a:ln>
                  <a:gradFill>
                    <a:gsLst>
                      <a:gs pos="1250">
                        <a:srgbClr val="0D0D0D"/>
                      </a:gs>
                      <a:gs pos="100000">
                        <a:srgbClr val="0D0D0D"/>
                      </a:gs>
                    </a:gsLst>
                    <a:lin ang="5400000" scaled="0"/>
                  </a:gradFill>
                  <a:effectLst/>
                  <a:uLnTx/>
                  <a:uFillTx/>
                  <a:latin typeface="Segoe UI"/>
                  <a:ea typeface="+mn-ea"/>
                  <a:cs typeface="Segoe UI" panose="020B0502040204020203" pitchFamily="34" charset="0"/>
                </a:rPr>
                <a:t>Credential Guard</a:t>
              </a:r>
            </a:p>
            <a:p>
              <a:pPr marL="111125" marR="0" lvl="0" indent="-111125" algn="l" defTabSz="91395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0" cap="none" spc="0" normalizeH="0" baseline="0" noProof="0">
                  <a:ln>
                    <a:noFill/>
                  </a:ln>
                  <a:gradFill>
                    <a:gsLst>
                      <a:gs pos="1250">
                        <a:srgbClr val="0D0D0D"/>
                      </a:gs>
                      <a:gs pos="100000">
                        <a:srgbClr val="0D0D0D"/>
                      </a:gs>
                    </a:gsLst>
                    <a:lin ang="5400000" scaled="0"/>
                  </a:gradFill>
                  <a:effectLst/>
                  <a:uLnTx/>
                  <a:uFillTx/>
                  <a:latin typeface="Segoe UI"/>
                  <a:ea typeface="+mn-ea"/>
                  <a:cs typeface="Segoe UI" panose="020B0502040204020203" pitchFamily="34" charset="0"/>
                </a:rPr>
                <a:t>Defender Advanced Threat Protection </a:t>
              </a:r>
              <a:r>
                <a:rPr kumimoji="0" lang="en-US" sz="1050" b="0" i="1" u="none" strike="noStrike" kern="0" cap="none" spc="0" normalizeH="0" baseline="0" noProof="0">
                  <a:ln>
                    <a:noFill/>
                  </a:ln>
                  <a:gradFill>
                    <a:gsLst>
                      <a:gs pos="1250">
                        <a:srgbClr val="0D0D0D"/>
                      </a:gs>
                      <a:gs pos="100000">
                        <a:srgbClr val="0D0D0D"/>
                      </a:gs>
                    </a:gsLst>
                    <a:lin ang="5400000" scaled="0"/>
                  </a:gradFill>
                  <a:effectLst/>
                  <a:uLnTx/>
                  <a:uFillTx/>
                  <a:latin typeface="Segoe UI"/>
                  <a:ea typeface="+mn-ea"/>
                  <a:cs typeface="Segoe UI" panose="020B0502040204020203" pitchFamily="34" charset="0"/>
                </a:rPr>
                <a:t>(requires E5)</a:t>
              </a:r>
            </a:p>
          </p:txBody>
        </p:sp>
        <p:cxnSp>
          <p:nvCxnSpPr>
            <p:cNvPr id="520" name="Straight Connector 519">
              <a:extLst>
                <a:ext uri="{FF2B5EF4-FFF2-40B4-BE49-F238E27FC236}">
                  <a16:creationId xmlns:a16="http://schemas.microsoft.com/office/drawing/2014/main" id="{6180E7BF-3749-47FD-A375-2D68E567F5B4}"/>
                </a:ext>
              </a:extLst>
            </p:cNvPr>
            <p:cNvCxnSpPr>
              <a:cxnSpLocks/>
            </p:cNvCxnSpPr>
            <p:nvPr/>
          </p:nvCxnSpPr>
          <p:spPr>
            <a:xfrm flipV="1">
              <a:off x="3813988" y="1557610"/>
              <a:ext cx="0" cy="169380"/>
            </a:xfrm>
            <a:prstGeom prst="line">
              <a:avLst/>
            </a:prstGeom>
            <a:solidFill>
              <a:schemeClr val="accent6">
                <a:lumMod val="40000"/>
                <a:lumOff val="60000"/>
              </a:schemeClr>
            </a:solidFill>
            <a:ln w="38100">
              <a:solidFill>
                <a:schemeClr val="accent1"/>
              </a:solidFill>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37" name="Group 36">
            <a:extLst>
              <a:ext uri="{FF2B5EF4-FFF2-40B4-BE49-F238E27FC236}">
                <a16:creationId xmlns:a16="http://schemas.microsoft.com/office/drawing/2014/main" id="{F21C098B-7514-412E-B93B-DF626807AE19}"/>
              </a:ext>
            </a:extLst>
          </p:cNvPr>
          <p:cNvGrpSpPr/>
          <p:nvPr/>
        </p:nvGrpSpPr>
        <p:grpSpPr>
          <a:xfrm>
            <a:off x="7612712" y="1262334"/>
            <a:ext cx="4375214" cy="1544513"/>
            <a:chOff x="7612712" y="1262334"/>
            <a:chExt cx="4375214" cy="1544513"/>
          </a:xfrm>
        </p:grpSpPr>
        <p:sp>
          <p:nvSpPr>
            <p:cNvPr id="528" name="Rectangular Callout 527"/>
            <p:cNvSpPr/>
            <p:nvPr/>
          </p:nvSpPr>
          <p:spPr>
            <a:xfrm>
              <a:off x="7909193" y="1262334"/>
              <a:ext cx="4078733" cy="1544513"/>
            </a:xfrm>
            <a:prstGeom prst="rect">
              <a:avLst/>
            </a:prstGeom>
            <a:solidFill>
              <a:schemeClr val="accent6">
                <a:lumMod val="40000"/>
                <a:lumOff val="6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958"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Published Guidance</a:t>
              </a:r>
            </a:p>
            <a:p>
              <a:pPr marL="111125" marR="0" lvl="0" indent="-111125" algn="l" defTabSz="91395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0" cap="none" spc="0" normalizeH="0" baseline="0" noProof="0" dirty="0">
                  <a:ln>
                    <a:noFill/>
                  </a:ln>
                  <a:gradFill>
                    <a:gsLst>
                      <a:gs pos="1250">
                        <a:srgbClr val="0D0D0D"/>
                      </a:gs>
                      <a:gs pos="100000">
                        <a:srgbClr val="0D0D0D"/>
                      </a:gs>
                    </a:gsLst>
                    <a:lin ang="5400000" scaled="0"/>
                  </a:gradFill>
                  <a:effectLst/>
                  <a:uLnTx/>
                  <a:uFillTx/>
                  <a:latin typeface="Segoe UI"/>
                  <a:ea typeface="+mn-ea"/>
                  <a:cs typeface="Segoe UI" panose="020B0502040204020203" pitchFamily="34" charset="0"/>
                </a:rPr>
                <a:t>Securing Privileged Access </a:t>
              </a:r>
              <a:r>
                <a:rPr kumimoji="0" lang="en-US" sz="1050" b="0" i="0" u="none" strike="noStrike" kern="0" cap="none" spc="0" normalizeH="0" baseline="0" noProof="0" dirty="0">
                  <a:ln>
                    <a:noFill/>
                  </a:ln>
                  <a:gradFill>
                    <a:gsLst>
                      <a:gs pos="1250">
                        <a:srgbClr val="0D0D0D"/>
                      </a:gs>
                      <a:gs pos="100000">
                        <a:srgbClr val="0D0D0D"/>
                      </a:gs>
                    </a:gsLst>
                    <a:lin ang="5400000" scaled="0"/>
                  </a:gradFill>
                  <a:effectLst/>
                  <a:uLnTx/>
                  <a:uFillTx/>
                  <a:latin typeface="Segoe UI"/>
                  <a:ea typeface="+mn-ea"/>
                  <a:cs typeface="Segoe UI" panose="020B0502040204020203" pitchFamily="34" charset="0"/>
                  <a:hlinkClick r:id="rId7"/>
                </a:rPr>
                <a:t>Roadmap</a:t>
              </a:r>
              <a:endParaRPr kumimoji="0" lang="en-US" sz="1050" b="0" i="0" u="none" strike="noStrike" kern="0" cap="none" spc="0" normalizeH="0" baseline="0" noProof="0" dirty="0">
                <a:ln>
                  <a:noFill/>
                </a:ln>
                <a:gradFill>
                  <a:gsLst>
                    <a:gs pos="1250">
                      <a:srgbClr val="0D0D0D"/>
                    </a:gs>
                    <a:gs pos="100000">
                      <a:srgbClr val="0D0D0D"/>
                    </a:gs>
                  </a:gsLst>
                  <a:lin ang="5400000" scaled="0"/>
                </a:gradFill>
                <a:effectLst/>
                <a:uLnTx/>
                <a:uFillTx/>
                <a:latin typeface="Segoe UI"/>
                <a:ea typeface="+mn-ea"/>
                <a:cs typeface="Segoe UI" panose="020B0502040204020203" pitchFamily="34" charset="0"/>
              </a:endParaRPr>
            </a:p>
            <a:p>
              <a:pPr marL="0" marR="0" lvl="0" indent="0" algn="l" defTabSz="913958"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Professional Services</a:t>
              </a:r>
            </a:p>
            <a:p>
              <a:pPr marL="111125" marR="0" lvl="0" indent="-111125" algn="l" defTabSz="91395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0" cap="none" spc="0" normalizeH="0" baseline="0" noProof="0" dirty="0">
                  <a:ln>
                    <a:noFill/>
                  </a:ln>
                  <a:gradFill>
                    <a:gsLst>
                      <a:gs pos="1250">
                        <a:srgbClr val="0D0D0D"/>
                      </a:gs>
                      <a:gs pos="100000">
                        <a:srgbClr val="0D0D0D"/>
                      </a:gs>
                    </a:gsLst>
                    <a:lin ang="5400000" scaled="0"/>
                  </a:gradFill>
                  <a:effectLst/>
                  <a:uLnTx/>
                  <a:uFillTx/>
                  <a:latin typeface="Segoe UI"/>
                  <a:ea typeface="+mn-ea"/>
                  <a:cs typeface="Segoe UI" panose="020B0502040204020203" pitchFamily="34" charset="0"/>
                </a:rPr>
                <a:t>Security Foundation</a:t>
              </a:r>
            </a:p>
            <a:p>
              <a:pPr marL="111125" marR="0" lvl="0" indent="-111125" algn="l" defTabSz="91395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0" cap="none" spc="0" normalizeH="0" baseline="0" noProof="0" dirty="0">
                  <a:ln>
                    <a:noFill/>
                  </a:ln>
                  <a:gradFill>
                    <a:gsLst>
                      <a:gs pos="1250">
                        <a:srgbClr val="0D0D0D"/>
                      </a:gs>
                      <a:gs pos="100000">
                        <a:srgbClr val="0D0D0D"/>
                      </a:gs>
                    </a:gsLst>
                    <a:lin ang="5400000" scaled="0"/>
                  </a:gradFill>
                  <a:effectLst/>
                  <a:uLnTx/>
                  <a:uFillTx/>
                  <a:latin typeface="Segoe UI"/>
                  <a:ea typeface="+mn-ea"/>
                  <a:cs typeface="Segoe UI" panose="020B0502040204020203" pitchFamily="34" charset="0"/>
                </a:rPr>
                <a:t>Enhanced Security Admin Environment (</a:t>
              </a:r>
              <a:r>
                <a:rPr kumimoji="0" lang="en-US" sz="1050" b="0" i="0" u="none" strike="noStrike" kern="0" cap="none" spc="0" normalizeH="0" baseline="0" noProof="0" dirty="0">
                  <a:ln>
                    <a:noFill/>
                  </a:ln>
                  <a:gradFill>
                    <a:gsLst>
                      <a:gs pos="1250">
                        <a:srgbClr val="0D0D0D"/>
                      </a:gs>
                      <a:gs pos="100000">
                        <a:srgbClr val="0D0D0D"/>
                      </a:gs>
                    </a:gsLst>
                    <a:lin ang="5400000" scaled="0"/>
                  </a:gradFill>
                  <a:effectLst/>
                  <a:uLnTx/>
                  <a:uFillTx/>
                  <a:latin typeface="Segoe UI"/>
                  <a:ea typeface="+mn-ea"/>
                  <a:cs typeface="Segoe UI" panose="020B0502040204020203" pitchFamily="34" charset="0"/>
                  <a:hlinkClick r:id="rId8"/>
                </a:rPr>
                <a:t>ESAE</a:t>
              </a:r>
              <a:r>
                <a:rPr kumimoji="0" lang="en-US" sz="1050" b="0" i="0" u="none" strike="noStrike" kern="0" cap="none" spc="0" normalizeH="0" baseline="0" noProof="0" dirty="0">
                  <a:ln>
                    <a:noFill/>
                  </a:ln>
                  <a:gradFill>
                    <a:gsLst>
                      <a:gs pos="1250">
                        <a:srgbClr val="0D0D0D"/>
                      </a:gs>
                      <a:gs pos="100000">
                        <a:srgbClr val="0D0D0D"/>
                      </a:gs>
                    </a:gsLst>
                    <a:lin ang="5400000" scaled="0"/>
                  </a:gradFill>
                  <a:effectLst/>
                  <a:uLnTx/>
                  <a:uFillTx/>
                  <a:latin typeface="Segoe UI"/>
                  <a:ea typeface="+mn-ea"/>
                  <a:cs typeface="Segoe UI" panose="020B0502040204020203" pitchFamily="34" charset="0"/>
                </a:rPr>
                <a:t>)</a:t>
              </a:r>
            </a:p>
            <a:p>
              <a:pPr marL="0" marR="0" lvl="0" indent="0" algn="l" defTabSz="913958"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Technology</a:t>
              </a:r>
            </a:p>
            <a:p>
              <a:pPr marL="111125" marR="0" lvl="0" indent="-111125" algn="l" defTabSz="91395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0" cap="none" spc="0" normalizeH="0" baseline="0" noProof="0" dirty="0">
                  <a:ln>
                    <a:noFill/>
                  </a:ln>
                  <a:gradFill>
                    <a:gsLst>
                      <a:gs pos="1250">
                        <a:srgbClr val="0D0D0D"/>
                      </a:gs>
                      <a:gs pos="100000">
                        <a:srgbClr val="0D0D0D"/>
                      </a:gs>
                    </a:gsLst>
                    <a:lin ang="5400000" scaled="0"/>
                  </a:gradFill>
                  <a:effectLst/>
                  <a:uLnTx/>
                  <a:uFillTx/>
                  <a:latin typeface="Segoe UI"/>
                  <a:ea typeface="+mn-ea"/>
                  <a:cs typeface="Segoe UI" panose="020B0502040204020203" pitchFamily="34" charset="0"/>
                </a:rPr>
                <a:t>Advanced Threat Analytics (in EMS E3)</a:t>
              </a:r>
            </a:p>
            <a:p>
              <a:pPr marL="111125" marR="0" lvl="0" indent="-111125" algn="l" defTabSz="91395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0" cap="none" spc="0" normalizeH="0" baseline="0" noProof="0" dirty="0">
                  <a:ln>
                    <a:noFill/>
                  </a:ln>
                  <a:gradFill>
                    <a:gsLst>
                      <a:gs pos="1250">
                        <a:srgbClr val="0D0D0D"/>
                      </a:gs>
                      <a:gs pos="100000">
                        <a:srgbClr val="0D0D0D"/>
                      </a:gs>
                    </a:gsLst>
                    <a:lin ang="5400000" scaled="0"/>
                  </a:gradFill>
                  <a:effectLst/>
                  <a:uLnTx/>
                  <a:uFillTx/>
                  <a:latin typeface="Segoe UI"/>
                  <a:ea typeface="+mn-ea"/>
                  <a:cs typeface="Segoe UI" panose="020B0502040204020203" pitchFamily="34" charset="0"/>
                </a:rPr>
                <a:t>Azure Security Center</a:t>
              </a:r>
            </a:p>
            <a:p>
              <a:pPr marL="111125" marR="0" lvl="0" indent="-111125" algn="l" defTabSz="91395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0" cap="none" spc="0" normalizeH="0" baseline="0" noProof="0" dirty="0">
                  <a:ln>
                    <a:noFill/>
                  </a:ln>
                  <a:gradFill>
                    <a:gsLst>
                      <a:gs pos="1250">
                        <a:srgbClr val="0D0D0D"/>
                      </a:gs>
                      <a:gs pos="100000">
                        <a:srgbClr val="0D0D0D"/>
                      </a:gs>
                    </a:gsLst>
                    <a:lin ang="5400000" scaled="0"/>
                  </a:gradFill>
                  <a:effectLst/>
                  <a:uLnTx/>
                  <a:uFillTx/>
                  <a:latin typeface="Segoe UI"/>
                  <a:ea typeface="+mn-ea"/>
                  <a:cs typeface="Segoe UI" panose="020B0502040204020203" pitchFamily="34" charset="0"/>
                </a:rPr>
                <a:t>…and more</a:t>
              </a:r>
            </a:p>
          </p:txBody>
        </p:sp>
        <p:cxnSp>
          <p:nvCxnSpPr>
            <p:cNvPr id="522" name="Straight Connector 521">
              <a:extLst>
                <a:ext uri="{FF2B5EF4-FFF2-40B4-BE49-F238E27FC236}">
                  <a16:creationId xmlns:a16="http://schemas.microsoft.com/office/drawing/2014/main" id="{E25D46EB-BF0B-4654-A2B2-CAB3EFCA3DCF}"/>
                </a:ext>
              </a:extLst>
            </p:cNvPr>
            <p:cNvCxnSpPr>
              <a:cxnSpLocks/>
            </p:cNvCxnSpPr>
            <p:nvPr/>
          </p:nvCxnSpPr>
          <p:spPr>
            <a:xfrm flipH="1">
              <a:off x="7612712" y="1331643"/>
              <a:ext cx="296481" cy="0"/>
            </a:xfrm>
            <a:prstGeom prst="line">
              <a:avLst/>
            </a:prstGeom>
            <a:solidFill>
              <a:schemeClr val="accent6">
                <a:lumMod val="40000"/>
                <a:lumOff val="60000"/>
              </a:schemeClr>
            </a:solidFill>
            <a:ln w="38100">
              <a:solidFill>
                <a:schemeClr val="accent1"/>
              </a:solidFill>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36" name="Group 35">
            <a:extLst>
              <a:ext uri="{FF2B5EF4-FFF2-40B4-BE49-F238E27FC236}">
                <a16:creationId xmlns:a16="http://schemas.microsoft.com/office/drawing/2014/main" id="{820A2FDC-F8A2-4611-9C62-2822C6D8D5D9}"/>
              </a:ext>
            </a:extLst>
          </p:cNvPr>
          <p:cNvGrpSpPr/>
          <p:nvPr/>
        </p:nvGrpSpPr>
        <p:grpSpPr>
          <a:xfrm>
            <a:off x="9453957" y="3514379"/>
            <a:ext cx="2533970" cy="2133228"/>
            <a:chOff x="9453957" y="3514379"/>
            <a:chExt cx="2533970" cy="2133228"/>
          </a:xfrm>
        </p:grpSpPr>
        <p:sp>
          <p:nvSpPr>
            <p:cNvPr id="118" name="Rectangular Callout 117"/>
            <p:cNvSpPr/>
            <p:nvPr/>
          </p:nvSpPr>
          <p:spPr>
            <a:xfrm>
              <a:off x="9453957" y="3748299"/>
              <a:ext cx="2533970" cy="1899308"/>
            </a:xfrm>
            <a:prstGeom prst="rect">
              <a:avLst/>
            </a:prstGeom>
            <a:solidFill>
              <a:schemeClr val="accent6">
                <a:lumMod val="40000"/>
                <a:lumOff val="6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958"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EMS Technology</a:t>
              </a:r>
            </a:p>
            <a:p>
              <a:pPr marL="111125" marR="0" lvl="0" indent="-111125" algn="l" defTabSz="91395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0" cap="none" spc="0" normalizeH="0" baseline="0" noProof="0">
                  <a:ln>
                    <a:noFill/>
                  </a:ln>
                  <a:gradFill>
                    <a:gsLst>
                      <a:gs pos="1250">
                        <a:srgbClr val="0D0D0D"/>
                      </a:gs>
                      <a:gs pos="100000">
                        <a:srgbClr val="0D0D0D"/>
                      </a:gs>
                    </a:gsLst>
                    <a:lin ang="5400000" scaled="0"/>
                  </a:gradFill>
                  <a:effectLst/>
                  <a:uLnTx/>
                  <a:uFillTx/>
                  <a:latin typeface="Segoe UI"/>
                  <a:ea typeface="+mn-ea"/>
                  <a:cs typeface="Segoe UI" panose="020B0502040204020203" pitchFamily="34" charset="0"/>
                </a:rPr>
                <a:t>Azure Information Protection (requires E5)</a:t>
              </a:r>
            </a:p>
            <a:p>
              <a:pPr marL="0" marR="0" lvl="0" indent="0" algn="l" defTabSz="913958"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Office 365 Technology</a:t>
              </a:r>
            </a:p>
            <a:p>
              <a:pPr marL="111125" marR="0" lvl="0" indent="-111125" algn="l" defTabSz="91395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0" cap="none" spc="0" normalizeH="0" baseline="0" noProof="0">
                  <a:ln>
                    <a:noFill/>
                  </a:ln>
                  <a:gradFill>
                    <a:gsLst>
                      <a:gs pos="1250">
                        <a:srgbClr val="0D0D0D"/>
                      </a:gs>
                      <a:gs pos="100000">
                        <a:srgbClr val="0D0D0D"/>
                      </a:gs>
                    </a:gsLst>
                    <a:lin ang="5400000" scaled="0"/>
                  </a:gradFill>
                  <a:effectLst/>
                  <a:uLnTx/>
                  <a:uFillTx/>
                  <a:latin typeface="Segoe UI"/>
                  <a:ea typeface="+mn-ea"/>
                  <a:cs typeface="Segoe UI" panose="020B0502040204020203" pitchFamily="34" charset="0"/>
                </a:rPr>
                <a:t>Data Loss Prevention</a:t>
              </a:r>
            </a:p>
            <a:p>
              <a:pPr marL="0" marR="0" lvl="0" indent="0" algn="l" defTabSz="913958"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Windows 10 Technology</a:t>
              </a:r>
            </a:p>
            <a:p>
              <a:pPr marL="111125" marR="0" lvl="0" indent="-111125" algn="l" defTabSz="91395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0" cap="none" spc="0" normalizeH="0" baseline="0" noProof="0">
                  <a:ln>
                    <a:noFill/>
                  </a:ln>
                  <a:gradFill>
                    <a:gsLst>
                      <a:gs pos="1250">
                        <a:srgbClr val="0D0D0D"/>
                      </a:gs>
                      <a:gs pos="100000">
                        <a:srgbClr val="0D0D0D"/>
                      </a:gs>
                    </a:gsLst>
                    <a:lin ang="5400000" scaled="0"/>
                  </a:gradFill>
                  <a:effectLst/>
                  <a:uLnTx/>
                  <a:uFillTx/>
                  <a:latin typeface="Segoe UI"/>
                  <a:ea typeface="+mn-ea"/>
                  <a:cs typeface="Segoe UI" panose="020B0502040204020203" pitchFamily="34" charset="0"/>
                </a:rPr>
                <a:t>Windows Information Protection</a:t>
              </a:r>
            </a:p>
            <a:p>
              <a:pPr marL="0" marR="0" lvl="0" indent="0" algn="l" defTabSz="913958"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Azure Technology</a:t>
              </a:r>
            </a:p>
            <a:p>
              <a:pPr marL="111125" marR="0" lvl="0" indent="-111125" algn="l" defTabSz="91395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0" cap="none" spc="0" normalizeH="0" baseline="0" noProof="0">
                  <a:ln>
                    <a:noFill/>
                  </a:ln>
                  <a:gradFill>
                    <a:gsLst>
                      <a:gs pos="1250">
                        <a:srgbClr val="0D0D0D"/>
                      </a:gs>
                      <a:gs pos="100000">
                        <a:srgbClr val="0D0D0D"/>
                      </a:gs>
                    </a:gsLst>
                    <a:lin ang="5400000" scaled="0"/>
                  </a:gradFill>
                  <a:effectLst/>
                  <a:uLnTx/>
                  <a:uFillTx/>
                  <a:latin typeface="Segoe UI"/>
                  <a:ea typeface="+mn-ea"/>
                  <a:cs typeface="Segoe UI" panose="020B0502040204020203" pitchFamily="34" charset="0"/>
                </a:rPr>
                <a:t>Disk, Storage, SQL Encryption</a:t>
              </a:r>
            </a:p>
            <a:p>
              <a:pPr marL="111125" marR="0" lvl="0" indent="-111125" algn="l" defTabSz="91395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0" cap="none" spc="0" normalizeH="0" baseline="0" noProof="0">
                  <a:ln>
                    <a:noFill/>
                  </a:ln>
                  <a:gradFill>
                    <a:gsLst>
                      <a:gs pos="1250">
                        <a:srgbClr val="0D0D0D"/>
                      </a:gs>
                      <a:gs pos="100000">
                        <a:srgbClr val="0D0D0D"/>
                      </a:gs>
                    </a:gsLst>
                    <a:lin ang="5400000" scaled="0"/>
                  </a:gradFill>
                  <a:effectLst/>
                  <a:uLnTx/>
                  <a:uFillTx/>
                  <a:latin typeface="Segoe UI"/>
                  <a:ea typeface="+mn-ea"/>
                  <a:cs typeface="Segoe UI" panose="020B0502040204020203" pitchFamily="34" charset="0"/>
                </a:rPr>
                <a:t>Key Vault</a:t>
              </a:r>
            </a:p>
            <a:p>
              <a:pPr marL="111125" marR="0" lvl="0" indent="-111125" algn="l" defTabSz="91395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0" cap="none" spc="0" normalizeH="0" baseline="0" noProof="0">
                  <a:ln>
                    <a:noFill/>
                  </a:ln>
                  <a:gradFill>
                    <a:gsLst>
                      <a:gs pos="1250">
                        <a:srgbClr val="0D0D0D"/>
                      </a:gs>
                      <a:gs pos="100000">
                        <a:srgbClr val="0D0D0D"/>
                      </a:gs>
                    </a:gsLst>
                    <a:lin ang="5400000" scaled="0"/>
                  </a:gradFill>
                  <a:effectLst/>
                  <a:uLnTx/>
                  <a:uFillTx/>
                  <a:latin typeface="Segoe UI"/>
                  <a:ea typeface="+mn-ea"/>
                  <a:cs typeface="Segoe UI" panose="020B0502040204020203" pitchFamily="34" charset="0"/>
                </a:rPr>
                <a:t>…</a:t>
              </a:r>
            </a:p>
          </p:txBody>
        </p:sp>
        <p:cxnSp>
          <p:nvCxnSpPr>
            <p:cNvPr id="523" name="Straight Connector 522">
              <a:extLst>
                <a:ext uri="{FF2B5EF4-FFF2-40B4-BE49-F238E27FC236}">
                  <a16:creationId xmlns:a16="http://schemas.microsoft.com/office/drawing/2014/main" id="{CD3F6FD2-83DB-4A71-B867-8DCD403B6A61}"/>
                </a:ext>
              </a:extLst>
            </p:cNvPr>
            <p:cNvCxnSpPr>
              <a:cxnSpLocks/>
            </p:cNvCxnSpPr>
            <p:nvPr/>
          </p:nvCxnSpPr>
          <p:spPr>
            <a:xfrm flipV="1">
              <a:off x="9747964" y="3514379"/>
              <a:ext cx="0" cy="248916"/>
            </a:xfrm>
            <a:prstGeom prst="line">
              <a:avLst/>
            </a:prstGeom>
            <a:solidFill>
              <a:schemeClr val="accent6">
                <a:lumMod val="40000"/>
                <a:lumOff val="60000"/>
              </a:schemeClr>
            </a:solidFill>
            <a:ln w="38100">
              <a:solidFill>
                <a:schemeClr val="accent1"/>
              </a:solidFill>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35" name="Group 34">
            <a:extLst>
              <a:ext uri="{FF2B5EF4-FFF2-40B4-BE49-F238E27FC236}">
                <a16:creationId xmlns:a16="http://schemas.microsoft.com/office/drawing/2014/main" id="{E1E73486-1243-4715-8E7F-33A1B35F0428}"/>
              </a:ext>
            </a:extLst>
          </p:cNvPr>
          <p:cNvGrpSpPr/>
          <p:nvPr/>
        </p:nvGrpSpPr>
        <p:grpSpPr>
          <a:xfrm>
            <a:off x="6674800" y="4704071"/>
            <a:ext cx="2394662" cy="1864245"/>
            <a:chOff x="6674800" y="4704071"/>
            <a:chExt cx="2394662" cy="1864245"/>
          </a:xfrm>
        </p:grpSpPr>
        <p:sp>
          <p:nvSpPr>
            <p:cNvPr id="556" name="Rectangular Callout 555"/>
            <p:cNvSpPr/>
            <p:nvPr/>
          </p:nvSpPr>
          <p:spPr>
            <a:xfrm>
              <a:off x="6674800" y="4959601"/>
              <a:ext cx="2394662" cy="1608715"/>
            </a:xfrm>
            <a:prstGeom prst="rect">
              <a:avLst/>
            </a:prstGeom>
            <a:solidFill>
              <a:schemeClr val="accent6">
                <a:lumMod val="40000"/>
                <a:lumOff val="6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958"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EMS Technology</a:t>
              </a:r>
            </a:p>
            <a:p>
              <a:pPr marL="111125" marR="0" lvl="0" indent="-111125" algn="l" defTabSz="91395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0" cap="none" spc="0" normalizeH="0" baseline="0" noProof="0">
                  <a:ln>
                    <a:noFill/>
                  </a:ln>
                  <a:gradFill>
                    <a:gsLst>
                      <a:gs pos="1250">
                        <a:srgbClr val="0D0D0D"/>
                      </a:gs>
                      <a:gs pos="100000">
                        <a:srgbClr val="0D0D0D"/>
                      </a:gs>
                    </a:gsLst>
                    <a:lin ang="5400000" scaled="0"/>
                  </a:gradFill>
                  <a:effectLst/>
                  <a:uLnTx/>
                  <a:uFillTx/>
                  <a:latin typeface="Segoe UI"/>
                  <a:ea typeface="+mn-ea"/>
                  <a:cs typeface="Segoe UI" panose="020B0502040204020203" pitchFamily="34" charset="0"/>
                </a:rPr>
                <a:t>Cloud App Security (CASB) </a:t>
              </a:r>
              <a:br>
                <a:rPr kumimoji="0" lang="en-US" sz="1050" b="0" i="0" u="none" strike="noStrike" kern="0" cap="none" spc="0" normalizeH="0" baseline="0" noProof="0">
                  <a:ln>
                    <a:noFill/>
                  </a:ln>
                  <a:gradFill>
                    <a:gsLst>
                      <a:gs pos="1250">
                        <a:srgbClr val="0D0D0D"/>
                      </a:gs>
                      <a:gs pos="100000">
                        <a:srgbClr val="0D0D0D"/>
                      </a:gs>
                    </a:gsLst>
                    <a:lin ang="5400000" scaled="0"/>
                  </a:gradFill>
                  <a:effectLst/>
                  <a:uLnTx/>
                  <a:uFillTx/>
                  <a:latin typeface="Segoe UI"/>
                  <a:ea typeface="+mn-ea"/>
                  <a:cs typeface="Segoe UI" panose="020B0502040204020203" pitchFamily="34" charset="0"/>
                </a:rPr>
              </a:br>
              <a:r>
                <a:rPr kumimoji="0" lang="en-US" sz="1050" b="0" i="1" u="none" strike="noStrike" kern="0" cap="none" spc="0" normalizeH="0" baseline="0" noProof="0">
                  <a:ln>
                    <a:noFill/>
                  </a:ln>
                  <a:gradFill>
                    <a:gsLst>
                      <a:gs pos="1250">
                        <a:srgbClr val="0D0D0D"/>
                      </a:gs>
                      <a:gs pos="100000">
                        <a:srgbClr val="0D0D0D"/>
                      </a:gs>
                    </a:gsLst>
                    <a:lin ang="5400000" scaled="0"/>
                  </a:gradFill>
                  <a:effectLst/>
                  <a:uLnTx/>
                  <a:uFillTx/>
                  <a:latin typeface="Segoe UI"/>
                  <a:ea typeface="+mn-ea"/>
                  <a:cs typeface="Segoe UI" panose="020B0502040204020203" pitchFamily="34" charset="0"/>
                </a:rPr>
                <a:t>(requires E5)</a:t>
              </a:r>
            </a:p>
            <a:p>
              <a:pPr marL="0" marR="0" lvl="0" indent="0" algn="l" defTabSz="913958"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Office 365 Technology</a:t>
              </a:r>
            </a:p>
            <a:p>
              <a:pPr marL="111125" marR="0" lvl="0" indent="-111125" algn="l" defTabSz="91395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0" cap="none" spc="0" normalizeH="0" baseline="0" noProof="0">
                  <a:ln>
                    <a:noFill/>
                  </a:ln>
                  <a:gradFill>
                    <a:gsLst>
                      <a:gs pos="1250">
                        <a:srgbClr val="0D0D0D"/>
                      </a:gs>
                      <a:gs pos="100000">
                        <a:srgbClr val="0D0D0D"/>
                      </a:gs>
                    </a:gsLst>
                    <a:lin ang="5400000" scaled="0"/>
                  </a:gradFill>
                  <a:effectLst/>
                  <a:uLnTx/>
                  <a:uFillTx/>
                  <a:latin typeface="Segoe UI"/>
                  <a:ea typeface="+mn-ea"/>
                  <a:cs typeface="Segoe UI" panose="020B0502040204020203" pitchFamily="34" charset="0"/>
                </a:rPr>
                <a:t>Advanced Security Management </a:t>
              </a:r>
              <a:br>
                <a:rPr kumimoji="0" lang="en-US" sz="1050" b="0" i="0" u="none" strike="noStrike" kern="0" cap="none" spc="0" normalizeH="0" baseline="0" noProof="0">
                  <a:ln>
                    <a:noFill/>
                  </a:ln>
                  <a:gradFill>
                    <a:gsLst>
                      <a:gs pos="1250">
                        <a:srgbClr val="0D0D0D"/>
                      </a:gs>
                      <a:gs pos="100000">
                        <a:srgbClr val="0D0D0D"/>
                      </a:gs>
                    </a:gsLst>
                    <a:lin ang="5400000" scaled="0"/>
                  </a:gradFill>
                  <a:effectLst/>
                  <a:uLnTx/>
                  <a:uFillTx/>
                  <a:latin typeface="Segoe UI"/>
                  <a:ea typeface="+mn-ea"/>
                  <a:cs typeface="Segoe UI" panose="020B0502040204020203" pitchFamily="34" charset="0"/>
                </a:rPr>
              </a:br>
              <a:r>
                <a:rPr kumimoji="0" lang="en-US" sz="1050" b="0" i="0" u="none" strike="noStrike" kern="0" cap="none" spc="0" normalizeH="0" baseline="0" noProof="0">
                  <a:ln>
                    <a:noFill/>
                  </a:ln>
                  <a:gradFill>
                    <a:gsLst>
                      <a:gs pos="1250">
                        <a:srgbClr val="0D0D0D"/>
                      </a:gs>
                      <a:gs pos="100000">
                        <a:srgbClr val="0D0D0D"/>
                      </a:gs>
                    </a:gsLst>
                    <a:lin ang="5400000" scaled="0"/>
                  </a:gradFill>
                  <a:effectLst/>
                  <a:uLnTx/>
                  <a:uFillTx/>
                  <a:latin typeface="Segoe UI"/>
                  <a:ea typeface="+mn-ea"/>
                  <a:cs typeface="Segoe UI" panose="020B0502040204020203" pitchFamily="34" charset="0"/>
                </a:rPr>
                <a:t>(basic CASB) </a:t>
              </a:r>
              <a:r>
                <a:rPr kumimoji="0" lang="en-US" sz="1050" b="0" i="1" u="none" strike="noStrike" kern="0" cap="none" spc="0" normalizeH="0" baseline="0" noProof="0">
                  <a:ln>
                    <a:noFill/>
                  </a:ln>
                  <a:gradFill>
                    <a:gsLst>
                      <a:gs pos="1250">
                        <a:srgbClr val="0D0D0D"/>
                      </a:gs>
                      <a:gs pos="100000">
                        <a:srgbClr val="0D0D0D"/>
                      </a:gs>
                    </a:gsLst>
                    <a:lin ang="5400000" scaled="0"/>
                  </a:gradFill>
                  <a:effectLst/>
                  <a:uLnTx/>
                  <a:uFillTx/>
                  <a:latin typeface="Segoe UI"/>
                  <a:ea typeface="+mn-ea"/>
                  <a:cs typeface="Segoe UI" panose="020B0502040204020203" pitchFamily="34" charset="0"/>
                </a:rPr>
                <a:t>(requires E5)</a:t>
              </a:r>
            </a:p>
            <a:p>
              <a:pPr marL="0" marR="0" lvl="0" indent="0" algn="l" defTabSz="913958"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Azure Technology</a:t>
              </a:r>
            </a:p>
            <a:p>
              <a:pPr marL="111125" marR="0" lvl="0" indent="-111125" algn="l" defTabSz="91395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0" cap="none" spc="0" normalizeH="0" baseline="0" noProof="0">
                  <a:ln>
                    <a:noFill/>
                  </a:ln>
                  <a:gradFill>
                    <a:gsLst>
                      <a:gs pos="1250">
                        <a:srgbClr val="0D0D0D"/>
                      </a:gs>
                      <a:gs pos="100000">
                        <a:srgbClr val="0D0D0D"/>
                      </a:gs>
                    </a:gsLst>
                    <a:lin ang="5400000" scaled="0"/>
                  </a:gradFill>
                  <a:effectLst/>
                  <a:uLnTx/>
                  <a:uFillTx/>
                  <a:latin typeface="Segoe UI"/>
                  <a:ea typeface="+mn-ea"/>
                  <a:cs typeface="Segoe UI" panose="020B0502040204020203" pitchFamily="34" charset="0"/>
                </a:rPr>
                <a:t>Multi-Factor Authentication</a:t>
              </a:r>
            </a:p>
            <a:p>
              <a:pPr marL="111125" marR="0" lvl="0" indent="-111125" algn="l" defTabSz="91395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0" cap="none" spc="0" normalizeH="0" baseline="0" noProof="0">
                  <a:ln>
                    <a:noFill/>
                  </a:ln>
                  <a:gradFill>
                    <a:gsLst>
                      <a:gs pos="1250">
                        <a:srgbClr val="0D0D0D"/>
                      </a:gs>
                      <a:gs pos="100000">
                        <a:srgbClr val="0D0D0D"/>
                      </a:gs>
                    </a:gsLst>
                    <a:lin ang="5400000" scaled="0"/>
                  </a:gradFill>
                  <a:effectLst/>
                  <a:uLnTx/>
                  <a:uFillTx/>
                  <a:latin typeface="Segoe UI"/>
                  <a:ea typeface="+mn-ea"/>
                  <a:cs typeface="Segoe UI" panose="020B0502040204020203" pitchFamily="34" charset="0"/>
                </a:rPr>
                <a:t>Azure Identity Protection</a:t>
              </a:r>
            </a:p>
          </p:txBody>
        </p:sp>
        <p:cxnSp>
          <p:nvCxnSpPr>
            <p:cNvPr id="525" name="Straight Connector 524">
              <a:extLst>
                <a:ext uri="{FF2B5EF4-FFF2-40B4-BE49-F238E27FC236}">
                  <a16:creationId xmlns:a16="http://schemas.microsoft.com/office/drawing/2014/main" id="{21107411-B2C6-44E6-BB23-DE1E17406F54}"/>
                </a:ext>
              </a:extLst>
            </p:cNvPr>
            <p:cNvCxnSpPr>
              <a:cxnSpLocks/>
            </p:cNvCxnSpPr>
            <p:nvPr/>
          </p:nvCxnSpPr>
          <p:spPr>
            <a:xfrm flipV="1">
              <a:off x="7468350" y="4704071"/>
              <a:ext cx="0" cy="255530"/>
            </a:xfrm>
            <a:prstGeom prst="line">
              <a:avLst/>
            </a:prstGeom>
            <a:solidFill>
              <a:schemeClr val="accent6">
                <a:lumMod val="40000"/>
                <a:lumOff val="60000"/>
              </a:schemeClr>
            </a:solidFill>
            <a:ln w="38100">
              <a:solidFill>
                <a:schemeClr val="accent1"/>
              </a:solidFill>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34" name="Group 33">
            <a:extLst>
              <a:ext uri="{FF2B5EF4-FFF2-40B4-BE49-F238E27FC236}">
                <a16:creationId xmlns:a16="http://schemas.microsoft.com/office/drawing/2014/main" id="{146C67C4-679C-4A84-BF73-73F20F937127}"/>
              </a:ext>
            </a:extLst>
          </p:cNvPr>
          <p:cNvGrpSpPr/>
          <p:nvPr/>
        </p:nvGrpSpPr>
        <p:grpSpPr>
          <a:xfrm>
            <a:off x="3644392" y="6011835"/>
            <a:ext cx="2627704" cy="735569"/>
            <a:chOff x="3644392" y="6011835"/>
            <a:chExt cx="2627704" cy="735569"/>
          </a:xfrm>
        </p:grpSpPr>
        <p:sp>
          <p:nvSpPr>
            <p:cNvPr id="557" name="Rectangular Callout 556"/>
            <p:cNvSpPr/>
            <p:nvPr/>
          </p:nvSpPr>
          <p:spPr>
            <a:xfrm>
              <a:off x="3644392" y="6179230"/>
              <a:ext cx="2627704" cy="568174"/>
            </a:xfrm>
            <a:prstGeom prst="rect">
              <a:avLst/>
            </a:prstGeom>
            <a:solidFill>
              <a:schemeClr val="accent6">
                <a:lumMod val="40000"/>
                <a:lumOff val="6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958"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Windows 10 Technology</a:t>
              </a:r>
            </a:p>
            <a:p>
              <a:pPr marL="111125" marR="0" lvl="0" indent="-111125" algn="l" defTabSz="91395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0" cap="none" spc="0" normalizeH="0" baseline="0" noProof="0">
                  <a:ln>
                    <a:noFill/>
                  </a:ln>
                  <a:gradFill>
                    <a:gsLst>
                      <a:gs pos="1250">
                        <a:srgbClr val="0D0D0D"/>
                      </a:gs>
                      <a:gs pos="100000">
                        <a:srgbClr val="0D0D0D"/>
                      </a:gs>
                    </a:gsLst>
                    <a:lin ang="5400000" scaled="0"/>
                  </a:gradFill>
                  <a:effectLst/>
                  <a:uLnTx/>
                  <a:uFillTx/>
                  <a:latin typeface="Segoe UI"/>
                  <a:ea typeface="+mn-ea"/>
                  <a:cs typeface="Segoe UI" panose="020B0502040204020203" pitchFamily="34" charset="0"/>
                </a:rPr>
                <a:t>SmartScreen URL and App reputation</a:t>
              </a:r>
            </a:p>
            <a:p>
              <a:pPr marL="111125" marR="0" lvl="0" indent="-111125" algn="l" defTabSz="91395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0" cap="none" spc="0" normalizeH="0" baseline="0" noProof="0">
                  <a:ln>
                    <a:noFill/>
                  </a:ln>
                  <a:gradFill>
                    <a:gsLst>
                      <a:gs pos="1250">
                        <a:srgbClr val="0D0D0D"/>
                      </a:gs>
                      <a:gs pos="100000">
                        <a:srgbClr val="0D0D0D"/>
                      </a:gs>
                    </a:gsLst>
                    <a:lin ang="5400000" scaled="0"/>
                  </a:gradFill>
                  <a:effectLst/>
                  <a:uLnTx/>
                  <a:uFillTx/>
                  <a:latin typeface="Segoe UI"/>
                  <a:ea typeface="+mn-ea"/>
                  <a:cs typeface="Segoe UI" panose="020B0502040204020203" pitchFamily="34" charset="0"/>
                </a:rPr>
                <a:t>Application Guard</a:t>
              </a:r>
            </a:p>
          </p:txBody>
        </p:sp>
        <p:cxnSp>
          <p:nvCxnSpPr>
            <p:cNvPr id="526" name="Straight Connector 525">
              <a:extLst>
                <a:ext uri="{FF2B5EF4-FFF2-40B4-BE49-F238E27FC236}">
                  <a16:creationId xmlns:a16="http://schemas.microsoft.com/office/drawing/2014/main" id="{6BEA9FC3-F697-4F7B-AD11-438D7AD5A759}"/>
                </a:ext>
              </a:extLst>
            </p:cNvPr>
            <p:cNvCxnSpPr>
              <a:cxnSpLocks/>
            </p:cNvCxnSpPr>
            <p:nvPr/>
          </p:nvCxnSpPr>
          <p:spPr>
            <a:xfrm flipV="1">
              <a:off x="3793892" y="6011835"/>
              <a:ext cx="0" cy="167395"/>
            </a:xfrm>
            <a:prstGeom prst="line">
              <a:avLst/>
            </a:prstGeom>
            <a:solidFill>
              <a:schemeClr val="accent6">
                <a:lumMod val="40000"/>
                <a:lumOff val="60000"/>
              </a:schemeClr>
            </a:solidFill>
            <a:ln w="38100">
              <a:solidFill>
                <a:schemeClr val="accent1"/>
              </a:solidFill>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cxnSp>
        <p:nvCxnSpPr>
          <p:cNvPr id="527" name="Straight Connector 526">
            <a:extLst>
              <a:ext uri="{FF2B5EF4-FFF2-40B4-BE49-F238E27FC236}">
                <a16:creationId xmlns:a16="http://schemas.microsoft.com/office/drawing/2014/main" id="{D6230CA3-C1FC-4F1B-A0C0-4445916FDE34}"/>
              </a:ext>
            </a:extLst>
          </p:cNvPr>
          <p:cNvCxnSpPr>
            <a:cxnSpLocks/>
          </p:cNvCxnSpPr>
          <p:nvPr/>
        </p:nvCxnSpPr>
        <p:spPr>
          <a:xfrm flipV="1">
            <a:off x="3954489" y="4536071"/>
            <a:ext cx="0" cy="167395"/>
          </a:xfrm>
          <a:prstGeom prst="line">
            <a:avLst/>
          </a:prstGeom>
          <a:solidFill>
            <a:schemeClr val="accent6">
              <a:lumMod val="40000"/>
              <a:lumOff val="60000"/>
            </a:schemeClr>
          </a:solidFill>
          <a:ln w="38100">
            <a:solidFill>
              <a:schemeClr val="accent1"/>
            </a:solidFill>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8670953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Effect transition="in" filter="fade">
                                      <p:cBhvr>
                                        <p:cTn id="7" dur="500"/>
                                        <p:tgtEl>
                                          <p:spTgt spid="15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7"/>
                                        </p:tgtEl>
                                        <p:attrNameLst>
                                          <p:attrName>style.visibility</p:attrName>
                                        </p:attrNameLst>
                                      </p:cBhvr>
                                      <p:to>
                                        <p:strVal val="visible"/>
                                      </p:to>
                                    </p:set>
                                    <p:animEffect transition="in" filter="fade">
                                      <p:cBhvr>
                                        <p:cTn id="11" dur="500"/>
                                        <p:tgtEl>
                                          <p:spTgt spid="15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nodeType="withEffect">
                                  <p:stCondLst>
                                    <p:cond delay="0"/>
                                  </p:stCondLst>
                                  <p:childTnLst>
                                    <p:set>
                                      <p:cBhvr>
                                        <p:cTn id="18" dur="1" fill="hold">
                                          <p:stCondLst>
                                            <p:cond delay="0"/>
                                          </p:stCondLst>
                                        </p:cTn>
                                        <p:tgtEl>
                                          <p:spTgt spid="161"/>
                                        </p:tgtEl>
                                        <p:attrNameLst>
                                          <p:attrName>style.visibility</p:attrName>
                                        </p:attrNameLst>
                                      </p:cBhvr>
                                      <p:to>
                                        <p:strVal val="visible"/>
                                      </p:to>
                                    </p:set>
                                    <p:animEffect transition="in" filter="fade">
                                      <p:cBhvr>
                                        <p:cTn id="19" dur="500"/>
                                        <p:tgtEl>
                                          <p:spTgt spid="161"/>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49"/>
                                        </p:tgtEl>
                                        <p:attrNameLst>
                                          <p:attrName>style.visibility</p:attrName>
                                        </p:attrNameLst>
                                      </p:cBhvr>
                                      <p:to>
                                        <p:strVal val="visible"/>
                                      </p:to>
                                    </p:set>
                                    <p:animEffect transition="in" filter="fade">
                                      <p:cBhvr>
                                        <p:cTn id="23" dur="500"/>
                                        <p:tgtEl>
                                          <p:spTgt spid="149"/>
                                        </p:tgtEl>
                                      </p:cBhvr>
                                    </p:animEffect>
                                  </p:childTnLst>
                                </p:cTn>
                              </p:par>
                            </p:childTnLst>
                          </p:cTn>
                        </p:par>
                        <p:par>
                          <p:cTn id="24" fill="hold">
                            <p:stCondLst>
                              <p:cond delay="1000"/>
                            </p:stCondLst>
                            <p:childTnLst>
                              <p:par>
                                <p:cTn id="25" presetID="26" presetClass="emph" presetSubtype="0" fill="hold" nodeType="afterEffect">
                                  <p:stCondLst>
                                    <p:cond delay="750"/>
                                  </p:stCondLst>
                                  <p:childTnLst>
                                    <p:animEffect transition="out" filter="fade">
                                      <p:cBhvr>
                                        <p:cTn id="26" dur="500" tmFilter="0, 0; .2, .5; .8, .5; 1, 0"/>
                                        <p:tgtEl>
                                          <p:spTgt spid="153"/>
                                        </p:tgtEl>
                                      </p:cBhvr>
                                    </p:animEffect>
                                    <p:animScale>
                                      <p:cBhvr>
                                        <p:cTn id="27" dur="250" autoRev="1" fill="hold"/>
                                        <p:tgtEl>
                                          <p:spTgt spid="153"/>
                                        </p:tgtEl>
                                      </p:cBhvr>
                                      <p:by x="105000" y="105000"/>
                                    </p:animScale>
                                  </p:childTnLst>
                                </p:cTn>
                              </p:par>
                            </p:childTnLst>
                          </p:cTn>
                        </p:par>
                        <p:par>
                          <p:cTn id="28" fill="hold">
                            <p:stCondLst>
                              <p:cond delay="2250"/>
                            </p:stCondLst>
                            <p:childTnLst>
                              <p:par>
                                <p:cTn id="29" presetID="22" presetClass="entr" presetSubtype="4" fill="hold" nodeType="afterEffect">
                                  <p:stCondLst>
                                    <p:cond delay="0"/>
                                  </p:stCondLst>
                                  <p:childTnLst>
                                    <p:set>
                                      <p:cBhvr>
                                        <p:cTn id="30" dur="1" fill="hold">
                                          <p:stCondLst>
                                            <p:cond delay="0"/>
                                          </p:stCondLst>
                                        </p:cTn>
                                        <p:tgtEl>
                                          <p:spTgt spid="88"/>
                                        </p:tgtEl>
                                        <p:attrNameLst>
                                          <p:attrName>style.visibility</p:attrName>
                                        </p:attrNameLst>
                                      </p:cBhvr>
                                      <p:to>
                                        <p:strVal val="visible"/>
                                      </p:to>
                                    </p:set>
                                    <p:animEffect transition="in" filter="wipe(down)">
                                      <p:cBhvr>
                                        <p:cTn id="31" dur="500"/>
                                        <p:tgtEl>
                                          <p:spTgt spid="88"/>
                                        </p:tgtEl>
                                      </p:cBhvr>
                                    </p:animEffect>
                                  </p:childTnLst>
                                </p:cTn>
                              </p:par>
                            </p:childTnLst>
                          </p:cTn>
                        </p:par>
                        <p:par>
                          <p:cTn id="32" fill="hold">
                            <p:stCondLst>
                              <p:cond delay="2750"/>
                            </p:stCondLst>
                            <p:childTnLst>
                              <p:par>
                                <p:cTn id="33" presetID="10" presetClass="entr" presetSubtype="0" fill="hold" nodeType="afterEffect">
                                  <p:stCondLst>
                                    <p:cond delay="0"/>
                                  </p:stCondLst>
                                  <p:childTnLst>
                                    <p:set>
                                      <p:cBhvr>
                                        <p:cTn id="34" dur="1" fill="hold">
                                          <p:stCondLst>
                                            <p:cond delay="0"/>
                                          </p:stCondLst>
                                        </p:cTn>
                                        <p:tgtEl>
                                          <p:spTgt spid="160"/>
                                        </p:tgtEl>
                                        <p:attrNameLst>
                                          <p:attrName>style.visibility</p:attrName>
                                        </p:attrNameLst>
                                      </p:cBhvr>
                                      <p:to>
                                        <p:strVal val="visible"/>
                                      </p:to>
                                    </p:set>
                                    <p:animEffect transition="in" filter="fade">
                                      <p:cBhvr>
                                        <p:cTn id="35" dur="500"/>
                                        <p:tgtEl>
                                          <p:spTgt spid="160"/>
                                        </p:tgtEl>
                                      </p:cBhvr>
                                    </p:animEffect>
                                  </p:childTnLst>
                                </p:cTn>
                              </p:par>
                            </p:childTnLst>
                          </p:cTn>
                        </p:par>
                        <p:par>
                          <p:cTn id="36" fill="hold">
                            <p:stCondLst>
                              <p:cond delay="3250"/>
                            </p:stCondLst>
                            <p:childTnLst>
                              <p:par>
                                <p:cTn id="37" presetID="22" presetClass="entr" presetSubtype="4" fill="hold" nodeType="afterEffect">
                                  <p:stCondLst>
                                    <p:cond delay="0"/>
                                  </p:stCondLst>
                                  <p:childTnLst>
                                    <p:set>
                                      <p:cBhvr>
                                        <p:cTn id="38" dur="1" fill="hold">
                                          <p:stCondLst>
                                            <p:cond delay="0"/>
                                          </p:stCondLst>
                                        </p:cTn>
                                        <p:tgtEl>
                                          <p:spTgt spid="117"/>
                                        </p:tgtEl>
                                        <p:attrNameLst>
                                          <p:attrName>style.visibility</p:attrName>
                                        </p:attrNameLst>
                                      </p:cBhvr>
                                      <p:to>
                                        <p:strVal val="visible"/>
                                      </p:to>
                                    </p:set>
                                    <p:animEffect transition="in" filter="wipe(down)">
                                      <p:cBhvr>
                                        <p:cTn id="39" dur="500"/>
                                        <p:tgtEl>
                                          <p:spTgt spid="117"/>
                                        </p:tgtEl>
                                      </p:cBhvr>
                                    </p:animEffect>
                                  </p:childTnLst>
                                </p:cTn>
                              </p:par>
                            </p:childTnLst>
                          </p:cTn>
                        </p:par>
                        <p:par>
                          <p:cTn id="40" fill="hold">
                            <p:stCondLst>
                              <p:cond delay="3750"/>
                            </p:stCondLst>
                            <p:childTnLst>
                              <p:par>
                                <p:cTn id="41" presetID="10" presetClass="entr" presetSubtype="0" fill="hold" nodeType="afterEffect">
                                  <p:stCondLst>
                                    <p:cond delay="0"/>
                                  </p:stCondLst>
                                  <p:childTnLst>
                                    <p:set>
                                      <p:cBhvr>
                                        <p:cTn id="42" dur="1" fill="hold">
                                          <p:stCondLst>
                                            <p:cond delay="0"/>
                                          </p:stCondLst>
                                        </p:cTn>
                                        <p:tgtEl>
                                          <p:spTgt spid="115"/>
                                        </p:tgtEl>
                                        <p:attrNameLst>
                                          <p:attrName>style.visibility</p:attrName>
                                        </p:attrNameLst>
                                      </p:cBhvr>
                                      <p:to>
                                        <p:strVal val="visible"/>
                                      </p:to>
                                    </p:set>
                                    <p:animEffect transition="in" filter="fade">
                                      <p:cBhvr>
                                        <p:cTn id="43" dur="500"/>
                                        <p:tgtEl>
                                          <p:spTgt spid="115"/>
                                        </p:tgtEl>
                                      </p:cBhvr>
                                    </p:animEffect>
                                  </p:childTnLst>
                                </p:cTn>
                              </p:par>
                            </p:childTnLst>
                          </p:cTn>
                        </p:par>
                        <p:par>
                          <p:cTn id="44" fill="hold">
                            <p:stCondLst>
                              <p:cond delay="4250"/>
                            </p:stCondLst>
                            <p:childTnLst>
                              <p:par>
                                <p:cTn id="45" presetID="22" presetClass="entr" presetSubtype="8" fill="hold" nodeType="after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wipe(left)">
                                      <p:cBhvr>
                                        <p:cTn id="47" dur="500"/>
                                        <p:tgtEl>
                                          <p:spTgt spid="54"/>
                                        </p:tgtEl>
                                      </p:cBhvr>
                                    </p:animEffect>
                                  </p:childTnLst>
                                </p:cTn>
                              </p:par>
                            </p:childTnLst>
                          </p:cTn>
                        </p:par>
                        <p:par>
                          <p:cTn id="48" fill="hold">
                            <p:stCondLst>
                              <p:cond delay="4750"/>
                            </p:stCondLst>
                            <p:childTnLst>
                              <p:par>
                                <p:cTn id="49" presetID="26" presetClass="emph" presetSubtype="0" fill="hold" nodeType="afterEffect">
                                  <p:stCondLst>
                                    <p:cond delay="0"/>
                                  </p:stCondLst>
                                  <p:childTnLst>
                                    <p:animEffect transition="out" filter="fade">
                                      <p:cBhvr>
                                        <p:cTn id="50" dur="500" tmFilter="0, 0; .2, .5; .8, .5; 1, 0"/>
                                        <p:tgtEl>
                                          <p:spTgt spid="157"/>
                                        </p:tgtEl>
                                      </p:cBhvr>
                                    </p:animEffect>
                                    <p:animScale>
                                      <p:cBhvr>
                                        <p:cTn id="51" dur="250" autoRev="1" fill="hold"/>
                                        <p:tgtEl>
                                          <p:spTgt spid="157"/>
                                        </p:tgtEl>
                                      </p:cBhvr>
                                      <p:by x="105000" y="105000"/>
                                    </p:animScale>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fade">
                                      <p:cBhvr>
                                        <p:cTn id="56" dur="500"/>
                                        <p:tgtEl>
                                          <p:spTgt spid="39"/>
                                        </p:tgtEl>
                                      </p:cBhvr>
                                    </p:animEffect>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fade">
                                      <p:cBhvr>
                                        <p:cTn id="60" dur="500"/>
                                        <p:tgtEl>
                                          <p:spTgt spid="38"/>
                                        </p:tgtEl>
                                      </p:cBhvr>
                                    </p:animEffect>
                                  </p:childTnLst>
                                </p:cTn>
                              </p:par>
                            </p:childTnLst>
                          </p:cTn>
                        </p:par>
                        <p:par>
                          <p:cTn id="61" fill="hold">
                            <p:stCondLst>
                              <p:cond delay="1000"/>
                            </p:stCondLst>
                            <p:childTnLst>
                              <p:par>
                                <p:cTn id="62" presetID="10" presetClass="entr" presetSubtype="0" fill="hold" nodeType="after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500"/>
                                        <p:tgtEl>
                                          <p:spTgt spid="37"/>
                                        </p:tgtEl>
                                      </p:cBhvr>
                                    </p:animEffect>
                                  </p:childTnLst>
                                </p:cTn>
                              </p:par>
                            </p:childTnLst>
                          </p:cTn>
                        </p:par>
                        <p:par>
                          <p:cTn id="65" fill="hold">
                            <p:stCondLst>
                              <p:cond delay="1500"/>
                            </p:stCondLst>
                            <p:childTnLst>
                              <p:par>
                                <p:cTn id="66" presetID="10" presetClass="entr" presetSubtype="0" fill="hold" nodeType="after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452"/>
                                        </p:tgtEl>
                                        <p:attrNameLst>
                                          <p:attrName>style.visibility</p:attrName>
                                        </p:attrNameLst>
                                      </p:cBhvr>
                                      <p:to>
                                        <p:strVal val="visible"/>
                                      </p:to>
                                    </p:set>
                                    <p:animEffect transition="in" filter="fade">
                                      <p:cBhvr>
                                        <p:cTn id="73" dur="500"/>
                                        <p:tgtEl>
                                          <p:spTgt spid="452"/>
                                        </p:tgtEl>
                                      </p:cBhvr>
                                    </p:animEffect>
                                  </p:childTnLst>
                                </p:cTn>
                              </p:par>
                              <p:par>
                                <p:cTn id="74" presetID="10" presetClass="entr" presetSubtype="0" fill="hold" nodeType="withEffect">
                                  <p:stCondLst>
                                    <p:cond delay="0"/>
                                  </p:stCondLst>
                                  <p:childTnLst>
                                    <p:set>
                                      <p:cBhvr>
                                        <p:cTn id="75" dur="1" fill="hold">
                                          <p:stCondLst>
                                            <p:cond delay="0"/>
                                          </p:stCondLst>
                                        </p:cTn>
                                        <p:tgtEl>
                                          <p:spTgt spid="162"/>
                                        </p:tgtEl>
                                        <p:attrNameLst>
                                          <p:attrName>style.visibility</p:attrName>
                                        </p:attrNameLst>
                                      </p:cBhvr>
                                      <p:to>
                                        <p:strVal val="visible"/>
                                      </p:to>
                                    </p:set>
                                    <p:animEffect transition="in" filter="fade">
                                      <p:cBhvr>
                                        <p:cTn id="76" dur="500"/>
                                        <p:tgtEl>
                                          <p:spTgt spid="162"/>
                                        </p:tgtEl>
                                      </p:cBhvr>
                                    </p:animEffect>
                                  </p:childTnLst>
                                </p:cTn>
                              </p:par>
                            </p:childTnLst>
                          </p:cTn>
                        </p:par>
                        <p:par>
                          <p:cTn id="77" fill="hold">
                            <p:stCondLst>
                              <p:cond delay="500"/>
                            </p:stCondLst>
                            <p:childTnLst>
                              <p:par>
                                <p:cTn id="78" presetID="10" presetClass="entr" presetSubtype="0" fill="hold" nodeType="afterEffect">
                                  <p:stCondLst>
                                    <p:cond delay="0"/>
                                  </p:stCondLst>
                                  <p:childTnLst>
                                    <p:set>
                                      <p:cBhvr>
                                        <p:cTn id="79" dur="1" fill="hold">
                                          <p:stCondLst>
                                            <p:cond delay="0"/>
                                          </p:stCondLst>
                                        </p:cTn>
                                        <p:tgtEl>
                                          <p:spTgt spid="150"/>
                                        </p:tgtEl>
                                        <p:attrNameLst>
                                          <p:attrName>style.visibility</p:attrName>
                                        </p:attrNameLst>
                                      </p:cBhvr>
                                      <p:to>
                                        <p:strVal val="visible"/>
                                      </p:to>
                                    </p:set>
                                    <p:animEffect transition="in" filter="fade">
                                      <p:cBhvr>
                                        <p:cTn id="80" dur="500"/>
                                        <p:tgtEl>
                                          <p:spTgt spid="150"/>
                                        </p:tgtEl>
                                      </p:cBhvr>
                                    </p:animEffect>
                                  </p:childTnLst>
                                </p:cTn>
                              </p:par>
                            </p:childTnLst>
                          </p:cTn>
                        </p:par>
                        <p:par>
                          <p:cTn id="81" fill="hold">
                            <p:stCondLst>
                              <p:cond delay="1000"/>
                            </p:stCondLst>
                            <p:childTnLst>
                              <p:par>
                                <p:cTn id="82" presetID="26" presetClass="emph" presetSubtype="0" fill="hold" nodeType="afterEffect">
                                  <p:stCondLst>
                                    <p:cond delay="750"/>
                                  </p:stCondLst>
                                  <p:childTnLst>
                                    <p:animEffect transition="out" filter="fade">
                                      <p:cBhvr>
                                        <p:cTn id="83" dur="500" tmFilter="0, 0; .2, .5; .8, .5; 1, 0"/>
                                        <p:tgtEl>
                                          <p:spTgt spid="153"/>
                                        </p:tgtEl>
                                      </p:cBhvr>
                                    </p:animEffect>
                                    <p:animScale>
                                      <p:cBhvr>
                                        <p:cTn id="84" dur="250" autoRev="1" fill="hold"/>
                                        <p:tgtEl>
                                          <p:spTgt spid="153"/>
                                        </p:tgtEl>
                                      </p:cBhvr>
                                      <p:by x="105000" y="105000"/>
                                    </p:animScale>
                                  </p:childTnLst>
                                </p:cTn>
                              </p:par>
                            </p:childTnLst>
                          </p:cTn>
                        </p:par>
                        <p:par>
                          <p:cTn id="85" fill="hold">
                            <p:stCondLst>
                              <p:cond delay="2250"/>
                            </p:stCondLst>
                            <p:childTnLst>
                              <p:par>
                                <p:cTn id="86" presetID="22" presetClass="entr" presetSubtype="8" fill="hold" nodeType="afterEffect">
                                  <p:stCondLst>
                                    <p:cond delay="0"/>
                                  </p:stCondLst>
                                  <p:childTnLst>
                                    <p:set>
                                      <p:cBhvr>
                                        <p:cTn id="87" dur="1" fill="hold">
                                          <p:stCondLst>
                                            <p:cond delay="0"/>
                                          </p:stCondLst>
                                        </p:cTn>
                                        <p:tgtEl>
                                          <p:spTgt spid="152"/>
                                        </p:tgtEl>
                                        <p:attrNameLst>
                                          <p:attrName>style.visibility</p:attrName>
                                        </p:attrNameLst>
                                      </p:cBhvr>
                                      <p:to>
                                        <p:strVal val="visible"/>
                                      </p:to>
                                    </p:set>
                                    <p:animEffect transition="in" filter="wipe(left)">
                                      <p:cBhvr>
                                        <p:cTn id="88" dur="500"/>
                                        <p:tgtEl>
                                          <p:spTgt spid="152"/>
                                        </p:tgtEl>
                                      </p:cBhvr>
                                    </p:animEffect>
                                  </p:childTnLst>
                                </p:cTn>
                              </p:par>
                            </p:childTnLst>
                          </p:cTn>
                        </p:par>
                        <p:par>
                          <p:cTn id="89" fill="hold">
                            <p:stCondLst>
                              <p:cond delay="2750"/>
                            </p:stCondLst>
                            <p:childTnLst>
                              <p:par>
                                <p:cTn id="90" presetID="10" presetClass="entr" presetSubtype="0" fill="hold" nodeType="afterEffect">
                                  <p:stCondLst>
                                    <p:cond delay="0"/>
                                  </p:stCondLst>
                                  <p:childTnLst>
                                    <p:set>
                                      <p:cBhvr>
                                        <p:cTn id="91" dur="1" fill="hold">
                                          <p:stCondLst>
                                            <p:cond delay="0"/>
                                          </p:stCondLst>
                                        </p:cTn>
                                        <p:tgtEl>
                                          <p:spTgt spid="163"/>
                                        </p:tgtEl>
                                        <p:attrNameLst>
                                          <p:attrName>style.visibility</p:attrName>
                                        </p:attrNameLst>
                                      </p:cBhvr>
                                      <p:to>
                                        <p:strVal val="visible"/>
                                      </p:to>
                                    </p:set>
                                    <p:animEffect transition="in" filter="fade">
                                      <p:cBhvr>
                                        <p:cTn id="92" dur="500"/>
                                        <p:tgtEl>
                                          <p:spTgt spid="163"/>
                                        </p:tgtEl>
                                      </p:cBhvr>
                                    </p:animEffect>
                                  </p:childTnLst>
                                </p:cTn>
                              </p:par>
                            </p:childTnLst>
                          </p:cTn>
                        </p:par>
                        <p:par>
                          <p:cTn id="93" fill="hold">
                            <p:stCondLst>
                              <p:cond delay="3250"/>
                            </p:stCondLst>
                            <p:childTnLst>
                              <p:par>
                                <p:cTn id="94" presetID="10" presetClass="entr" presetSubtype="0" fill="hold" nodeType="afterEffect">
                                  <p:stCondLst>
                                    <p:cond delay="0"/>
                                  </p:stCondLst>
                                  <p:childTnLst>
                                    <p:set>
                                      <p:cBhvr>
                                        <p:cTn id="95" dur="1" fill="hold">
                                          <p:stCondLst>
                                            <p:cond delay="0"/>
                                          </p:stCondLst>
                                        </p:cTn>
                                        <p:tgtEl>
                                          <p:spTgt spid="719"/>
                                        </p:tgtEl>
                                        <p:attrNameLst>
                                          <p:attrName>style.visibility</p:attrName>
                                        </p:attrNameLst>
                                      </p:cBhvr>
                                      <p:to>
                                        <p:strVal val="visible"/>
                                      </p:to>
                                    </p:set>
                                    <p:animEffect transition="in" filter="fade">
                                      <p:cBhvr>
                                        <p:cTn id="96" dur="500"/>
                                        <p:tgtEl>
                                          <p:spTgt spid="719"/>
                                        </p:tgtEl>
                                      </p:cBhvr>
                                    </p:animEffect>
                                  </p:childTnLst>
                                </p:cTn>
                              </p:par>
                            </p:childTnLst>
                          </p:cTn>
                        </p:par>
                        <p:par>
                          <p:cTn id="97" fill="hold">
                            <p:stCondLst>
                              <p:cond delay="3750"/>
                            </p:stCondLst>
                            <p:childTnLst>
                              <p:par>
                                <p:cTn id="98" presetID="10" presetClass="entr" presetSubtype="0" fill="hold" nodeType="afterEffect">
                                  <p:stCondLst>
                                    <p:cond delay="0"/>
                                  </p:stCondLst>
                                  <p:childTnLst>
                                    <p:set>
                                      <p:cBhvr>
                                        <p:cTn id="99" dur="1" fill="hold">
                                          <p:stCondLst>
                                            <p:cond delay="0"/>
                                          </p:stCondLst>
                                        </p:cTn>
                                        <p:tgtEl>
                                          <p:spTgt spid="166"/>
                                        </p:tgtEl>
                                        <p:attrNameLst>
                                          <p:attrName>style.visibility</p:attrName>
                                        </p:attrNameLst>
                                      </p:cBhvr>
                                      <p:to>
                                        <p:strVal val="visible"/>
                                      </p:to>
                                    </p:set>
                                    <p:animEffect transition="in" filter="fade">
                                      <p:cBhvr>
                                        <p:cTn id="100" dur="500"/>
                                        <p:tgtEl>
                                          <p:spTgt spid="166"/>
                                        </p:tgtEl>
                                      </p:cBhvr>
                                    </p:animEffect>
                                  </p:childTnLst>
                                </p:cTn>
                              </p:par>
                            </p:childTnLst>
                          </p:cTn>
                        </p:par>
                        <p:par>
                          <p:cTn id="101" fill="hold">
                            <p:stCondLst>
                              <p:cond delay="4250"/>
                            </p:stCondLst>
                            <p:childTnLst>
                              <p:par>
                                <p:cTn id="102" presetID="22" presetClass="entr" presetSubtype="8" fill="hold" nodeType="afterEffect">
                                  <p:stCondLst>
                                    <p:cond delay="0"/>
                                  </p:stCondLst>
                                  <p:childTnLst>
                                    <p:set>
                                      <p:cBhvr>
                                        <p:cTn id="103" dur="1" fill="hold">
                                          <p:stCondLst>
                                            <p:cond delay="0"/>
                                          </p:stCondLst>
                                        </p:cTn>
                                        <p:tgtEl>
                                          <p:spTgt spid="501"/>
                                        </p:tgtEl>
                                        <p:attrNameLst>
                                          <p:attrName>style.visibility</p:attrName>
                                        </p:attrNameLst>
                                      </p:cBhvr>
                                      <p:to>
                                        <p:strVal val="visible"/>
                                      </p:to>
                                    </p:set>
                                    <p:animEffect transition="in" filter="wipe(left)">
                                      <p:cBhvr>
                                        <p:cTn id="104" dur="500"/>
                                        <p:tgtEl>
                                          <p:spTgt spid="501"/>
                                        </p:tgtEl>
                                      </p:cBhvr>
                                    </p:animEffect>
                                  </p:childTnLst>
                                </p:cTn>
                              </p:par>
                            </p:childTnLst>
                          </p:cTn>
                        </p:par>
                        <p:par>
                          <p:cTn id="105" fill="hold">
                            <p:stCondLst>
                              <p:cond delay="4750"/>
                            </p:stCondLst>
                            <p:childTnLst>
                              <p:par>
                                <p:cTn id="106" presetID="26" presetClass="emph" presetSubtype="0" fill="hold" nodeType="afterEffect">
                                  <p:stCondLst>
                                    <p:cond delay="0"/>
                                  </p:stCondLst>
                                  <p:childTnLst>
                                    <p:animEffect transition="out" filter="fade">
                                      <p:cBhvr>
                                        <p:cTn id="107" dur="500" tmFilter="0, 0; .2, .5; .8, .5; 1, 0"/>
                                        <p:tgtEl>
                                          <p:spTgt spid="157"/>
                                        </p:tgtEl>
                                      </p:cBhvr>
                                    </p:animEffect>
                                    <p:animScale>
                                      <p:cBhvr>
                                        <p:cTn id="108" dur="250" autoRev="1" fill="hold"/>
                                        <p:tgtEl>
                                          <p:spTgt spid="157"/>
                                        </p:tgtEl>
                                      </p:cBhvr>
                                      <p:by x="105000" y="105000"/>
                                    </p:animScale>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547"/>
                                        </p:tgtEl>
                                        <p:attrNameLst>
                                          <p:attrName>style.visibility</p:attrName>
                                        </p:attrNameLst>
                                      </p:cBhvr>
                                      <p:to>
                                        <p:strVal val="visible"/>
                                      </p:to>
                                    </p:set>
                                    <p:animEffect transition="in" filter="fade">
                                      <p:cBhvr>
                                        <p:cTn id="113" dur="500"/>
                                        <p:tgtEl>
                                          <p:spTgt spid="547"/>
                                        </p:tgtEl>
                                      </p:cBhvr>
                                    </p:animEffect>
                                  </p:childTnLst>
                                </p:cTn>
                              </p:par>
                              <p:par>
                                <p:cTn id="114" presetID="10" presetClass="entr" presetSubtype="0" fill="hold" nodeType="withEffect">
                                  <p:stCondLst>
                                    <p:cond delay="0"/>
                                  </p:stCondLst>
                                  <p:childTnLst>
                                    <p:set>
                                      <p:cBhvr>
                                        <p:cTn id="115" dur="1" fill="hold">
                                          <p:stCondLst>
                                            <p:cond delay="0"/>
                                          </p:stCondLst>
                                        </p:cTn>
                                        <p:tgtEl>
                                          <p:spTgt spid="743"/>
                                        </p:tgtEl>
                                        <p:attrNameLst>
                                          <p:attrName>style.visibility</p:attrName>
                                        </p:attrNameLst>
                                      </p:cBhvr>
                                      <p:to>
                                        <p:strVal val="visible"/>
                                      </p:to>
                                    </p:set>
                                    <p:animEffect transition="in" filter="fade">
                                      <p:cBhvr>
                                        <p:cTn id="116" dur="500"/>
                                        <p:tgtEl>
                                          <p:spTgt spid="743"/>
                                        </p:tgtEl>
                                      </p:cBhvr>
                                    </p:animEffect>
                                  </p:childTnLst>
                                </p:cTn>
                              </p:par>
                              <p:par>
                                <p:cTn id="117" presetID="10" presetClass="entr" presetSubtype="0" fill="hold" nodeType="withEffect">
                                  <p:stCondLst>
                                    <p:cond delay="0"/>
                                  </p:stCondLst>
                                  <p:childTnLst>
                                    <p:set>
                                      <p:cBhvr>
                                        <p:cTn id="118" dur="1" fill="hold">
                                          <p:stCondLst>
                                            <p:cond delay="0"/>
                                          </p:stCondLst>
                                        </p:cTn>
                                        <p:tgtEl>
                                          <p:spTgt spid="151"/>
                                        </p:tgtEl>
                                        <p:attrNameLst>
                                          <p:attrName>style.visibility</p:attrName>
                                        </p:attrNameLst>
                                      </p:cBhvr>
                                      <p:to>
                                        <p:strVal val="visible"/>
                                      </p:to>
                                    </p:set>
                                    <p:animEffect transition="in" filter="fade">
                                      <p:cBhvr>
                                        <p:cTn id="119" dur="500"/>
                                        <p:tgtEl>
                                          <p:spTgt spid="151"/>
                                        </p:tgtEl>
                                      </p:cBhvr>
                                    </p:animEffect>
                                  </p:childTnLst>
                                </p:cTn>
                              </p:par>
                            </p:childTnLst>
                          </p:cTn>
                        </p:par>
                        <p:par>
                          <p:cTn id="120" fill="hold">
                            <p:stCondLst>
                              <p:cond delay="500"/>
                            </p:stCondLst>
                            <p:childTnLst>
                              <p:par>
                                <p:cTn id="121" presetID="26" presetClass="emph" presetSubtype="0" fill="hold" nodeType="afterEffect">
                                  <p:stCondLst>
                                    <p:cond delay="750"/>
                                  </p:stCondLst>
                                  <p:childTnLst>
                                    <p:animEffect transition="out" filter="fade">
                                      <p:cBhvr>
                                        <p:cTn id="122" dur="500" tmFilter="0, 0; .2, .5; .8, .5; 1, 0"/>
                                        <p:tgtEl>
                                          <p:spTgt spid="153"/>
                                        </p:tgtEl>
                                      </p:cBhvr>
                                    </p:animEffect>
                                    <p:animScale>
                                      <p:cBhvr>
                                        <p:cTn id="123" dur="250" autoRev="1" fill="hold"/>
                                        <p:tgtEl>
                                          <p:spTgt spid="153"/>
                                        </p:tgtEl>
                                      </p:cBhvr>
                                      <p:by x="105000" y="105000"/>
                                    </p:animScale>
                                  </p:childTnLst>
                                </p:cTn>
                              </p:par>
                            </p:childTnLst>
                          </p:cTn>
                        </p:par>
                        <p:par>
                          <p:cTn id="124" fill="hold">
                            <p:stCondLst>
                              <p:cond delay="1750"/>
                            </p:stCondLst>
                            <p:childTnLst>
                              <p:par>
                                <p:cTn id="125" presetID="22" presetClass="entr" presetSubtype="8" fill="hold" nodeType="afterEffect">
                                  <p:stCondLst>
                                    <p:cond delay="0"/>
                                  </p:stCondLst>
                                  <p:childTnLst>
                                    <p:set>
                                      <p:cBhvr>
                                        <p:cTn id="126" dur="1" fill="hold">
                                          <p:stCondLst>
                                            <p:cond delay="0"/>
                                          </p:stCondLst>
                                        </p:cTn>
                                        <p:tgtEl>
                                          <p:spTgt spid="132"/>
                                        </p:tgtEl>
                                        <p:attrNameLst>
                                          <p:attrName>style.visibility</p:attrName>
                                        </p:attrNameLst>
                                      </p:cBhvr>
                                      <p:to>
                                        <p:strVal val="visible"/>
                                      </p:to>
                                    </p:set>
                                    <p:animEffect transition="in" filter="wipe(left)">
                                      <p:cBhvr>
                                        <p:cTn id="127" dur="500"/>
                                        <p:tgtEl>
                                          <p:spTgt spid="132"/>
                                        </p:tgtEl>
                                      </p:cBhvr>
                                    </p:animEffect>
                                  </p:childTnLst>
                                </p:cTn>
                              </p:par>
                            </p:childTnLst>
                          </p:cTn>
                        </p:par>
                        <p:par>
                          <p:cTn id="128" fill="hold">
                            <p:stCondLst>
                              <p:cond delay="2250"/>
                            </p:stCondLst>
                            <p:childTnLst>
                              <p:par>
                                <p:cTn id="129" presetID="10" presetClass="entr" presetSubtype="0" fill="hold" nodeType="afterEffect">
                                  <p:stCondLst>
                                    <p:cond delay="0"/>
                                  </p:stCondLst>
                                  <p:childTnLst>
                                    <p:set>
                                      <p:cBhvr>
                                        <p:cTn id="130" dur="1" fill="hold">
                                          <p:stCondLst>
                                            <p:cond delay="0"/>
                                          </p:stCondLst>
                                        </p:cTn>
                                        <p:tgtEl>
                                          <p:spTgt spid="168"/>
                                        </p:tgtEl>
                                        <p:attrNameLst>
                                          <p:attrName>style.visibility</p:attrName>
                                        </p:attrNameLst>
                                      </p:cBhvr>
                                      <p:to>
                                        <p:strVal val="visible"/>
                                      </p:to>
                                    </p:set>
                                    <p:animEffect transition="in" filter="fade">
                                      <p:cBhvr>
                                        <p:cTn id="131" dur="500"/>
                                        <p:tgtEl>
                                          <p:spTgt spid="168"/>
                                        </p:tgtEl>
                                      </p:cBhvr>
                                    </p:animEffect>
                                  </p:childTnLst>
                                </p:cTn>
                              </p:par>
                            </p:childTnLst>
                          </p:cTn>
                        </p:par>
                        <p:par>
                          <p:cTn id="132" fill="hold">
                            <p:stCondLst>
                              <p:cond delay="2750"/>
                            </p:stCondLst>
                            <p:childTnLst>
                              <p:par>
                                <p:cTn id="133" presetID="22" presetClass="entr" presetSubtype="4" fill="hold" nodeType="afterEffect">
                                  <p:stCondLst>
                                    <p:cond delay="0"/>
                                  </p:stCondLst>
                                  <p:childTnLst>
                                    <p:set>
                                      <p:cBhvr>
                                        <p:cTn id="134" dur="1" fill="hold">
                                          <p:stCondLst>
                                            <p:cond delay="0"/>
                                          </p:stCondLst>
                                        </p:cTn>
                                        <p:tgtEl>
                                          <p:spTgt spid="116"/>
                                        </p:tgtEl>
                                        <p:attrNameLst>
                                          <p:attrName>style.visibility</p:attrName>
                                        </p:attrNameLst>
                                      </p:cBhvr>
                                      <p:to>
                                        <p:strVal val="visible"/>
                                      </p:to>
                                    </p:set>
                                    <p:animEffect transition="in" filter="wipe(down)">
                                      <p:cBhvr>
                                        <p:cTn id="135" dur="500"/>
                                        <p:tgtEl>
                                          <p:spTgt spid="116"/>
                                        </p:tgtEl>
                                      </p:cBhvr>
                                    </p:animEffect>
                                  </p:childTnLst>
                                </p:cTn>
                              </p:par>
                            </p:childTnLst>
                          </p:cTn>
                        </p:par>
                        <p:par>
                          <p:cTn id="136" fill="hold">
                            <p:stCondLst>
                              <p:cond delay="3250"/>
                            </p:stCondLst>
                            <p:childTnLst>
                              <p:par>
                                <p:cTn id="137" presetID="26" presetClass="emph" presetSubtype="0" fill="hold" nodeType="afterEffect">
                                  <p:stCondLst>
                                    <p:cond delay="0"/>
                                  </p:stCondLst>
                                  <p:childTnLst>
                                    <p:animEffect transition="out" filter="fade">
                                      <p:cBhvr>
                                        <p:cTn id="138" dur="500" tmFilter="0, 0; .2, .5; .8, .5; 1, 0"/>
                                        <p:tgtEl>
                                          <p:spTgt spid="166"/>
                                        </p:tgtEl>
                                      </p:cBhvr>
                                    </p:animEffect>
                                    <p:animScale>
                                      <p:cBhvr>
                                        <p:cTn id="139" dur="250" autoRev="1" fill="hold"/>
                                        <p:tgtEl>
                                          <p:spTgt spid="166"/>
                                        </p:tgtEl>
                                      </p:cBhvr>
                                      <p:by x="105000" y="105000"/>
                                    </p:animScale>
                                  </p:childTnLst>
                                </p:cTn>
                              </p:par>
                            </p:childTnLst>
                          </p:cTn>
                        </p:par>
                        <p:par>
                          <p:cTn id="140" fill="hold">
                            <p:stCondLst>
                              <p:cond delay="3750"/>
                            </p:stCondLst>
                            <p:childTnLst>
                              <p:par>
                                <p:cTn id="141" presetID="26" presetClass="emph" presetSubtype="0" fill="hold" nodeType="afterEffect">
                                  <p:stCondLst>
                                    <p:cond delay="0"/>
                                  </p:stCondLst>
                                  <p:childTnLst>
                                    <p:animEffect transition="out" filter="fade">
                                      <p:cBhvr>
                                        <p:cTn id="142" dur="500" tmFilter="0, 0; .2, .5; .8, .5; 1, 0"/>
                                        <p:tgtEl>
                                          <p:spTgt spid="501"/>
                                        </p:tgtEl>
                                      </p:cBhvr>
                                    </p:animEffect>
                                    <p:animScale>
                                      <p:cBhvr>
                                        <p:cTn id="143" dur="250" autoRev="1" fill="hold"/>
                                        <p:tgtEl>
                                          <p:spTgt spid="501"/>
                                        </p:tgtEl>
                                      </p:cBhvr>
                                      <p:by x="105000" y="105000"/>
                                    </p:animScale>
                                  </p:childTnLst>
                                </p:cTn>
                              </p:par>
                            </p:childTnLst>
                          </p:cTn>
                        </p:par>
                        <p:par>
                          <p:cTn id="144" fill="hold">
                            <p:stCondLst>
                              <p:cond delay="4250"/>
                            </p:stCondLst>
                            <p:childTnLst>
                              <p:par>
                                <p:cTn id="145" presetID="26" presetClass="emph" presetSubtype="0" fill="hold" nodeType="afterEffect">
                                  <p:stCondLst>
                                    <p:cond delay="0"/>
                                  </p:stCondLst>
                                  <p:childTnLst>
                                    <p:animEffect transition="out" filter="fade">
                                      <p:cBhvr>
                                        <p:cTn id="146" dur="500" tmFilter="0, 0; .2, .5; .8, .5; 1, 0"/>
                                        <p:tgtEl>
                                          <p:spTgt spid="157"/>
                                        </p:tgtEl>
                                      </p:cBhvr>
                                    </p:animEffect>
                                    <p:animScale>
                                      <p:cBhvr>
                                        <p:cTn id="147" dur="250" autoRev="1" fill="hold"/>
                                        <p:tgtEl>
                                          <p:spTgt spid="15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2" grpId="0" animBg="1"/>
      <p:bldP spid="547" grpId="0" animBg="1"/>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ctangle 225">
            <a:extLst>
              <a:ext uri="{FF2B5EF4-FFF2-40B4-BE49-F238E27FC236}">
                <a16:creationId xmlns:a16="http://schemas.microsoft.com/office/drawing/2014/main" id="{630421B8-104E-4721-8A56-1FAF419AF15B}"/>
              </a:ext>
            </a:extLst>
          </p:cNvPr>
          <p:cNvSpPr/>
          <p:nvPr/>
        </p:nvSpPr>
        <p:spPr>
          <a:xfrm>
            <a:off x="5950779" y="460093"/>
            <a:ext cx="3357359" cy="1141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defRPr/>
            </a:pPr>
            <a:endParaRPr lang="en-US" sz="1400" i="1" kern="0" dirty="0">
              <a:gradFill>
                <a:gsLst>
                  <a:gs pos="20000">
                    <a:schemeClr val="tx2"/>
                  </a:gs>
                  <a:gs pos="100000">
                    <a:schemeClr val="tx2"/>
                  </a:gs>
                </a:gsLst>
                <a:lin ang="0" scaled="1"/>
              </a:gradFill>
            </a:endParaRPr>
          </a:p>
        </p:txBody>
      </p:sp>
      <p:sp>
        <p:nvSpPr>
          <p:cNvPr id="15" name="Text Placeholder 14">
            <a:extLst>
              <a:ext uri="{FF2B5EF4-FFF2-40B4-BE49-F238E27FC236}">
                <a16:creationId xmlns:a16="http://schemas.microsoft.com/office/drawing/2014/main" id="{2EA26F98-DE96-4455-9A8D-A18244BA77F8}"/>
              </a:ext>
            </a:extLst>
          </p:cNvPr>
          <p:cNvSpPr>
            <a:spLocks noGrp="1"/>
          </p:cNvSpPr>
          <p:nvPr>
            <p:ph type="body" sz="quarter" idx="10"/>
          </p:nvPr>
        </p:nvSpPr>
        <p:spPr>
          <a:xfrm>
            <a:off x="584200" y="1435498"/>
            <a:ext cx="7843905" cy="5318379"/>
          </a:xfrm>
        </p:spPr>
        <p:txBody>
          <a:bodyPr/>
          <a:lstStyle/>
          <a:p>
            <a:pPr marL="0" lvl="1" indent="0" defTabSz="914400" fontAlgn="t">
              <a:spcBef>
                <a:spcPts val="0"/>
              </a:spcBef>
              <a:buSzTx/>
              <a:buNone/>
              <a:defRPr/>
            </a:pPr>
            <a:r>
              <a:rPr lang="en-US" sz="2400" b="1" dirty="0">
                <a:latin typeface="Segoe UI Semibold" panose="020B0702040204020203" pitchFamily="34" charset="0"/>
                <a:cs typeface="Segoe UI Semibold" panose="020B0702040204020203" pitchFamily="34" charset="0"/>
              </a:rPr>
              <a:t>1. Graph Security API</a:t>
            </a:r>
          </a:p>
          <a:p>
            <a:pPr marL="571500" indent="0" defTabSz="914400" fontAlgn="t">
              <a:spcBef>
                <a:spcPts val="0"/>
              </a:spcBef>
              <a:buSzTx/>
              <a:buNone/>
              <a:defRPr/>
            </a:pPr>
            <a:r>
              <a:rPr lang="en-US" sz="1600" dirty="0"/>
              <a:t>SIEM Integration - </a:t>
            </a:r>
            <a:r>
              <a:rPr lang="en-US" sz="1600" dirty="0">
                <a:hlinkClick r:id="rId3"/>
              </a:rPr>
              <a:t>https://docs.microsoft.com/en-us/graph/security-siemintegration</a:t>
            </a:r>
            <a:r>
              <a:rPr lang="en-US" sz="1600" dirty="0"/>
              <a:t> </a:t>
            </a:r>
          </a:p>
          <a:p>
            <a:pPr marL="571500" indent="0" defTabSz="914400" fontAlgn="t">
              <a:spcBef>
                <a:spcPts val="0"/>
              </a:spcBef>
              <a:buSzTx/>
              <a:buNone/>
              <a:defRPr/>
            </a:pPr>
            <a:r>
              <a:rPr lang="en-US" sz="1600" dirty="0"/>
              <a:t>Solutions already Integrated - </a:t>
            </a:r>
            <a:r>
              <a:rPr lang="en-US" sz="1600" dirty="0">
                <a:hlinkClick r:id="rId4"/>
              </a:rPr>
              <a:t>https://docs.microsoft.com/en-us/graph/api/resources/security-api-overview?view=graph-rest-1.0</a:t>
            </a:r>
            <a:r>
              <a:rPr lang="en-US" sz="1600" dirty="0"/>
              <a:t> </a:t>
            </a:r>
          </a:p>
          <a:p>
            <a:pPr marL="0" indent="0" defTabSz="914400" fontAlgn="t">
              <a:spcBef>
                <a:spcPts val="0"/>
              </a:spcBef>
              <a:buSzTx/>
              <a:buNone/>
              <a:defRPr/>
            </a:pPr>
            <a:endParaRPr lang="en-US" sz="1600" b="1" dirty="0">
              <a:latin typeface="Segoe UI Semibold" panose="020B0702040204020203" pitchFamily="34" charset="0"/>
              <a:cs typeface="Segoe UI Semibold" panose="020B0702040204020203" pitchFamily="34" charset="0"/>
            </a:endParaRPr>
          </a:p>
          <a:p>
            <a:pPr marL="0" lvl="1" indent="0" defTabSz="914400" fontAlgn="t">
              <a:spcBef>
                <a:spcPts val="0"/>
              </a:spcBef>
              <a:buSzTx/>
              <a:buNone/>
              <a:defRPr/>
            </a:pPr>
            <a:r>
              <a:rPr lang="en-US" sz="2400" b="1" dirty="0">
                <a:latin typeface="Segoe UI Semibold" panose="020B0702040204020203" pitchFamily="34" charset="0"/>
                <a:cs typeface="Segoe UI Semibold" panose="020B0702040204020203" pitchFamily="34" charset="0"/>
              </a:rPr>
              <a:t>2. Individual Capabilities</a:t>
            </a:r>
          </a:p>
          <a:p>
            <a:pPr lvl="1" defTabSz="914400" fontAlgn="t">
              <a:spcBef>
                <a:spcPts val="0"/>
              </a:spcBef>
              <a:buSzTx/>
              <a:defRPr/>
            </a:pPr>
            <a:r>
              <a:rPr lang="en-US" b="1" dirty="0">
                <a:latin typeface="Segoe UI Semibold" panose="020B0702040204020203" pitchFamily="34" charset="0"/>
                <a:cs typeface="Segoe UI Semibold" panose="020B0702040204020203" pitchFamily="34" charset="0"/>
              </a:rPr>
              <a:t>Windows Defender ATP</a:t>
            </a:r>
          </a:p>
          <a:p>
            <a:pPr marL="800095" lvl="1" indent="0" fontAlgn="t">
              <a:buNone/>
            </a:pPr>
            <a:r>
              <a:rPr lang="en-US" sz="1200" dirty="0">
                <a:hlinkClick r:id="rId5"/>
              </a:rPr>
              <a:t>https://docs.microsoft.com/en-us/windows/security/threat-protection/windows-defender-atp/enable-siem-integration-windows-defender-advanced-threat-protection</a:t>
            </a:r>
            <a:r>
              <a:rPr lang="en-US" sz="1200" dirty="0"/>
              <a:t> </a:t>
            </a:r>
          </a:p>
          <a:p>
            <a:pPr lvl="1" defTabSz="914400" fontAlgn="t">
              <a:spcBef>
                <a:spcPts val="0"/>
              </a:spcBef>
              <a:buSzTx/>
              <a:defRPr/>
            </a:pPr>
            <a:r>
              <a:rPr lang="en-US" b="1" dirty="0">
                <a:latin typeface="Segoe UI Semibold" panose="020B0702040204020203" pitchFamily="34" charset="0"/>
                <a:cs typeface="Segoe UI Semibold" panose="020B0702040204020203" pitchFamily="34" charset="0"/>
              </a:rPr>
              <a:t>Azure Advanced Threat Protection</a:t>
            </a:r>
          </a:p>
          <a:p>
            <a:pPr marL="800095" lvl="1" indent="0" fontAlgn="ctr">
              <a:buNone/>
            </a:pPr>
            <a:r>
              <a:rPr lang="en-US" sz="1200" dirty="0">
                <a:hlinkClick r:id="rId6"/>
              </a:rPr>
              <a:t>https://docs.microsoft.com/en-us/azure-advanced-threat-protection/cef-format-sa</a:t>
            </a:r>
            <a:r>
              <a:rPr lang="en-US" sz="1200" dirty="0"/>
              <a:t> </a:t>
            </a:r>
          </a:p>
          <a:p>
            <a:pPr lvl="1" defTabSz="914400" fontAlgn="t">
              <a:spcBef>
                <a:spcPts val="0"/>
              </a:spcBef>
              <a:buSzTx/>
              <a:defRPr/>
            </a:pPr>
            <a:r>
              <a:rPr lang="en-US" b="1" dirty="0">
                <a:latin typeface="Segoe UI Semibold" panose="020B0702040204020203" pitchFamily="34" charset="0"/>
                <a:cs typeface="Segoe UI Semibold" panose="020B0702040204020203" pitchFamily="34" charset="0"/>
              </a:rPr>
              <a:t>Office 365</a:t>
            </a:r>
          </a:p>
          <a:p>
            <a:pPr marL="800095" lvl="1" indent="0" fontAlgn="t">
              <a:buNone/>
            </a:pPr>
            <a:r>
              <a:rPr lang="en-US" sz="1200" dirty="0">
                <a:hlinkClick r:id="rId7"/>
              </a:rPr>
              <a:t>https://docs.microsoft.com/en-us/office365/securitycompliance/siem-server-integration</a:t>
            </a:r>
            <a:r>
              <a:rPr lang="en-US" sz="1200" dirty="0"/>
              <a:t> </a:t>
            </a:r>
          </a:p>
          <a:p>
            <a:pPr marL="800095" lvl="1" indent="0" fontAlgn="t">
              <a:buNone/>
            </a:pPr>
            <a:r>
              <a:rPr lang="en-US" sz="1200" dirty="0">
                <a:hlinkClick r:id="rId8"/>
              </a:rPr>
              <a:t>https://docs.microsoft.com/en-us/office365/securitycompliance/siem-integration-with-office-365-ti</a:t>
            </a:r>
            <a:r>
              <a:rPr lang="en-US" sz="1200" dirty="0"/>
              <a:t> </a:t>
            </a:r>
          </a:p>
          <a:p>
            <a:pPr lvl="1" defTabSz="914400" fontAlgn="t">
              <a:spcBef>
                <a:spcPts val="0"/>
              </a:spcBef>
              <a:buSzTx/>
              <a:defRPr/>
            </a:pPr>
            <a:r>
              <a:rPr lang="en-US" b="1" dirty="0">
                <a:latin typeface="Segoe UI Semibold" panose="020B0702040204020203" pitchFamily="34" charset="0"/>
                <a:cs typeface="Segoe UI Semibold" panose="020B0702040204020203" pitchFamily="34" charset="0"/>
              </a:rPr>
              <a:t>Cloud App Security</a:t>
            </a:r>
          </a:p>
          <a:p>
            <a:pPr marL="800095" lvl="1" indent="0" fontAlgn="t">
              <a:buNone/>
            </a:pPr>
            <a:r>
              <a:rPr lang="en-US" sz="1200" dirty="0">
                <a:hlinkClick r:id="rId9"/>
              </a:rPr>
              <a:t>https://docs.microsoft.com/en-us/cloud-app-security/siem</a:t>
            </a:r>
            <a:r>
              <a:rPr lang="en-US" sz="1200" dirty="0"/>
              <a:t> </a:t>
            </a:r>
          </a:p>
          <a:p>
            <a:pPr lvl="1" defTabSz="914400" fontAlgn="t">
              <a:spcBef>
                <a:spcPts val="0"/>
              </a:spcBef>
              <a:buSzTx/>
              <a:defRPr/>
            </a:pPr>
            <a:r>
              <a:rPr lang="en-US" b="1" dirty="0">
                <a:latin typeface="Segoe UI Semibold" panose="020B0702040204020203" pitchFamily="34" charset="0"/>
                <a:cs typeface="Segoe UI Semibold" panose="020B0702040204020203" pitchFamily="34" charset="0"/>
              </a:rPr>
              <a:t>Azure SIEM Integration (includes Azure AD)</a:t>
            </a:r>
          </a:p>
          <a:p>
            <a:pPr marL="800095" lvl="1" indent="0" defTabSz="914400" fontAlgn="t">
              <a:buNone/>
            </a:pPr>
            <a:r>
              <a:rPr lang="en-US" sz="1200" dirty="0">
                <a:solidFill>
                  <a:schemeClr val="tx1"/>
                </a:solidFill>
                <a:hlinkClick r:id="rId10"/>
              </a:rPr>
              <a:t>https://docs.microsoft.com/en-us/azure/azure-monitor/overview</a:t>
            </a:r>
            <a:r>
              <a:rPr lang="en-US" sz="1200" dirty="0">
                <a:solidFill>
                  <a:schemeClr val="tx1"/>
                </a:solidFill>
              </a:rPr>
              <a:t>    </a:t>
            </a:r>
            <a:endParaRPr lang="en-US" sz="800" dirty="0">
              <a:solidFill>
                <a:schemeClr val="tx1"/>
              </a:solidFill>
            </a:endParaRPr>
          </a:p>
          <a:p>
            <a:pPr marL="0" indent="0">
              <a:buNone/>
            </a:pPr>
            <a:endParaRPr lang="en-US" sz="1600" dirty="0"/>
          </a:p>
        </p:txBody>
      </p:sp>
      <p:sp>
        <p:nvSpPr>
          <p:cNvPr id="3" name="Title 2">
            <a:extLst>
              <a:ext uri="{FF2B5EF4-FFF2-40B4-BE49-F238E27FC236}">
                <a16:creationId xmlns:a16="http://schemas.microsoft.com/office/drawing/2014/main" id="{593E3CD9-F82A-4E95-9074-26F6BFC06CC0}"/>
              </a:ext>
            </a:extLst>
          </p:cNvPr>
          <p:cNvSpPr>
            <a:spLocks noGrp="1"/>
          </p:cNvSpPr>
          <p:nvPr>
            <p:ph type="title"/>
          </p:nvPr>
        </p:nvSpPr>
        <p:spPr>
          <a:xfrm>
            <a:off x="588263" y="457201"/>
            <a:ext cx="6841237" cy="769441"/>
          </a:xfrm>
        </p:spPr>
        <p:txBody>
          <a:bodyPr/>
          <a:lstStyle/>
          <a:p>
            <a:pPr lvl="0" defTabSz="685800">
              <a:spcBef>
                <a:spcPts val="0"/>
              </a:spcBef>
              <a:defRPr/>
            </a:pPr>
            <a:r>
              <a:rPr lang="en-US" dirty="0"/>
              <a:t>Integrating with</a:t>
            </a:r>
            <a:r>
              <a:rPr lang="en-US" b="0" dirty="0"/>
              <a:t> your </a:t>
            </a:r>
            <a:r>
              <a:rPr lang="en-US" dirty="0"/>
              <a:t>SIEM</a:t>
            </a:r>
            <a:br>
              <a:rPr lang="en-US" dirty="0"/>
            </a:br>
            <a:r>
              <a:rPr lang="en-US" sz="1400" b="0" i="1" kern="0" spc="0" dirty="0">
                <a:ln>
                  <a:noFill/>
                </a:ln>
                <a:gradFill>
                  <a:gsLst>
                    <a:gs pos="20000">
                      <a:srgbClr val="0D0D0D"/>
                    </a:gs>
                    <a:gs pos="100000">
                      <a:srgbClr val="0D0D0D"/>
                    </a:gs>
                  </a:gsLst>
                  <a:lin ang="0" scaled="1"/>
                </a:gradFill>
                <a:latin typeface="Segoe UI"/>
                <a:cs typeface="+mn-cs"/>
              </a:rPr>
              <a:t>Two different approaches to connect to your existing SIEM tool and processes</a:t>
            </a:r>
            <a:endParaRPr lang="en-US" dirty="0"/>
          </a:p>
        </p:txBody>
      </p:sp>
      <p:grpSp>
        <p:nvGrpSpPr>
          <p:cNvPr id="27" name="Group 26">
            <a:extLst>
              <a:ext uri="{FF2B5EF4-FFF2-40B4-BE49-F238E27FC236}">
                <a16:creationId xmlns:a16="http://schemas.microsoft.com/office/drawing/2014/main" id="{6C9D9BD0-3F63-4A2A-BF80-5BABB5F5839B}"/>
              </a:ext>
            </a:extLst>
          </p:cNvPr>
          <p:cNvGrpSpPr/>
          <p:nvPr/>
        </p:nvGrpSpPr>
        <p:grpSpPr>
          <a:xfrm>
            <a:off x="7766955" y="457201"/>
            <a:ext cx="3661873" cy="1993187"/>
            <a:chOff x="9263017" y="1074200"/>
            <a:chExt cx="3661873" cy="1993187"/>
          </a:xfrm>
        </p:grpSpPr>
        <p:grpSp>
          <p:nvGrpSpPr>
            <p:cNvPr id="17" name="Group 16">
              <a:extLst>
                <a:ext uri="{FF2B5EF4-FFF2-40B4-BE49-F238E27FC236}">
                  <a16:creationId xmlns:a16="http://schemas.microsoft.com/office/drawing/2014/main" id="{EA19CF83-99CF-474C-8480-B2C8C9B138F8}"/>
                </a:ext>
              </a:extLst>
            </p:cNvPr>
            <p:cNvGrpSpPr/>
            <p:nvPr/>
          </p:nvGrpSpPr>
          <p:grpSpPr>
            <a:xfrm>
              <a:off x="9263017" y="1074200"/>
              <a:ext cx="3661873" cy="1993187"/>
              <a:chOff x="9263017" y="1074200"/>
              <a:chExt cx="3661873" cy="1993187"/>
            </a:xfrm>
          </p:grpSpPr>
          <p:grpSp>
            <p:nvGrpSpPr>
              <p:cNvPr id="5" name="Group 4">
                <a:extLst>
                  <a:ext uri="{FF2B5EF4-FFF2-40B4-BE49-F238E27FC236}">
                    <a16:creationId xmlns:a16="http://schemas.microsoft.com/office/drawing/2014/main" id="{EEEFCE30-1A5A-4CE0-8D0A-1F0931A45E41}"/>
                  </a:ext>
                </a:extLst>
              </p:cNvPr>
              <p:cNvGrpSpPr/>
              <p:nvPr/>
            </p:nvGrpSpPr>
            <p:grpSpPr>
              <a:xfrm>
                <a:off x="9263017" y="1074200"/>
                <a:ext cx="3661873" cy="1993187"/>
                <a:chOff x="588264" y="2086566"/>
                <a:chExt cx="3661873" cy="1993187"/>
              </a:xfrm>
            </p:grpSpPr>
            <p:sp>
              <p:nvSpPr>
                <p:cNvPr id="6" name="Text Placeholder 2">
                  <a:extLst>
                    <a:ext uri="{FF2B5EF4-FFF2-40B4-BE49-F238E27FC236}">
                      <a16:creationId xmlns:a16="http://schemas.microsoft.com/office/drawing/2014/main" id="{CDCF4FAD-65BE-4038-A68B-1EC63438C8F5}"/>
                    </a:ext>
                  </a:extLst>
                </p:cNvPr>
                <p:cNvSpPr txBox="1">
                  <a:spLocks/>
                </p:cNvSpPr>
                <p:nvPr/>
              </p:nvSpPr>
              <p:spPr>
                <a:xfrm>
                  <a:off x="588264" y="2086566"/>
                  <a:ext cx="3661873" cy="1993187"/>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sz="1800" dirty="0">
                    <a:gradFill>
                      <a:gsLst>
                        <a:gs pos="0">
                          <a:schemeClr val="tx1"/>
                        </a:gs>
                        <a:gs pos="100000">
                          <a:schemeClr val="tx1"/>
                        </a:gs>
                      </a:gsLst>
                      <a:lin ang="5400000" scaled="0"/>
                    </a:gradFill>
                  </a:endParaRPr>
                </a:p>
              </p:txBody>
            </p:sp>
            <p:grpSp>
              <p:nvGrpSpPr>
                <p:cNvPr id="8" name="Group 7">
                  <a:extLst>
                    <a:ext uri="{FF2B5EF4-FFF2-40B4-BE49-F238E27FC236}">
                      <a16:creationId xmlns:a16="http://schemas.microsoft.com/office/drawing/2014/main" id="{7738BA02-0CD6-47D2-BC44-F667B6BD0D23}"/>
                    </a:ext>
                  </a:extLst>
                </p:cNvPr>
                <p:cNvGrpSpPr/>
                <p:nvPr/>
              </p:nvGrpSpPr>
              <p:grpSpPr>
                <a:xfrm>
                  <a:off x="1771546" y="2906232"/>
                  <a:ext cx="1484557" cy="1055037"/>
                  <a:chOff x="1193582" y="2486142"/>
                  <a:chExt cx="1883076" cy="1338254"/>
                </a:xfrm>
              </p:grpSpPr>
              <p:sp>
                <p:nvSpPr>
                  <p:cNvPr id="9" name="server">
                    <a:extLst>
                      <a:ext uri="{FF2B5EF4-FFF2-40B4-BE49-F238E27FC236}">
                        <a16:creationId xmlns:a16="http://schemas.microsoft.com/office/drawing/2014/main" id="{0ACF0CB1-4B8C-4B16-9B09-6A59567E8B55}"/>
                      </a:ext>
                    </a:extLst>
                  </p:cNvPr>
                  <p:cNvSpPr>
                    <a:spLocks noChangeAspect="1" noEditPoints="1"/>
                  </p:cNvSpPr>
                  <p:nvPr/>
                </p:nvSpPr>
                <p:spPr bwMode="auto">
                  <a:xfrm>
                    <a:off x="2542414" y="2486142"/>
                    <a:ext cx="534244" cy="1014729"/>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349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1" name="Laptop_E770">
                    <a:extLst>
                      <a:ext uri="{FF2B5EF4-FFF2-40B4-BE49-F238E27FC236}">
                        <a16:creationId xmlns:a16="http://schemas.microsoft.com/office/drawing/2014/main" id="{6F038387-50DF-45A0-B0A8-4115EC422FA3}"/>
                      </a:ext>
                    </a:extLst>
                  </p:cNvPr>
                  <p:cNvSpPr>
                    <a:spLocks noChangeAspect="1" noEditPoints="1"/>
                  </p:cNvSpPr>
                  <p:nvPr/>
                </p:nvSpPr>
                <p:spPr bwMode="auto">
                  <a:xfrm>
                    <a:off x="1193582" y="3297855"/>
                    <a:ext cx="789086" cy="526541"/>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chemeClr val="bg1"/>
                  </a:solidFill>
                  <a:ln w="349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sp>
            <p:nvSpPr>
              <p:cNvPr id="18" name="Freeform 5">
                <a:extLst>
                  <a:ext uri="{FF2B5EF4-FFF2-40B4-BE49-F238E27FC236}">
                    <a16:creationId xmlns:a16="http://schemas.microsoft.com/office/drawing/2014/main" id="{9EFB2313-F7FC-4013-9EB8-D2AA78C97561}"/>
                  </a:ext>
                </a:extLst>
              </p:cNvPr>
              <p:cNvSpPr>
                <a:spLocks/>
              </p:cNvSpPr>
              <p:nvPr/>
            </p:nvSpPr>
            <p:spPr bwMode="auto">
              <a:xfrm>
                <a:off x="11658259" y="1329874"/>
                <a:ext cx="984370" cy="407066"/>
              </a:xfrm>
              <a:custGeom>
                <a:avLst/>
                <a:gdLst>
                  <a:gd name="T0" fmla="*/ 1469 w 1574"/>
                  <a:gd name="T1" fmla="*/ 427 h 636"/>
                  <a:gd name="T2" fmla="*/ 1466 w 1574"/>
                  <a:gd name="T3" fmla="*/ 427 h 636"/>
                  <a:gd name="T4" fmla="*/ 1474 w 1574"/>
                  <a:gd name="T5" fmla="*/ 369 h 636"/>
                  <a:gd name="T6" fmla="*/ 1257 w 1574"/>
                  <a:gd name="T7" fmla="*/ 152 h 636"/>
                  <a:gd name="T8" fmla="*/ 1111 w 1574"/>
                  <a:gd name="T9" fmla="*/ 210 h 636"/>
                  <a:gd name="T10" fmla="*/ 837 w 1574"/>
                  <a:gd name="T11" fmla="*/ 0 h 636"/>
                  <a:gd name="T12" fmla="*/ 554 w 1574"/>
                  <a:gd name="T13" fmla="*/ 258 h 636"/>
                  <a:gd name="T14" fmla="*/ 547 w 1574"/>
                  <a:gd name="T15" fmla="*/ 257 h 636"/>
                  <a:gd name="T16" fmla="*/ 400 w 1574"/>
                  <a:gd name="T17" fmla="*/ 199 h 636"/>
                  <a:gd name="T18" fmla="*/ 195 w 1574"/>
                  <a:gd name="T19" fmla="*/ 347 h 636"/>
                  <a:gd name="T20" fmla="*/ 147 w 1574"/>
                  <a:gd name="T21" fmla="*/ 339 h 636"/>
                  <a:gd name="T22" fmla="*/ 0 w 1574"/>
                  <a:gd name="T23" fmla="*/ 486 h 636"/>
                  <a:gd name="T24" fmla="*/ 147 w 1574"/>
                  <a:gd name="T25" fmla="*/ 634 h 636"/>
                  <a:gd name="T26" fmla="*/ 147 w 1574"/>
                  <a:gd name="T27" fmla="*/ 634 h 636"/>
                  <a:gd name="T28" fmla="*/ 147 w 1574"/>
                  <a:gd name="T29" fmla="*/ 634 h 636"/>
                  <a:gd name="T30" fmla="*/ 493 w 1574"/>
                  <a:gd name="T31" fmla="*/ 634 h 636"/>
                  <a:gd name="T32" fmla="*/ 521 w 1574"/>
                  <a:gd name="T33" fmla="*/ 636 h 636"/>
                  <a:gd name="T34" fmla="*/ 521 w 1574"/>
                  <a:gd name="T35" fmla="*/ 636 h 636"/>
                  <a:gd name="T36" fmla="*/ 521 w 1574"/>
                  <a:gd name="T37" fmla="*/ 636 h 636"/>
                  <a:gd name="T38" fmla="*/ 1469 w 1574"/>
                  <a:gd name="T39" fmla="*/ 636 h 636"/>
                  <a:gd name="T40" fmla="*/ 1574 w 1574"/>
                  <a:gd name="T41" fmla="*/ 531 h 636"/>
                  <a:gd name="T42" fmla="*/ 1469 w 1574"/>
                  <a:gd name="T43" fmla="*/ 42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74" h="636">
                    <a:moveTo>
                      <a:pt x="1469" y="427"/>
                    </a:moveTo>
                    <a:cubicBezTo>
                      <a:pt x="1468" y="427"/>
                      <a:pt x="1467" y="427"/>
                      <a:pt x="1466" y="427"/>
                    </a:cubicBezTo>
                    <a:cubicBezTo>
                      <a:pt x="1471" y="409"/>
                      <a:pt x="1474" y="389"/>
                      <a:pt x="1474" y="369"/>
                    </a:cubicBezTo>
                    <a:cubicBezTo>
                      <a:pt x="1474" y="250"/>
                      <a:pt x="1377" y="152"/>
                      <a:pt x="1257" y="152"/>
                    </a:cubicBezTo>
                    <a:cubicBezTo>
                      <a:pt x="1201" y="152"/>
                      <a:pt x="1149" y="174"/>
                      <a:pt x="1111" y="210"/>
                    </a:cubicBezTo>
                    <a:cubicBezTo>
                      <a:pt x="1078" y="89"/>
                      <a:pt x="968" y="0"/>
                      <a:pt x="837" y="0"/>
                    </a:cubicBezTo>
                    <a:cubicBezTo>
                      <a:pt x="689" y="0"/>
                      <a:pt x="567" y="113"/>
                      <a:pt x="554" y="258"/>
                    </a:cubicBezTo>
                    <a:cubicBezTo>
                      <a:pt x="552" y="257"/>
                      <a:pt x="549" y="257"/>
                      <a:pt x="547" y="257"/>
                    </a:cubicBezTo>
                    <a:cubicBezTo>
                      <a:pt x="508" y="221"/>
                      <a:pt x="457" y="199"/>
                      <a:pt x="400" y="199"/>
                    </a:cubicBezTo>
                    <a:cubicBezTo>
                      <a:pt x="305" y="199"/>
                      <a:pt x="224" y="261"/>
                      <a:pt x="195" y="347"/>
                    </a:cubicBezTo>
                    <a:cubicBezTo>
                      <a:pt x="180" y="342"/>
                      <a:pt x="164" y="339"/>
                      <a:pt x="147" y="339"/>
                    </a:cubicBezTo>
                    <a:cubicBezTo>
                      <a:pt x="66" y="339"/>
                      <a:pt x="0" y="405"/>
                      <a:pt x="0" y="486"/>
                    </a:cubicBezTo>
                    <a:cubicBezTo>
                      <a:pt x="0" y="568"/>
                      <a:pt x="66" y="634"/>
                      <a:pt x="147" y="634"/>
                    </a:cubicBezTo>
                    <a:cubicBezTo>
                      <a:pt x="147" y="634"/>
                      <a:pt x="147" y="634"/>
                      <a:pt x="147" y="634"/>
                    </a:cubicBezTo>
                    <a:cubicBezTo>
                      <a:pt x="147" y="634"/>
                      <a:pt x="147" y="634"/>
                      <a:pt x="147" y="634"/>
                    </a:cubicBezTo>
                    <a:cubicBezTo>
                      <a:pt x="493" y="634"/>
                      <a:pt x="493" y="634"/>
                      <a:pt x="493" y="634"/>
                    </a:cubicBezTo>
                    <a:cubicBezTo>
                      <a:pt x="502" y="635"/>
                      <a:pt x="511" y="636"/>
                      <a:pt x="521" y="636"/>
                    </a:cubicBezTo>
                    <a:cubicBezTo>
                      <a:pt x="521" y="636"/>
                      <a:pt x="521" y="636"/>
                      <a:pt x="521" y="636"/>
                    </a:cubicBezTo>
                    <a:cubicBezTo>
                      <a:pt x="521" y="636"/>
                      <a:pt x="521" y="636"/>
                      <a:pt x="521" y="636"/>
                    </a:cubicBezTo>
                    <a:cubicBezTo>
                      <a:pt x="1469" y="636"/>
                      <a:pt x="1469" y="636"/>
                      <a:pt x="1469" y="636"/>
                    </a:cubicBezTo>
                    <a:cubicBezTo>
                      <a:pt x="1527" y="636"/>
                      <a:pt x="1574" y="589"/>
                      <a:pt x="1574" y="531"/>
                    </a:cubicBezTo>
                    <a:cubicBezTo>
                      <a:pt x="1574" y="474"/>
                      <a:pt x="1527" y="427"/>
                      <a:pt x="1469" y="427"/>
                    </a:cubicBezTo>
                    <a:close/>
                  </a:path>
                </a:pathLst>
              </a:custGeom>
              <a:ln w="28575"/>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pic>
          <p:nvPicPr>
            <p:cNvPr id="13" name="Graphic 12" descr="Upward trend">
              <a:extLst>
                <a:ext uri="{FF2B5EF4-FFF2-40B4-BE49-F238E27FC236}">
                  <a16:creationId xmlns:a16="http://schemas.microsoft.com/office/drawing/2014/main" id="{28975D40-8E76-47B6-AA2A-5DE5605700F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555331" y="1211737"/>
              <a:ext cx="395333" cy="318725"/>
            </a:xfrm>
            <a:prstGeom prst="rect">
              <a:avLst/>
            </a:prstGeom>
          </p:spPr>
        </p:pic>
        <p:pic>
          <p:nvPicPr>
            <p:cNvPr id="16" name="Graphic 15" descr="Database">
              <a:extLst>
                <a:ext uri="{FF2B5EF4-FFF2-40B4-BE49-F238E27FC236}">
                  <a16:creationId xmlns:a16="http://schemas.microsoft.com/office/drawing/2014/main" id="{1FABD931-4474-4CAF-A67F-7ECEF4D3A00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497602" y="1481544"/>
              <a:ext cx="510792" cy="510792"/>
            </a:xfrm>
            <a:prstGeom prst="rect">
              <a:avLst/>
            </a:prstGeom>
          </p:spPr>
        </p:pic>
        <p:sp>
          <p:nvSpPr>
            <p:cNvPr id="19" name="Rectangle 18">
              <a:extLst>
                <a:ext uri="{FF2B5EF4-FFF2-40B4-BE49-F238E27FC236}">
                  <a16:creationId xmlns:a16="http://schemas.microsoft.com/office/drawing/2014/main" id="{56A752B3-3FC8-4C0B-B41C-C7EF19AC2A21}"/>
                </a:ext>
              </a:extLst>
            </p:cNvPr>
            <p:cNvSpPr/>
            <p:nvPr/>
          </p:nvSpPr>
          <p:spPr bwMode="auto">
            <a:xfrm>
              <a:off x="9497602" y="1211736"/>
              <a:ext cx="509504" cy="780599"/>
            </a:xfrm>
            <a:prstGeom prst="rect">
              <a:avLst/>
            </a:prstGeom>
            <a:noFill/>
            <a:ln w="28575">
              <a:solidFill>
                <a:schemeClr val="tx1"/>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kern="0" dirty="0" err="1">
                <a:solidFill>
                  <a:sysClr val="windowText" lastClr="000000"/>
                </a:solidFill>
                <a:latin typeface="Calibri" panose="020F0502020204030204"/>
              </a:endParaRPr>
            </a:p>
          </p:txBody>
        </p:sp>
        <p:cxnSp>
          <p:nvCxnSpPr>
            <p:cNvPr id="21" name="Straight Arrow Connector 20">
              <a:extLst>
                <a:ext uri="{FF2B5EF4-FFF2-40B4-BE49-F238E27FC236}">
                  <a16:creationId xmlns:a16="http://schemas.microsoft.com/office/drawing/2014/main" id="{B4D6F69B-F364-4F77-B704-E9C0A06F86FB}"/>
                </a:ext>
              </a:extLst>
            </p:cNvPr>
            <p:cNvCxnSpPr>
              <a:cxnSpLocks/>
            </p:cNvCxnSpPr>
            <p:nvPr/>
          </p:nvCxnSpPr>
          <p:spPr>
            <a:xfrm flipH="1" flipV="1">
              <a:off x="10133715" y="1570558"/>
              <a:ext cx="1375961" cy="14712"/>
            </a:xfrm>
            <a:prstGeom prst="straightConnector1">
              <a:avLst/>
            </a:prstGeom>
            <a:ln w="19050">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397366B-EB50-4EC4-BADC-6C209833F852}"/>
                </a:ext>
              </a:extLst>
            </p:cNvPr>
            <p:cNvCxnSpPr>
              <a:cxnSpLocks/>
            </p:cNvCxnSpPr>
            <p:nvPr/>
          </p:nvCxnSpPr>
          <p:spPr>
            <a:xfrm flipH="1" flipV="1">
              <a:off x="9946437" y="2073501"/>
              <a:ext cx="485675" cy="620345"/>
            </a:xfrm>
            <a:prstGeom prst="straightConnector1">
              <a:avLst/>
            </a:prstGeom>
            <a:ln w="19050">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C55E886-8A1C-448D-9FD1-C804418DA972}"/>
                </a:ext>
              </a:extLst>
            </p:cNvPr>
            <p:cNvCxnSpPr>
              <a:cxnSpLocks/>
            </p:cNvCxnSpPr>
            <p:nvPr/>
          </p:nvCxnSpPr>
          <p:spPr>
            <a:xfrm flipH="1" flipV="1">
              <a:off x="10137231" y="1783117"/>
              <a:ext cx="1184231" cy="251816"/>
            </a:xfrm>
            <a:prstGeom prst="straightConnector1">
              <a:avLst/>
            </a:prstGeom>
            <a:ln w="19050">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55902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bwMode="auto">
          <a:xfrm>
            <a:off x="457551" y="3439727"/>
            <a:ext cx="5110878" cy="651728"/>
          </a:xfrm>
          <a:prstGeom prst="rect">
            <a:avLst/>
          </a:prstGeom>
          <a:noFill/>
          <a:ln w="9525" cap="flat" cmpd="sng" algn="ctr">
            <a:noFill/>
            <a:prstDash val="solid"/>
            <a:headEnd type="none" w="med" len="med"/>
            <a:tailEnd type="none" w="med" len="med"/>
          </a:ln>
          <a:effectLst/>
        </p:spPr>
        <p:txBody>
          <a:bodyPr wrap="square" lIns="0" tIns="0" rIns="0" bIns="0" anchor="t">
            <a:spAutoFit/>
          </a:bodyPr>
          <a:lstStyle/>
          <a:p>
            <a:pPr defTabSz="914367">
              <a:lnSpc>
                <a:spcPct val="90000"/>
              </a:lnSpc>
              <a:spcAft>
                <a:spcPts val="588"/>
              </a:spcAft>
              <a:defRPr/>
            </a:pPr>
            <a:r>
              <a:rPr lang="en-US" sz="2353"/>
              <a:t>Understand the security state and risks across resources</a:t>
            </a:r>
          </a:p>
        </p:txBody>
      </p:sp>
      <p:sp>
        <p:nvSpPr>
          <p:cNvPr id="12" name="Title 1"/>
          <p:cNvSpPr>
            <a:spLocks noGrp="1"/>
          </p:cNvSpPr>
          <p:nvPr>
            <p:ph type="title"/>
          </p:nvPr>
        </p:nvSpPr>
        <p:spPr>
          <a:xfrm>
            <a:off x="457551" y="2731041"/>
            <a:ext cx="5640006" cy="597419"/>
          </a:xfrm>
        </p:spPr>
        <p:txBody>
          <a:bodyPr vert="horz" wrap="square" lIns="0" tIns="0" rIns="0" bIns="0" rtlCol="0" anchor="ctr">
            <a:spAutoFit/>
          </a:bodyPr>
          <a:lstStyle/>
          <a:p>
            <a:r>
              <a:rPr lang="en-US" sz="4313" b="1"/>
              <a:t>VISIBILITY</a:t>
            </a:r>
          </a:p>
        </p:txBody>
      </p:sp>
      <p:pic>
        <p:nvPicPr>
          <p:cNvPr id="13" name="Picture Placeholder 12" descr="A person sitting at a table using a computer&#10;&#10;Description generated with very high confidence">
            <a:extLst>
              <a:ext uri="{FF2B5EF4-FFF2-40B4-BE49-F238E27FC236}">
                <a16:creationId xmlns:a16="http://schemas.microsoft.com/office/drawing/2014/main" id="{AD2999FD-72F2-480D-8690-A36C532522E5}"/>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24155" t="5434" r="23412" b="6180"/>
          <a:stretch/>
        </p:blipFill>
        <p:spPr>
          <a:xfrm>
            <a:off x="6097557" y="488"/>
            <a:ext cx="6094444" cy="6855127"/>
          </a:xfrm>
        </p:spPr>
      </p:pic>
    </p:spTree>
    <p:extLst>
      <p:ext uri="{BB962C8B-B14F-4D97-AF65-F5344CB8AC3E}">
        <p14:creationId xmlns:p14="http://schemas.microsoft.com/office/powerpoint/2010/main" val="783246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915255" y="1682652"/>
            <a:ext cx="7219556" cy="3731611"/>
          </a:xfrm>
          <a:prstGeom prst="rect">
            <a:avLst/>
          </a:prstGeom>
        </p:spPr>
      </p:pic>
      <p:sp>
        <p:nvSpPr>
          <p:cNvPr id="14" name="Title 2">
            <a:extLst/>
          </p:cNvPr>
          <p:cNvSpPr txBox="1">
            <a:spLocks/>
          </p:cNvSpPr>
          <p:nvPr/>
        </p:nvSpPr>
        <p:spPr>
          <a:xfrm>
            <a:off x="345763" y="2979232"/>
            <a:ext cx="5354617" cy="899537"/>
          </a:xfrm>
          <a:prstGeom prst="rect">
            <a:avLst/>
          </a:prstGeom>
        </p:spPr>
        <p:txBody>
          <a:bodyPr anchor="ct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00000"/>
              </a:lnSpc>
              <a:spcAft>
                <a:spcPts val="2353"/>
              </a:spcAft>
            </a:pPr>
            <a:r>
              <a:rPr lang="en-US" sz="2353" kern="0" cap="all" spc="118">
                <a:gradFill>
                  <a:gsLst>
                    <a:gs pos="0">
                      <a:srgbClr val="4B4B4B"/>
                    </a:gs>
                    <a:gs pos="100000">
                      <a:srgbClr val="4B4B4B"/>
                    </a:gs>
                  </a:gsLst>
                  <a:lin ang="5400000" scaled="1"/>
                </a:gradFill>
                <a:latin typeface="+mn-lt"/>
                <a:ea typeface="Segoe UI Black" panose="020B0A02040204020203" pitchFamily="34" charset="0"/>
                <a:cs typeface="Segoe UI Black" panose="020B0A02040204020203" pitchFamily="34" charset="0"/>
              </a:rPr>
              <a:t>gain visibility into the security of your directory with </a:t>
            </a:r>
            <a:r>
              <a:rPr lang="en-US" sz="2353" b="1" kern="0" cap="all" spc="118">
                <a:gradFill>
                  <a:gsLst>
                    <a:gs pos="0">
                      <a:srgbClr val="4B4B4B"/>
                    </a:gs>
                    <a:gs pos="100000">
                      <a:srgbClr val="4B4B4B"/>
                    </a:gs>
                  </a:gsLst>
                  <a:lin ang="5400000" scaled="1"/>
                </a:gradFill>
                <a:latin typeface="+mn-lt"/>
                <a:ea typeface="Segoe UI Black" panose="020B0A02040204020203" pitchFamily="34" charset="0"/>
                <a:cs typeface="Segoe UI Black" panose="020B0A02040204020203" pitchFamily="34" charset="0"/>
              </a:rPr>
              <a:t>access </a:t>
            </a:r>
            <a:r>
              <a:rPr lang="en-US" sz="2353" kern="0" cap="all" spc="118">
                <a:gradFill>
                  <a:gsLst>
                    <a:gs pos="0">
                      <a:srgbClr val="4B4B4B"/>
                    </a:gs>
                    <a:gs pos="100000">
                      <a:srgbClr val="4B4B4B"/>
                    </a:gs>
                  </a:gsLst>
                  <a:lin ang="5400000" scaled="1"/>
                </a:gradFill>
                <a:latin typeface="+mn-lt"/>
                <a:ea typeface="Segoe UI Black" panose="020B0A02040204020203" pitchFamily="34" charset="0"/>
                <a:cs typeface="Segoe UI Black" panose="020B0A02040204020203" pitchFamily="34" charset="0"/>
              </a:rPr>
              <a:t>and </a:t>
            </a:r>
            <a:r>
              <a:rPr lang="en-US" sz="2353" b="1" kern="0" cap="all" spc="118">
                <a:gradFill>
                  <a:gsLst>
                    <a:gs pos="0">
                      <a:srgbClr val="4B4B4B"/>
                    </a:gs>
                    <a:gs pos="100000">
                      <a:srgbClr val="4B4B4B"/>
                    </a:gs>
                  </a:gsLst>
                  <a:lin ang="5400000" scaled="1"/>
                </a:gradFill>
                <a:latin typeface="+mn-lt"/>
                <a:ea typeface="Segoe UI Black" panose="020B0A02040204020203" pitchFamily="34" charset="0"/>
                <a:cs typeface="Segoe UI Black" panose="020B0A02040204020203" pitchFamily="34" charset="0"/>
              </a:rPr>
              <a:t>USAGE REPORTS</a:t>
            </a:r>
            <a:r>
              <a:rPr lang="en-US" sz="2353" kern="0" cap="all" spc="118">
                <a:gradFill>
                  <a:gsLst>
                    <a:gs pos="0">
                      <a:srgbClr val="4B4B4B"/>
                    </a:gs>
                    <a:gs pos="100000">
                      <a:srgbClr val="4B4B4B"/>
                    </a:gs>
                  </a:gsLst>
                  <a:lin ang="5400000" scaled="1"/>
                </a:gradFill>
                <a:latin typeface="+mn-lt"/>
                <a:ea typeface="Segoe UI Black" panose="020B0A02040204020203" pitchFamily="34" charset="0"/>
                <a:cs typeface="Segoe UI Black" panose="020B0A02040204020203" pitchFamily="34" charset="0"/>
              </a:rPr>
              <a:t> IN Azure AD</a:t>
            </a:r>
          </a:p>
          <a:p>
            <a:pPr>
              <a:lnSpc>
                <a:spcPct val="100000"/>
              </a:lnSpc>
              <a:spcAft>
                <a:spcPts val="2353"/>
              </a:spcAft>
            </a:pPr>
            <a:r>
              <a:rPr lang="en-US" sz="2353" kern="0" cap="all" spc="118">
                <a:gradFill>
                  <a:gsLst>
                    <a:gs pos="0">
                      <a:srgbClr val="4B4B4B"/>
                    </a:gs>
                    <a:gs pos="100000">
                      <a:srgbClr val="4B4B4B"/>
                    </a:gs>
                  </a:gsLst>
                  <a:lin ang="5400000" scaled="1"/>
                </a:gradFill>
                <a:latin typeface="+mn-lt"/>
                <a:ea typeface="Segoe UI Black" panose="020B0A02040204020203" pitchFamily="34" charset="0"/>
                <a:cs typeface="Segoe UI Black" panose="020B0A02040204020203" pitchFamily="34" charset="0"/>
              </a:rPr>
              <a:t>Discover privileged accounts in your environment with azure ad </a:t>
            </a:r>
            <a:r>
              <a:rPr lang="en-US" sz="2353" b="1" kern="0" cap="all" spc="118">
                <a:gradFill>
                  <a:gsLst>
                    <a:gs pos="0">
                      <a:srgbClr val="4B4B4B"/>
                    </a:gs>
                    <a:gs pos="100000">
                      <a:srgbClr val="4B4B4B"/>
                    </a:gs>
                  </a:gsLst>
                  <a:lin ang="5400000" scaled="1"/>
                </a:gradFill>
                <a:latin typeface="+mn-lt"/>
                <a:ea typeface="Segoe UI Black" panose="020B0A02040204020203" pitchFamily="34" charset="0"/>
                <a:cs typeface="Segoe UI Black" panose="020B0A02040204020203" pitchFamily="34" charset="0"/>
              </a:rPr>
              <a:t>privileged identity management</a:t>
            </a:r>
          </a:p>
        </p:txBody>
      </p:sp>
      <p:sp>
        <p:nvSpPr>
          <p:cNvPr id="12" name="Rectangle 11">
            <a:extLst/>
          </p:cNvPr>
          <p:cNvSpPr/>
          <p:nvPr/>
        </p:nvSpPr>
        <p:spPr bwMode="auto">
          <a:xfrm>
            <a:off x="6078428" y="2124768"/>
            <a:ext cx="4781731" cy="2708368"/>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p:cNvPicPr>
            <a:picLocks noChangeAspect="1"/>
          </p:cNvPicPr>
          <p:nvPr/>
        </p:nvPicPr>
        <p:blipFill>
          <a:blip r:embed="rId4"/>
          <a:stretch>
            <a:fillRect/>
          </a:stretch>
        </p:blipFill>
        <p:spPr>
          <a:xfrm>
            <a:off x="6078428" y="2124769"/>
            <a:ext cx="4781731" cy="2460049"/>
          </a:xfrm>
          <a:prstGeom prst="rect">
            <a:avLst/>
          </a:prstGeom>
        </p:spPr>
      </p:pic>
      <p:pic>
        <p:nvPicPr>
          <p:cNvPr id="32" name="Picture 31">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24169" y="3482480"/>
            <a:ext cx="5488688" cy="3088909"/>
          </a:xfrm>
          <a:prstGeom prst="rect">
            <a:avLst/>
          </a:prstGeom>
        </p:spPr>
      </p:pic>
      <p:pic>
        <p:nvPicPr>
          <p:cNvPr id="34" name="Picture 33"/>
          <p:cNvPicPr>
            <a:picLocks noChangeAspect="1"/>
          </p:cNvPicPr>
          <p:nvPr/>
        </p:nvPicPr>
        <p:blipFill>
          <a:blip r:embed="rId6"/>
          <a:stretch>
            <a:fillRect/>
          </a:stretch>
        </p:blipFill>
        <p:spPr>
          <a:xfrm>
            <a:off x="8215471" y="4088856"/>
            <a:ext cx="3153703" cy="2056429"/>
          </a:xfrm>
          <a:prstGeom prst="rect">
            <a:avLst/>
          </a:prstGeom>
        </p:spPr>
      </p:pic>
      <p:sp>
        <p:nvSpPr>
          <p:cNvPr id="18" name="Data Text">
            <a:extLst/>
          </p:cNvPr>
          <p:cNvSpPr/>
          <p:nvPr/>
        </p:nvSpPr>
        <p:spPr>
          <a:xfrm>
            <a:off x="9167448" y="125226"/>
            <a:ext cx="388012" cy="115426"/>
          </a:xfrm>
          <a:prstGeom prst="rect">
            <a:avLst/>
          </a:prstGeom>
        </p:spPr>
        <p:txBody>
          <a:bodyPr wrap="none" lIns="0" tIns="0" rIns="0" bIns="0">
            <a:noAutofit/>
          </a:bodyPr>
          <a:lstStyle/>
          <a:p>
            <a:pPr algn="ctr" defTabSz="878441" fontAlgn="base">
              <a:lnSpc>
                <a:spcPct val="90000"/>
              </a:lnSpc>
              <a:spcBef>
                <a:spcPct val="0"/>
              </a:spcBef>
              <a:spcAft>
                <a:spcPct val="0"/>
              </a:spcAft>
              <a:defRPr/>
            </a:pPr>
            <a:r>
              <a:rPr lang="en-US" sz="1078" kern="0">
                <a:solidFill>
                  <a:schemeClr val="tx1">
                    <a:lumMod val="60000"/>
                    <a:lumOff val="40000"/>
                  </a:schemeClr>
                </a:solidFill>
              </a:rPr>
              <a:t>IDENTITY</a:t>
            </a:r>
          </a:p>
        </p:txBody>
      </p:sp>
      <p:grpSp>
        <p:nvGrpSpPr>
          <p:cNvPr id="13" name="Group 12">
            <a:extLst>
              <a:ext uri="{FF2B5EF4-FFF2-40B4-BE49-F238E27FC236}">
                <a16:creationId xmlns:a16="http://schemas.microsoft.com/office/drawing/2014/main" id="{070F4224-759E-415D-AAAF-67CB16B1D10D}"/>
              </a:ext>
            </a:extLst>
          </p:cNvPr>
          <p:cNvGrpSpPr/>
          <p:nvPr/>
        </p:nvGrpSpPr>
        <p:grpSpPr>
          <a:xfrm>
            <a:off x="10589375" y="314921"/>
            <a:ext cx="518161" cy="535468"/>
            <a:chOff x="9927970" y="486781"/>
            <a:chExt cx="685196" cy="685196"/>
          </a:xfrm>
        </p:grpSpPr>
        <p:sp>
          <p:nvSpPr>
            <p:cNvPr id="28" name="Oval 27">
              <a:extLst>
                <a:ext uri="{FF2B5EF4-FFF2-40B4-BE49-F238E27FC236}">
                  <a16:creationId xmlns:a16="http://schemas.microsoft.com/office/drawing/2014/main" id="{EF4A57A8-C3E4-4FE7-A329-5E3E113E00C9}"/>
                </a:ext>
              </a:extLst>
            </p:cNvPr>
            <p:cNvSpPr/>
            <p:nvPr/>
          </p:nvSpPr>
          <p:spPr bwMode="auto">
            <a:xfrm rot="5400000">
              <a:off x="9927970" y="486781"/>
              <a:ext cx="685196" cy="68519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9" name="Group 14">
              <a:extLst>
                <a:ext uri="{FF2B5EF4-FFF2-40B4-BE49-F238E27FC236}">
                  <a16:creationId xmlns:a16="http://schemas.microsoft.com/office/drawing/2014/main" id="{2C68F1FF-773D-4E2B-8643-5A13C38197CA}"/>
                </a:ext>
              </a:extLst>
            </p:cNvPr>
            <p:cNvGrpSpPr>
              <a:grpSpLocks noChangeAspect="1"/>
            </p:cNvGrpSpPr>
            <p:nvPr/>
          </p:nvGrpSpPr>
          <p:grpSpPr bwMode="auto">
            <a:xfrm>
              <a:off x="10153055" y="673245"/>
              <a:ext cx="235026" cy="312268"/>
              <a:chOff x="5564" y="2790"/>
              <a:chExt cx="198" cy="290"/>
            </a:xfrm>
            <a:solidFill>
              <a:schemeClr val="tx2"/>
            </a:solidFill>
          </p:grpSpPr>
          <p:sp>
            <p:nvSpPr>
              <p:cNvPr id="30" name="Freeform 15">
                <a:extLst>
                  <a:ext uri="{FF2B5EF4-FFF2-40B4-BE49-F238E27FC236}">
                    <a16:creationId xmlns:a16="http://schemas.microsoft.com/office/drawing/2014/main" id="{B676246C-5ED0-4D9F-9FC9-F2389AFEF074}"/>
                  </a:ext>
                </a:extLst>
              </p:cNvPr>
              <p:cNvSpPr>
                <a:spLocks noEditPoints="1"/>
              </p:cNvSpPr>
              <p:nvPr/>
            </p:nvSpPr>
            <p:spPr bwMode="auto">
              <a:xfrm>
                <a:off x="5564" y="2790"/>
                <a:ext cx="89" cy="87"/>
              </a:xfrm>
              <a:custGeom>
                <a:avLst/>
                <a:gdLst>
                  <a:gd name="T0" fmla="*/ 89 w 89"/>
                  <a:gd name="T1" fmla="*/ 87 h 87"/>
                  <a:gd name="T2" fmla="*/ 0 w 89"/>
                  <a:gd name="T3" fmla="*/ 87 h 87"/>
                  <a:gd name="T4" fmla="*/ 0 w 89"/>
                  <a:gd name="T5" fmla="*/ 0 h 87"/>
                  <a:gd name="T6" fmla="*/ 89 w 89"/>
                  <a:gd name="T7" fmla="*/ 0 h 87"/>
                  <a:gd name="T8" fmla="*/ 89 w 89"/>
                  <a:gd name="T9" fmla="*/ 87 h 87"/>
                  <a:gd name="T10" fmla="*/ 20 w 89"/>
                  <a:gd name="T11" fmla="*/ 68 h 87"/>
                  <a:gd name="T12" fmla="*/ 69 w 89"/>
                  <a:gd name="T13" fmla="*/ 68 h 87"/>
                  <a:gd name="T14" fmla="*/ 69 w 89"/>
                  <a:gd name="T15" fmla="*/ 19 h 87"/>
                  <a:gd name="T16" fmla="*/ 20 w 89"/>
                  <a:gd name="T17" fmla="*/ 19 h 87"/>
                  <a:gd name="T18" fmla="*/ 20 w 89"/>
                  <a:gd name="T19" fmla="*/ 6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7">
                    <a:moveTo>
                      <a:pt x="89" y="87"/>
                    </a:moveTo>
                    <a:lnTo>
                      <a:pt x="0" y="87"/>
                    </a:lnTo>
                    <a:lnTo>
                      <a:pt x="0" y="0"/>
                    </a:lnTo>
                    <a:lnTo>
                      <a:pt x="89" y="0"/>
                    </a:lnTo>
                    <a:lnTo>
                      <a:pt x="89" y="87"/>
                    </a:lnTo>
                    <a:close/>
                    <a:moveTo>
                      <a:pt x="20" y="68"/>
                    </a:moveTo>
                    <a:lnTo>
                      <a:pt x="69" y="68"/>
                    </a:lnTo>
                    <a:lnTo>
                      <a:pt x="69" y="19"/>
                    </a:lnTo>
                    <a:lnTo>
                      <a:pt x="20" y="19"/>
                    </a:lnTo>
                    <a:lnTo>
                      <a:pt x="20"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784" kern="0">
                  <a:solidFill>
                    <a:sysClr val="windowText" lastClr="000000"/>
                  </a:solidFill>
                </a:endParaRPr>
              </a:p>
            </p:txBody>
          </p:sp>
          <p:sp>
            <p:nvSpPr>
              <p:cNvPr id="31" name="Freeform 16">
                <a:extLst>
                  <a:ext uri="{FF2B5EF4-FFF2-40B4-BE49-F238E27FC236}">
                    <a16:creationId xmlns:a16="http://schemas.microsoft.com/office/drawing/2014/main" id="{405805DB-18AA-4874-947B-E0ACAA0C2683}"/>
                  </a:ext>
                </a:extLst>
              </p:cNvPr>
              <p:cNvSpPr>
                <a:spLocks noEditPoints="1"/>
              </p:cNvSpPr>
              <p:nvPr/>
            </p:nvSpPr>
            <p:spPr bwMode="auto">
              <a:xfrm>
                <a:off x="5564" y="3000"/>
                <a:ext cx="89" cy="80"/>
              </a:xfrm>
              <a:custGeom>
                <a:avLst/>
                <a:gdLst>
                  <a:gd name="T0" fmla="*/ 89 w 89"/>
                  <a:gd name="T1" fmla="*/ 80 h 80"/>
                  <a:gd name="T2" fmla="*/ 0 w 89"/>
                  <a:gd name="T3" fmla="*/ 80 h 80"/>
                  <a:gd name="T4" fmla="*/ 0 w 89"/>
                  <a:gd name="T5" fmla="*/ 0 h 80"/>
                  <a:gd name="T6" fmla="*/ 89 w 89"/>
                  <a:gd name="T7" fmla="*/ 0 h 80"/>
                  <a:gd name="T8" fmla="*/ 89 w 89"/>
                  <a:gd name="T9" fmla="*/ 80 h 80"/>
                  <a:gd name="T10" fmla="*/ 20 w 89"/>
                  <a:gd name="T11" fmla="*/ 61 h 80"/>
                  <a:gd name="T12" fmla="*/ 69 w 89"/>
                  <a:gd name="T13" fmla="*/ 61 h 80"/>
                  <a:gd name="T14" fmla="*/ 69 w 89"/>
                  <a:gd name="T15" fmla="*/ 20 h 80"/>
                  <a:gd name="T16" fmla="*/ 20 w 89"/>
                  <a:gd name="T17" fmla="*/ 20 h 80"/>
                  <a:gd name="T18" fmla="*/ 20 w 89"/>
                  <a:gd name="T19" fmla="*/ 6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0">
                    <a:moveTo>
                      <a:pt x="89" y="80"/>
                    </a:moveTo>
                    <a:lnTo>
                      <a:pt x="0" y="80"/>
                    </a:lnTo>
                    <a:lnTo>
                      <a:pt x="0" y="0"/>
                    </a:lnTo>
                    <a:lnTo>
                      <a:pt x="89" y="0"/>
                    </a:lnTo>
                    <a:lnTo>
                      <a:pt x="89" y="80"/>
                    </a:lnTo>
                    <a:close/>
                    <a:moveTo>
                      <a:pt x="20" y="61"/>
                    </a:moveTo>
                    <a:lnTo>
                      <a:pt x="69" y="61"/>
                    </a:lnTo>
                    <a:lnTo>
                      <a:pt x="69" y="20"/>
                    </a:lnTo>
                    <a:lnTo>
                      <a:pt x="20" y="20"/>
                    </a:lnTo>
                    <a:lnTo>
                      <a:pt x="2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784" kern="0">
                  <a:solidFill>
                    <a:sysClr val="windowText" lastClr="000000"/>
                  </a:solidFill>
                </a:endParaRPr>
              </a:p>
            </p:txBody>
          </p:sp>
          <p:sp>
            <p:nvSpPr>
              <p:cNvPr id="33" name="Freeform 17">
                <a:extLst>
                  <a:ext uri="{FF2B5EF4-FFF2-40B4-BE49-F238E27FC236}">
                    <a16:creationId xmlns:a16="http://schemas.microsoft.com/office/drawing/2014/main" id="{91FD3356-6F0C-48CF-8ABF-F1A402FB991F}"/>
                  </a:ext>
                </a:extLst>
              </p:cNvPr>
              <p:cNvSpPr>
                <a:spLocks noEditPoints="1"/>
              </p:cNvSpPr>
              <p:nvPr/>
            </p:nvSpPr>
            <p:spPr bwMode="auto">
              <a:xfrm>
                <a:off x="5564" y="2896"/>
                <a:ext cx="198" cy="87"/>
              </a:xfrm>
              <a:custGeom>
                <a:avLst/>
                <a:gdLst>
                  <a:gd name="T0" fmla="*/ 198 w 198"/>
                  <a:gd name="T1" fmla="*/ 87 h 87"/>
                  <a:gd name="T2" fmla="*/ 0 w 198"/>
                  <a:gd name="T3" fmla="*/ 87 h 87"/>
                  <a:gd name="T4" fmla="*/ 0 w 198"/>
                  <a:gd name="T5" fmla="*/ 0 h 87"/>
                  <a:gd name="T6" fmla="*/ 198 w 198"/>
                  <a:gd name="T7" fmla="*/ 0 h 87"/>
                  <a:gd name="T8" fmla="*/ 198 w 198"/>
                  <a:gd name="T9" fmla="*/ 87 h 87"/>
                  <a:gd name="T10" fmla="*/ 20 w 198"/>
                  <a:gd name="T11" fmla="*/ 68 h 87"/>
                  <a:gd name="T12" fmla="*/ 178 w 198"/>
                  <a:gd name="T13" fmla="*/ 68 h 87"/>
                  <a:gd name="T14" fmla="*/ 178 w 198"/>
                  <a:gd name="T15" fmla="*/ 20 h 87"/>
                  <a:gd name="T16" fmla="*/ 20 w 198"/>
                  <a:gd name="T17" fmla="*/ 20 h 87"/>
                  <a:gd name="T18" fmla="*/ 20 w 198"/>
                  <a:gd name="T19" fmla="*/ 6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87">
                    <a:moveTo>
                      <a:pt x="198" y="87"/>
                    </a:moveTo>
                    <a:lnTo>
                      <a:pt x="0" y="87"/>
                    </a:lnTo>
                    <a:lnTo>
                      <a:pt x="0" y="0"/>
                    </a:lnTo>
                    <a:lnTo>
                      <a:pt x="198" y="0"/>
                    </a:lnTo>
                    <a:lnTo>
                      <a:pt x="198" y="87"/>
                    </a:lnTo>
                    <a:close/>
                    <a:moveTo>
                      <a:pt x="20" y="68"/>
                    </a:moveTo>
                    <a:lnTo>
                      <a:pt x="178" y="68"/>
                    </a:lnTo>
                    <a:lnTo>
                      <a:pt x="178" y="20"/>
                    </a:lnTo>
                    <a:lnTo>
                      <a:pt x="20" y="20"/>
                    </a:lnTo>
                    <a:lnTo>
                      <a:pt x="20"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784" kern="0">
                  <a:solidFill>
                    <a:sysClr val="windowText" lastClr="000000"/>
                  </a:solidFill>
                </a:endParaRPr>
              </a:p>
            </p:txBody>
          </p:sp>
          <p:sp>
            <p:nvSpPr>
              <p:cNvPr id="35" name="Rectangle 18">
                <a:extLst>
                  <a:ext uri="{FF2B5EF4-FFF2-40B4-BE49-F238E27FC236}">
                    <a16:creationId xmlns:a16="http://schemas.microsoft.com/office/drawing/2014/main" id="{988E7A38-385A-4ACD-A81A-EF1DE17DEB1F}"/>
                  </a:ext>
                </a:extLst>
              </p:cNvPr>
              <p:cNvSpPr>
                <a:spLocks noChangeArrowheads="1"/>
              </p:cNvSpPr>
              <p:nvPr/>
            </p:nvSpPr>
            <p:spPr bwMode="auto">
              <a:xfrm>
                <a:off x="5673" y="2790"/>
                <a:ext cx="89" cy="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784" kern="0">
                  <a:solidFill>
                    <a:sysClr val="windowText" lastClr="000000"/>
                  </a:solidFill>
                </a:endParaRPr>
              </a:p>
            </p:txBody>
          </p:sp>
        </p:grpSp>
      </p:grpSp>
      <p:grpSp>
        <p:nvGrpSpPr>
          <p:cNvPr id="15" name="Group 14">
            <a:extLst>
              <a:ext uri="{FF2B5EF4-FFF2-40B4-BE49-F238E27FC236}">
                <a16:creationId xmlns:a16="http://schemas.microsoft.com/office/drawing/2014/main" id="{DA84B3F3-8FE4-4CC7-A08E-4F899E124D3D}"/>
              </a:ext>
            </a:extLst>
          </p:cNvPr>
          <p:cNvGrpSpPr/>
          <p:nvPr/>
        </p:nvGrpSpPr>
        <p:grpSpPr>
          <a:xfrm>
            <a:off x="9845650" y="322315"/>
            <a:ext cx="518160" cy="518160"/>
            <a:chOff x="10660688" y="482552"/>
            <a:chExt cx="685196" cy="685197"/>
          </a:xfrm>
        </p:grpSpPr>
        <p:sp>
          <p:nvSpPr>
            <p:cNvPr id="17" name="Oval 16">
              <a:extLst>
                <a:ext uri="{FF2B5EF4-FFF2-40B4-BE49-F238E27FC236}">
                  <a16:creationId xmlns:a16="http://schemas.microsoft.com/office/drawing/2014/main" id="{403C301A-1E8A-4F3C-8618-4F69A9F9FCE1}"/>
                </a:ext>
              </a:extLst>
            </p:cNvPr>
            <p:cNvSpPr/>
            <p:nvPr/>
          </p:nvSpPr>
          <p:spPr bwMode="auto">
            <a:xfrm rot="5400000">
              <a:off x="10660687" y="482553"/>
              <a:ext cx="685197" cy="68519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90801A9D-8E3E-45B4-88A7-CE4B1F01C576}"/>
                </a:ext>
              </a:extLst>
            </p:cNvPr>
            <p:cNvGrpSpPr/>
            <p:nvPr/>
          </p:nvGrpSpPr>
          <p:grpSpPr>
            <a:xfrm>
              <a:off x="10813825" y="678864"/>
              <a:ext cx="455759" cy="301030"/>
              <a:chOff x="9627677" y="1273017"/>
              <a:chExt cx="390358" cy="257833"/>
            </a:xfrm>
            <a:solidFill>
              <a:schemeClr val="tx2"/>
            </a:solidFill>
          </p:grpSpPr>
          <p:sp>
            <p:nvSpPr>
              <p:cNvPr id="20" name="Rectangle 1760">
                <a:extLst>
                  <a:ext uri="{FF2B5EF4-FFF2-40B4-BE49-F238E27FC236}">
                    <a16:creationId xmlns:a16="http://schemas.microsoft.com/office/drawing/2014/main" id="{5826CD58-39A8-4C7F-A8C8-F5C6EB93478B}"/>
                  </a:ext>
                </a:extLst>
              </p:cNvPr>
              <p:cNvSpPr>
                <a:spLocks noChangeArrowheads="1"/>
              </p:cNvSpPr>
              <p:nvPr/>
            </p:nvSpPr>
            <p:spPr bwMode="auto">
              <a:xfrm>
                <a:off x="9772821" y="1438896"/>
                <a:ext cx="17129" cy="34258"/>
              </a:xfrm>
              <a:prstGeom prst="rect">
                <a:avLst/>
              </a:pr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21" name="Rectangle 1761">
                <a:extLst>
                  <a:ext uri="{FF2B5EF4-FFF2-40B4-BE49-F238E27FC236}">
                    <a16:creationId xmlns:a16="http://schemas.microsoft.com/office/drawing/2014/main" id="{B33597A6-2162-42A3-A463-2EC2CA4EB3E8}"/>
                  </a:ext>
                </a:extLst>
              </p:cNvPr>
              <p:cNvSpPr>
                <a:spLocks noChangeArrowheads="1"/>
              </p:cNvSpPr>
              <p:nvPr/>
            </p:nvSpPr>
            <p:spPr bwMode="auto">
              <a:xfrm>
                <a:off x="9738564" y="1460532"/>
                <a:ext cx="84742" cy="17129"/>
              </a:xfrm>
              <a:prstGeom prst="rect">
                <a:avLst/>
              </a:pr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22" name="Freeform 1762">
                <a:extLst>
                  <a:ext uri="{FF2B5EF4-FFF2-40B4-BE49-F238E27FC236}">
                    <a16:creationId xmlns:a16="http://schemas.microsoft.com/office/drawing/2014/main" id="{CF6F2EF8-CB4C-4EE1-9224-99EB0014F33F}"/>
                  </a:ext>
                </a:extLst>
              </p:cNvPr>
              <p:cNvSpPr>
                <a:spLocks/>
              </p:cNvSpPr>
              <p:nvPr/>
            </p:nvSpPr>
            <p:spPr bwMode="auto">
              <a:xfrm>
                <a:off x="9644806" y="1273017"/>
                <a:ext cx="272258" cy="128015"/>
              </a:xfrm>
              <a:custGeom>
                <a:avLst/>
                <a:gdLst>
                  <a:gd name="T0" fmla="*/ 19 w 302"/>
                  <a:gd name="T1" fmla="*/ 142 h 142"/>
                  <a:gd name="T2" fmla="*/ 0 w 302"/>
                  <a:gd name="T3" fmla="*/ 142 h 142"/>
                  <a:gd name="T4" fmla="*/ 0 w 302"/>
                  <a:gd name="T5" fmla="*/ 0 h 142"/>
                  <a:gd name="T6" fmla="*/ 302 w 302"/>
                  <a:gd name="T7" fmla="*/ 0 h 142"/>
                  <a:gd name="T8" fmla="*/ 302 w 302"/>
                  <a:gd name="T9" fmla="*/ 104 h 142"/>
                  <a:gd name="T10" fmla="*/ 284 w 302"/>
                  <a:gd name="T11" fmla="*/ 104 h 142"/>
                  <a:gd name="T12" fmla="*/ 284 w 302"/>
                  <a:gd name="T13" fmla="*/ 19 h 142"/>
                  <a:gd name="T14" fmla="*/ 19 w 302"/>
                  <a:gd name="T15" fmla="*/ 19 h 142"/>
                  <a:gd name="T16" fmla="*/ 19 w 302"/>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142">
                    <a:moveTo>
                      <a:pt x="19" y="142"/>
                    </a:moveTo>
                    <a:lnTo>
                      <a:pt x="0" y="142"/>
                    </a:lnTo>
                    <a:lnTo>
                      <a:pt x="0" y="0"/>
                    </a:lnTo>
                    <a:lnTo>
                      <a:pt x="302" y="0"/>
                    </a:lnTo>
                    <a:lnTo>
                      <a:pt x="302" y="104"/>
                    </a:lnTo>
                    <a:lnTo>
                      <a:pt x="284" y="104"/>
                    </a:lnTo>
                    <a:lnTo>
                      <a:pt x="284" y="19"/>
                    </a:lnTo>
                    <a:lnTo>
                      <a:pt x="19" y="19"/>
                    </a:lnTo>
                    <a:lnTo>
                      <a:pt x="19" y="142"/>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23" name="Rectangle 1763">
                <a:extLst>
                  <a:ext uri="{FF2B5EF4-FFF2-40B4-BE49-F238E27FC236}">
                    <a16:creationId xmlns:a16="http://schemas.microsoft.com/office/drawing/2014/main" id="{C6F4FA2E-CB6C-499D-82A1-DA668855AA1A}"/>
                  </a:ext>
                </a:extLst>
              </p:cNvPr>
              <p:cNvSpPr>
                <a:spLocks noChangeArrowheads="1"/>
              </p:cNvSpPr>
              <p:nvPr/>
            </p:nvSpPr>
            <p:spPr bwMode="auto">
              <a:xfrm>
                <a:off x="9706109" y="1426275"/>
                <a:ext cx="113591" cy="17129"/>
              </a:xfrm>
              <a:prstGeom prst="rect">
                <a:avLst/>
              </a:pr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24" name="Freeform 1764">
                <a:extLst>
                  <a:ext uri="{FF2B5EF4-FFF2-40B4-BE49-F238E27FC236}">
                    <a16:creationId xmlns:a16="http://schemas.microsoft.com/office/drawing/2014/main" id="{42625E0C-0017-4731-8EC2-3D728AC2A0AD}"/>
                  </a:ext>
                </a:extLst>
              </p:cNvPr>
              <p:cNvSpPr>
                <a:spLocks noEditPoints="1"/>
              </p:cNvSpPr>
              <p:nvPr/>
            </p:nvSpPr>
            <p:spPr bwMode="auto">
              <a:xfrm>
                <a:off x="9627677" y="1392017"/>
                <a:ext cx="87447" cy="138833"/>
              </a:xfrm>
              <a:custGeom>
                <a:avLst/>
                <a:gdLst>
                  <a:gd name="T0" fmla="*/ 36 w 41"/>
                  <a:gd name="T1" fmla="*/ 65 h 65"/>
                  <a:gd name="T2" fmla="*/ 5 w 41"/>
                  <a:gd name="T3" fmla="*/ 65 h 65"/>
                  <a:gd name="T4" fmla="*/ 0 w 41"/>
                  <a:gd name="T5" fmla="*/ 60 h 65"/>
                  <a:gd name="T6" fmla="*/ 0 w 41"/>
                  <a:gd name="T7" fmla="*/ 5 h 65"/>
                  <a:gd name="T8" fmla="*/ 5 w 41"/>
                  <a:gd name="T9" fmla="*/ 0 h 65"/>
                  <a:gd name="T10" fmla="*/ 36 w 41"/>
                  <a:gd name="T11" fmla="*/ 0 h 65"/>
                  <a:gd name="T12" fmla="*/ 41 w 41"/>
                  <a:gd name="T13" fmla="*/ 5 h 65"/>
                  <a:gd name="T14" fmla="*/ 41 w 41"/>
                  <a:gd name="T15" fmla="*/ 60 h 65"/>
                  <a:gd name="T16" fmla="*/ 36 w 41"/>
                  <a:gd name="T17" fmla="*/ 65 h 65"/>
                  <a:gd name="T18" fmla="*/ 6 w 41"/>
                  <a:gd name="T19" fmla="*/ 59 h 65"/>
                  <a:gd name="T20" fmla="*/ 35 w 41"/>
                  <a:gd name="T21" fmla="*/ 59 h 65"/>
                  <a:gd name="T22" fmla="*/ 35 w 41"/>
                  <a:gd name="T23" fmla="*/ 6 h 65"/>
                  <a:gd name="T24" fmla="*/ 6 w 41"/>
                  <a:gd name="T25" fmla="*/ 6 h 65"/>
                  <a:gd name="T26" fmla="*/ 6 w 41"/>
                  <a:gd name="T27" fmla="*/ 5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65">
                    <a:moveTo>
                      <a:pt x="36" y="65"/>
                    </a:moveTo>
                    <a:cubicBezTo>
                      <a:pt x="5" y="65"/>
                      <a:pt x="5" y="65"/>
                      <a:pt x="5" y="65"/>
                    </a:cubicBezTo>
                    <a:cubicBezTo>
                      <a:pt x="3" y="65"/>
                      <a:pt x="0" y="62"/>
                      <a:pt x="0" y="60"/>
                    </a:cubicBezTo>
                    <a:cubicBezTo>
                      <a:pt x="0" y="5"/>
                      <a:pt x="0" y="5"/>
                      <a:pt x="0" y="5"/>
                    </a:cubicBezTo>
                    <a:cubicBezTo>
                      <a:pt x="0" y="2"/>
                      <a:pt x="3" y="0"/>
                      <a:pt x="5" y="0"/>
                    </a:cubicBezTo>
                    <a:cubicBezTo>
                      <a:pt x="36" y="0"/>
                      <a:pt x="36" y="0"/>
                      <a:pt x="36" y="0"/>
                    </a:cubicBezTo>
                    <a:cubicBezTo>
                      <a:pt x="39" y="0"/>
                      <a:pt x="41" y="2"/>
                      <a:pt x="41" y="5"/>
                    </a:cubicBezTo>
                    <a:cubicBezTo>
                      <a:pt x="41" y="60"/>
                      <a:pt x="41" y="60"/>
                      <a:pt x="41" y="60"/>
                    </a:cubicBezTo>
                    <a:cubicBezTo>
                      <a:pt x="41" y="62"/>
                      <a:pt x="39" y="65"/>
                      <a:pt x="36" y="65"/>
                    </a:cubicBezTo>
                    <a:close/>
                    <a:moveTo>
                      <a:pt x="6" y="59"/>
                    </a:moveTo>
                    <a:cubicBezTo>
                      <a:pt x="35" y="59"/>
                      <a:pt x="35" y="59"/>
                      <a:pt x="35" y="59"/>
                    </a:cubicBezTo>
                    <a:cubicBezTo>
                      <a:pt x="35" y="6"/>
                      <a:pt x="35" y="6"/>
                      <a:pt x="35" y="6"/>
                    </a:cubicBezTo>
                    <a:cubicBezTo>
                      <a:pt x="6" y="6"/>
                      <a:pt x="6" y="6"/>
                      <a:pt x="6" y="6"/>
                    </a:cubicBezTo>
                    <a:lnTo>
                      <a:pt x="6" y="59"/>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25" name="Rectangle 1765">
                <a:extLst>
                  <a:ext uri="{FF2B5EF4-FFF2-40B4-BE49-F238E27FC236}">
                    <a16:creationId xmlns:a16="http://schemas.microsoft.com/office/drawing/2014/main" id="{A1AF5989-BEFD-49F7-8D0C-E5433B5CD6A1}"/>
                  </a:ext>
                </a:extLst>
              </p:cNvPr>
              <p:cNvSpPr>
                <a:spLocks noChangeArrowheads="1"/>
              </p:cNvSpPr>
              <p:nvPr/>
            </p:nvSpPr>
            <p:spPr bwMode="auto">
              <a:xfrm>
                <a:off x="9663738" y="1494790"/>
                <a:ext cx="17129" cy="8114"/>
              </a:xfrm>
              <a:prstGeom prst="rect">
                <a:avLst/>
              </a:pr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26" name="Freeform 1766">
                <a:extLst>
                  <a:ext uri="{FF2B5EF4-FFF2-40B4-BE49-F238E27FC236}">
                    <a16:creationId xmlns:a16="http://schemas.microsoft.com/office/drawing/2014/main" id="{12CBE116-7F02-46A8-9747-CA4BE4459041}"/>
                  </a:ext>
                </a:extLst>
              </p:cNvPr>
              <p:cNvSpPr>
                <a:spLocks noEditPoints="1"/>
              </p:cNvSpPr>
              <p:nvPr/>
            </p:nvSpPr>
            <p:spPr bwMode="auto">
              <a:xfrm>
                <a:off x="9820651" y="1365967"/>
                <a:ext cx="197384" cy="149560"/>
              </a:xfrm>
              <a:custGeom>
                <a:avLst/>
                <a:gdLst>
                  <a:gd name="T0" fmla="*/ 87 w 96"/>
                  <a:gd name="T1" fmla="*/ 73 h 73"/>
                  <a:gd name="T2" fmla="*/ 9 w 96"/>
                  <a:gd name="T3" fmla="*/ 73 h 73"/>
                  <a:gd name="T4" fmla="*/ 0 w 96"/>
                  <a:gd name="T5" fmla="*/ 64 h 73"/>
                  <a:gd name="T6" fmla="*/ 0 w 96"/>
                  <a:gd name="T7" fmla="*/ 9 h 73"/>
                  <a:gd name="T8" fmla="*/ 9 w 96"/>
                  <a:gd name="T9" fmla="*/ 0 h 73"/>
                  <a:gd name="T10" fmla="*/ 87 w 96"/>
                  <a:gd name="T11" fmla="*/ 0 h 73"/>
                  <a:gd name="T12" fmla="*/ 96 w 96"/>
                  <a:gd name="T13" fmla="*/ 9 h 73"/>
                  <a:gd name="T14" fmla="*/ 96 w 96"/>
                  <a:gd name="T15" fmla="*/ 64 h 73"/>
                  <a:gd name="T16" fmla="*/ 87 w 96"/>
                  <a:gd name="T17" fmla="*/ 73 h 73"/>
                  <a:gd name="T18" fmla="*/ 9 w 96"/>
                  <a:gd name="T19" fmla="*/ 8 h 73"/>
                  <a:gd name="T20" fmla="*/ 8 w 96"/>
                  <a:gd name="T21" fmla="*/ 9 h 73"/>
                  <a:gd name="T22" fmla="*/ 8 w 96"/>
                  <a:gd name="T23" fmla="*/ 64 h 73"/>
                  <a:gd name="T24" fmla="*/ 9 w 96"/>
                  <a:gd name="T25" fmla="*/ 65 h 73"/>
                  <a:gd name="T26" fmla="*/ 87 w 96"/>
                  <a:gd name="T27" fmla="*/ 65 h 73"/>
                  <a:gd name="T28" fmla="*/ 88 w 96"/>
                  <a:gd name="T29" fmla="*/ 64 h 73"/>
                  <a:gd name="T30" fmla="*/ 88 w 96"/>
                  <a:gd name="T31" fmla="*/ 9 h 73"/>
                  <a:gd name="T32" fmla="*/ 87 w 96"/>
                  <a:gd name="T33" fmla="*/ 8 h 73"/>
                  <a:gd name="T34" fmla="*/ 9 w 96"/>
                  <a:gd name="T35" fmla="*/ 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73">
                    <a:moveTo>
                      <a:pt x="87" y="73"/>
                    </a:moveTo>
                    <a:cubicBezTo>
                      <a:pt x="9" y="73"/>
                      <a:pt x="9" y="73"/>
                      <a:pt x="9" y="73"/>
                    </a:cubicBezTo>
                    <a:cubicBezTo>
                      <a:pt x="4" y="73"/>
                      <a:pt x="0" y="69"/>
                      <a:pt x="0" y="64"/>
                    </a:cubicBezTo>
                    <a:cubicBezTo>
                      <a:pt x="0" y="9"/>
                      <a:pt x="0" y="9"/>
                      <a:pt x="0" y="9"/>
                    </a:cubicBezTo>
                    <a:cubicBezTo>
                      <a:pt x="0" y="4"/>
                      <a:pt x="4" y="0"/>
                      <a:pt x="9" y="0"/>
                    </a:cubicBezTo>
                    <a:cubicBezTo>
                      <a:pt x="87" y="0"/>
                      <a:pt x="87" y="0"/>
                      <a:pt x="87" y="0"/>
                    </a:cubicBezTo>
                    <a:cubicBezTo>
                      <a:pt x="92" y="0"/>
                      <a:pt x="96" y="4"/>
                      <a:pt x="96" y="9"/>
                    </a:cubicBezTo>
                    <a:cubicBezTo>
                      <a:pt x="96" y="64"/>
                      <a:pt x="96" y="64"/>
                      <a:pt x="96" y="64"/>
                    </a:cubicBezTo>
                    <a:cubicBezTo>
                      <a:pt x="96" y="69"/>
                      <a:pt x="92" y="73"/>
                      <a:pt x="87" y="73"/>
                    </a:cubicBezTo>
                    <a:close/>
                    <a:moveTo>
                      <a:pt x="9" y="8"/>
                    </a:moveTo>
                    <a:cubicBezTo>
                      <a:pt x="8" y="8"/>
                      <a:pt x="8" y="9"/>
                      <a:pt x="8" y="9"/>
                    </a:cubicBezTo>
                    <a:cubicBezTo>
                      <a:pt x="8" y="64"/>
                      <a:pt x="8" y="64"/>
                      <a:pt x="8" y="64"/>
                    </a:cubicBezTo>
                    <a:cubicBezTo>
                      <a:pt x="8" y="64"/>
                      <a:pt x="8" y="65"/>
                      <a:pt x="9" y="65"/>
                    </a:cubicBezTo>
                    <a:cubicBezTo>
                      <a:pt x="87" y="65"/>
                      <a:pt x="87" y="65"/>
                      <a:pt x="87" y="65"/>
                    </a:cubicBezTo>
                    <a:cubicBezTo>
                      <a:pt x="87" y="65"/>
                      <a:pt x="88" y="64"/>
                      <a:pt x="88" y="64"/>
                    </a:cubicBezTo>
                    <a:cubicBezTo>
                      <a:pt x="88" y="9"/>
                      <a:pt x="88" y="9"/>
                      <a:pt x="88" y="9"/>
                    </a:cubicBezTo>
                    <a:cubicBezTo>
                      <a:pt x="88" y="9"/>
                      <a:pt x="87" y="8"/>
                      <a:pt x="87" y="8"/>
                    </a:cubicBezTo>
                    <a:lnTo>
                      <a:pt x="9" y="8"/>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27" name="Rectangle 1767">
                <a:extLst>
                  <a:ext uri="{FF2B5EF4-FFF2-40B4-BE49-F238E27FC236}">
                    <a16:creationId xmlns:a16="http://schemas.microsoft.com/office/drawing/2014/main" id="{0FB7C668-1932-46A1-96C5-1D29DDCEA90C}"/>
                  </a:ext>
                </a:extLst>
              </p:cNvPr>
              <p:cNvSpPr>
                <a:spLocks noChangeArrowheads="1"/>
              </p:cNvSpPr>
              <p:nvPr/>
            </p:nvSpPr>
            <p:spPr bwMode="auto">
              <a:xfrm>
                <a:off x="9902639" y="1473154"/>
                <a:ext cx="25242" cy="17129"/>
              </a:xfrm>
              <a:prstGeom prst="rect">
                <a:avLst/>
              </a:prstGeom>
              <a:grpFill/>
              <a:ln>
                <a:noFill/>
              </a:ln>
            </p:spPr>
            <p:txBody>
              <a:bodyPr vert="horz" wrap="square" lIns="89642" tIns="44821" rIns="89642" bIns="44821" numCol="1" anchor="t" anchorCtr="0" compatLnSpc="1">
                <a:prstTxWarp prst="textNoShape">
                  <a:avLst/>
                </a:prstTxWarp>
              </a:bodyPr>
              <a:lstStyle/>
              <a:p>
                <a:endParaRPr lang="en-US" sz="1765"/>
              </a:p>
            </p:txBody>
          </p:sp>
        </p:grpSp>
      </p:grpSp>
      <p:grpSp>
        <p:nvGrpSpPr>
          <p:cNvPr id="2" name="Group 1">
            <a:extLst>
              <a:ext uri="{FF2B5EF4-FFF2-40B4-BE49-F238E27FC236}">
                <a16:creationId xmlns:a16="http://schemas.microsoft.com/office/drawing/2014/main" id="{D5955224-9D79-4E3D-B1C4-2D24A59B8EFF}"/>
              </a:ext>
            </a:extLst>
          </p:cNvPr>
          <p:cNvGrpSpPr/>
          <p:nvPr/>
        </p:nvGrpSpPr>
        <p:grpSpPr>
          <a:xfrm>
            <a:off x="11263514" y="339149"/>
            <a:ext cx="518160" cy="518160"/>
            <a:chOff x="9388518" y="479579"/>
            <a:chExt cx="528550" cy="528550"/>
          </a:xfrm>
        </p:grpSpPr>
        <p:sp>
          <p:nvSpPr>
            <p:cNvPr id="45" name="Oval 44">
              <a:extLst>
                <a:ext uri="{FF2B5EF4-FFF2-40B4-BE49-F238E27FC236}">
                  <a16:creationId xmlns:a16="http://schemas.microsoft.com/office/drawing/2014/main" id="{A8E30190-21AE-4C3F-8A92-8314420DBDC4}"/>
                </a:ext>
              </a:extLst>
            </p:cNvPr>
            <p:cNvSpPr/>
            <p:nvPr/>
          </p:nvSpPr>
          <p:spPr bwMode="auto">
            <a:xfrm rot="5400000">
              <a:off x="9388518" y="479579"/>
              <a:ext cx="528550" cy="52855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32">
              <a:extLst>
                <a:ext uri="{FF2B5EF4-FFF2-40B4-BE49-F238E27FC236}">
                  <a16:creationId xmlns:a16="http://schemas.microsoft.com/office/drawing/2014/main" id="{B618C358-570C-407A-A6C6-0ABD7DE8ECAD}"/>
                </a:ext>
              </a:extLst>
            </p:cNvPr>
            <p:cNvSpPr>
              <a:spLocks/>
            </p:cNvSpPr>
            <p:nvPr/>
          </p:nvSpPr>
          <p:spPr bwMode="auto">
            <a:xfrm>
              <a:off x="9677760" y="666973"/>
              <a:ext cx="92533" cy="76882"/>
            </a:xfrm>
            <a:custGeom>
              <a:avLst/>
              <a:gdLst>
                <a:gd name="T0" fmla="*/ 31 w 126"/>
                <a:gd name="T1" fmla="*/ 110 h 110"/>
                <a:gd name="T2" fmla="*/ 0 w 126"/>
                <a:gd name="T3" fmla="*/ 54 h 110"/>
                <a:gd name="T4" fmla="*/ 31 w 126"/>
                <a:gd name="T5" fmla="*/ 0 h 110"/>
                <a:gd name="T6" fmla="*/ 95 w 126"/>
                <a:gd name="T7" fmla="*/ 0 h 110"/>
                <a:gd name="T8" fmla="*/ 126 w 126"/>
                <a:gd name="T9" fmla="*/ 54 h 110"/>
                <a:gd name="T10" fmla="*/ 95 w 126"/>
                <a:gd name="T11" fmla="*/ 110 h 110"/>
                <a:gd name="T12" fmla="*/ 31 w 126"/>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26" h="110">
                  <a:moveTo>
                    <a:pt x="31" y="110"/>
                  </a:moveTo>
                  <a:lnTo>
                    <a:pt x="0" y="54"/>
                  </a:lnTo>
                  <a:lnTo>
                    <a:pt x="31" y="0"/>
                  </a:lnTo>
                  <a:lnTo>
                    <a:pt x="95" y="0"/>
                  </a:lnTo>
                  <a:lnTo>
                    <a:pt x="126" y="54"/>
                  </a:lnTo>
                  <a:lnTo>
                    <a:pt x="95" y="110"/>
                  </a:lnTo>
                  <a:lnTo>
                    <a:pt x="31" y="110"/>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sp>
          <p:nvSpPr>
            <p:cNvPr id="47" name="Freeform 34">
              <a:extLst>
                <a:ext uri="{FF2B5EF4-FFF2-40B4-BE49-F238E27FC236}">
                  <a16:creationId xmlns:a16="http://schemas.microsoft.com/office/drawing/2014/main" id="{CF7074AA-86C7-4EF7-9FAB-64A98231442D}"/>
                </a:ext>
              </a:extLst>
            </p:cNvPr>
            <p:cNvSpPr>
              <a:spLocks/>
            </p:cNvSpPr>
            <p:nvPr/>
          </p:nvSpPr>
          <p:spPr bwMode="auto">
            <a:xfrm>
              <a:off x="9535289" y="666973"/>
              <a:ext cx="92533" cy="76882"/>
            </a:xfrm>
            <a:custGeom>
              <a:avLst/>
              <a:gdLst>
                <a:gd name="T0" fmla="*/ 32 w 126"/>
                <a:gd name="T1" fmla="*/ 110 h 110"/>
                <a:gd name="T2" fmla="*/ 0 w 126"/>
                <a:gd name="T3" fmla="*/ 54 h 110"/>
                <a:gd name="T4" fmla="*/ 32 w 126"/>
                <a:gd name="T5" fmla="*/ 0 h 110"/>
                <a:gd name="T6" fmla="*/ 95 w 126"/>
                <a:gd name="T7" fmla="*/ 0 h 110"/>
                <a:gd name="T8" fmla="*/ 126 w 126"/>
                <a:gd name="T9" fmla="*/ 54 h 110"/>
                <a:gd name="T10" fmla="*/ 95 w 126"/>
                <a:gd name="T11" fmla="*/ 110 h 110"/>
                <a:gd name="T12" fmla="*/ 32 w 126"/>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26" h="110">
                  <a:moveTo>
                    <a:pt x="32" y="110"/>
                  </a:moveTo>
                  <a:lnTo>
                    <a:pt x="0" y="54"/>
                  </a:lnTo>
                  <a:lnTo>
                    <a:pt x="32" y="0"/>
                  </a:lnTo>
                  <a:lnTo>
                    <a:pt x="95" y="0"/>
                  </a:lnTo>
                  <a:lnTo>
                    <a:pt x="126" y="54"/>
                  </a:lnTo>
                  <a:lnTo>
                    <a:pt x="95" y="110"/>
                  </a:lnTo>
                  <a:lnTo>
                    <a:pt x="32" y="110"/>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sp>
          <p:nvSpPr>
            <p:cNvPr id="48" name="Freeform 35">
              <a:extLst>
                <a:ext uri="{FF2B5EF4-FFF2-40B4-BE49-F238E27FC236}">
                  <a16:creationId xmlns:a16="http://schemas.microsoft.com/office/drawing/2014/main" id="{B9EFCE2D-665D-471A-A108-ECFC647AD39A}"/>
                </a:ext>
              </a:extLst>
            </p:cNvPr>
            <p:cNvSpPr>
              <a:spLocks/>
            </p:cNvSpPr>
            <p:nvPr/>
          </p:nvSpPr>
          <p:spPr bwMode="auto">
            <a:xfrm>
              <a:off x="9606525" y="795436"/>
              <a:ext cx="94002" cy="77581"/>
            </a:xfrm>
            <a:custGeom>
              <a:avLst/>
              <a:gdLst>
                <a:gd name="T0" fmla="*/ 34 w 128"/>
                <a:gd name="T1" fmla="*/ 111 h 111"/>
                <a:gd name="T2" fmla="*/ 0 w 128"/>
                <a:gd name="T3" fmla="*/ 54 h 111"/>
                <a:gd name="T4" fmla="*/ 34 w 128"/>
                <a:gd name="T5" fmla="*/ 0 h 111"/>
                <a:gd name="T6" fmla="*/ 97 w 128"/>
                <a:gd name="T7" fmla="*/ 0 h 111"/>
                <a:gd name="T8" fmla="*/ 128 w 128"/>
                <a:gd name="T9" fmla="*/ 54 h 111"/>
                <a:gd name="T10" fmla="*/ 97 w 128"/>
                <a:gd name="T11" fmla="*/ 111 h 111"/>
                <a:gd name="T12" fmla="*/ 34 w 128"/>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128" h="111">
                  <a:moveTo>
                    <a:pt x="34" y="111"/>
                  </a:moveTo>
                  <a:lnTo>
                    <a:pt x="0" y="54"/>
                  </a:lnTo>
                  <a:lnTo>
                    <a:pt x="34" y="0"/>
                  </a:lnTo>
                  <a:lnTo>
                    <a:pt x="97" y="0"/>
                  </a:lnTo>
                  <a:lnTo>
                    <a:pt x="128" y="54"/>
                  </a:lnTo>
                  <a:lnTo>
                    <a:pt x="97" y="111"/>
                  </a:lnTo>
                  <a:lnTo>
                    <a:pt x="34" y="111"/>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sp>
          <p:nvSpPr>
            <p:cNvPr id="49" name="Freeform 33">
              <a:extLst>
                <a:ext uri="{FF2B5EF4-FFF2-40B4-BE49-F238E27FC236}">
                  <a16:creationId xmlns:a16="http://schemas.microsoft.com/office/drawing/2014/main" id="{5D6424B3-F8B5-4CEE-89CC-BB075AAC181B}"/>
                </a:ext>
              </a:extLst>
            </p:cNvPr>
            <p:cNvSpPr>
              <a:spLocks/>
            </p:cNvSpPr>
            <p:nvPr/>
          </p:nvSpPr>
          <p:spPr bwMode="auto">
            <a:xfrm>
              <a:off x="9677760" y="743856"/>
              <a:ext cx="92533" cy="76882"/>
            </a:xfrm>
            <a:custGeom>
              <a:avLst/>
              <a:gdLst>
                <a:gd name="T0" fmla="*/ 31 w 126"/>
                <a:gd name="T1" fmla="*/ 110 h 110"/>
                <a:gd name="T2" fmla="*/ 0 w 126"/>
                <a:gd name="T3" fmla="*/ 56 h 110"/>
                <a:gd name="T4" fmla="*/ 31 w 126"/>
                <a:gd name="T5" fmla="*/ 0 h 110"/>
                <a:gd name="T6" fmla="*/ 95 w 126"/>
                <a:gd name="T7" fmla="*/ 0 h 110"/>
                <a:gd name="T8" fmla="*/ 126 w 126"/>
                <a:gd name="T9" fmla="*/ 56 h 110"/>
                <a:gd name="T10" fmla="*/ 95 w 126"/>
                <a:gd name="T11" fmla="*/ 110 h 110"/>
                <a:gd name="T12" fmla="*/ 31 w 126"/>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26" h="110">
                  <a:moveTo>
                    <a:pt x="31" y="110"/>
                  </a:moveTo>
                  <a:lnTo>
                    <a:pt x="0" y="56"/>
                  </a:lnTo>
                  <a:lnTo>
                    <a:pt x="31" y="0"/>
                  </a:lnTo>
                  <a:lnTo>
                    <a:pt x="95" y="0"/>
                  </a:lnTo>
                  <a:lnTo>
                    <a:pt x="126" y="56"/>
                  </a:lnTo>
                  <a:lnTo>
                    <a:pt x="95" y="110"/>
                  </a:lnTo>
                  <a:lnTo>
                    <a:pt x="31" y="110"/>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sp>
          <p:nvSpPr>
            <p:cNvPr id="51" name="Freeform 34">
              <a:extLst>
                <a:ext uri="{FF2B5EF4-FFF2-40B4-BE49-F238E27FC236}">
                  <a16:creationId xmlns:a16="http://schemas.microsoft.com/office/drawing/2014/main" id="{5B668872-5DA3-473D-8D01-35B35B0F536A}"/>
                </a:ext>
              </a:extLst>
            </p:cNvPr>
            <p:cNvSpPr>
              <a:spLocks/>
            </p:cNvSpPr>
            <p:nvPr/>
          </p:nvSpPr>
          <p:spPr bwMode="auto">
            <a:xfrm>
              <a:off x="9613100" y="635444"/>
              <a:ext cx="92533" cy="76882"/>
            </a:xfrm>
            <a:custGeom>
              <a:avLst/>
              <a:gdLst>
                <a:gd name="T0" fmla="*/ 32 w 126"/>
                <a:gd name="T1" fmla="*/ 110 h 110"/>
                <a:gd name="T2" fmla="*/ 0 w 126"/>
                <a:gd name="T3" fmla="*/ 54 h 110"/>
                <a:gd name="T4" fmla="*/ 32 w 126"/>
                <a:gd name="T5" fmla="*/ 0 h 110"/>
                <a:gd name="T6" fmla="*/ 95 w 126"/>
                <a:gd name="T7" fmla="*/ 0 h 110"/>
                <a:gd name="T8" fmla="*/ 126 w 126"/>
                <a:gd name="T9" fmla="*/ 54 h 110"/>
                <a:gd name="T10" fmla="*/ 95 w 126"/>
                <a:gd name="T11" fmla="*/ 110 h 110"/>
                <a:gd name="T12" fmla="*/ 32 w 126"/>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26" h="110">
                  <a:moveTo>
                    <a:pt x="32" y="110"/>
                  </a:moveTo>
                  <a:lnTo>
                    <a:pt x="0" y="54"/>
                  </a:lnTo>
                  <a:lnTo>
                    <a:pt x="32" y="0"/>
                  </a:lnTo>
                  <a:lnTo>
                    <a:pt x="95" y="0"/>
                  </a:lnTo>
                  <a:lnTo>
                    <a:pt x="126" y="54"/>
                  </a:lnTo>
                  <a:lnTo>
                    <a:pt x="95" y="110"/>
                  </a:lnTo>
                  <a:lnTo>
                    <a:pt x="32" y="110"/>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sp>
          <p:nvSpPr>
            <p:cNvPr id="52" name="Freeform 35">
              <a:extLst>
                <a:ext uri="{FF2B5EF4-FFF2-40B4-BE49-F238E27FC236}">
                  <a16:creationId xmlns:a16="http://schemas.microsoft.com/office/drawing/2014/main" id="{65B7B4E8-F4F3-48A0-9DE5-B75466296A9E}"/>
                </a:ext>
              </a:extLst>
            </p:cNvPr>
            <p:cNvSpPr>
              <a:spLocks/>
            </p:cNvSpPr>
            <p:nvPr/>
          </p:nvSpPr>
          <p:spPr bwMode="auto">
            <a:xfrm>
              <a:off x="9598352" y="726166"/>
              <a:ext cx="94002" cy="77581"/>
            </a:xfrm>
            <a:custGeom>
              <a:avLst/>
              <a:gdLst>
                <a:gd name="T0" fmla="*/ 34 w 128"/>
                <a:gd name="T1" fmla="*/ 111 h 111"/>
                <a:gd name="T2" fmla="*/ 0 w 128"/>
                <a:gd name="T3" fmla="*/ 54 h 111"/>
                <a:gd name="T4" fmla="*/ 34 w 128"/>
                <a:gd name="T5" fmla="*/ 0 h 111"/>
                <a:gd name="T6" fmla="*/ 97 w 128"/>
                <a:gd name="T7" fmla="*/ 0 h 111"/>
                <a:gd name="T8" fmla="*/ 128 w 128"/>
                <a:gd name="T9" fmla="*/ 54 h 111"/>
                <a:gd name="T10" fmla="*/ 97 w 128"/>
                <a:gd name="T11" fmla="*/ 111 h 111"/>
                <a:gd name="T12" fmla="*/ 34 w 128"/>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128" h="111">
                  <a:moveTo>
                    <a:pt x="34" y="111"/>
                  </a:moveTo>
                  <a:lnTo>
                    <a:pt x="0" y="54"/>
                  </a:lnTo>
                  <a:lnTo>
                    <a:pt x="34" y="0"/>
                  </a:lnTo>
                  <a:lnTo>
                    <a:pt x="97" y="0"/>
                  </a:lnTo>
                  <a:lnTo>
                    <a:pt x="128" y="54"/>
                  </a:lnTo>
                  <a:lnTo>
                    <a:pt x="97" y="111"/>
                  </a:lnTo>
                  <a:lnTo>
                    <a:pt x="34" y="111"/>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grpSp>
      <p:sp>
        <p:nvSpPr>
          <p:cNvPr id="53" name="Oval 52">
            <a:extLst>
              <a:ext uri="{FF2B5EF4-FFF2-40B4-BE49-F238E27FC236}">
                <a16:creationId xmlns:a16="http://schemas.microsoft.com/office/drawing/2014/main" id="{707FF1F6-B49E-481D-96F6-911684AE5AC3}"/>
              </a:ext>
            </a:extLst>
          </p:cNvPr>
          <p:cNvSpPr/>
          <p:nvPr/>
        </p:nvSpPr>
        <p:spPr bwMode="auto">
          <a:xfrm rot="5400000">
            <a:off x="9089247" y="297794"/>
            <a:ext cx="546309" cy="53905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5">
            <a:extLst>
              <a:ext uri="{FF2B5EF4-FFF2-40B4-BE49-F238E27FC236}">
                <a16:creationId xmlns:a16="http://schemas.microsoft.com/office/drawing/2014/main" id="{7E977456-E86B-482D-82D6-FBA2BA54CDB2}"/>
              </a:ext>
            </a:extLst>
          </p:cNvPr>
          <p:cNvSpPr>
            <a:spLocks noEditPoints="1"/>
          </p:cNvSpPr>
          <p:nvPr/>
        </p:nvSpPr>
        <p:spPr bwMode="auto">
          <a:xfrm>
            <a:off x="9241613" y="431258"/>
            <a:ext cx="239683" cy="256592"/>
          </a:xfrm>
          <a:custGeom>
            <a:avLst/>
            <a:gdLst>
              <a:gd name="T0" fmla="*/ 120 w 120"/>
              <a:gd name="T1" fmla="*/ 120 h 120"/>
              <a:gd name="T2" fmla="*/ 120 w 120"/>
              <a:gd name="T3" fmla="*/ 0 h 120"/>
              <a:gd name="T4" fmla="*/ 0 w 120"/>
              <a:gd name="T5" fmla="*/ 0 h 120"/>
              <a:gd name="T6" fmla="*/ 0 w 120"/>
              <a:gd name="T7" fmla="*/ 120 h 120"/>
              <a:gd name="T8" fmla="*/ 24 w 120"/>
              <a:gd name="T9" fmla="*/ 120 h 120"/>
              <a:gd name="T10" fmla="*/ 24 w 120"/>
              <a:gd name="T11" fmla="*/ 116 h 120"/>
              <a:gd name="T12" fmla="*/ 60 w 120"/>
              <a:gd name="T13" fmla="*/ 80 h 120"/>
              <a:gd name="T14" fmla="*/ 96 w 120"/>
              <a:gd name="T15" fmla="*/ 116 h 120"/>
              <a:gd name="T16" fmla="*/ 96 w 120"/>
              <a:gd name="T17" fmla="*/ 120 h 120"/>
              <a:gd name="T18" fmla="*/ 120 w 120"/>
              <a:gd name="T19" fmla="*/ 120 h 120"/>
              <a:gd name="T20" fmla="*/ 77 w 120"/>
              <a:gd name="T21" fmla="*/ 75 h 120"/>
              <a:gd name="T22" fmla="*/ 92 w 120"/>
              <a:gd name="T23" fmla="*/ 48 h 120"/>
              <a:gd name="T24" fmla="*/ 60 w 120"/>
              <a:gd name="T25" fmla="*/ 16 h 120"/>
              <a:gd name="T26" fmla="*/ 28 w 120"/>
              <a:gd name="T27" fmla="*/ 48 h 120"/>
              <a:gd name="T28" fmla="*/ 43 w 120"/>
              <a:gd name="T29" fmla="*/ 75 h 120"/>
              <a:gd name="T30" fmla="*/ 16 w 120"/>
              <a:gd name="T31" fmla="*/ 112 h 120"/>
              <a:gd name="T32" fmla="*/ 8 w 120"/>
              <a:gd name="T33" fmla="*/ 112 h 120"/>
              <a:gd name="T34" fmla="*/ 8 w 120"/>
              <a:gd name="T35" fmla="*/ 8 h 120"/>
              <a:gd name="T36" fmla="*/ 112 w 120"/>
              <a:gd name="T37" fmla="*/ 8 h 120"/>
              <a:gd name="T38" fmla="*/ 112 w 120"/>
              <a:gd name="T39" fmla="*/ 112 h 120"/>
              <a:gd name="T40" fmla="*/ 104 w 120"/>
              <a:gd name="T41" fmla="*/ 112 h 120"/>
              <a:gd name="T42" fmla="*/ 77 w 120"/>
              <a:gd name="T43" fmla="*/ 75 h 120"/>
              <a:gd name="T44" fmla="*/ 60 w 120"/>
              <a:gd name="T45" fmla="*/ 72 h 120"/>
              <a:gd name="T46" fmla="*/ 36 w 120"/>
              <a:gd name="T47" fmla="*/ 48 h 120"/>
              <a:gd name="T48" fmla="*/ 60 w 120"/>
              <a:gd name="T49" fmla="*/ 24 h 120"/>
              <a:gd name="T50" fmla="*/ 84 w 120"/>
              <a:gd name="T51" fmla="*/ 48 h 120"/>
              <a:gd name="T52" fmla="*/ 60 w 120"/>
              <a:gd name="T53" fmla="*/ 7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120"/>
                </a:moveTo>
                <a:cubicBezTo>
                  <a:pt x="120" y="0"/>
                  <a:pt x="120" y="0"/>
                  <a:pt x="120" y="0"/>
                </a:cubicBez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lnTo>
                  <a:pt x="120" y="120"/>
                </a:lnTo>
                <a:close/>
                <a:moveTo>
                  <a:pt x="77" y="75"/>
                </a:moveTo>
                <a:cubicBezTo>
                  <a:pt x="86" y="70"/>
                  <a:pt x="92" y="60"/>
                  <a:pt x="92" y="48"/>
                </a:cubicBezTo>
                <a:cubicBezTo>
                  <a:pt x="92" y="30"/>
                  <a:pt x="78" y="16"/>
                  <a:pt x="60" y="16"/>
                </a:cubicBezTo>
                <a:cubicBezTo>
                  <a:pt x="42" y="16"/>
                  <a:pt x="28" y="30"/>
                  <a:pt x="28" y="48"/>
                </a:cubicBezTo>
                <a:cubicBezTo>
                  <a:pt x="28" y="60"/>
                  <a:pt x="34" y="70"/>
                  <a:pt x="43" y="75"/>
                </a:cubicBezTo>
                <a:cubicBezTo>
                  <a:pt x="29" y="81"/>
                  <a:pt x="18" y="95"/>
                  <a:pt x="16" y="112"/>
                </a:cubicBezTo>
                <a:cubicBezTo>
                  <a:pt x="8" y="112"/>
                  <a:pt x="8" y="112"/>
                  <a:pt x="8" y="112"/>
                </a:cubicBezTo>
                <a:cubicBezTo>
                  <a:pt x="8" y="8"/>
                  <a:pt x="8" y="8"/>
                  <a:pt x="8" y="8"/>
                </a:cubicBezTo>
                <a:cubicBezTo>
                  <a:pt x="112" y="8"/>
                  <a:pt x="112" y="8"/>
                  <a:pt x="112" y="8"/>
                </a:cubicBezTo>
                <a:cubicBezTo>
                  <a:pt x="112" y="112"/>
                  <a:pt x="112" y="112"/>
                  <a:pt x="112" y="112"/>
                </a:cubicBezTo>
                <a:cubicBezTo>
                  <a:pt x="104" y="112"/>
                  <a:pt x="104" y="112"/>
                  <a:pt x="104" y="112"/>
                </a:cubicBezTo>
                <a:cubicBezTo>
                  <a:pt x="102" y="95"/>
                  <a:pt x="91" y="81"/>
                  <a:pt x="77" y="75"/>
                </a:cubicBezTo>
                <a:moveTo>
                  <a:pt x="60" y="72"/>
                </a:moveTo>
                <a:cubicBezTo>
                  <a:pt x="47" y="72"/>
                  <a:pt x="36" y="61"/>
                  <a:pt x="36" y="48"/>
                </a:cubicBezTo>
                <a:cubicBezTo>
                  <a:pt x="36" y="35"/>
                  <a:pt x="47" y="24"/>
                  <a:pt x="60" y="24"/>
                </a:cubicBezTo>
                <a:cubicBezTo>
                  <a:pt x="73" y="24"/>
                  <a:pt x="84" y="35"/>
                  <a:pt x="84" y="48"/>
                </a:cubicBezTo>
                <a:cubicBezTo>
                  <a:pt x="84" y="61"/>
                  <a:pt x="73" y="72"/>
                  <a:pt x="60" y="72"/>
                </a:cubicBezTo>
              </a:path>
            </a:pathLst>
          </a:custGeom>
          <a:solidFill>
            <a:schemeClr val="bg1"/>
          </a:solidFill>
          <a:ln w="3175" cap="flat" cmpd="sng" algn="ctr">
            <a:solidFill>
              <a:schemeClr val="bg1"/>
            </a:solidFill>
            <a:prstDash val="solid"/>
            <a:headEnd type="none" w="med" len="med"/>
            <a:tailEnd type="none" w="med" len="med"/>
          </a:ln>
          <a:effectLst/>
        </p:spPr>
        <p:txBody>
          <a:bodyPr vert="horz" wrap="square" lIns="0" tIns="44814" rIns="0" bIns="44814" numCol="1" rtlCol="0" anchor="ctr" anchorCtr="0" compatLnSpc="1">
            <a:prstTxWarp prst="textNoShape">
              <a:avLst/>
            </a:prstTxWarp>
          </a:bodyPr>
          <a:lstStyle/>
          <a:p>
            <a:pPr algn="ctr" defTabSz="895923" fontAlgn="base">
              <a:spcBef>
                <a:spcPct val="0"/>
              </a:spcBef>
              <a:spcAft>
                <a:spcPct val="0"/>
              </a:spcAft>
            </a:pPr>
            <a:endParaRPr lang="en-US" sz="1922" kern="0">
              <a:gradFill>
                <a:gsLst>
                  <a:gs pos="0">
                    <a:srgbClr val="FFFFFF"/>
                  </a:gs>
                  <a:gs pos="100000">
                    <a:srgbClr val="FFFFFF"/>
                  </a:gs>
                </a:gsLst>
                <a:lin ang="5400000" scaled="0"/>
              </a:gradFill>
              <a:latin typeface="Segoe UI Semilight"/>
            </a:endParaRPr>
          </a:p>
        </p:txBody>
      </p:sp>
      <p:sp>
        <p:nvSpPr>
          <p:cNvPr id="56" name="Title 1">
            <a:extLst>
              <a:ext uri="{FF2B5EF4-FFF2-40B4-BE49-F238E27FC236}">
                <a16:creationId xmlns:a16="http://schemas.microsoft.com/office/drawing/2014/main" id="{1DC94156-A71A-4071-8BF1-E8CBCD49CC97}"/>
              </a:ext>
            </a:extLst>
          </p:cNvPr>
          <p:cNvSpPr txBox="1">
            <a:spLocks/>
          </p:cNvSpPr>
          <p:nvPr/>
        </p:nvSpPr>
        <p:spPr>
          <a:xfrm>
            <a:off x="91662" y="277361"/>
            <a:ext cx="10447631" cy="550955"/>
          </a:xfrm>
          <a:prstGeom prst="rect">
            <a:avLst/>
          </a:prstGeom>
          <a:noFill/>
          <a:ln>
            <a:noFill/>
          </a:ln>
        </p:spPr>
        <p:txBody>
          <a:bodyPr vert="horz" wrap="square" lIns="143428" tIns="89642" rIns="0" bIns="89642" anchor="ctr" anchorCtr="0" compatLnSpc="1">
            <a:noAutofit/>
          </a:bodyPr>
          <a:lstStyle>
            <a:lvl1pPr marL="0" marR="0" lvl="0" indent="0" algn="l" defTabSz="932742" rtl="0" fontAlgn="auto" hangingPunct="1">
              <a:lnSpc>
                <a:spcPct val="90000"/>
              </a:lnSpc>
              <a:spcBef>
                <a:spcPts val="0"/>
              </a:spcBef>
              <a:spcAft>
                <a:spcPts val="0"/>
              </a:spcAft>
              <a:buNone/>
              <a:tabLst/>
              <a:defRPr lang="en-US" sz="3200" b="0" i="0" u="none" strike="noStrike" kern="0" cap="all" spc="120" baseline="0">
                <a:solidFill>
                  <a:srgbClr val="000000"/>
                </a:solidFill>
                <a:uFillTx/>
                <a:latin typeface="Segoe UI"/>
                <a:ea typeface="Segoe UI Black" pitchFamily="34"/>
                <a:cs typeface="Segoe UI Black" pitchFamily="34"/>
              </a:defRPr>
            </a:lvl1pPr>
          </a:lstStyle>
          <a:p>
            <a:pPr defTabSz="914367">
              <a:lnSpc>
                <a:spcPct val="100000"/>
              </a:lnSpc>
              <a:defRPr/>
            </a:pPr>
            <a:r>
              <a:rPr lang="en-US" sz="2745" b="1" spc="118">
                <a:solidFill>
                  <a:srgbClr val="505050"/>
                </a:solidFill>
              </a:rPr>
              <a:t>UNDERSTAND SECURITY STATE OF USERS</a:t>
            </a:r>
          </a:p>
        </p:txBody>
      </p:sp>
      <p:sp>
        <p:nvSpPr>
          <p:cNvPr id="4" name="TextBox 3">
            <a:extLst>
              <a:ext uri="{FF2B5EF4-FFF2-40B4-BE49-F238E27FC236}">
                <a16:creationId xmlns:a16="http://schemas.microsoft.com/office/drawing/2014/main" id="{70EB8454-6F66-49CF-A35F-E79C59F9BB6E}"/>
              </a:ext>
            </a:extLst>
          </p:cNvPr>
          <p:cNvSpPr txBox="1"/>
          <p:nvPr/>
        </p:nvSpPr>
        <p:spPr>
          <a:xfrm>
            <a:off x="5968096" y="5199640"/>
            <a:ext cx="2175483" cy="479745"/>
          </a:xfrm>
          <a:prstGeom prst="rect">
            <a:avLst/>
          </a:prstGeom>
          <a:noFill/>
        </p:spPr>
        <p:txBody>
          <a:bodyPr wrap="square" lIns="179285" tIns="143428" rIns="179285" bIns="143428" rtlCol="0">
            <a:spAutoFit/>
          </a:bodyPr>
          <a:lstStyle/>
          <a:p>
            <a:pPr>
              <a:lnSpc>
                <a:spcPct val="90000"/>
              </a:lnSpc>
              <a:spcAft>
                <a:spcPts val="588"/>
              </a:spcAft>
            </a:pPr>
            <a:r>
              <a:rPr lang="en-US" sz="1372">
                <a:gradFill>
                  <a:gsLst>
                    <a:gs pos="2917">
                      <a:schemeClr val="tx1"/>
                    </a:gs>
                    <a:gs pos="30000">
                      <a:schemeClr val="tx1"/>
                    </a:gs>
                  </a:gsLst>
                  <a:lin ang="5400000" scaled="0"/>
                </a:gradFill>
              </a:rPr>
              <a:t>Azure Active Directory</a:t>
            </a:r>
          </a:p>
        </p:txBody>
      </p:sp>
    </p:spTree>
    <p:extLst>
      <p:ext uri="{BB962C8B-B14F-4D97-AF65-F5344CB8AC3E}">
        <p14:creationId xmlns:p14="http://schemas.microsoft.com/office/powerpoint/2010/main" val="251832413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E00E3E63-2BFD-4118-997D-B50CDE8150E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742866" y="1803324"/>
            <a:ext cx="7219556" cy="3731611"/>
          </a:xfrm>
          <a:prstGeom prst="rect">
            <a:avLst/>
          </a:prstGeom>
        </p:spPr>
      </p:pic>
      <p:sp>
        <p:nvSpPr>
          <p:cNvPr id="39" name="Title 2">
            <a:extLst>
              <a:ext uri="{FF2B5EF4-FFF2-40B4-BE49-F238E27FC236}">
                <a16:creationId xmlns:a16="http://schemas.microsoft.com/office/drawing/2014/main" id="{1391F88F-CB83-4611-9CE5-93A0B8487C0A}"/>
              </a:ext>
            </a:extLst>
          </p:cNvPr>
          <p:cNvSpPr txBox="1">
            <a:spLocks/>
          </p:cNvSpPr>
          <p:nvPr/>
        </p:nvSpPr>
        <p:spPr>
          <a:xfrm>
            <a:off x="313362" y="3219361"/>
            <a:ext cx="5120242" cy="899537"/>
          </a:xfrm>
          <a:prstGeom prst="rect">
            <a:avLst/>
          </a:prstGeom>
        </p:spPr>
        <p:txBody>
          <a:bodyPr anchor="ct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00000"/>
              </a:lnSpc>
              <a:spcAft>
                <a:spcPts val="2353"/>
              </a:spcAft>
            </a:pPr>
            <a:r>
              <a:rPr lang="en-US" sz="2353" kern="0" cap="all" spc="118" dirty="0">
                <a:solidFill>
                  <a:schemeClr val="tx1"/>
                </a:solidFill>
                <a:latin typeface="+mn-lt"/>
                <a:ea typeface="Segoe UI Black" panose="020B0A02040204020203" pitchFamily="34" charset="0"/>
                <a:cs typeface="Segoe UI Black" panose="020B0A02040204020203" pitchFamily="34" charset="0"/>
              </a:rPr>
              <a:t>Broad visibility into the </a:t>
            </a:r>
            <a:r>
              <a:rPr lang="en-US" sz="2353" b="1" kern="0" cap="all" spc="118" dirty="0">
                <a:solidFill>
                  <a:schemeClr val="tx1"/>
                </a:solidFill>
                <a:latin typeface="+mn-lt"/>
                <a:ea typeface="Segoe UI Black" panose="020B0A02040204020203" pitchFamily="34" charset="0"/>
                <a:cs typeface="Segoe UI Black" panose="020B0A02040204020203" pitchFamily="34" charset="0"/>
              </a:rPr>
              <a:t>endpoint security</a:t>
            </a:r>
          </a:p>
          <a:p>
            <a:pPr>
              <a:lnSpc>
                <a:spcPct val="100000"/>
              </a:lnSpc>
              <a:spcAft>
                <a:spcPts val="2353"/>
              </a:spcAft>
            </a:pPr>
            <a:r>
              <a:rPr lang="en-US" sz="2353" kern="0" cap="all" spc="118" dirty="0">
                <a:solidFill>
                  <a:schemeClr val="tx1"/>
                </a:solidFill>
                <a:latin typeface="+mn-lt"/>
                <a:ea typeface="Segoe UI Black" panose="020B0A02040204020203" pitchFamily="34" charset="0"/>
                <a:cs typeface="Segoe UI Black" panose="020B0A02040204020203" pitchFamily="34" charset="0"/>
              </a:rPr>
              <a:t>Quickly assess the scope of </a:t>
            </a:r>
            <a:r>
              <a:rPr lang="en-US" sz="2353" b="1" kern="0" cap="all" spc="118" dirty="0">
                <a:solidFill>
                  <a:schemeClr val="tx1"/>
                </a:solidFill>
                <a:latin typeface="+mn-lt"/>
                <a:ea typeface="Segoe UI Black" panose="020B0A02040204020203" pitchFamily="34" charset="0"/>
                <a:cs typeface="Segoe UI Black" panose="020B0A02040204020203" pitchFamily="34" charset="0"/>
              </a:rPr>
              <a:t>incidents and root causes </a:t>
            </a:r>
          </a:p>
          <a:p>
            <a:pPr>
              <a:lnSpc>
                <a:spcPct val="100000"/>
              </a:lnSpc>
              <a:spcAft>
                <a:spcPts val="2353"/>
              </a:spcAft>
            </a:pPr>
            <a:r>
              <a:rPr lang="en-US" sz="2353" kern="0" cap="all" spc="118" dirty="0">
                <a:solidFill>
                  <a:schemeClr val="tx1"/>
                </a:solidFill>
                <a:latin typeface="+mn-lt"/>
                <a:ea typeface="Segoe UI Black" panose="020B0A02040204020203" pitchFamily="34" charset="0"/>
                <a:cs typeface="Segoe UI Black" panose="020B0A02040204020203" pitchFamily="34" charset="0"/>
              </a:rPr>
              <a:t>Rich toolset for </a:t>
            </a:r>
            <a:r>
              <a:rPr lang="en-US" sz="2353" b="1" kern="0" cap="all" spc="118" dirty="0">
                <a:solidFill>
                  <a:schemeClr val="tx1"/>
                </a:solidFill>
                <a:latin typeface="+mn-lt"/>
                <a:ea typeface="Segoe UI Black" panose="020B0A02040204020203" pitchFamily="34" charset="0"/>
                <a:cs typeface="Segoe UI Black" panose="020B0A02040204020203" pitchFamily="34" charset="0"/>
              </a:rPr>
              <a:t>investigation and remediation actions</a:t>
            </a:r>
          </a:p>
          <a:p>
            <a:pPr>
              <a:lnSpc>
                <a:spcPct val="100000"/>
              </a:lnSpc>
              <a:spcAft>
                <a:spcPts val="2353"/>
              </a:spcAft>
            </a:pPr>
            <a:endParaRPr lang="en-US" sz="2353" b="1" kern="0" cap="all" spc="118" dirty="0">
              <a:solidFill>
                <a:schemeClr val="tx1"/>
              </a:solidFill>
              <a:latin typeface="+mn-lt"/>
              <a:ea typeface="Segoe UI Black" panose="020B0A02040204020203" pitchFamily="34" charset="0"/>
              <a:cs typeface="Segoe UI Black" panose="020B0A02040204020203" pitchFamily="34" charset="0"/>
            </a:endParaRPr>
          </a:p>
        </p:txBody>
      </p:sp>
      <p:pic>
        <p:nvPicPr>
          <p:cNvPr id="41" name="Picture 40">
            <a:extLst>
              <a:ext uri="{FF2B5EF4-FFF2-40B4-BE49-F238E27FC236}">
                <a16:creationId xmlns:a16="http://schemas.microsoft.com/office/drawing/2014/main" id="{75BFD366-512A-4215-936D-442C37238A92}"/>
              </a:ext>
            </a:extLst>
          </p:cNvPr>
          <p:cNvPicPr>
            <a:picLocks noChangeAspect="1"/>
          </p:cNvPicPr>
          <p:nvPr/>
        </p:nvPicPr>
        <p:blipFill rotWithShape="1">
          <a:blip r:embed="rId4">
            <a:extLst>
              <a:ext uri="{28A0092B-C50C-407E-A947-70E740481C1C}">
                <a14:useLocalDpi xmlns:a14="http://schemas.microsoft.com/office/drawing/2010/main" val="0"/>
              </a:ext>
            </a:extLst>
          </a:blip>
          <a:srcRect b="25530"/>
          <a:stretch/>
        </p:blipFill>
        <p:spPr>
          <a:xfrm>
            <a:off x="5932392" y="2314152"/>
            <a:ext cx="4710512" cy="2630946"/>
          </a:xfrm>
          <a:prstGeom prst="rect">
            <a:avLst/>
          </a:prstGeom>
        </p:spPr>
      </p:pic>
      <p:sp>
        <p:nvSpPr>
          <p:cNvPr id="11" name="Data Text">
            <a:extLst>
              <a:ext uri="{FF2B5EF4-FFF2-40B4-BE49-F238E27FC236}">
                <a16:creationId xmlns:a16="http://schemas.microsoft.com/office/drawing/2014/main" id="{7C2D01B8-9B0C-4654-BE08-C0966798CB31}"/>
              </a:ext>
            </a:extLst>
          </p:cNvPr>
          <p:cNvSpPr/>
          <p:nvPr/>
        </p:nvSpPr>
        <p:spPr>
          <a:xfrm>
            <a:off x="9870611" y="90649"/>
            <a:ext cx="388012" cy="115426"/>
          </a:xfrm>
          <a:prstGeom prst="rect">
            <a:avLst/>
          </a:prstGeom>
        </p:spPr>
        <p:txBody>
          <a:bodyPr wrap="none" lIns="0" tIns="0" rIns="0" bIns="0">
            <a:noAutofit/>
          </a:bodyPr>
          <a:lstStyle/>
          <a:p>
            <a:pPr algn="ctr" defTabSz="878441" fontAlgn="base">
              <a:lnSpc>
                <a:spcPct val="90000"/>
              </a:lnSpc>
              <a:spcBef>
                <a:spcPct val="0"/>
              </a:spcBef>
              <a:spcAft>
                <a:spcPct val="0"/>
              </a:spcAft>
              <a:defRPr/>
            </a:pPr>
            <a:r>
              <a:rPr lang="en-US" sz="1078" kern="0">
                <a:solidFill>
                  <a:schemeClr val="tx1">
                    <a:lumMod val="60000"/>
                    <a:lumOff val="40000"/>
                  </a:schemeClr>
                </a:solidFill>
              </a:rPr>
              <a:t>DEVICES</a:t>
            </a:r>
          </a:p>
        </p:txBody>
      </p:sp>
      <p:grpSp>
        <p:nvGrpSpPr>
          <p:cNvPr id="12" name="Group 11">
            <a:extLst>
              <a:ext uri="{FF2B5EF4-FFF2-40B4-BE49-F238E27FC236}">
                <a16:creationId xmlns:a16="http://schemas.microsoft.com/office/drawing/2014/main" id="{C8BCE422-98C1-4685-AEEE-C5792F87803D}"/>
              </a:ext>
            </a:extLst>
          </p:cNvPr>
          <p:cNvGrpSpPr/>
          <p:nvPr/>
        </p:nvGrpSpPr>
        <p:grpSpPr>
          <a:xfrm>
            <a:off x="11194009" y="343156"/>
            <a:ext cx="518160" cy="518160"/>
            <a:chOff x="4926827" y="479579"/>
            <a:chExt cx="528550" cy="528550"/>
          </a:xfrm>
        </p:grpSpPr>
        <p:sp>
          <p:nvSpPr>
            <p:cNvPr id="31" name="Oval 30">
              <a:extLst>
                <a:ext uri="{FF2B5EF4-FFF2-40B4-BE49-F238E27FC236}">
                  <a16:creationId xmlns:a16="http://schemas.microsoft.com/office/drawing/2014/main" id="{1F06C846-F2DD-4F1D-BA1F-F1C8128FF17A}"/>
                </a:ext>
              </a:extLst>
            </p:cNvPr>
            <p:cNvSpPr/>
            <p:nvPr/>
          </p:nvSpPr>
          <p:spPr bwMode="auto">
            <a:xfrm rot="5400000">
              <a:off x="4926827" y="479579"/>
              <a:ext cx="528550" cy="52855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30">
              <a:extLst>
                <a:ext uri="{FF2B5EF4-FFF2-40B4-BE49-F238E27FC236}">
                  <a16:creationId xmlns:a16="http://schemas.microsoft.com/office/drawing/2014/main" id="{F2608124-971F-4B3E-860F-2D5CE9A4C9DD}"/>
                </a:ext>
              </a:extLst>
            </p:cNvPr>
            <p:cNvGrpSpPr>
              <a:grpSpLocks noChangeAspect="1"/>
            </p:cNvGrpSpPr>
            <p:nvPr/>
          </p:nvGrpSpPr>
          <p:grpSpPr bwMode="auto">
            <a:xfrm>
              <a:off x="5073598" y="627134"/>
              <a:ext cx="235004" cy="233443"/>
              <a:chOff x="4976" y="3801"/>
              <a:chExt cx="320" cy="334"/>
            </a:xfrm>
          </p:grpSpPr>
          <p:sp>
            <p:nvSpPr>
              <p:cNvPr id="33" name="Freeform 31">
                <a:extLst>
                  <a:ext uri="{FF2B5EF4-FFF2-40B4-BE49-F238E27FC236}">
                    <a16:creationId xmlns:a16="http://schemas.microsoft.com/office/drawing/2014/main" id="{CD827547-C31D-4CAB-AD8E-835E3905F386}"/>
                  </a:ext>
                </a:extLst>
              </p:cNvPr>
              <p:cNvSpPr>
                <a:spLocks/>
              </p:cNvSpPr>
              <p:nvPr/>
            </p:nvSpPr>
            <p:spPr bwMode="auto">
              <a:xfrm>
                <a:off x="5071" y="3912"/>
                <a:ext cx="128" cy="112"/>
              </a:xfrm>
              <a:custGeom>
                <a:avLst/>
                <a:gdLst>
                  <a:gd name="T0" fmla="*/ 31 w 128"/>
                  <a:gd name="T1" fmla="*/ 112 h 112"/>
                  <a:gd name="T2" fmla="*/ 0 w 128"/>
                  <a:gd name="T3" fmla="*/ 56 h 112"/>
                  <a:gd name="T4" fmla="*/ 31 w 128"/>
                  <a:gd name="T5" fmla="*/ 0 h 112"/>
                  <a:gd name="T6" fmla="*/ 97 w 128"/>
                  <a:gd name="T7" fmla="*/ 0 h 112"/>
                  <a:gd name="T8" fmla="*/ 128 w 128"/>
                  <a:gd name="T9" fmla="*/ 56 h 112"/>
                  <a:gd name="T10" fmla="*/ 97 w 128"/>
                  <a:gd name="T11" fmla="*/ 112 h 112"/>
                  <a:gd name="T12" fmla="*/ 31 w 128"/>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28" h="112">
                    <a:moveTo>
                      <a:pt x="31" y="112"/>
                    </a:moveTo>
                    <a:lnTo>
                      <a:pt x="0" y="56"/>
                    </a:lnTo>
                    <a:lnTo>
                      <a:pt x="31" y="0"/>
                    </a:lnTo>
                    <a:lnTo>
                      <a:pt x="97" y="0"/>
                    </a:lnTo>
                    <a:lnTo>
                      <a:pt x="128" y="56"/>
                    </a:lnTo>
                    <a:lnTo>
                      <a:pt x="97" y="112"/>
                    </a:lnTo>
                    <a:lnTo>
                      <a:pt x="31" y="112"/>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sp>
            <p:nvSpPr>
              <p:cNvPr id="34" name="Freeform 32">
                <a:extLst>
                  <a:ext uri="{FF2B5EF4-FFF2-40B4-BE49-F238E27FC236}">
                    <a16:creationId xmlns:a16="http://schemas.microsoft.com/office/drawing/2014/main" id="{67E9C3DE-1720-48BB-A617-860E0D55D0B1}"/>
                  </a:ext>
                </a:extLst>
              </p:cNvPr>
              <p:cNvSpPr>
                <a:spLocks/>
              </p:cNvSpPr>
              <p:nvPr/>
            </p:nvSpPr>
            <p:spPr bwMode="auto">
              <a:xfrm>
                <a:off x="5170" y="3858"/>
                <a:ext cx="126" cy="110"/>
              </a:xfrm>
              <a:custGeom>
                <a:avLst/>
                <a:gdLst>
                  <a:gd name="T0" fmla="*/ 31 w 126"/>
                  <a:gd name="T1" fmla="*/ 110 h 110"/>
                  <a:gd name="T2" fmla="*/ 0 w 126"/>
                  <a:gd name="T3" fmla="*/ 54 h 110"/>
                  <a:gd name="T4" fmla="*/ 31 w 126"/>
                  <a:gd name="T5" fmla="*/ 0 h 110"/>
                  <a:gd name="T6" fmla="*/ 95 w 126"/>
                  <a:gd name="T7" fmla="*/ 0 h 110"/>
                  <a:gd name="T8" fmla="*/ 126 w 126"/>
                  <a:gd name="T9" fmla="*/ 54 h 110"/>
                  <a:gd name="T10" fmla="*/ 95 w 126"/>
                  <a:gd name="T11" fmla="*/ 110 h 110"/>
                  <a:gd name="T12" fmla="*/ 31 w 126"/>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26" h="110">
                    <a:moveTo>
                      <a:pt x="31" y="110"/>
                    </a:moveTo>
                    <a:lnTo>
                      <a:pt x="0" y="54"/>
                    </a:lnTo>
                    <a:lnTo>
                      <a:pt x="31" y="0"/>
                    </a:lnTo>
                    <a:lnTo>
                      <a:pt x="95" y="0"/>
                    </a:lnTo>
                    <a:lnTo>
                      <a:pt x="126" y="54"/>
                    </a:lnTo>
                    <a:lnTo>
                      <a:pt x="95" y="110"/>
                    </a:lnTo>
                    <a:lnTo>
                      <a:pt x="31" y="110"/>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sp>
            <p:nvSpPr>
              <p:cNvPr id="35" name="Freeform 33">
                <a:extLst>
                  <a:ext uri="{FF2B5EF4-FFF2-40B4-BE49-F238E27FC236}">
                    <a16:creationId xmlns:a16="http://schemas.microsoft.com/office/drawing/2014/main" id="{1C698799-F1EC-4618-A559-0EBE3E79DF37}"/>
                  </a:ext>
                </a:extLst>
              </p:cNvPr>
              <p:cNvSpPr>
                <a:spLocks/>
              </p:cNvSpPr>
              <p:nvPr/>
            </p:nvSpPr>
            <p:spPr bwMode="auto">
              <a:xfrm>
                <a:off x="5170" y="3968"/>
                <a:ext cx="126" cy="110"/>
              </a:xfrm>
              <a:custGeom>
                <a:avLst/>
                <a:gdLst>
                  <a:gd name="T0" fmla="*/ 31 w 126"/>
                  <a:gd name="T1" fmla="*/ 110 h 110"/>
                  <a:gd name="T2" fmla="*/ 0 w 126"/>
                  <a:gd name="T3" fmla="*/ 56 h 110"/>
                  <a:gd name="T4" fmla="*/ 31 w 126"/>
                  <a:gd name="T5" fmla="*/ 0 h 110"/>
                  <a:gd name="T6" fmla="*/ 95 w 126"/>
                  <a:gd name="T7" fmla="*/ 0 h 110"/>
                  <a:gd name="T8" fmla="*/ 126 w 126"/>
                  <a:gd name="T9" fmla="*/ 56 h 110"/>
                  <a:gd name="T10" fmla="*/ 95 w 126"/>
                  <a:gd name="T11" fmla="*/ 110 h 110"/>
                  <a:gd name="T12" fmla="*/ 31 w 126"/>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26" h="110">
                    <a:moveTo>
                      <a:pt x="31" y="110"/>
                    </a:moveTo>
                    <a:lnTo>
                      <a:pt x="0" y="56"/>
                    </a:lnTo>
                    <a:lnTo>
                      <a:pt x="31" y="0"/>
                    </a:lnTo>
                    <a:lnTo>
                      <a:pt x="95" y="0"/>
                    </a:lnTo>
                    <a:lnTo>
                      <a:pt x="126" y="56"/>
                    </a:lnTo>
                    <a:lnTo>
                      <a:pt x="95" y="110"/>
                    </a:lnTo>
                    <a:lnTo>
                      <a:pt x="31" y="110"/>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sp>
            <p:nvSpPr>
              <p:cNvPr id="36" name="Freeform 34">
                <a:extLst>
                  <a:ext uri="{FF2B5EF4-FFF2-40B4-BE49-F238E27FC236}">
                    <a16:creationId xmlns:a16="http://schemas.microsoft.com/office/drawing/2014/main" id="{B303DD59-4C4E-4B0D-BD6E-DBC5B8CB12EE}"/>
                  </a:ext>
                </a:extLst>
              </p:cNvPr>
              <p:cNvSpPr>
                <a:spLocks/>
              </p:cNvSpPr>
              <p:nvPr/>
            </p:nvSpPr>
            <p:spPr bwMode="auto">
              <a:xfrm>
                <a:off x="4976" y="3858"/>
                <a:ext cx="126" cy="110"/>
              </a:xfrm>
              <a:custGeom>
                <a:avLst/>
                <a:gdLst>
                  <a:gd name="T0" fmla="*/ 32 w 126"/>
                  <a:gd name="T1" fmla="*/ 110 h 110"/>
                  <a:gd name="T2" fmla="*/ 0 w 126"/>
                  <a:gd name="T3" fmla="*/ 54 h 110"/>
                  <a:gd name="T4" fmla="*/ 32 w 126"/>
                  <a:gd name="T5" fmla="*/ 0 h 110"/>
                  <a:gd name="T6" fmla="*/ 95 w 126"/>
                  <a:gd name="T7" fmla="*/ 0 h 110"/>
                  <a:gd name="T8" fmla="*/ 126 w 126"/>
                  <a:gd name="T9" fmla="*/ 54 h 110"/>
                  <a:gd name="T10" fmla="*/ 95 w 126"/>
                  <a:gd name="T11" fmla="*/ 110 h 110"/>
                  <a:gd name="T12" fmla="*/ 32 w 126"/>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26" h="110">
                    <a:moveTo>
                      <a:pt x="32" y="110"/>
                    </a:moveTo>
                    <a:lnTo>
                      <a:pt x="0" y="54"/>
                    </a:lnTo>
                    <a:lnTo>
                      <a:pt x="32" y="0"/>
                    </a:lnTo>
                    <a:lnTo>
                      <a:pt x="95" y="0"/>
                    </a:lnTo>
                    <a:lnTo>
                      <a:pt x="126" y="54"/>
                    </a:lnTo>
                    <a:lnTo>
                      <a:pt x="95" y="110"/>
                    </a:lnTo>
                    <a:lnTo>
                      <a:pt x="32" y="110"/>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sp>
            <p:nvSpPr>
              <p:cNvPr id="37" name="Freeform 35">
                <a:extLst>
                  <a:ext uri="{FF2B5EF4-FFF2-40B4-BE49-F238E27FC236}">
                    <a16:creationId xmlns:a16="http://schemas.microsoft.com/office/drawing/2014/main" id="{81254DCE-DCD5-4FCE-AA29-7B0B229831C8}"/>
                  </a:ext>
                </a:extLst>
              </p:cNvPr>
              <p:cNvSpPr>
                <a:spLocks/>
              </p:cNvSpPr>
              <p:nvPr/>
            </p:nvSpPr>
            <p:spPr bwMode="auto">
              <a:xfrm>
                <a:off x="5073" y="4024"/>
                <a:ext cx="128" cy="111"/>
              </a:xfrm>
              <a:custGeom>
                <a:avLst/>
                <a:gdLst>
                  <a:gd name="T0" fmla="*/ 34 w 128"/>
                  <a:gd name="T1" fmla="*/ 111 h 111"/>
                  <a:gd name="T2" fmla="*/ 0 w 128"/>
                  <a:gd name="T3" fmla="*/ 54 h 111"/>
                  <a:gd name="T4" fmla="*/ 34 w 128"/>
                  <a:gd name="T5" fmla="*/ 0 h 111"/>
                  <a:gd name="T6" fmla="*/ 97 w 128"/>
                  <a:gd name="T7" fmla="*/ 0 h 111"/>
                  <a:gd name="T8" fmla="*/ 128 w 128"/>
                  <a:gd name="T9" fmla="*/ 54 h 111"/>
                  <a:gd name="T10" fmla="*/ 97 w 128"/>
                  <a:gd name="T11" fmla="*/ 111 h 111"/>
                  <a:gd name="T12" fmla="*/ 34 w 128"/>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128" h="111">
                    <a:moveTo>
                      <a:pt x="34" y="111"/>
                    </a:moveTo>
                    <a:lnTo>
                      <a:pt x="0" y="54"/>
                    </a:lnTo>
                    <a:lnTo>
                      <a:pt x="34" y="0"/>
                    </a:lnTo>
                    <a:lnTo>
                      <a:pt x="97" y="0"/>
                    </a:lnTo>
                    <a:lnTo>
                      <a:pt x="128" y="54"/>
                    </a:lnTo>
                    <a:lnTo>
                      <a:pt x="97" y="111"/>
                    </a:lnTo>
                    <a:lnTo>
                      <a:pt x="34" y="111"/>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sp>
            <p:nvSpPr>
              <p:cNvPr id="38" name="Freeform 36">
                <a:extLst>
                  <a:ext uri="{FF2B5EF4-FFF2-40B4-BE49-F238E27FC236}">
                    <a16:creationId xmlns:a16="http://schemas.microsoft.com/office/drawing/2014/main" id="{FB131152-93AD-46C4-9C86-A9D43EA65E08}"/>
                  </a:ext>
                </a:extLst>
              </p:cNvPr>
              <p:cNvSpPr>
                <a:spLocks/>
              </p:cNvSpPr>
              <p:nvPr/>
            </p:nvSpPr>
            <p:spPr bwMode="auto">
              <a:xfrm>
                <a:off x="5071" y="3801"/>
                <a:ext cx="128" cy="111"/>
              </a:xfrm>
              <a:custGeom>
                <a:avLst/>
                <a:gdLst>
                  <a:gd name="T0" fmla="*/ 31 w 128"/>
                  <a:gd name="T1" fmla="*/ 111 h 111"/>
                  <a:gd name="T2" fmla="*/ 0 w 128"/>
                  <a:gd name="T3" fmla="*/ 57 h 111"/>
                  <a:gd name="T4" fmla="*/ 31 w 128"/>
                  <a:gd name="T5" fmla="*/ 0 h 111"/>
                  <a:gd name="T6" fmla="*/ 97 w 128"/>
                  <a:gd name="T7" fmla="*/ 0 h 111"/>
                  <a:gd name="T8" fmla="*/ 128 w 128"/>
                  <a:gd name="T9" fmla="*/ 57 h 111"/>
                  <a:gd name="T10" fmla="*/ 97 w 128"/>
                  <a:gd name="T11" fmla="*/ 111 h 111"/>
                  <a:gd name="T12" fmla="*/ 31 w 128"/>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128" h="111">
                    <a:moveTo>
                      <a:pt x="31" y="111"/>
                    </a:moveTo>
                    <a:lnTo>
                      <a:pt x="0" y="57"/>
                    </a:lnTo>
                    <a:lnTo>
                      <a:pt x="31" y="0"/>
                    </a:lnTo>
                    <a:lnTo>
                      <a:pt x="97" y="0"/>
                    </a:lnTo>
                    <a:lnTo>
                      <a:pt x="128" y="57"/>
                    </a:lnTo>
                    <a:lnTo>
                      <a:pt x="97" y="111"/>
                    </a:lnTo>
                    <a:lnTo>
                      <a:pt x="31" y="111"/>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grpSp>
      </p:grpSp>
      <p:grpSp>
        <p:nvGrpSpPr>
          <p:cNvPr id="3" name="Group 2">
            <a:extLst>
              <a:ext uri="{FF2B5EF4-FFF2-40B4-BE49-F238E27FC236}">
                <a16:creationId xmlns:a16="http://schemas.microsoft.com/office/drawing/2014/main" id="{75BE6EAC-7A13-4EA6-A6B3-8772AC9A7A96}"/>
              </a:ext>
            </a:extLst>
          </p:cNvPr>
          <p:cNvGrpSpPr/>
          <p:nvPr/>
        </p:nvGrpSpPr>
        <p:grpSpPr>
          <a:xfrm>
            <a:off x="10467583" y="329427"/>
            <a:ext cx="518160" cy="518160"/>
            <a:chOff x="5953965" y="479580"/>
            <a:chExt cx="528550" cy="528550"/>
          </a:xfrm>
        </p:grpSpPr>
        <p:sp>
          <p:nvSpPr>
            <p:cNvPr id="25" name="Oval 24">
              <a:extLst>
                <a:ext uri="{FF2B5EF4-FFF2-40B4-BE49-F238E27FC236}">
                  <a16:creationId xmlns:a16="http://schemas.microsoft.com/office/drawing/2014/main" id="{5C390267-6ED8-494E-A538-E2B1BEB355B8}"/>
                </a:ext>
              </a:extLst>
            </p:cNvPr>
            <p:cNvSpPr/>
            <p:nvPr/>
          </p:nvSpPr>
          <p:spPr bwMode="auto">
            <a:xfrm rot="5400000">
              <a:off x="5953965" y="479580"/>
              <a:ext cx="528550" cy="52855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6" name="Group 14">
              <a:extLst>
                <a:ext uri="{FF2B5EF4-FFF2-40B4-BE49-F238E27FC236}">
                  <a16:creationId xmlns:a16="http://schemas.microsoft.com/office/drawing/2014/main" id="{D708D948-E732-4DF2-9462-520DB3ACBEF0}"/>
                </a:ext>
              </a:extLst>
            </p:cNvPr>
            <p:cNvGrpSpPr>
              <a:grpSpLocks noChangeAspect="1"/>
            </p:cNvGrpSpPr>
            <p:nvPr/>
          </p:nvGrpSpPr>
          <p:grpSpPr bwMode="auto">
            <a:xfrm>
              <a:off x="6127578" y="623417"/>
              <a:ext cx="181296" cy="240879"/>
              <a:chOff x="5564" y="2790"/>
              <a:chExt cx="198" cy="290"/>
            </a:xfrm>
            <a:solidFill>
              <a:schemeClr val="tx2"/>
            </a:solidFill>
          </p:grpSpPr>
          <p:sp>
            <p:nvSpPr>
              <p:cNvPr id="27" name="Freeform 15">
                <a:extLst>
                  <a:ext uri="{FF2B5EF4-FFF2-40B4-BE49-F238E27FC236}">
                    <a16:creationId xmlns:a16="http://schemas.microsoft.com/office/drawing/2014/main" id="{155DC7FC-E4E1-4FB7-BED4-C94D77FFFBE2}"/>
                  </a:ext>
                </a:extLst>
              </p:cNvPr>
              <p:cNvSpPr>
                <a:spLocks noEditPoints="1"/>
              </p:cNvSpPr>
              <p:nvPr/>
            </p:nvSpPr>
            <p:spPr bwMode="auto">
              <a:xfrm>
                <a:off x="5564" y="2790"/>
                <a:ext cx="89" cy="87"/>
              </a:xfrm>
              <a:custGeom>
                <a:avLst/>
                <a:gdLst>
                  <a:gd name="T0" fmla="*/ 89 w 89"/>
                  <a:gd name="T1" fmla="*/ 87 h 87"/>
                  <a:gd name="T2" fmla="*/ 0 w 89"/>
                  <a:gd name="T3" fmla="*/ 87 h 87"/>
                  <a:gd name="T4" fmla="*/ 0 w 89"/>
                  <a:gd name="T5" fmla="*/ 0 h 87"/>
                  <a:gd name="T6" fmla="*/ 89 w 89"/>
                  <a:gd name="T7" fmla="*/ 0 h 87"/>
                  <a:gd name="T8" fmla="*/ 89 w 89"/>
                  <a:gd name="T9" fmla="*/ 87 h 87"/>
                  <a:gd name="T10" fmla="*/ 20 w 89"/>
                  <a:gd name="T11" fmla="*/ 68 h 87"/>
                  <a:gd name="T12" fmla="*/ 69 w 89"/>
                  <a:gd name="T13" fmla="*/ 68 h 87"/>
                  <a:gd name="T14" fmla="*/ 69 w 89"/>
                  <a:gd name="T15" fmla="*/ 19 h 87"/>
                  <a:gd name="T16" fmla="*/ 20 w 89"/>
                  <a:gd name="T17" fmla="*/ 19 h 87"/>
                  <a:gd name="T18" fmla="*/ 20 w 89"/>
                  <a:gd name="T19" fmla="*/ 6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7">
                    <a:moveTo>
                      <a:pt x="89" y="87"/>
                    </a:moveTo>
                    <a:lnTo>
                      <a:pt x="0" y="87"/>
                    </a:lnTo>
                    <a:lnTo>
                      <a:pt x="0" y="0"/>
                    </a:lnTo>
                    <a:lnTo>
                      <a:pt x="89" y="0"/>
                    </a:lnTo>
                    <a:lnTo>
                      <a:pt x="89" y="87"/>
                    </a:lnTo>
                    <a:close/>
                    <a:moveTo>
                      <a:pt x="20" y="68"/>
                    </a:moveTo>
                    <a:lnTo>
                      <a:pt x="69" y="68"/>
                    </a:lnTo>
                    <a:lnTo>
                      <a:pt x="69" y="19"/>
                    </a:lnTo>
                    <a:lnTo>
                      <a:pt x="20" y="19"/>
                    </a:lnTo>
                    <a:lnTo>
                      <a:pt x="20"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784" kern="0">
                  <a:solidFill>
                    <a:sysClr val="windowText" lastClr="000000"/>
                  </a:solidFill>
                </a:endParaRPr>
              </a:p>
            </p:txBody>
          </p:sp>
          <p:sp>
            <p:nvSpPr>
              <p:cNvPr id="28" name="Freeform 16">
                <a:extLst>
                  <a:ext uri="{FF2B5EF4-FFF2-40B4-BE49-F238E27FC236}">
                    <a16:creationId xmlns:a16="http://schemas.microsoft.com/office/drawing/2014/main" id="{775BF2F1-DFB2-4C1B-A113-8CEFDB407258}"/>
                  </a:ext>
                </a:extLst>
              </p:cNvPr>
              <p:cNvSpPr>
                <a:spLocks noEditPoints="1"/>
              </p:cNvSpPr>
              <p:nvPr/>
            </p:nvSpPr>
            <p:spPr bwMode="auto">
              <a:xfrm>
                <a:off x="5564" y="3000"/>
                <a:ext cx="89" cy="80"/>
              </a:xfrm>
              <a:custGeom>
                <a:avLst/>
                <a:gdLst>
                  <a:gd name="T0" fmla="*/ 89 w 89"/>
                  <a:gd name="T1" fmla="*/ 80 h 80"/>
                  <a:gd name="T2" fmla="*/ 0 w 89"/>
                  <a:gd name="T3" fmla="*/ 80 h 80"/>
                  <a:gd name="T4" fmla="*/ 0 w 89"/>
                  <a:gd name="T5" fmla="*/ 0 h 80"/>
                  <a:gd name="T6" fmla="*/ 89 w 89"/>
                  <a:gd name="T7" fmla="*/ 0 h 80"/>
                  <a:gd name="T8" fmla="*/ 89 w 89"/>
                  <a:gd name="T9" fmla="*/ 80 h 80"/>
                  <a:gd name="T10" fmla="*/ 20 w 89"/>
                  <a:gd name="T11" fmla="*/ 61 h 80"/>
                  <a:gd name="T12" fmla="*/ 69 w 89"/>
                  <a:gd name="T13" fmla="*/ 61 h 80"/>
                  <a:gd name="T14" fmla="*/ 69 w 89"/>
                  <a:gd name="T15" fmla="*/ 20 h 80"/>
                  <a:gd name="T16" fmla="*/ 20 w 89"/>
                  <a:gd name="T17" fmla="*/ 20 h 80"/>
                  <a:gd name="T18" fmla="*/ 20 w 89"/>
                  <a:gd name="T19" fmla="*/ 6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0">
                    <a:moveTo>
                      <a:pt x="89" y="80"/>
                    </a:moveTo>
                    <a:lnTo>
                      <a:pt x="0" y="80"/>
                    </a:lnTo>
                    <a:lnTo>
                      <a:pt x="0" y="0"/>
                    </a:lnTo>
                    <a:lnTo>
                      <a:pt x="89" y="0"/>
                    </a:lnTo>
                    <a:lnTo>
                      <a:pt x="89" y="80"/>
                    </a:lnTo>
                    <a:close/>
                    <a:moveTo>
                      <a:pt x="20" y="61"/>
                    </a:moveTo>
                    <a:lnTo>
                      <a:pt x="69" y="61"/>
                    </a:lnTo>
                    <a:lnTo>
                      <a:pt x="69" y="20"/>
                    </a:lnTo>
                    <a:lnTo>
                      <a:pt x="20" y="20"/>
                    </a:lnTo>
                    <a:lnTo>
                      <a:pt x="2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784" kern="0">
                  <a:solidFill>
                    <a:sysClr val="windowText" lastClr="000000"/>
                  </a:solidFill>
                </a:endParaRPr>
              </a:p>
            </p:txBody>
          </p:sp>
          <p:sp>
            <p:nvSpPr>
              <p:cNvPr id="29" name="Freeform 17">
                <a:extLst>
                  <a:ext uri="{FF2B5EF4-FFF2-40B4-BE49-F238E27FC236}">
                    <a16:creationId xmlns:a16="http://schemas.microsoft.com/office/drawing/2014/main" id="{0B3E8CF2-9F37-4129-B905-B8344A4E09E5}"/>
                  </a:ext>
                </a:extLst>
              </p:cNvPr>
              <p:cNvSpPr>
                <a:spLocks noEditPoints="1"/>
              </p:cNvSpPr>
              <p:nvPr/>
            </p:nvSpPr>
            <p:spPr bwMode="auto">
              <a:xfrm>
                <a:off x="5564" y="2896"/>
                <a:ext cx="198" cy="87"/>
              </a:xfrm>
              <a:custGeom>
                <a:avLst/>
                <a:gdLst>
                  <a:gd name="T0" fmla="*/ 198 w 198"/>
                  <a:gd name="T1" fmla="*/ 87 h 87"/>
                  <a:gd name="T2" fmla="*/ 0 w 198"/>
                  <a:gd name="T3" fmla="*/ 87 h 87"/>
                  <a:gd name="T4" fmla="*/ 0 w 198"/>
                  <a:gd name="T5" fmla="*/ 0 h 87"/>
                  <a:gd name="T6" fmla="*/ 198 w 198"/>
                  <a:gd name="T7" fmla="*/ 0 h 87"/>
                  <a:gd name="T8" fmla="*/ 198 w 198"/>
                  <a:gd name="T9" fmla="*/ 87 h 87"/>
                  <a:gd name="T10" fmla="*/ 20 w 198"/>
                  <a:gd name="T11" fmla="*/ 68 h 87"/>
                  <a:gd name="T12" fmla="*/ 178 w 198"/>
                  <a:gd name="T13" fmla="*/ 68 h 87"/>
                  <a:gd name="T14" fmla="*/ 178 w 198"/>
                  <a:gd name="T15" fmla="*/ 20 h 87"/>
                  <a:gd name="T16" fmla="*/ 20 w 198"/>
                  <a:gd name="T17" fmla="*/ 20 h 87"/>
                  <a:gd name="T18" fmla="*/ 20 w 198"/>
                  <a:gd name="T19" fmla="*/ 6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87">
                    <a:moveTo>
                      <a:pt x="198" y="87"/>
                    </a:moveTo>
                    <a:lnTo>
                      <a:pt x="0" y="87"/>
                    </a:lnTo>
                    <a:lnTo>
                      <a:pt x="0" y="0"/>
                    </a:lnTo>
                    <a:lnTo>
                      <a:pt x="198" y="0"/>
                    </a:lnTo>
                    <a:lnTo>
                      <a:pt x="198" y="87"/>
                    </a:lnTo>
                    <a:close/>
                    <a:moveTo>
                      <a:pt x="20" y="68"/>
                    </a:moveTo>
                    <a:lnTo>
                      <a:pt x="178" y="68"/>
                    </a:lnTo>
                    <a:lnTo>
                      <a:pt x="178" y="20"/>
                    </a:lnTo>
                    <a:lnTo>
                      <a:pt x="20" y="20"/>
                    </a:lnTo>
                    <a:lnTo>
                      <a:pt x="20"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784" kern="0">
                  <a:solidFill>
                    <a:sysClr val="windowText" lastClr="000000"/>
                  </a:solidFill>
                </a:endParaRPr>
              </a:p>
            </p:txBody>
          </p:sp>
          <p:sp>
            <p:nvSpPr>
              <p:cNvPr id="30" name="Rectangle 18">
                <a:extLst>
                  <a:ext uri="{FF2B5EF4-FFF2-40B4-BE49-F238E27FC236}">
                    <a16:creationId xmlns:a16="http://schemas.microsoft.com/office/drawing/2014/main" id="{5901AF5D-1DDC-49D3-AFD1-5E96A0DD6331}"/>
                  </a:ext>
                </a:extLst>
              </p:cNvPr>
              <p:cNvSpPr>
                <a:spLocks noChangeArrowheads="1"/>
              </p:cNvSpPr>
              <p:nvPr/>
            </p:nvSpPr>
            <p:spPr bwMode="auto">
              <a:xfrm>
                <a:off x="5673" y="2790"/>
                <a:ext cx="89" cy="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784" kern="0">
                  <a:solidFill>
                    <a:sysClr val="windowText" lastClr="000000"/>
                  </a:solidFill>
                </a:endParaRPr>
              </a:p>
            </p:txBody>
          </p:sp>
        </p:grpSp>
      </p:grpSp>
      <p:grpSp>
        <p:nvGrpSpPr>
          <p:cNvPr id="5" name="Group 4">
            <a:extLst>
              <a:ext uri="{FF2B5EF4-FFF2-40B4-BE49-F238E27FC236}">
                <a16:creationId xmlns:a16="http://schemas.microsoft.com/office/drawing/2014/main" id="{72B4D2FB-66C1-4AA4-B91D-C54ABA71168F}"/>
              </a:ext>
            </a:extLst>
          </p:cNvPr>
          <p:cNvGrpSpPr/>
          <p:nvPr/>
        </p:nvGrpSpPr>
        <p:grpSpPr>
          <a:xfrm>
            <a:off x="9805537" y="338182"/>
            <a:ext cx="518160" cy="518160"/>
            <a:chOff x="6981097" y="479580"/>
            <a:chExt cx="528550" cy="528550"/>
          </a:xfrm>
        </p:grpSpPr>
        <p:sp>
          <p:nvSpPr>
            <p:cNvPr id="15" name="Oval 14">
              <a:extLst>
                <a:ext uri="{FF2B5EF4-FFF2-40B4-BE49-F238E27FC236}">
                  <a16:creationId xmlns:a16="http://schemas.microsoft.com/office/drawing/2014/main" id="{DEB525E4-B5B3-49CA-AAF2-D9911FE798D7}"/>
                </a:ext>
              </a:extLst>
            </p:cNvPr>
            <p:cNvSpPr/>
            <p:nvPr/>
          </p:nvSpPr>
          <p:spPr bwMode="auto">
            <a:xfrm rot="5400000">
              <a:off x="6981097" y="479580"/>
              <a:ext cx="528550" cy="52855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15">
              <a:extLst>
                <a:ext uri="{FF2B5EF4-FFF2-40B4-BE49-F238E27FC236}">
                  <a16:creationId xmlns:a16="http://schemas.microsoft.com/office/drawing/2014/main" id="{BA4C8B42-DF14-461F-BFB2-8DA8FE04C6FA}"/>
                </a:ext>
              </a:extLst>
            </p:cNvPr>
            <p:cNvGrpSpPr/>
            <p:nvPr/>
          </p:nvGrpSpPr>
          <p:grpSpPr>
            <a:xfrm>
              <a:off x="7069592" y="627750"/>
              <a:ext cx="351565" cy="232210"/>
              <a:chOff x="9627677" y="1273017"/>
              <a:chExt cx="390357" cy="257833"/>
            </a:xfrm>
            <a:solidFill>
              <a:schemeClr val="bg1"/>
            </a:solidFill>
          </p:grpSpPr>
          <p:sp>
            <p:nvSpPr>
              <p:cNvPr id="17" name="Rectangle 1760">
                <a:extLst>
                  <a:ext uri="{FF2B5EF4-FFF2-40B4-BE49-F238E27FC236}">
                    <a16:creationId xmlns:a16="http://schemas.microsoft.com/office/drawing/2014/main" id="{BA76EC51-E0BB-4165-BFEC-74DC9DC8AC87}"/>
                  </a:ext>
                </a:extLst>
              </p:cNvPr>
              <p:cNvSpPr>
                <a:spLocks noChangeArrowheads="1"/>
              </p:cNvSpPr>
              <p:nvPr/>
            </p:nvSpPr>
            <p:spPr bwMode="auto">
              <a:xfrm>
                <a:off x="9772821" y="1438896"/>
                <a:ext cx="17129" cy="34258"/>
              </a:xfrm>
              <a:prstGeom prst="rect">
                <a:avLst/>
              </a:pr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18" name="Rectangle 1761">
                <a:extLst>
                  <a:ext uri="{FF2B5EF4-FFF2-40B4-BE49-F238E27FC236}">
                    <a16:creationId xmlns:a16="http://schemas.microsoft.com/office/drawing/2014/main" id="{71DD6DA7-34F3-45CB-B123-F2DF83B8F833}"/>
                  </a:ext>
                </a:extLst>
              </p:cNvPr>
              <p:cNvSpPr>
                <a:spLocks noChangeArrowheads="1"/>
              </p:cNvSpPr>
              <p:nvPr/>
            </p:nvSpPr>
            <p:spPr bwMode="auto">
              <a:xfrm>
                <a:off x="9738564" y="1460532"/>
                <a:ext cx="84742" cy="17129"/>
              </a:xfrm>
              <a:prstGeom prst="rect">
                <a:avLst/>
              </a:pr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19" name="Freeform 1762">
                <a:extLst>
                  <a:ext uri="{FF2B5EF4-FFF2-40B4-BE49-F238E27FC236}">
                    <a16:creationId xmlns:a16="http://schemas.microsoft.com/office/drawing/2014/main" id="{89628D80-1F10-4884-8BCD-AD6591DC55AE}"/>
                  </a:ext>
                </a:extLst>
              </p:cNvPr>
              <p:cNvSpPr>
                <a:spLocks/>
              </p:cNvSpPr>
              <p:nvPr/>
            </p:nvSpPr>
            <p:spPr bwMode="auto">
              <a:xfrm>
                <a:off x="9644806" y="1273017"/>
                <a:ext cx="272258" cy="128015"/>
              </a:xfrm>
              <a:custGeom>
                <a:avLst/>
                <a:gdLst>
                  <a:gd name="T0" fmla="*/ 19 w 302"/>
                  <a:gd name="T1" fmla="*/ 142 h 142"/>
                  <a:gd name="T2" fmla="*/ 0 w 302"/>
                  <a:gd name="T3" fmla="*/ 142 h 142"/>
                  <a:gd name="T4" fmla="*/ 0 w 302"/>
                  <a:gd name="T5" fmla="*/ 0 h 142"/>
                  <a:gd name="T6" fmla="*/ 302 w 302"/>
                  <a:gd name="T7" fmla="*/ 0 h 142"/>
                  <a:gd name="T8" fmla="*/ 302 w 302"/>
                  <a:gd name="T9" fmla="*/ 104 h 142"/>
                  <a:gd name="T10" fmla="*/ 284 w 302"/>
                  <a:gd name="T11" fmla="*/ 104 h 142"/>
                  <a:gd name="T12" fmla="*/ 284 w 302"/>
                  <a:gd name="T13" fmla="*/ 19 h 142"/>
                  <a:gd name="T14" fmla="*/ 19 w 302"/>
                  <a:gd name="T15" fmla="*/ 19 h 142"/>
                  <a:gd name="T16" fmla="*/ 19 w 302"/>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142">
                    <a:moveTo>
                      <a:pt x="19" y="142"/>
                    </a:moveTo>
                    <a:lnTo>
                      <a:pt x="0" y="142"/>
                    </a:lnTo>
                    <a:lnTo>
                      <a:pt x="0" y="0"/>
                    </a:lnTo>
                    <a:lnTo>
                      <a:pt x="302" y="0"/>
                    </a:lnTo>
                    <a:lnTo>
                      <a:pt x="302" y="104"/>
                    </a:lnTo>
                    <a:lnTo>
                      <a:pt x="284" y="104"/>
                    </a:lnTo>
                    <a:lnTo>
                      <a:pt x="284" y="19"/>
                    </a:lnTo>
                    <a:lnTo>
                      <a:pt x="19" y="19"/>
                    </a:lnTo>
                    <a:lnTo>
                      <a:pt x="19" y="142"/>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20" name="Rectangle 1763">
                <a:extLst>
                  <a:ext uri="{FF2B5EF4-FFF2-40B4-BE49-F238E27FC236}">
                    <a16:creationId xmlns:a16="http://schemas.microsoft.com/office/drawing/2014/main" id="{FA7CD286-1FB9-4480-BD49-E3A8225EC276}"/>
                  </a:ext>
                </a:extLst>
              </p:cNvPr>
              <p:cNvSpPr>
                <a:spLocks noChangeArrowheads="1"/>
              </p:cNvSpPr>
              <p:nvPr/>
            </p:nvSpPr>
            <p:spPr bwMode="auto">
              <a:xfrm>
                <a:off x="9706109" y="1426275"/>
                <a:ext cx="113591" cy="17129"/>
              </a:xfrm>
              <a:prstGeom prst="rect">
                <a:avLst/>
              </a:pr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21" name="Freeform 1764">
                <a:extLst>
                  <a:ext uri="{FF2B5EF4-FFF2-40B4-BE49-F238E27FC236}">
                    <a16:creationId xmlns:a16="http://schemas.microsoft.com/office/drawing/2014/main" id="{0A26CEA7-9BB6-4072-9954-7688CC791DCE}"/>
                  </a:ext>
                </a:extLst>
              </p:cNvPr>
              <p:cNvSpPr>
                <a:spLocks noEditPoints="1"/>
              </p:cNvSpPr>
              <p:nvPr/>
            </p:nvSpPr>
            <p:spPr bwMode="auto">
              <a:xfrm>
                <a:off x="9627677" y="1392017"/>
                <a:ext cx="87447" cy="138833"/>
              </a:xfrm>
              <a:custGeom>
                <a:avLst/>
                <a:gdLst>
                  <a:gd name="T0" fmla="*/ 36 w 41"/>
                  <a:gd name="T1" fmla="*/ 65 h 65"/>
                  <a:gd name="T2" fmla="*/ 5 w 41"/>
                  <a:gd name="T3" fmla="*/ 65 h 65"/>
                  <a:gd name="T4" fmla="*/ 0 w 41"/>
                  <a:gd name="T5" fmla="*/ 60 h 65"/>
                  <a:gd name="T6" fmla="*/ 0 w 41"/>
                  <a:gd name="T7" fmla="*/ 5 h 65"/>
                  <a:gd name="T8" fmla="*/ 5 w 41"/>
                  <a:gd name="T9" fmla="*/ 0 h 65"/>
                  <a:gd name="T10" fmla="*/ 36 w 41"/>
                  <a:gd name="T11" fmla="*/ 0 h 65"/>
                  <a:gd name="T12" fmla="*/ 41 w 41"/>
                  <a:gd name="T13" fmla="*/ 5 h 65"/>
                  <a:gd name="T14" fmla="*/ 41 w 41"/>
                  <a:gd name="T15" fmla="*/ 60 h 65"/>
                  <a:gd name="T16" fmla="*/ 36 w 41"/>
                  <a:gd name="T17" fmla="*/ 65 h 65"/>
                  <a:gd name="T18" fmla="*/ 6 w 41"/>
                  <a:gd name="T19" fmla="*/ 59 h 65"/>
                  <a:gd name="T20" fmla="*/ 35 w 41"/>
                  <a:gd name="T21" fmla="*/ 59 h 65"/>
                  <a:gd name="T22" fmla="*/ 35 w 41"/>
                  <a:gd name="T23" fmla="*/ 6 h 65"/>
                  <a:gd name="T24" fmla="*/ 6 w 41"/>
                  <a:gd name="T25" fmla="*/ 6 h 65"/>
                  <a:gd name="T26" fmla="*/ 6 w 41"/>
                  <a:gd name="T27" fmla="*/ 5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65">
                    <a:moveTo>
                      <a:pt x="36" y="65"/>
                    </a:moveTo>
                    <a:cubicBezTo>
                      <a:pt x="5" y="65"/>
                      <a:pt x="5" y="65"/>
                      <a:pt x="5" y="65"/>
                    </a:cubicBezTo>
                    <a:cubicBezTo>
                      <a:pt x="3" y="65"/>
                      <a:pt x="0" y="62"/>
                      <a:pt x="0" y="60"/>
                    </a:cubicBezTo>
                    <a:cubicBezTo>
                      <a:pt x="0" y="5"/>
                      <a:pt x="0" y="5"/>
                      <a:pt x="0" y="5"/>
                    </a:cubicBezTo>
                    <a:cubicBezTo>
                      <a:pt x="0" y="2"/>
                      <a:pt x="3" y="0"/>
                      <a:pt x="5" y="0"/>
                    </a:cubicBezTo>
                    <a:cubicBezTo>
                      <a:pt x="36" y="0"/>
                      <a:pt x="36" y="0"/>
                      <a:pt x="36" y="0"/>
                    </a:cubicBezTo>
                    <a:cubicBezTo>
                      <a:pt x="39" y="0"/>
                      <a:pt x="41" y="2"/>
                      <a:pt x="41" y="5"/>
                    </a:cubicBezTo>
                    <a:cubicBezTo>
                      <a:pt x="41" y="60"/>
                      <a:pt x="41" y="60"/>
                      <a:pt x="41" y="60"/>
                    </a:cubicBezTo>
                    <a:cubicBezTo>
                      <a:pt x="41" y="62"/>
                      <a:pt x="39" y="65"/>
                      <a:pt x="36" y="65"/>
                    </a:cubicBezTo>
                    <a:close/>
                    <a:moveTo>
                      <a:pt x="6" y="59"/>
                    </a:moveTo>
                    <a:cubicBezTo>
                      <a:pt x="35" y="59"/>
                      <a:pt x="35" y="59"/>
                      <a:pt x="35" y="59"/>
                    </a:cubicBezTo>
                    <a:cubicBezTo>
                      <a:pt x="35" y="6"/>
                      <a:pt x="35" y="6"/>
                      <a:pt x="35" y="6"/>
                    </a:cubicBezTo>
                    <a:cubicBezTo>
                      <a:pt x="6" y="6"/>
                      <a:pt x="6" y="6"/>
                      <a:pt x="6" y="6"/>
                    </a:cubicBezTo>
                    <a:lnTo>
                      <a:pt x="6" y="59"/>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22" name="Rectangle 1765">
                <a:extLst>
                  <a:ext uri="{FF2B5EF4-FFF2-40B4-BE49-F238E27FC236}">
                    <a16:creationId xmlns:a16="http://schemas.microsoft.com/office/drawing/2014/main" id="{885DAF91-62AB-4733-9823-92C40F0EAA60}"/>
                  </a:ext>
                </a:extLst>
              </p:cNvPr>
              <p:cNvSpPr>
                <a:spLocks noChangeArrowheads="1"/>
              </p:cNvSpPr>
              <p:nvPr/>
            </p:nvSpPr>
            <p:spPr bwMode="auto">
              <a:xfrm>
                <a:off x="9663738" y="1494790"/>
                <a:ext cx="17129" cy="8114"/>
              </a:xfrm>
              <a:prstGeom prst="rect">
                <a:avLst/>
              </a:pr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23" name="Freeform 1766">
                <a:extLst>
                  <a:ext uri="{FF2B5EF4-FFF2-40B4-BE49-F238E27FC236}">
                    <a16:creationId xmlns:a16="http://schemas.microsoft.com/office/drawing/2014/main" id="{F4CABA4A-B23E-45EB-A349-DD3E07FF61F3}"/>
                  </a:ext>
                </a:extLst>
              </p:cNvPr>
              <p:cNvSpPr>
                <a:spLocks noEditPoints="1"/>
              </p:cNvSpPr>
              <p:nvPr/>
            </p:nvSpPr>
            <p:spPr bwMode="auto">
              <a:xfrm>
                <a:off x="9813390" y="1360464"/>
                <a:ext cx="204644" cy="155061"/>
              </a:xfrm>
              <a:custGeom>
                <a:avLst/>
                <a:gdLst>
                  <a:gd name="T0" fmla="*/ 87 w 96"/>
                  <a:gd name="T1" fmla="*/ 73 h 73"/>
                  <a:gd name="T2" fmla="*/ 9 w 96"/>
                  <a:gd name="T3" fmla="*/ 73 h 73"/>
                  <a:gd name="T4" fmla="*/ 0 w 96"/>
                  <a:gd name="T5" fmla="*/ 64 h 73"/>
                  <a:gd name="T6" fmla="*/ 0 w 96"/>
                  <a:gd name="T7" fmla="*/ 9 h 73"/>
                  <a:gd name="T8" fmla="*/ 9 w 96"/>
                  <a:gd name="T9" fmla="*/ 0 h 73"/>
                  <a:gd name="T10" fmla="*/ 87 w 96"/>
                  <a:gd name="T11" fmla="*/ 0 h 73"/>
                  <a:gd name="T12" fmla="*/ 96 w 96"/>
                  <a:gd name="T13" fmla="*/ 9 h 73"/>
                  <a:gd name="T14" fmla="*/ 96 w 96"/>
                  <a:gd name="T15" fmla="*/ 64 h 73"/>
                  <a:gd name="T16" fmla="*/ 87 w 96"/>
                  <a:gd name="T17" fmla="*/ 73 h 73"/>
                  <a:gd name="T18" fmla="*/ 9 w 96"/>
                  <a:gd name="T19" fmla="*/ 8 h 73"/>
                  <a:gd name="T20" fmla="*/ 8 w 96"/>
                  <a:gd name="T21" fmla="*/ 9 h 73"/>
                  <a:gd name="T22" fmla="*/ 8 w 96"/>
                  <a:gd name="T23" fmla="*/ 64 h 73"/>
                  <a:gd name="T24" fmla="*/ 9 w 96"/>
                  <a:gd name="T25" fmla="*/ 65 h 73"/>
                  <a:gd name="T26" fmla="*/ 87 w 96"/>
                  <a:gd name="T27" fmla="*/ 65 h 73"/>
                  <a:gd name="T28" fmla="*/ 88 w 96"/>
                  <a:gd name="T29" fmla="*/ 64 h 73"/>
                  <a:gd name="T30" fmla="*/ 88 w 96"/>
                  <a:gd name="T31" fmla="*/ 9 h 73"/>
                  <a:gd name="T32" fmla="*/ 87 w 96"/>
                  <a:gd name="T33" fmla="*/ 8 h 73"/>
                  <a:gd name="T34" fmla="*/ 9 w 96"/>
                  <a:gd name="T35" fmla="*/ 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73">
                    <a:moveTo>
                      <a:pt x="87" y="73"/>
                    </a:moveTo>
                    <a:cubicBezTo>
                      <a:pt x="9" y="73"/>
                      <a:pt x="9" y="73"/>
                      <a:pt x="9" y="73"/>
                    </a:cubicBezTo>
                    <a:cubicBezTo>
                      <a:pt x="4" y="73"/>
                      <a:pt x="0" y="69"/>
                      <a:pt x="0" y="64"/>
                    </a:cubicBezTo>
                    <a:cubicBezTo>
                      <a:pt x="0" y="9"/>
                      <a:pt x="0" y="9"/>
                      <a:pt x="0" y="9"/>
                    </a:cubicBezTo>
                    <a:cubicBezTo>
                      <a:pt x="0" y="4"/>
                      <a:pt x="4" y="0"/>
                      <a:pt x="9" y="0"/>
                    </a:cubicBezTo>
                    <a:cubicBezTo>
                      <a:pt x="87" y="0"/>
                      <a:pt x="87" y="0"/>
                      <a:pt x="87" y="0"/>
                    </a:cubicBezTo>
                    <a:cubicBezTo>
                      <a:pt x="92" y="0"/>
                      <a:pt x="96" y="4"/>
                      <a:pt x="96" y="9"/>
                    </a:cubicBezTo>
                    <a:cubicBezTo>
                      <a:pt x="96" y="64"/>
                      <a:pt x="96" y="64"/>
                      <a:pt x="96" y="64"/>
                    </a:cubicBezTo>
                    <a:cubicBezTo>
                      <a:pt x="96" y="69"/>
                      <a:pt x="92" y="73"/>
                      <a:pt x="87" y="73"/>
                    </a:cubicBezTo>
                    <a:close/>
                    <a:moveTo>
                      <a:pt x="9" y="8"/>
                    </a:moveTo>
                    <a:cubicBezTo>
                      <a:pt x="8" y="8"/>
                      <a:pt x="8" y="9"/>
                      <a:pt x="8" y="9"/>
                    </a:cubicBezTo>
                    <a:cubicBezTo>
                      <a:pt x="8" y="64"/>
                      <a:pt x="8" y="64"/>
                      <a:pt x="8" y="64"/>
                    </a:cubicBezTo>
                    <a:cubicBezTo>
                      <a:pt x="8" y="64"/>
                      <a:pt x="8" y="65"/>
                      <a:pt x="9" y="65"/>
                    </a:cubicBezTo>
                    <a:cubicBezTo>
                      <a:pt x="87" y="65"/>
                      <a:pt x="87" y="65"/>
                      <a:pt x="87" y="65"/>
                    </a:cubicBezTo>
                    <a:cubicBezTo>
                      <a:pt x="87" y="65"/>
                      <a:pt x="88" y="64"/>
                      <a:pt x="88" y="64"/>
                    </a:cubicBezTo>
                    <a:cubicBezTo>
                      <a:pt x="88" y="9"/>
                      <a:pt x="88" y="9"/>
                      <a:pt x="88" y="9"/>
                    </a:cubicBezTo>
                    <a:cubicBezTo>
                      <a:pt x="88" y="9"/>
                      <a:pt x="87" y="8"/>
                      <a:pt x="87" y="8"/>
                    </a:cubicBezTo>
                    <a:lnTo>
                      <a:pt x="9" y="8"/>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24" name="Rectangle 1767">
                <a:extLst>
                  <a:ext uri="{FF2B5EF4-FFF2-40B4-BE49-F238E27FC236}">
                    <a16:creationId xmlns:a16="http://schemas.microsoft.com/office/drawing/2014/main" id="{E10A15C2-4ADA-45AE-BCBD-58B26A9C000D}"/>
                  </a:ext>
                </a:extLst>
              </p:cNvPr>
              <p:cNvSpPr>
                <a:spLocks noChangeArrowheads="1"/>
              </p:cNvSpPr>
              <p:nvPr/>
            </p:nvSpPr>
            <p:spPr bwMode="auto">
              <a:xfrm>
                <a:off x="9902639" y="1473154"/>
                <a:ext cx="25242" cy="17129"/>
              </a:xfrm>
              <a:prstGeom prst="rect">
                <a:avLst/>
              </a:prstGeom>
              <a:grpFill/>
              <a:ln>
                <a:noFill/>
              </a:ln>
            </p:spPr>
            <p:txBody>
              <a:bodyPr vert="horz" wrap="square" lIns="89642" tIns="44821" rIns="89642" bIns="44821" numCol="1" anchor="t" anchorCtr="0" compatLnSpc="1">
                <a:prstTxWarp prst="textNoShape">
                  <a:avLst/>
                </a:prstTxWarp>
              </a:bodyPr>
              <a:lstStyle/>
              <a:p>
                <a:endParaRPr lang="en-US" sz="1765"/>
              </a:p>
            </p:txBody>
          </p:sp>
        </p:grpSp>
      </p:grpSp>
      <p:grpSp>
        <p:nvGrpSpPr>
          <p:cNvPr id="2" name="Group 1">
            <a:extLst>
              <a:ext uri="{FF2B5EF4-FFF2-40B4-BE49-F238E27FC236}">
                <a16:creationId xmlns:a16="http://schemas.microsoft.com/office/drawing/2014/main" id="{1783897E-DEF3-4F3F-A57D-737C89250E7A}"/>
              </a:ext>
            </a:extLst>
          </p:cNvPr>
          <p:cNvGrpSpPr/>
          <p:nvPr/>
        </p:nvGrpSpPr>
        <p:grpSpPr>
          <a:xfrm>
            <a:off x="9001815" y="303113"/>
            <a:ext cx="539053" cy="546309"/>
            <a:chOff x="7849786" y="443325"/>
            <a:chExt cx="549862" cy="557264"/>
          </a:xfrm>
        </p:grpSpPr>
        <p:sp>
          <p:nvSpPr>
            <p:cNvPr id="73" name="Oval 72">
              <a:extLst>
                <a:ext uri="{FF2B5EF4-FFF2-40B4-BE49-F238E27FC236}">
                  <a16:creationId xmlns:a16="http://schemas.microsoft.com/office/drawing/2014/main" id="{58B1326A-5CF0-412C-A2B5-F2962B254104}"/>
                </a:ext>
              </a:extLst>
            </p:cNvPr>
            <p:cNvSpPr/>
            <p:nvPr/>
          </p:nvSpPr>
          <p:spPr bwMode="auto">
            <a:xfrm rot="5400000">
              <a:off x="7846085" y="447026"/>
              <a:ext cx="557264" cy="54986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4" name="Freeform 5">
              <a:extLst>
                <a:ext uri="{FF2B5EF4-FFF2-40B4-BE49-F238E27FC236}">
                  <a16:creationId xmlns:a16="http://schemas.microsoft.com/office/drawing/2014/main" id="{966CABE2-8130-47BC-95B3-464E4ADD8C7B}"/>
                </a:ext>
              </a:extLst>
            </p:cNvPr>
            <p:cNvSpPr>
              <a:spLocks noEditPoints="1"/>
            </p:cNvSpPr>
            <p:nvPr/>
          </p:nvSpPr>
          <p:spPr bwMode="auto">
            <a:xfrm>
              <a:off x="8002306" y="584664"/>
              <a:ext cx="244489" cy="261737"/>
            </a:xfrm>
            <a:custGeom>
              <a:avLst/>
              <a:gdLst>
                <a:gd name="T0" fmla="*/ 120 w 120"/>
                <a:gd name="T1" fmla="*/ 120 h 120"/>
                <a:gd name="T2" fmla="*/ 120 w 120"/>
                <a:gd name="T3" fmla="*/ 0 h 120"/>
                <a:gd name="T4" fmla="*/ 0 w 120"/>
                <a:gd name="T5" fmla="*/ 0 h 120"/>
                <a:gd name="T6" fmla="*/ 0 w 120"/>
                <a:gd name="T7" fmla="*/ 120 h 120"/>
                <a:gd name="T8" fmla="*/ 24 w 120"/>
                <a:gd name="T9" fmla="*/ 120 h 120"/>
                <a:gd name="T10" fmla="*/ 24 w 120"/>
                <a:gd name="T11" fmla="*/ 116 h 120"/>
                <a:gd name="T12" fmla="*/ 60 w 120"/>
                <a:gd name="T13" fmla="*/ 80 h 120"/>
                <a:gd name="T14" fmla="*/ 96 w 120"/>
                <a:gd name="T15" fmla="*/ 116 h 120"/>
                <a:gd name="T16" fmla="*/ 96 w 120"/>
                <a:gd name="T17" fmla="*/ 120 h 120"/>
                <a:gd name="T18" fmla="*/ 120 w 120"/>
                <a:gd name="T19" fmla="*/ 120 h 120"/>
                <a:gd name="T20" fmla="*/ 77 w 120"/>
                <a:gd name="T21" fmla="*/ 75 h 120"/>
                <a:gd name="T22" fmla="*/ 92 w 120"/>
                <a:gd name="T23" fmla="*/ 48 h 120"/>
                <a:gd name="T24" fmla="*/ 60 w 120"/>
                <a:gd name="T25" fmla="*/ 16 h 120"/>
                <a:gd name="T26" fmla="*/ 28 w 120"/>
                <a:gd name="T27" fmla="*/ 48 h 120"/>
                <a:gd name="T28" fmla="*/ 43 w 120"/>
                <a:gd name="T29" fmla="*/ 75 h 120"/>
                <a:gd name="T30" fmla="*/ 16 w 120"/>
                <a:gd name="T31" fmla="*/ 112 h 120"/>
                <a:gd name="T32" fmla="*/ 8 w 120"/>
                <a:gd name="T33" fmla="*/ 112 h 120"/>
                <a:gd name="T34" fmla="*/ 8 w 120"/>
                <a:gd name="T35" fmla="*/ 8 h 120"/>
                <a:gd name="T36" fmla="*/ 112 w 120"/>
                <a:gd name="T37" fmla="*/ 8 h 120"/>
                <a:gd name="T38" fmla="*/ 112 w 120"/>
                <a:gd name="T39" fmla="*/ 112 h 120"/>
                <a:gd name="T40" fmla="*/ 104 w 120"/>
                <a:gd name="T41" fmla="*/ 112 h 120"/>
                <a:gd name="T42" fmla="*/ 77 w 120"/>
                <a:gd name="T43" fmla="*/ 75 h 120"/>
                <a:gd name="T44" fmla="*/ 60 w 120"/>
                <a:gd name="T45" fmla="*/ 72 h 120"/>
                <a:gd name="T46" fmla="*/ 36 w 120"/>
                <a:gd name="T47" fmla="*/ 48 h 120"/>
                <a:gd name="T48" fmla="*/ 60 w 120"/>
                <a:gd name="T49" fmla="*/ 24 h 120"/>
                <a:gd name="T50" fmla="*/ 84 w 120"/>
                <a:gd name="T51" fmla="*/ 48 h 120"/>
                <a:gd name="T52" fmla="*/ 60 w 120"/>
                <a:gd name="T53" fmla="*/ 7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120"/>
                  </a:moveTo>
                  <a:cubicBezTo>
                    <a:pt x="120" y="0"/>
                    <a:pt x="120" y="0"/>
                    <a:pt x="120" y="0"/>
                  </a:cubicBez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lnTo>
                    <a:pt x="120" y="120"/>
                  </a:lnTo>
                  <a:close/>
                  <a:moveTo>
                    <a:pt x="77" y="75"/>
                  </a:moveTo>
                  <a:cubicBezTo>
                    <a:pt x="86" y="70"/>
                    <a:pt x="92" y="60"/>
                    <a:pt x="92" y="48"/>
                  </a:cubicBezTo>
                  <a:cubicBezTo>
                    <a:pt x="92" y="30"/>
                    <a:pt x="78" y="16"/>
                    <a:pt x="60" y="16"/>
                  </a:cubicBezTo>
                  <a:cubicBezTo>
                    <a:pt x="42" y="16"/>
                    <a:pt x="28" y="30"/>
                    <a:pt x="28" y="48"/>
                  </a:cubicBezTo>
                  <a:cubicBezTo>
                    <a:pt x="28" y="60"/>
                    <a:pt x="34" y="70"/>
                    <a:pt x="43" y="75"/>
                  </a:cubicBezTo>
                  <a:cubicBezTo>
                    <a:pt x="29" y="81"/>
                    <a:pt x="18" y="95"/>
                    <a:pt x="16" y="112"/>
                  </a:cubicBezTo>
                  <a:cubicBezTo>
                    <a:pt x="8" y="112"/>
                    <a:pt x="8" y="112"/>
                    <a:pt x="8" y="112"/>
                  </a:cubicBezTo>
                  <a:cubicBezTo>
                    <a:pt x="8" y="8"/>
                    <a:pt x="8" y="8"/>
                    <a:pt x="8" y="8"/>
                  </a:cubicBezTo>
                  <a:cubicBezTo>
                    <a:pt x="112" y="8"/>
                    <a:pt x="112" y="8"/>
                    <a:pt x="112" y="8"/>
                  </a:cubicBezTo>
                  <a:cubicBezTo>
                    <a:pt x="112" y="112"/>
                    <a:pt x="112" y="112"/>
                    <a:pt x="112" y="112"/>
                  </a:cubicBezTo>
                  <a:cubicBezTo>
                    <a:pt x="104" y="112"/>
                    <a:pt x="104" y="112"/>
                    <a:pt x="104" y="112"/>
                  </a:cubicBezTo>
                  <a:cubicBezTo>
                    <a:pt x="102" y="95"/>
                    <a:pt x="91" y="81"/>
                    <a:pt x="77" y="75"/>
                  </a:cubicBezTo>
                  <a:moveTo>
                    <a:pt x="60" y="72"/>
                  </a:moveTo>
                  <a:cubicBezTo>
                    <a:pt x="47" y="72"/>
                    <a:pt x="36" y="61"/>
                    <a:pt x="36" y="48"/>
                  </a:cubicBezTo>
                  <a:cubicBezTo>
                    <a:pt x="36" y="35"/>
                    <a:pt x="47" y="24"/>
                    <a:pt x="60" y="24"/>
                  </a:cubicBezTo>
                  <a:cubicBezTo>
                    <a:pt x="73" y="24"/>
                    <a:pt x="84" y="35"/>
                    <a:pt x="84" y="48"/>
                  </a:cubicBezTo>
                  <a:cubicBezTo>
                    <a:pt x="84" y="61"/>
                    <a:pt x="73" y="72"/>
                    <a:pt x="60" y="72"/>
                  </a:cubicBezTo>
                </a:path>
              </a:pathLst>
            </a:custGeom>
            <a:solidFill>
              <a:schemeClr val="tx2"/>
            </a:solidFill>
            <a:ln w="3175" cap="flat" cmpd="sng" algn="ctr">
              <a:solidFill>
                <a:schemeClr val="tx2"/>
              </a:solidFill>
              <a:prstDash val="solid"/>
              <a:headEnd type="none" w="med" len="med"/>
              <a:tailEnd type="none" w="med" len="med"/>
            </a:ln>
            <a:effectLst/>
          </p:spPr>
          <p:txBody>
            <a:bodyPr vert="horz" wrap="square" lIns="0" tIns="44814" rIns="0" bIns="44814" numCol="1" rtlCol="0" anchor="ctr" anchorCtr="0" compatLnSpc="1">
              <a:prstTxWarp prst="textNoShape">
                <a:avLst/>
              </a:prstTxWarp>
            </a:bodyPr>
            <a:lstStyle/>
            <a:p>
              <a:pPr algn="ctr" defTabSz="895923" fontAlgn="base">
                <a:spcBef>
                  <a:spcPct val="0"/>
                </a:spcBef>
                <a:spcAft>
                  <a:spcPct val="0"/>
                </a:spcAft>
              </a:pPr>
              <a:endParaRPr lang="en-US" sz="1922" kern="0">
                <a:gradFill>
                  <a:gsLst>
                    <a:gs pos="0">
                      <a:srgbClr val="FFFFFF"/>
                    </a:gs>
                    <a:gs pos="100000">
                      <a:srgbClr val="FFFFFF"/>
                    </a:gs>
                  </a:gsLst>
                  <a:lin ang="5400000" scaled="0"/>
                </a:gradFill>
                <a:latin typeface="Segoe UI Semilight"/>
              </a:endParaRPr>
            </a:p>
          </p:txBody>
        </p:sp>
      </p:grpSp>
      <p:sp>
        <p:nvSpPr>
          <p:cNvPr id="75" name="Title 1">
            <a:extLst>
              <a:ext uri="{FF2B5EF4-FFF2-40B4-BE49-F238E27FC236}">
                <a16:creationId xmlns:a16="http://schemas.microsoft.com/office/drawing/2014/main" id="{9657958C-4AC2-46B1-94BC-D9D349AF7BBA}"/>
              </a:ext>
            </a:extLst>
          </p:cNvPr>
          <p:cNvSpPr txBox="1">
            <a:spLocks/>
          </p:cNvSpPr>
          <p:nvPr/>
        </p:nvSpPr>
        <p:spPr>
          <a:xfrm>
            <a:off x="91662" y="277361"/>
            <a:ext cx="10447631" cy="550955"/>
          </a:xfrm>
          <a:prstGeom prst="rect">
            <a:avLst/>
          </a:prstGeom>
          <a:noFill/>
          <a:ln>
            <a:noFill/>
          </a:ln>
        </p:spPr>
        <p:txBody>
          <a:bodyPr vert="horz" wrap="square" lIns="143428" tIns="89642" rIns="0" bIns="89642" anchor="ctr" anchorCtr="0" compatLnSpc="1">
            <a:noAutofit/>
          </a:bodyPr>
          <a:lstStyle>
            <a:lvl1pPr marL="0" marR="0" lvl="0" indent="0" algn="l" defTabSz="932742" rtl="0" fontAlgn="auto" hangingPunct="1">
              <a:lnSpc>
                <a:spcPct val="90000"/>
              </a:lnSpc>
              <a:spcBef>
                <a:spcPts val="0"/>
              </a:spcBef>
              <a:spcAft>
                <a:spcPts val="0"/>
              </a:spcAft>
              <a:buNone/>
              <a:tabLst/>
              <a:defRPr lang="en-US" sz="3200" b="0" i="0" u="none" strike="noStrike" kern="0" cap="all" spc="120" baseline="0">
                <a:solidFill>
                  <a:srgbClr val="000000"/>
                </a:solidFill>
                <a:uFillTx/>
                <a:latin typeface="Segoe UI"/>
                <a:ea typeface="Segoe UI Black" pitchFamily="34"/>
                <a:cs typeface="Segoe UI Black" pitchFamily="34"/>
              </a:defRPr>
            </a:lvl1pPr>
          </a:lstStyle>
          <a:p>
            <a:pPr defTabSz="914367">
              <a:lnSpc>
                <a:spcPct val="100000"/>
              </a:lnSpc>
              <a:defRPr/>
            </a:pPr>
            <a:r>
              <a:rPr lang="en-US" sz="2745" b="1" spc="118">
                <a:solidFill>
                  <a:srgbClr val="505050"/>
                </a:solidFill>
              </a:rPr>
              <a:t>UNDERSTAND SECURITY STATE OF DEVICES</a:t>
            </a:r>
          </a:p>
        </p:txBody>
      </p:sp>
    </p:spTree>
    <p:extLst>
      <p:ext uri="{BB962C8B-B14F-4D97-AF65-F5344CB8AC3E}">
        <p14:creationId xmlns:p14="http://schemas.microsoft.com/office/powerpoint/2010/main" val="1049208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4B155DAA-FCAE-4A61-8E15-DB811948777F}"/>
              </a:ext>
            </a:extLst>
          </p:cNvPr>
          <p:cNvGrpSpPr/>
          <p:nvPr/>
        </p:nvGrpSpPr>
        <p:grpSpPr>
          <a:xfrm>
            <a:off x="6937294" y="2027865"/>
            <a:ext cx="5109563" cy="2764074"/>
            <a:chOff x="6937294" y="2027865"/>
            <a:chExt cx="5109563" cy="2764074"/>
          </a:xfrm>
        </p:grpSpPr>
        <p:sp>
          <p:nvSpPr>
            <p:cNvPr id="31" name="Rectangle 30">
              <a:extLst>
                <a:ext uri="{FF2B5EF4-FFF2-40B4-BE49-F238E27FC236}">
                  <a16:creationId xmlns:a16="http://schemas.microsoft.com/office/drawing/2014/main" id="{C35D4824-EE3B-4B50-9A01-8CCEADD7B042}"/>
                </a:ext>
              </a:extLst>
            </p:cNvPr>
            <p:cNvSpPr/>
            <p:nvPr/>
          </p:nvSpPr>
          <p:spPr bwMode="auto">
            <a:xfrm>
              <a:off x="6937294" y="2027865"/>
              <a:ext cx="5109563" cy="870020"/>
            </a:xfrm>
            <a:prstGeom prst="rect">
              <a:avLst/>
            </a:prstGeom>
            <a:solidFill>
              <a:schemeClr val="tx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b="1" dirty="0" err="1">
                <a:gradFill>
                  <a:gsLst>
                    <a:gs pos="83000">
                      <a:schemeClr val="tx1"/>
                    </a:gs>
                    <a:gs pos="100000">
                      <a:schemeClr val="tx2"/>
                    </a:gs>
                  </a:gsLst>
                  <a:lin ang="5400000" scaled="1"/>
                </a:gradFill>
                <a:cs typeface="Segoe UI Semibold" panose="020B0702040204020203" pitchFamily="34" charset="0"/>
              </a:endParaRPr>
            </a:p>
          </p:txBody>
        </p:sp>
        <p:sp>
          <p:nvSpPr>
            <p:cNvPr id="32" name="Rectangle 31">
              <a:extLst>
                <a:ext uri="{FF2B5EF4-FFF2-40B4-BE49-F238E27FC236}">
                  <a16:creationId xmlns:a16="http://schemas.microsoft.com/office/drawing/2014/main" id="{6B173825-7BCC-4759-AC80-21D4EF99F3AC}"/>
                </a:ext>
              </a:extLst>
            </p:cNvPr>
            <p:cNvSpPr/>
            <p:nvPr/>
          </p:nvSpPr>
          <p:spPr bwMode="auto">
            <a:xfrm>
              <a:off x="6937294" y="2974892"/>
              <a:ext cx="5109563" cy="870020"/>
            </a:xfrm>
            <a:prstGeom prst="rect">
              <a:avLst/>
            </a:prstGeom>
            <a:solidFill>
              <a:schemeClr val="tx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b="1" dirty="0" err="1">
                <a:gradFill>
                  <a:gsLst>
                    <a:gs pos="83000">
                      <a:schemeClr val="tx1"/>
                    </a:gs>
                    <a:gs pos="100000">
                      <a:schemeClr val="tx2"/>
                    </a:gs>
                  </a:gsLst>
                  <a:lin ang="5400000" scaled="1"/>
                </a:gradFill>
                <a:cs typeface="Segoe UI Semibold" panose="020B0702040204020203" pitchFamily="34" charset="0"/>
              </a:endParaRPr>
            </a:p>
          </p:txBody>
        </p:sp>
        <p:sp>
          <p:nvSpPr>
            <p:cNvPr id="33" name="Rectangle 32">
              <a:extLst>
                <a:ext uri="{FF2B5EF4-FFF2-40B4-BE49-F238E27FC236}">
                  <a16:creationId xmlns:a16="http://schemas.microsoft.com/office/drawing/2014/main" id="{F21B2A51-9C73-4B7D-9947-868E2F9BA6C7}"/>
                </a:ext>
              </a:extLst>
            </p:cNvPr>
            <p:cNvSpPr/>
            <p:nvPr/>
          </p:nvSpPr>
          <p:spPr bwMode="auto">
            <a:xfrm>
              <a:off x="6937294" y="3921919"/>
              <a:ext cx="5109563" cy="870020"/>
            </a:xfrm>
            <a:prstGeom prst="rect">
              <a:avLst/>
            </a:prstGeom>
            <a:solidFill>
              <a:schemeClr val="tx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b="1" dirty="0" err="1">
                <a:gradFill>
                  <a:gsLst>
                    <a:gs pos="83000">
                      <a:schemeClr val="tx1"/>
                    </a:gs>
                    <a:gs pos="100000">
                      <a:schemeClr val="tx2"/>
                    </a:gs>
                  </a:gsLst>
                  <a:lin ang="5400000" scaled="1"/>
                </a:gradFill>
                <a:cs typeface="Segoe UI Semibold" panose="020B0702040204020203" pitchFamily="34" charset="0"/>
              </a:endParaRPr>
            </a:p>
          </p:txBody>
        </p:sp>
        <p:sp>
          <p:nvSpPr>
            <p:cNvPr id="26" name="building_9" title="Icon of a building with columns in a row and a triangular top and a flag atop it">
              <a:extLst>
                <a:ext uri="{FF2B5EF4-FFF2-40B4-BE49-F238E27FC236}">
                  <a16:creationId xmlns:a16="http://schemas.microsoft.com/office/drawing/2014/main" id="{BE0CC529-7C40-48D2-AE49-E4D7358B0606}"/>
                </a:ext>
              </a:extLst>
            </p:cNvPr>
            <p:cNvSpPr>
              <a:spLocks noChangeAspect="1" noEditPoints="1"/>
            </p:cNvSpPr>
            <p:nvPr/>
          </p:nvSpPr>
          <p:spPr bwMode="auto">
            <a:xfrm>
              <a:off x="11474483" y="3194580"/>
              <a:ext cx="358771" cy="365760"/>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5875" cap="sq">
              <a:solidFill>
                <a:srgbClr val="FF0000"/>
              </a:solidFill>
              <a:prstDash val="solid"/>
              <a:miter lim="800000"/>
              <a:headEnd/>
              <a:tailEnd/>
            </a:ln>
            <a:effectLst>
              <a:reflection blurRad="6350" stA="50000" endA="300" endPos="68000" dist="50800" dir="5400000" sy="-100000" algn="bl" rotWithShape="0"/>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0" name="globe_4" title="Icon of the earth">
              <a:extLst>
                <a:ext uri="{FF2B5EF4-FFF2-40B4-BE49-F238E27FC236}">
                  <a16:creationId xmlns:a16="http://schemas.microsoft.com/office/drawing/2014/main" id="{57425EA8-7DAE-4E55-9AAC-B11F2118C349}"/>
                </a:ext>
              </a:extLst>
            </p:cNvPr>
            <p:cNvSpPr>
              <a:spLocks noChangeAspect="1" noEditPoints="1"/>
            </p:cNvSpPr>
            <p:nvPr/>
          </p:nvSpPr>
          <p:spPr bwMode="auto">
            <a:xfrm>
              <a:off x="11471608" y="4111754"/>
              <a:ext cx="364520" cy="36576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rgbClr val="FF0000"/>
              </a:solidFill>
              <a:prstDash val="solid"/>
              <a:miter lim="800000"/>
              <a:headEnd/>
              <a:tailEnd/>
            </a:ln>
            <a:effectLst>
              <a:reflection blurRad="6350" stA="50000" endA="300" endPos="68000" dist="50800" dir="5400000" sy="-100000" algn="bl" rotWithShape="0"/>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building_8" title="Icon of tall buildings">
              <a:extLst>
                <a:ext uri="{FF2B5EF4-FFF2-40B4-BE49-F238E27FC236}">
                  <a16:creationId xmlns:a16="http://schemas.microsoft.com/office/drawing/2014/main" id="{2E02DAEB-B400-4485-99E4-D1D51F707F88}"/>
                </a:ext>
              </a:extLst>
            </p:cNvPr>
            <p:cNvSpPr>
              <a:spLocks noChangeAspect="1" noEditPoints="1"/>
            </p:cNvSpPr>
            <p:nvPr/>
          </p:nvSpPr>
          <p:spPr bwMode="auto">
            <a:xfrm>
              <a:off x="11471608" y="2217560"/>
              <a:ext cx="336772" cy="365760"/>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rgbClr val="FF0000"/>
              </a:solidFill>
              <a:prstDash val="solid"/>
              <a:miter lim="800000"/>
              <a:headEnd/>
              <a:tailEnd/>
            </a:ln>
            <a:effectLst>
              <a:reflection blurRad="6350" stA="50000" endA="300" endPos="68000" dist="50800" dir="5400000" sy="-100000" algn="bl" rotWithShape="0"/>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a:extLst>
              <a:ext uri="{FF2B5EF4-FFF2-40B4-BE49-F238E27FC236}">
                <a16:creationId xmlns:a16="http://schemas.microsoft.com/office/drawing/2014/main" id="{D6820529-512A-43FD-B0E4-BA6907A95581}"/>
              </a:ext>
            </a:extLst>
          </p:cNvPr>
          <p:cNvSpPr/>
          <p:nvPr/>
        </p:nvSpPr>
        <p:spPr bwMode="auto">
          <a:xfrm>
            <a:off x="241738" y="2027865"/>
            <a:ext cx="6220348" cy="87002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b="1" dirty="0" err="1">
              <a:gradFill>
                <a:gsLst>
                  <a:gs pos="83000">
                    <a:schemeClr val="tx1"/>
                  </a:gs>
                  <a:gs pos="100000">
                    <a:schemeClr val="tx2"/>
                  </a:gs>
                </a:gsLst>
                <a:lin ang="5400000" scaled="1"/>
              </a:gradFill>
              <a:cs typeface="Segoe UI Semibold" panose="020B0702040204020203" pitchFamily="34" charset="0"/>
            </a:endParaRPr>
          </a:p>
        </p:txBody>
      </p:sp>
      <p:sp>
        <p:nvSpPr>
          <p:cNvPr id="21" name="Rectangle 20">
            <a:extLst>
              <a:ext uri="{FF2B5EF4-FFF2-40B4-BE49-F238E27FC236}">
                <a16:creationId xmlns:a16="http://schemas.microsoft.com/office/drawing/2014/main" id="{1538B3C4-C827-4660-A165-9C45714AF082}"/>
              </a:ext>
            </a:extLst>
          </p:cNvPr>
          <p:cNvSpPr/>
          <p:nvPr/>
        </p:nvSpPr>
        <p:spPr bwMode="auto">
          <a:xfrm>
            <a:off x="241738" y="2974892"/>
            <a:ext cx="6220348" cy="87002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b="1" dirty="0" err="1">
              <a:gradFill>
                <a:gsLst>
                  <a:gs pos="83000">
                    <a:schemeClr val="tx1"/>
                  </a:gs>
                  <a:gs pos="100000">
                    <a:schemeClr val="tx2"/>
                  </a:gs>
                </a:gsLst>
                <a:lin ang="5400000" scaled="1"/>
              </a:gradFill>
              <a:cs typeface="Segoe UI Semibold" panose="020B0702040204020203" pitchFamily="34" charset="0"/>
            </a:endParaRPr>
          </a:p>
        </p:txBody>
      </p:sp>
      <p:sp>
        <p:nvSpPr>
          <p:cNvPr id="22" name="Rectangle 21">
            <a:extLst>
              <a:ext uri="{FF2B5EF4-FFF2-40B4-BE49-F238E27FC236}">
                <a16:creationId xmlns:a16="http://schemas.microsoft.com/office/drawing/2014/main" id="{98D4D8DD-3E83-4B2C-870B-273D73D875EA}"/>
              </a:ext>
            </a:extLst>
          </p:cNvPr>
          <p:cNvSpPr/>
          <p:nvPr/>
        </p:nvSpPr>
        <p:spPr bwMode="auto">
          <a:xfrm>
            <a:off x="241738" y="3921919"/>
            <a:ext cx="6220348" cy="87002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b="1" dirty="0" err="1">
              <a:gradFill>
                <a:gsLst>
                  <a:gs pos="83000">
                    <a:schemeClr val="tx1"/>
                  </a:gs>
                  <a:gs pos="100000">
                    <a:schemeClr val="tx2"/>
                  </a:gs>
                </a:gsLst>
                <a:lin ang="5400000" scaled="1"/>
              </a:gradFill>
              <a:cs typeface="Segoe UI Semibold" panose="020B0702040204020203" pitchFamily="34" charset="0"/>
            </a:endParaRPr>
          </a:p>
        </p:txBody>
      </p:sp>
      <p:sp>
        <p:nvSpPr>
          <p:cNvPr id="4" name="Text Placeholder 3">
            <a:extLst>
              <a:ext uri="{FF2B5EF4-FFF2-40B4-BE49-F238E27FC236}">
                <a16:creationId xmlns:a16="http://schemas.microsoft.com/office/drawing/2014/main" id="{62F954D1-E942-4F34-BFCC-04EBAA47D64E}"/>
              </a:ext>
            </a:extLst>
          </p:cNvPr>
          <p:cNvSpPr>
            <a:spLocks noGrp="1"/>
          </p:cNvSpPr>
          <p:nvPr>
            <p:ph type="body" sz="quarter" idx="10"/>
          </p:nvPr>
        </p:nvSpPr>
        <p:spPr>
          <a:xfrm>
            <a:off x="-405724" y="2331198"/>
            <a:ext cx="3414486" cy="2154436"/>
          </a:xfrm>
        </p:spPr>
        <p:txBody>
          <a:bodyPr/>
          <a:lstStyle/>
          <a:p>
            <a:pPr marL="0" indent="0" algn="r">
              <a:spcAft>
                <a:spcPts val="3600"/>
              </a:spcAft>
              <a:buNone/>
            </a:pPr>
            <a:r>
              <a:rPr lang="en-US" sz="2000" b="1" dirty="0">
                <a:latin typeface="Segoe UI" panose="020B0502040204020203" pitchFamily="34" charset="0"/>
                <a:cs typeface="Segoe UI" panose="020B0502040204020203" pitchFamily="34" charset="0"/>
              </a:rPr>
              <a:t>BUSINESSES</a:t>
            </a:r>
          </a:p>
          <a:p>
            <a:pPr marL="0" indent="0" algn="r">
              <a:spcAft>
                <a:spcPts val="3600"/>
              </a:spcAft>
              <a:buNone/>
            </a:pPr>
            <a:r>
              <a:rPr lang="en-US" sz="2000" b="1" dirty="0">
                <a:latin typeface="Segoe UI" panose="020B0502040204020203" pitchFamily="34" charset="0"/>
                <a:cs typeface="Segoe UI" panose="020B0502040204020203" pitchFamily="34" charset="0"/>
              </a:rPr>
              <a:t>GOVERNMENTS</a:t>
            </a:r>
          </a:p>
          <a:p>
            <a:pPr marL="0" indent="0" algn="r">
              <a:spcAft>
                <a:spcPts val="3600"/>
              </a:spcAft>
              <a:buNone/>
            </a:pPr>
            <a:r>
              <a:rPr lang="en-US" sz="2000" b="1" dirty="0">
                <a:latin typeface="Segoe UI" panose="020B0502040204020203" pitchFamily="34" charset="0"/>
                <a:cs typeface="Segoe UI" panose="020B0502040204020203" pitchFamily="34" charset="0"/>
              </a:rPr>
              <a:t>NON-PROFITS</a:t>
            </a:r>
          </a:p>
        </p:txBody>
      </p:sp>
      <p:sp>
        <p:nvSpPr>
          <p:cNvPr id="3" name="Title 2">
            <a:extLst>
              <a:ext uri="{FF2B5EF4-FFF2-40B4-BE49-F238E27FC236}">
                <a16:creationId xmlns:a16="http://schemas.microsoft.com/office/drawing/2014/main" id="{0E663C03-7924-4035-8AC7-3058A0C26A5B}"/>
              </a:ext>
            </a:extLst>
          </p:cNvPr>
          <p:cNvSpPr>
            <a:spLocks noGrp="1"/>
          </p:cNvSpPr>
          <p:nvPr>
            <p:ph type="title"/>
          </p:nvPr>
        </p:nvSpPr>
        <p:spPr>
          <a:xfrm>
            <a:off x="588263" y="457201"/>
            <a:ext cx="11018520" cy="861774"/>
          </a:xfrm>
          <a:effectLst/>
        </p:spPr>
        <p:txBody>
          <a:bodyPr/>
          <a:lstStyle/>
          <a:p>
            <a:r>
              <a:rPr lang="en-US" dirty="0"/>
              <a:t>Into a Mirror Darkly</a:t>
            </a:r>
            <a:br>
              <a:rPr lang="en-US" dirty="0"/>
            </a:br>
            <a:r>
              <a:rPr lang="en-US" sz="2000" b="0" dirty="0">
                <a:latin typeface="Segoe UI Semilight" panose="020B0402040204020203" pitchFamily="34" charset="0"/>
                <a:cs typeface="Segoe UI Semilight" panose="020B0402040204020203" pitchFamily="34" charset="0"/>
              </a:rPr>
              <a:t>The nature of attacker “return” varies by motivation</a:t>
            </a:r>
            <a:endParaRPr lang="en-US" b="0" dirty="0">
              <a:latin typeface="Segoe UI Semilight" panose="020B0402040204020203" pitchFamily="34" charset="0"/>
              <a:cs typeface="Segoe UI Semilight" panose="020B0402040204020203" pitchFamily="34" charset="0"/>
            </a:endParaRPr>
          </a:p>
        </p:txBody>
      </p:sp>
      <p:sp>
        <p:nvSpPr>
          <p:cNvPr id="5" name="Text Placeholder 4">
            <a:extLst>
              <a:ext uri="{FF2B5EF4-FFF2-40B4-BE49-F238E27FC236}">
                <a16:creationId xmlns:a16="http://schemas.microsoft.com/office/drawing/2014/main" id="{2848FE5B-28FF-45B3-BC90-7F597CD5F5A4}"/>
              </a:ext>
            </a:extLst>
          </p:cNvPr>
          <p:cNvSpPr>
            <a:spLocks noGrp="1"/>
          </p:cNvSpPr>
          <p:nvPr>
            <p:ph type="body" sz="quarter" idx="11"/>
          </p:nvPr>
        </p:nvSpPr>
        <p:spPr>
          <a:xfrm>
            <a:off x="7590971" y="2331198"/>
            <a:ext cx="4119880" cy="2154436"/>
          </a:xfrm>
        </p:spPr>
        <p:txBody>
          <a:bodyPr/>
          <a:lstStyle/>
          <a:p>
            <a:pPr marL="0" indent="0">
              <a:spcAft>
                <a:spcPts val="3600"/>
              </a:spcAft>
              <a:buNone/>
            </a:pPr>
            <a:r>
              <a:rPr lang="en-US" sz="2000" b="1" dirty="0">
                <a:solidFill>
                  <a:srgbClr val="FF0000"/>
                </a:solidFill>
                <a:latin typeface="Segoe UI" panose="020B0502040204020203" pitchFamily="34" charset="0"/>
                <a:cs typeface="Segoe UI" panose="020B0502040204020203" pitchFamily="34" charset="0"/>
              </a:rPr>
              <a:t>CRIMINAL ENTERPRISES</a:t>
            </a:r>
          </a:p>
          <a:p>
            <a:pPr marL="0" indent="0">
              <a:spcAft>
                <a:spcPts val="3600"/>
              </a:spcAft>
              <a:buNone/>
            </a:pPr>
            <a:r>
              <a:rPr lang="en-US" sz="2000" b="1" dirty="0">
                <a:solidFill>
                  <a:srgbClr val="FF0000"/>
                </a:solidFill>
                <a:latin typeface="Segoe UI" panose="020B0502040204020203" pitchFamily="34" charset="0"/>
                <a:cs typeface="Segoe UI" panose="020B0502040204020203" pitchFamily="34" charset="0"/>
              </a:rPr>
              <a:t>GOVERNMENTS</a:t>
            </a:r>
          </a:p>
          <a:p>
            <a:pPr marL="0" indent="0">
              <a:spcAft>
                <a:spcPts val="3600"/>
              </a:spcAft>
              <a:buNone/>
            </a:pPr>
            <a:r>
              <a:rPr lang="en-US" sz="2000" b="1" dirty="0">
                <a:solidFill>
                  <a:srgbClr val="FF0000"/>
                </a:solidFill>
                <a:latin typeface="Segoe UI" panose="020B0502040204020203" pitchFamily="34" charset="0"/>
                <a:cs typeface="Segoe UI" panose="020B0502040204020203" pitchFamily="34" charset="0"/>
              </a:rPr>
              <a:t>HACKTIVISTS</a:t>
            </a:r>
          </a:p>
        </p:txBody>
      </p:sp>
      <p:sp>
        <p:nvSpPr>
          <p:cNvPr id="6" name="Rounded Rectangular Callout 10">
            <a:extLst>
              <a:ext uri="{FF2B5EF4-FFF2-40B4-BE49-F238E27FC236}">
                <a16:creationId xmlns:a16="http://schemas.microsoft.com/office/drawing/2014/main" id="{04FFE959-3C24-4CD8-90C8-2AED74B33061}"/>
              </a:ext>
            </a:extLst>
          </p:cNvPr>
          <p:cNvSpPr/>
          <p:nvPr/>
        </p:nvSpPr>
        <p:spPr bwMode="auto">
          <a:xfrm>
            <a:off x="3499716" y="3976332"/>
            <a:ext cx="3126544" cy="677108"/>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defTabSz="932472" fontAlgn="base">
              <a:spcBef>
                <a:spcPct val="0"/>
              </a:spcBef>
              <a:spcAft>
                <a:spcPts val="600"/>
              </a:spcAft>
            </a:pPr>
            <a:r>
              <a:rPr lang="en-US" sz="1600" b="1" dirty="0">
                <a:gradFill>
                  <a:gsLst>
                    <a:gs pos="83000">
                      <a:schemeClr val="accent1"/>
                    </a:gs>
                    <a:gs pos="100000">
                      <a:schemeClr val="accent1"/>
                    </a:gs>
                  </a:gsLst>
                  <a:lin ang="5400000" scaled="1"/>
                </a:gradFill>
                <a:latin typeface="Segoe UI Semibold" panose="020B0702040204020203" pitchFamily="34" charset="0"/>
                <a:cs typeface="Segoe UI Semibold" panose="020B0702040204020203" pitchFamily="34" charset="0"/>
              </a:rPr>
              <a:t>Make the world </a:t>
            </a:r>
            <a:br>
              <a:rPr lang="en-US" sz="1600" b="1" dirty="0">
                <a:gradFill>
                  <a:gsLst>
                    <a:gs pos="83000">
                      <a:schemeClr val="accent1"/>
                    </a:gs>
                    <a:gs pos="100000">
                      <a:schemeClr val="accent1"/>
                    </a:gs>
                  </a:gsLst>
                  <a:lin ang="5400000" scaled="1"/>
                </a:gradFill>
                <a:latin typeface="Segoe UI Semibold" panose="020B0702040204020203" pitchFamily="34" charset="0"/>
                <a:cs typeface="Segoe UI Semibold" panose="020B0702040204020203" pitchFamily="34" charset="0"/>
              </a:rPr>
            </a:br>
            <a:r>
              <a:rPr lang="en-US" sz="1600" b="1" dirty="0">
                <a:gradFill>
                  <a:gsLst>
                    <a:gs pos="83000">
                      <a:schemeClr val="accent1"/>
                    </a:gs>
                    <a:gs pos="100000">
                      <a:schemeClr val="accent1"/>
                    </a:gs>
                  </a:gsLst>
                  <a:lin ang="5400000" scaled="1"/>
                </a:gradFill>
                <a:latin typeface="Segoe UI Semibold" panose="020B0702040204020203" pitchFamily="34" charset="0"/>
                <a:cs typeface="Segoe UI Semibold" panose="020B0702040204020203" pitchFamily="34" charset="0"/>
              </a:rPr>
              <a:t>a better place</a:t>
            </a:r>
          </a:p>
        </p:txBody>
      </p:sp>
      <p:sp>
        <p:nvSpPr>
          <p:cNvPr id="7" name="Rounded Rectangular Callout 10">
            <a:extLst>
              <a:ext uri="{FF2B5EF4-FFF2-40B4-BE49-F238E27FC236}">
                <a16:creationId xmlns:a16="http://schemas.microsoft.com/office/drawing/2014/main" id="{37BAAA41-DECA-4657-B517-1C5FA6FF8888}"/>
              </a:ext>
            </a:extLst>
          </p:cNvPr>
          <p:cNvSpPr/>
          <p:nvPr/>
        </p:nvSpPr>
        <p:spPr bwMode="auto">
          <a:xfrm>
            <a:off x="3499716" y="3071348"/>
            <a:ext cx="3126544" cy="677108"/>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defTabSz="932472" fontAlgn="base">
              <a:spcBef>
                <a:spcPct val="0"/>
              </a:spcBef>
              <a:spcAft>
                <a:spcPts val="600"/>
              </a:spcAft>
            </a:pPr>
            <a:r>
              <a:rPr lang="en-US" sz="1600" b="1" dirty="0">
                <a:gradFill>
                  <a:gsLst>
                    <a:gs pos="83000">
                      <a:schemeClr val="accent3"/>
                    </a:gs>
                    <a:gs pos="100000">
                      <a:schemeClr val="accent3"/>
                    </a:gs>
                  </a:gsLst>
                  <a:lin ang="5400000" scaled="1"/>
                </a:gradFill>
                <a:latin typeface="Segoe UI Semibold" panose="020B0702040204020203" pitchFamily="34" charset="0"/>
                <a:cs typeface="Segoe UI Semibold" panose="020B0702040204020203" pitchFamily="34" charset="0"/>
              </a:rPr>
              <a:t>Economic Security,</a:t>
            </a:r>
            <a:br>
              <a:rPr lang="en-US" sz="1600" b="1" dirty="0">
                <a:gradFill>
                  <a:gsLst>
                    <a:gs pos="83000">
                      <a:schemeClr val="tx2"/>
                    </a:gs>
                    <a:gs pos="100000">
                      <a:schemeClr val="tx2"/>
                    </a:gs>
                  </a:gsLst>
                  <a:lin ang="5400000" scaled="1"/>
                </a:gradFill>
                <a:latin typeface="Segoe UI Semibold" panose="020B0702040204020203" pitchFamily="34" charset="0"/>
                <a:cs typeface="Segoe UI Semibold" panose="020B0702040204020203" pitchFamily="34" charset="0"/>
              </a:rPr>
            </a:br>
            <a:r>
              <a:rPr lang="en-US" sz="1600" b="1" dirty="0">
                <a:gradFill>
                  <a:gsLst>
                    <a:gs pos="83000">
                      <a:schemeClr val="accent1"/>
                    </a:gs>
                    <a:gs pos="100000">
                      <a:schemeClr val="accent1"/>
                    </a:gs>
                  </a:gsLst>
                  <a:lin ang="5400000" scaled="1"/>
                </a:gradFill>
                <a:latin typeface="Segoe UI Semibold" panose="020B0702040204020203" pitchFamily="34" charset="0"/>
                <a:cs typeface="Segoe UI Semibold" panose="020B0702040204020203" pitchFamily="34" charset="0"/>
              </a:rPr>
              <a:t>National Security, Politics</a:t>
            </a:r>
          </a:p>
        </p:txBody>
      </p:sp>
      <p:sp>
        <p:nvSpPr>
          <p:cNvPr id="8" name="Rounded Rectangular Callout 10">
            <a:extLst>
              <a:ext uri="{FF2B5EF4-FFF2-40B4-BE49-F238E27FC236}">
                <a16:creationId xmlns:a16="http://schemas.microsoft.com/office/drawing/2014/main" id="{C323CD74-C0CB-450D-944F-2F8292A0AFDC}"/>
              </a:ext>
            </a:extLst>
          </p:cNvPr>
          <p:cNvSpPr/>
          <p:nvPr/>
        </p:nvSpPr>
        <p:spPr bwMode="auto">
          <a:xfrm>
            <a:off x="3499716" y="2247431"/>
            <a:ext cx="3126544" cy="430887"/>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defTabSz="932472" fontAlgn="base">
              <a:spcBef>
                <a:spcPct val="0"/>
              </a:spcBef>
              <a:spcAft>
                <a:spcPts val="600"/>
              </a:spcAft>
            </a:pPr>
            <a:r>
              <a:rPr lang="en-US" sz="1600" b="1" dirty="0">
                <a:gradFill>
                  <a:gsLst>
                    <a:gs pos="83000">
                      <a:schemeClr val="accent3"/>
                    </a:gs>
                    <a:gs pos="100000">
                      <a:schemeClr val="accent3"/>
                    </a:gs>
                  </a:gsLst>
                  <a:lin ang="5400000" scaled="1"/>
                </a:gradFill>
                <a:latin typeface="Segoe UI Semibold" panose="020B0702040204020203" pitchFamily="34" charset="0"/>
                <a:cs typeface="Segoe UI Semibold" panose="020B0702040204020203" pitchFamily="34" charset="0"/>
              </a:rPr>
              <a:t>Profit</a:t>
            </a:r>
          </a:p>
        </p:txBody>
      </p:sp>
      <p:grpSp>
        <p:nvGrpSpPr>
          <p:cNvPr id="24" name="Group 23">
            <a:extLst>
              <a:ext uri="{FF2B5EF4-FFF2-40B4-BE49-F238E27FC236}">
                <a16:creationId xmlns:a16="http://schemas.microsoft.com/office/drawing/2014/main" id="{AED49BCD-12A3-4903-BA35-D5D9DB216EE0}"/>
              </a:ext>
            </a:extLst>
          </p:cNvPr>
          <p:cNvGrpSpPr/>
          <p:nvPr/>
        </p:nvGrpSpPr>
        <p:grpSpPr>
          <a:xfrm>
            <a:off x="238006" y="5446652"/>
            <a:ext cx="11719034" cy="1064761"/>
            <a:chOff x="238006" y="5446652"/>
            <a:chExt cx="11719034" cy="1064761"/>
          </a:xfrm>
        </p:grpSpPr>
        <p:sp>
          <p:nvSpPr>
            <p:cNvPr id="29" name="Rectangle 28">
              <a:extLst>
                <a:ext uri="{FF2B5EF4-FFF2-40B4-BE49-F238E27FC236}">
                  <a16:creationId xmlns:a16="http://schemas.microsoft.com/office/drawing/2014/main" id="{E8827DFD-0E79-4163-8EBD-E38D0DC89EF7}"/>
                </a:ext>
              </a:extLst>
            </p:cNvPr>
            <p:cNvSpPr/>
            <p:nvPr/>
          </p:nvSpPr>
          <p:spPr bwMode="auto">
            <a:xfrm>
              <a:off x="238006" y="5446652"/>
              <a:ext cx="11719034" cy="1064761"/>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b="1" dirty="0" err="1">
                <a:gradFill>
                  <a:gsLst>
                    <a:gs pos="83000">
                      <a:schemeClr val="tx1"/>
                    </a:gs>
                    <a:gs pos="100000">
                      <a:schemeClr val="tx2"/>
                    </a:gs>
                  </a:gsLst>
                  <a:lin ang="5400000" scaled="1"/>
                </a:gradFill>
                <a:cs typeface="Segoe UI Semibold" panose="020B0702040204020203" pitchFamily="34" charset="0"/>
              </a:endParaRPr>
            </a:p>
          </p:txBody>
        </p:sp>
        <p:sp>
          <p:nvSpPr>
            <p:cNvPr id="14" name="TextBox 13">
              <a:extLst>
                <a:ext uri="{FF2B5EF4-FFF2-40B4-BE49-F238E27FC236}">
                  <a16:creationId xmlns:a16="http://schemas.microsoft.com/office/drawing/2014/main" id="{8B6B9BA1-CDAC-41B0-A09D-61167CF19796}"/>
                </a:ext>
              </a:extLst>
            </p:cNvPr>
            <p:cNvSpPr txBox="1"/>
            <p:nvPr/>
          </p:nvSpPr>
          <p:spPr>
            <a:xfrm>
              <a:off x="588263" y="5563534"/>
              <a:ext cx="7880747" cy="83099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Disruption Strategies differ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gradFill>
                    <a:gsLst>
                      <a:gs pos="2917">
                        <a:schemeClr val="accent3"/>
                      </a:gs>
                      <a:gs pos="30000">
                        <a:schemeClr val="accent3"/>
                      </a:gs>
                    </a:gsLst>
                    <a:lin ang="5400000" scaled="0"/>
                  </a:gradFill>
                  <a:effectLst/>
                  <a:uLnTx/>
                  <a:uFillTx/>
                  <a:latin typeface="Segoe UI"/>
                  <a:ea typeface="+mn-ea"/>
                  <a:cs typeface="+mn-cs"/>
                </a:rPr>
                <a:t>Money </a:t>
              </a: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requires high predictability and is vulnerable to disruption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gradFill>
                    <a:gsLst>
                      <a:gs pos="2917">
                        <a:schemeClr val="accent1"/>
                      </a:gs>
                      <a:gs pos="30000">
                        <a:schemeClr val="accent1"/>
                      </a:gs>
                    </a:gsLst>
                    <a:lin ang="5400000" scaled="0"/>
                  </a:gradFill>
                  <a:effectLst/>
                  <a:uLnTx/>
                  <a:uFillTx/>
                  <a:latin typeface="Segoe UI"/>
                  <a:ea typeface="+mn-ea"/>
                  <a:cs typeface="+mn-cs"/>
                </a:rPr>
                <a:t>Mission </a:t>
              </a: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return can withstand greater uncertainty and can be more opaque</a:t>
              </a:r>
            </a:p>
          </p:txBody>
        </p:sp>
      </p:grpSp>
      <p:sp>
        <p:nvSpPr>
          <p:cNvPr id="16" name="building_9" title="Icon of a building with columns in a row and a triangular top and a flag atop it">
            <a:extLst>
              <a:ext uri="{FF2B5EF4-FFF2-40B4-BE49-F238E27FC236}">
                <a16:creationId xmlns:a16="http://schemas.microsoft.com/office/drawing/2014/main" id="{7DFCB672-40BD-472F-BC06-A777B2053600}"/>
              </a:ext>
            </a:extLst>
          </p:cNvPr>
          <p:cNvSpPr>
            <a:spLocks noChangeAspect="1" noEditPoints="1"/>
          </p:cNvSpPr>
          <p:nvPr/>
        </p:nvSpPr>
        <p:spPr bwMode="auto">
          <a:xfrm>
            <a:off x="453792" y="3202700"/>
            <a:ext cx="358771" cy="365760"/>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building_8" title="Icon of tall buildings">
            <a:extLst>
              <a:ext uri="{FF2B5EF4-FFF2-40B4-BE49-F238E27FC236}">
                <a16:creationId xmlns:a16="http://schemas.microsoft.com/office/drawing/2014/main" id="{24593A03-53C0-4196-9EEF-40211E203DD1}"/>
              </a:ext>
            </a:extLst>
          </p:cNvPr>
          <p:cNvSpPr>
            <a:spLocks noChangeAspect="1" noEditPoints="1"/>
          </p:cNvSpPr>
          <p:nvPr/>
        </p:nvSpPr>
        <p:spPr bwMode="auto">
          <a:xfrm>
            <a:off x="464791" y="2285526"/>
            <a:ext cx="336772" cy="365760"/>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globe_4" title="Icon of the earth">
            <a:extLst>
              <a:ext uri="{FF2B5EF4-FFF2-40B4-BE49-F238E27FC236}">
                <a16:creationId xmlns:a16="http://schemas.microsoft.com/office/drawing/2014/main" id="{3BE7F65B-5AC9-4D6A-8BF5-7C7D08687A67}"/>
              </a:ext>
            </a:extLst>
          </p:cNvPr>
          <p:cNvSpPr>
            <a:spLocks noChangeAspect="1" noEditPoints="1"/>
          </p:cNvSpPr>
          <p:nvPr/>
        </p:nvSpPr>
        <p:spPr bwMode="auto">
          <a:xfrm>
            <a:off x="450917" y="4119874"/>
            <a:ext cx="364520" cy="36576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027" name="Group 1026">
            <a:extLst>
              <a:ext uri="{FF2B5EF4-FFF2-40B4-BE49-F238E27FC236}">
                <a16:creationId xmlns:a16="http://schemas.microsoft.com/office/drawing/2014/main" id="{BE4CDB1B-DADC-45A2-B21A-7C06302B6664}"/>
              </a:ext>
            </a:extLst>
          </p:cNvPr>
          <p:cNvGrpSpPr/>
          <p:nvPr/>
        </p:nvGrpSpPr>
        <p:grpSpPr>
          <a:xfrm>
            <a:off x="6266740" y="1584398"/>
            <a:ext cx="835165" cy="3638554"/>
            <a:chOff x="5724661" y="1952570"/>
            <a:chExt cx="835165" cy="3458798"/>
          </a:xfrm>
        </p:grpSpPr>
        <p:grpSp>
          <p:nvGrpSpPr>
            <p:cNvPr id="15" name="Group 14">
              <a:extLst>
                <a:ext uri="{FF2B5EF4-FFF2-40B4-BE49-F238E27FC236}">
                  <a16:creationId xmlns:a16="http://schemas.microsoft.com/office/drawing/2014/main" id="{61EE0AD1-4712-49C1-A5EF-1C5DE743FC08}"/>
                </a:ext>
              </a:extLst>
            </p:cNvPr>
            <p:cNvGrpSpPr/>
            <p:nvPr/>
          </p:nvGrpSpPr>
          <p:grpSpPr>
            <a:xfrm rot="10800000">
              <a:off x="5920007" y="2368067"/>
              <a:ext cx="477078" cy="2633580"/>
              <a:chOff x="6983265" y="2362350"/>
              <a:chExt cx="477078" cy="2879649"/>
            </a:xfrm>
          </p:grpSpPr>
          <p:sp>
            <p:nvSpPr>
              <p:cNvPr id="10" name="Right Triangle 9">
                <a:extLst>
                  <a:ext uri="{FF2B5EF4-FFF2-40B4-BE49-F238E27FC236}">
                    <a16:creationId xmlns:a16="http://schemas.microsoft.com/office/drawing/2014/main" id="{5C420E1D-B9AD-490A-8696-3811D38F95C2}"/>
                  </a:ext>
                </a:extLst>
              </p:cNvPr>
              <p:cNvSpPr/>
              <p:nvPr/>
            </p:nvSpPr>
            <p:spPr bwMode="auto">
              <a:xfrm>
                <a:off x="6983265" y="2377151"/>
                <a:ext cx="454812" cy="2864846"/>
              </a:xfrm>
              <a:prstGeom prst="r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ight Triangle 10">
                <a:extLst>
                  <a:ext uri="{FF2B5EF4-FFF2-40B4-BE49-F238E27FC236}">
                    <a16:creationId xmlns:a16="http://schemas.microsoft.com/office/drawing/2014/main" id="{499D8D8A-B0F8-43EF-9BE8-F783EF2A3740}"/>
                  </a:ext>
                </a:extLst>
              </p:cNvPr>
              <p:cNvSpPr/>
              <p:nvPr/>
            </p:nvSpPr>
            <p:spPr bwMode="auto">
              <a:xfrm rot="10800000">
                <a:off x="7015869" y="2362350"/>
                <a:ext cx="444474" cy="2879649"/>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extBox 11">
              <a:extLst>
                <a:ext uri="{FF2B5EF4-FFF2-40B4-BE49-F238E27FC236}">
                  <a16:creationId xmlns:a16="http://schemas.microsoft.com/office/drawing/2014/main" id="{0FA1DB9B-42BD-4A86-8D71-FD10D6845842}"/>
                </a:ext>
              </a:extLst>
            </p:cNvPr>
            <p:cNvSpPr txBox="1"/>
            <p:nvPr/>
          </p:nvSpPr>
          <p:spPr>
            <a:xfrm>
              <a:off x="5794575" y="1952570"/>
              <a:ext cx="750205" cy="27699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2917">
                        <a:schemeClr val="accent3"/>
                      </a:gs>
                      <a:gs pos="100000">
                        <a:schemeClr val="accent3"/>
                      </a:gs>
                    </a:gsLst>
                    <a:lin ang="5400000" scaled="0"/>
                  </a:gradFill>
                  <a:effectLst/>
                  <a:uLnTx/>
                  <a:uFillTx/>
                  <a:latin typeface="Segoe UI"/>
                  <a:ea typeface="+mn-ea"/>
                  <a:cs typeface="+mn-cs"/>
                </a:rPr>
                <a:t>Money</a:t>
              </a:r>
            </a:p>
          </p:txBody>
        </p:sp>
        <p:sp>
          <p:nvSpPr>
            <p:cNvPr id="13" name="TextBox 12">
              <a:extLst>
                <a:ext uri="{FF2B5EF4-FFF2-40B4-BE49-F238E27FC236}">
                  <a16:creationId xmlns:a16="http://schemas.microsoft.com/office/drawing/2014/main" id="{067DD4CE-6218-4692-8F69-4C5952191ADB}"/>
                </a:ext>
              </a:extLst>
            </p:cNvPr>
            <p:cNvSpPr txBox="1"/>
            <p:nvPr/>
          </p:nvSpPr>
          <p:spPr>
            <a:xfrm>
              <a:off x="5724661" y="5134369"/>
              <a:ext cx="835165" cy="27699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2917">
                        <a:schemeClr val="accent1"/>
                      </a:gs>
                      <a:gs pos="30000">
                        <a:schemeClr val="accent1"/>
                      </a:gs>
                    </a:gsLst>
                    <a:lin ang="5400000" scaled="0"/>
                  </a:gradFill>
                  <a:effectLst/>
                  <a:uLnTx/>
                  <a:uFillTx/>
                  <a:latin typeface="Segoe UI"/>
                  <a:ea typeface="+mn-ea"/>
                  <a:cs typeface="+mn-cs"/>
                </a:rPr>
                <a:t>Mission</a:t>
              </a:r>
            </a:p>
          </p:txBody>
        </p:sp>
        <p:cxnSp>
          <p:nvCxnSpPr>
            <p:cNvPr id="1024" name="Straight Arrow Connector 1023">
              <a:extLst>
                <a:ext uri="{FF2B5EF4-FFF2-40B4-BE49-F238E27FC236}">
                  <a16:creationId xmlns:a16="http://schemas.microsoft.com/office/drawing/2014/main" id="{04A90EE4-3DDA-4987-A4F1-C7C65ABD26DF}"/>
                </a:ext>
              </a:extLst>
            </p:cNvPr>
            <p:cNvCxnSpPr>
              <a:cxnSpLocks/>
            </p:cNvCxnSpPr>
            <p:nvPr/>
          </p:nvCxnSpPr>
          <p:spPr>
            <a:xfrm>
              <a:off x="6114915" y="4367701"/>
              <a:ext cx="0" cy="509302"/>
            </a:xfrm>
            <a:prstGeom prst="straightConnector1">
              <a:avLst/>
            </a:prstGeom>
            <a:ln w="28575">
              <a:solidFill>
                <a:schemeClr val="bg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BFBC6A8-9884-4F7B-99A1-DF265765311F}"/>
                </a:ext>
              </a:extLst>
            </p:cNvPr>
            <p:cNvCxnSpPr>
              <a:cxnSpLocks/>
            </p:cNvCxnSpPr>
            <p:nvPr/>
          </p:nvCxnSpPr>
          <p:spPr>
            <a:xfrm flipV="1">
              <a:off x="6183337" y="2473646"/>
              <a:ext cx="0" cy="509302"/>
            </a:xfrm>
            <a:prstGeom prst="straightConnector1">
              <a:avLst/>
            </a:prstGeom>
            <a:ln w="28575">
              <a:solidFill>
                <a:schemeClr val="bg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722799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animEffect transition="in" filter="wipe(left)">
                                      <p:cBhvr>
                                        <p:cTn id="24" dur="500"/>
                                        <p:tgtEl>
                                          <p:spTgt spid="5">
                                            <p:txEl>
                                              <p:pRg st="0" end="0"/>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wipe(left)">
                                      <p:cBhvr>
                                        <p:cTn id="27" dur="500"/>
                                        <p:tgtEl>
                                          <p:spTgt spid="5">
                                            <p:txEl>
                                              <p:pRg st="1" end="1"/>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5">
                                            <p:txEl>
                                              <p:pRg st="2" end="2"/>
                                            </p:txEl>
                                          </p:spTgt>
                                        </p:tgtEl>
                                        <p:attrNameLst>
                                          <p:attrName>style.visibility</p:attrName>
                                        </p:attrNameLst>
                                      </p:cBhvr>
                                      <p:to>
                                        <p:strVal val="visible"/>
                                      </p:to>
                                    </p:set>
                                    <p:animEffect transition="in" filter="wipe(left)">
                                      <p:cBhvr>
                                        <p:cTn id="30" dur="500"/>
                                        <p:tgtEl>
                                          <p:spTgt spid="5">
                                            <p:txEl>
                                              <p:pRg st="2" end="2"/>
                                            </p:txEl>
                                          </p:spTgt>
                                        </p:tgtEl>
                                      </p:cBhvr>
                                    </p:animEffect>
                                  </p:childTnLst>
                                </p:cTn>
                              </p:par>
                              <p:par>
                                <p:cTn id="31" presetID="22" presetClass="entr" presetSubtype="8"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left)">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uiExpand="1" build="p"/>
      <p:bldP spid="6" grpId="0"/>
      <p:bldP spid="7" grpId="0"/>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CBDF11B-4FA9-423A-B08D-5DAA3B4C00DB}"/>
              </a:ext>
            </a:extLst>
          </p:cNvPr>
          <p:cNvGrpSpPr/>
          <p:nvPr/>
        </p:nvGrpSpPr>
        <p:grpSpPr>
          <a:xfrm>
            <a:off x="4742866" y="1803324"/>
            <a:ext cx="7219556" cy="3731611"/>
            <a:chOff x="4837969" y="1838988"/>
            <a:chExt cx="7364323" cy="3806438"/>
          </a:xfrm>
        </p:grpSpPr>
        <p:pic>
          <p:nvPicPr>
            <p:cNvPr id="55" name="Picture 54">
              <a:extLst>
                <a:ext uri="{FF2B5EF4-FFF2-40B4-BE49-F238E27FC236}">
                  <a16:creationId xmlns:a16="http://schemas.microsoft.com/office/drawing/2014/main" id="{CC3F4BF8-7474-41BA-9676-C18C9EF5551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837969" y="1838988"/>
              <a:ext cx="7364323" cy="3806438"/>
            </a:xfrm>
            <a:prstGeom prst="rect">
              <a:avLst/>
            </a:prstGeom>
          </p:spPr>
        </p:pic>
        <p:sp>
          <p:nvSpPr>
            <p:cNvPr id="4" name="Rectangle 3">
              <a:extLst>
                <a:ext uri="{FF2B5EF4-FFF2-40B4-BE49-F238E27FC236}">
                  <a16:creationId xmlns:a16="http://schemas.microsoft.com/office/drawing/2014/main" id="{2B620E8C-BF8A-4DC6-A01C-F277016DB5F7}"/>
                </a:ext>
              </a:extLst>
            </p:cNvPr>
            <p:cNvSpPr/>
            <p:nvPr/>
          </p:nvSpPr>
          <p:spPr bwMode="auto">
            <a:xfrm>
              <a:off x="6047243" y="2358804"/>
              <a:ext cx="4784615" cy="2704772"/>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94568AFD-9D41-4425-A207-56D319FEFAC8}"/>
                </a:ext>
              </a:extLst>
            </p:cNvPr>
            <p:cNvPicPr>
              <a:picLocks noChangeAspect="1"/>
            </p:cNvPicPr>
            <p:nvPr/>
          </p:nvPicPr>
          <p:blipFill rotWithShape="1">
            <a:blip r:embed="rId4"/>
            <a:srcRect l="173" r="173" b="3473"/>
            <a:stretch/>
          </p:blipFill>
          <p:spPr>
            <a:xfrm>
              <a:off x="6047243" y="2358803"/>
              <a:ext cx="4784615" cy="2704773"/>
            </a:xfrm>
            <a:prstGeom prst="rect">
              <a:avLst/>
            </a:prstGeom>
          </p:spPr>
        </p:pic>
      </p:grpSp>
      <p:pic>
        <p:nvPicPr>
          <p:cNvPr id="58" name="Picture 57">
            <a:extLst>
              <a:ext uri="{FF2B5EF4-FFF2-40B4-BE49-F238E27FC236}">
                <a16:creationId xmlns:a16="http://schemas.microsoft.com/office/drawing/2014/main" id="{CA785F4E-DFBA-4632-9AAE-65D07CFECFD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238526" y="3229509"/>
            <a:ext cx="5488688" cy="3088909"/>
          </a:xfrm>
          <a:prstGeom prst="rect">
            <a:avLst/>
          </a:prstGeom>
        </p:spPr>
      </p:pic>
      <p:sp>
        <p:nvSpPr>
          <p:cNvPr id="39" name="Title 2">
            <a:extLst>
              <a:ext uri="{FF2B5EF4-FFF2-40B4-BE49-F238E27FC236}">
                <a16:creationId xmlns:a16="http://schemas.microsoft.com/office/drawing/2014/main" id="{A2D00AAB-A8D7-4081-B666-5C3ABD7573B4}"/>
              </a:ext>
            </a:extLst>
          </p:cNvPr>
          <p:cNvSpPr txBox="1">
            <a:spLocks/>
          </p:cNvSpPr>
          <p:nvPr/>
        </p:nvSpPr>
        <p:spPr>
          <a:xfrm>
            <a:off x="295261" y="3229510"/>
            <a:ext cx="5120242" cy="899537"/>
          </a:xfrm>
          <a:prstGeom prst="rect">
            <a:avLst/>
          </a:prstGeom>
        </p:spPr>
        <p:txBody>
          <a:bodyPr anchor="ct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00000"/>
              </a:lnSpc>
              <a:spcAft>
                <a:spcPts val="2353"/>
              </a:spcAft>
            </a:pPr>
            <a:r>
              <a:rPr lang="en-US" sz="2353" kern="0" cap="all" spc="118" dirty="0">
                <a:solidFill>
                  <a:schemeClr val="tx1"/>
                </a:solidFill>
                <a:latin typeface="+mn-lt"/>
                <a:ea typeface="Segoe UI Black" panose="020B0A02040204020203" pitchFamily="34" charset="0"/>
                <a:cs typeface="Segoe UI Black" panose="020B0A02040204020203" pitchFamily="34" charset="0"/>
              </a:rPr>
              <a:t>GAIN VISIBILITY INTO </a:t>
            </a:r>
            <a:r>
              <a:rPr lang="en-US" sz="2353" b="1" kern="0" cap="all" spc="118" dirty="0">
                <a:solidFill>
                  <a:schemeClr val="tx1"/>
                </a:solidFill>
                <a:latin typeface="+mn-lt"/>
                <a:ea typeface="Segoe UI Black" panose="020B0A02040204020203" pitchFamily="34" charset="0"/>
                <a:cs typeface="Segoe UI Black" panose="020B0A02040204020203" pitchFamily="34" charset="0"/>
              </a:rPr>
              <a:t>CLOUD APPS </a:t>
            </a:r>
            <a:r>
              <a:rPr lang="en-US" sz="2353" kern="0" cap="all" spc="118" dirty="0">
                <a:solidFill>
                  <a:schemeClr val="tx1"/>
                </a:solidFill>
                <a:latin typeface="+mn-lt"/>
                <a:ea typeface="Segoe UI Black" panose="020B0A02040204020203" pitchFamily="34" charset="0"/>
                <a:cs typeface="Segoe UI Black" panose="020B0A02040204020203" pitchFamily="34" charset="0"/>
              </a:rPr>
              <a:t>USED IN YOUR ENVIRONMENT &amp; get a </a:t>
            </a:r>
            <a:r>
              <a:rPr lang="en-US" sz="2353" b="1" kern="0" cap="all" spc="118" dirty="0">
                <a:solidFill>
                  <a:schemeClr val="tx1"/>
                </a:solidFill>
                <a:latin typeface="+mn-lt"/>
                <a:ea typeface="Segoe UI Black" panose="020B0A02040204020203" pitchFamily="34" charset="0"/>
                <a:cs typeface="Segoe UI Black" panose="020B0A02040204020203" pitchFamily="34" charset="0"/>
              </a:rPr>
              <a:t>risk assessment</a:t>
            </a:r>
          </a:p>
          <a:p>
            <a:pPr>
              <a:lnSpc>
                <a:spcPct val="100000"/>
              </a:lnSpc>
              <a:spcAft>
                <a:spcPts val="2353"/>
              </a:spcAft>
            </a:pPr>
            <a:r>
              <a:rPr lang="en-US" sz="2353" kern="0" cap="all" spc="118" dirty="0">
                <a:solidFill>
                  <a:schemeClr val="tx1"/>
                </a:solidFill>
                <a:latin typeface="+mn-lt"/>
                <a:ea typeface="Segoe UI Black" panose="020B0A02040204020203" pitchFamily="34" charset="0"/>
                <a:cs typeface="Segoe UI Black" panose="020B0A02040204020203" pitchFamily="34" charset="0"/>
              </a:rPr>
              <a:t>Audit logs and reports </a:t>
            </a:r>
            <a:br>
              <a:rPr lang="en-US" sz="2353" kern="0" cap="all" spc="118" dirty="0">
                <a:solidFill>
                  <a:schemeClr val="tx1"/>
                </a:solidFill>
                <a:latin typeface="+mn-lt"/>
                <a:ea typeface="Segoe UI Black" panose="020B0A02040204020203" pitchFamily="34" charset="0"/>
                <a:cs typeface="Segoe UI Black" panose="020B0A02040204020203" pitchFamily="34" charset="0"/>
              </a:rPr>
            </a:br>
            <a:r>
              <a:rPr lang="en-US" sz="2353" kern="0" cap="all" spc="118" dirty="0">
                <a:solidFill>
                  <a:schemeClr val="tx1"/>
                </a:solidFill>
                <a:latin typeface="+mn-lt"/>
                <a:ea typeface="Segoe UI Black" panose="020B0A02040204020203" pitchFamily="34" charset="0"/>
                <a:cs typeface="Segoe UI Black" panose="020B0A02040204020203" pitchFamily="34" charset="0"/>
              </a:rPr>
              <a:t>to help </a:t>
            </a:r>
            <a:r>
              <a:rPr lang="en-US" sz="2353" b="1" kern="0" cap="all" spc="118" dirty="0">
                <a:solidFill>
                  <a:schemeClr val="tx1"/>
                </a:solidFill>
                <a:latin typeface="+mn-lt"/>
                <a:ea typeface="Segoe UI Black" panose="020B0A02040204020203" pitchFamily="34" charset="0"/>
                <a:cs typeface="Segoe UI Black" panose="020B0A02040204020203" pitchFamily="34" charset="0"/>
              </a:rPr>
              <a:t>detect activity </a:t>
            </a:r>
            <a:r>
              <a:rPr lang="en-US" sz="2353" kern="0" cap="all" spc="118" dirty="0">
                <a:solidFill>
                  <a:schemeClr val="tx1"/>
                </a:solidFill>
                <a:latin typeface="+mn-lt"/>
                <a:ea typeface="Segoe UI Black" panose="020B0A02040204020203" pitchFamily="34" charset="0"/>
                <a:cs typeface="Segoe UI Black" panose="020B0A02040204020203" pitchFamily="34" charset="0"/>
              </a:rPr>
              <a:t>Within Productivity apps </a:t>
            </a:r>
          </a:p>
          <a:p>
            <a:pPr>
              <a:lnSpc>
                <a:spcPct val="100000"/>
              </a:lnSpc>
              <a:spcAft>
                <a:spcPts val="2353"/>
              </a:spcAft>
            </a:pPr>
            <a:r>
              <a:rPr lang="en-US" sz="2353" kern="0" cap="all" spc="118" dirty="0">
                <a:solidFill>
                  <a:schemeClr val="tx1"/>
                </a:solidFill>
                <a:latin typeface="+mn-lt"/>
                <a:ea typeface="Segoe UI Black" panose="020B0A02040204020203" pitchFamily="34" charset="0"/>
                <a:cs typeface="Segoe UI Black" panose="020B0A02040204020203" pitchFamily="34" charset="0"/>
              </a:rPr>
              <a:t>Alerts to help you </a:t>
            </a:r>
            <a:r>
              <a:rPr lang="en-US" sz="2353" b="1" kern="0" cap="all" spc="118" dirty="0">
                <a:solidFill>
                  <a:schemeClr val="tx1"/>
                </a:solidFill>
                <a:latin typeface="+mn-lt"/>
                <a:ea typeface="Segoe UI Black" panose="020B0A02040204020203" pitchFamily="34" charset="0"/>
                <a:cs typeface="Segoe UI Black" panose="020B0A02040204020203" pitchFamily="34" charset="0"/>
              </a:rPr>
              <a:t>see anomalous activity </a:t>
            </a:r>
          </a:p>
        </p:txBody>
      </p:sp>
      <p:pic>
        <p:nvPicPr>
          <p:cNvPr id="43" name="Picture 42"/>
          <p:cNvPicPr>
            <a:picLocks noChangeAspect="1"/>
          </p:cNvPicPr>
          <p:nvPr/>
        </p:nvPicPr>
        <p:blipFill>
          <a:blip r:embed="rId6"/>
          <a:stretch>
            <a:fillRect/>
          </a:stretch>
        </p:blipFill>
        <p:spPr>
          <a:xfrm>
            <a:off x="8390004" y="3831543"/>
            <a:ext cx="3185733" cy="2089387"/>
          </a:xfrm>
          <a:prstGeom prst="rect">
            <a:avLst/>
          </a:prstGeom>
        </p:spPr>
      </p:pic>
      <p:pic>
        <p:nvPicPr>
          <p:cNvPr id="7" name="Picture 6"/>
          <p:cNvPicPr>
            <a:picLocks noChangeAspect="1"/>
          </p:cNvPicPr>
          <p:nvPr/>
        </p:nvPicPr>
        <p:blipFill>
          <a:blip r:embed="rId7"/>
          <a:stretch>
            <a:fillRect/>
          </a:stretch>
        </p:blipFill>
        <p:spPr>
          <a:xfrm>
            <a:off x="8390004" y="3831544"/>
            <a:ext cx="3181931" cy="222135"/>
          </a:xfrm>
          <a:prstGeom prst="rect">
            <a:avLst/>
          </a:prstGeom>
        </p:spPr>
      </p:pic>
      <p:grpSp>
        <p:nvGrpSpPr>
          <p:cNvPr id="2" name="Group 1">
            <a:extLst>
              <a:ext uri="{FF2B5EF4-FFF2-40B4-BE49-F238E27FC236}">
                <a16:creationId xmlns:a16="http://schemas.microsoft.com/office/drawing/2014/main" id="{EED38FD8-D71E-4305-9903-47903E6070B4}"/>
              </a:ext>
            </a:extLst>
          </p:cNvPr>
          <p:cNvGrpSpPr/>
          <p:nvPr/>
        </p:nvGrpSpPr>
        <p:grpSpPr>
          <a:xfrm>
            <a:off x="9091753" y="86638"/>
            <a:ext cx="2668787" cy="747838"/>
            <a:chOff x="9038737" y="201199"/>
            <a:chExt cx="2722302" cy="762834"/>
          </a:xfrm>
        </p:grpSpPr>
        <p:sp>
          <p:nvSpPr>
            <p:cNvPr id="10" name="Data Text">
              <a:extLst>
                <a:ext uri="{FF2B5EF4-FFF2-40B4-BE49-F238E27FC236}">
                  <a16:creationId xmlns:a16="http://schemas.microsoft.com/office/drawing/2014/main" id="{658D2464-A34C-45B4-BBA3-A9002C59B5F4}"/>
                </a:ext>
              </a:extLst>
            </p:cNvPr>
            <p:cNvSpPr/>
            <p:nvPr/>
          </p:nvSpPr>
          <p:spPr>
            <a:xfrm>
              <a:off x="10575903" y="201199"/>
              <a:ext cx="395792" cy="117741"/>
            </a:xfrm>
            <a:prstGeom prst="rect">
              <a:avLst/>
            </a:prstGeom>
          </p:spPr>
          <p:txBody>
            <a:bodyPr wrap="none" lIns="0" tIns="0" rIns="0" bIns="0">
              <a:noAutofit/>
            </a:bodyPr>
            <a:lstStyle/>
            <a:p>
              <a:pPr algn="ctr" defTabSz="878441" fontAlgn="base">
                <a:lnSpc>
                  <a:spcPct val="90000"/>
                </a:lnSpc>
                <a:spcBef>
                  <a:spcPct val="0"/>
                </a:spcBef>
                <a:spcAft>
                  <a:spcPct val="0"/>
                </a:spcAft>
                <a:defRPr/>
              </a:pPr>
              <a:r>
                <a:rPr lang="en-US" sz="1078" kern="0">
                  <a:solidFill>
                    <a:schemeClr val="tx1">
                      <a:lumMod val="60000"/>
                      <a:lumOff val="40000"/>
                    </a:schemeClr>
                  </a:solidFill>
                </a:rPr>
                <a:t>APPS / DATA</a:t>
              </a:r>
            </a:p>
          </p:txBody>
        </p:sp>
        <p:grpSp>
          <p:nvGrpSpPr>
            <p:cNvPr id="3" name="Group 2">
              <a:extLst>
                <a:ext uri="{FF2B5EF4-FFF2-40B4-BE49-F238E27FC236}">
                  <a16:creationId xmlns:a16="http://schemas.microsoft.com/office/drawing/2014/main" id="{830CC902-55EF-4E0E-9AFB-357669CDB0D9}"/>
                </a:ext>
              </a:extLst>
            </p:cNvPr>
            <p:cNvGrpSpPr/>
            <p:nvPr/>
          </p:nvGrpSpPr>
          <p:grpSpPr>
            <a:xfrm>
              <a:off x="11232489" y="435331"/>
              <a:ext cx="528550" cy="528550"/>
              <a:chOff x="4926827" y="479579"/>
              <a:chExt cx="528550" cy="528550"/>
            </a:xfrm>
          </p:grpSpPr>
          <p:sp>
            <p:nvSpPr>
              <p:cNvPr id="31" name="Oval 30">
                <a:extLst>
                  <a:ext uri="{FF2B5EF4-FFF2-40B4-BE49-F238E27FC236}">
                    <a16:creationId xmlns:a16="http://schemas.microsoft.com/office/drawing/2014/main" id="{FB586145-25B0-438E-8563-C372BB6C6A7E}"/>
                  </a:ext>
                </a:extLst>
              </p:cNvPr>
              <p:cNvSpPr/>
              <p:nvPr/>
            </p:nvSpPr>
            <p:spPr bwMode="auto">
              <a:xfrm rot="5400000">
                <a:off x="4926827" y="479579"/>
                <a:ext cx="528550" cy="52855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30">
                <a:extLst>
                  <a:ext uri="{FF2B5EF4-FFF2-40B4-BE49-F238E27FC236}">
                    <a16:creationId xmlns:a16="http://schemas.microsoft.com/office/drawing/2014/main" id="{5C4E748F-61C2-45DE-A84F-D48D9A8A543E}"/>
                  </a:ext>
                </a:extLst>
              </p:cNvPr>
              <p:cNvGrpSpPr>
                <a:grpSpLocks noChangeAspect="1"/>
              </p:cNvGrpSpPr>
              <p:nvPr/>
            </p:nvGrpSpPr>
            <p:grpSpPr bwMode="auto">
              <a:xfrm>
                <a:off x="5073598" y="627134"/>
                <a:ext cx="235004" cy="233443"/>
                <a:chOff x="4976" y="3801"/>
                <a:chExt cx="320" cy="334"/>
              </a:xfrm>
            </p:grpSpPr>
            <p:sp>
              <p:nvSpPr>
                <p:cNvPr id="33" name="Freeform 31">
                  <a:extLst>
                    <a:ext uri="{FF2B5EF4-FFF2-40B4-BE49-F238E27FC236}">
                      <a16:creationId xmlns:a16="http://schemas.microsoft.com/office/drawing/2014/main" id="{83669B2D-3025-4646-9066-47744DBABCEC}"/>
                    </a:ext>
                  </a:extLst>
                </p:cNvPr>
                <p:cNvSpPr>
                  <a:spLocks/>
                </p:cNvSpPr>
                <p:nvPr/>
              </p:nvSpPr>
              <p:spPr bwMode="auto">
                <a:xfrm>
                  <a:off x="5071" y="3912"/>
                  <a:ext cx="128" cy="112"/>
                </a:xfrm>
                <a:custGeom>
                  <a:avLst/>
                  <a:gdLst>
                    <a:gd name="T0" fmla="*/ 31 w 128"/>
                    <a:gd name="T1" fmla="*/ 112 h 112"/>
                    <a:gd name="T2" fmla="*/ 0 w 128"/>
                    <a:gd name="T3" fmla="*/ 56 h 112"/>
                    <a:gd name="T4" fmla="*/ 31 w 128"/>
                    <a:gd name="T5" fmla="*/ 0 h 112"/>
                    <a:gd name="T6" fmla="*/ 97 w 128"/>
                    <a:gd name="T7" fmla="*/ 0 h 112"/>
                    <a:gd name="T8" fmla="*/ 128 w 128"/>
                    <a:gd name="T9" fmla="*/ 56 h 112"/>
                    <a:gd name="T10" fmla="*/ 97 w 128"/>
                    <a:gd name="T11" fmla="*/ 112 h 112"/>
                    <a:gd name="T12" fmla="*/ 31 w 128"/>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28" h="112">
                      <a:moveTo>
                        <a:pt x="31" y="112"/>
                      </a:moveTo>
                      <a:lnTo>
                        <a:pt x="0" y="56"/>
                      </a:lnTo>
                      <a:lnTo>
                        <a:pt x="31" y="0"/>
                      </a:lnTo>
                      <a:lnTo>
                        <a:pt x="97" y="0"/>
                      </a:lnTo>
                      <a:lnTo>
                        <a:pt x="128" y="56"/>
                      </a:lnTo>
                      <a:lnTo>
                        <a:pt x="97" y="112"/>
                      </a:lnTo>
                      <a:lnTo>
                        <a:pt x="31" y="112"/>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sp>
              <p:nvSpPr>
                <p:cNvPr id="34" name="Freeform 32">
                  <a:extLst>
                    <a:ext uri="{FF2B5EF4-FFF2-40B4-BE49-F238E27FC236}">
                      <a16:creationId xmlns:a16="http://schemas.microsoft.com/office/drawing/2014/main" id="{44C3AF11-A964-4E55-AE2A-6FB8A4D0E78C}"/>
                    </a:ext>
                  </a:extLst>
                </p:cNvPr>
                <p:cNvSpPr>
                  <a:spLocks/>
                </p:cNvSpPr>
                <p:nvPr/>
              </p:nvSpPr>
              <p:spPr bwMode="auto">
                <a:xfrm>
                  <a:off x="5170" y="3858"/>
                  <a:ext cx="126" cy="110"/>
                </a:xfrm>
                <a:custGeom>
                  <a:avLst/>
                  <a:gdLst>
                    <a:gd name="T0" fmla="*/ 31 w 126"/>
                    <a:gd name="T1" fmla="*/ 110 h 110"/>
                    <a:gd name="T2" fmla="*/ 0 w 126"/>
                    <a:gd name="T3" fmla="*/ 54 h 110"/>
                    <a:gd name="T4" fmla="*/ 31 w 126"/>
                    <a:gd name="T5" fmla="*/ 0 h 110"/>
                    <a:gd name="T6" fmla="*/ 95 w 126"/>
                    <a:gd name="T7" fmla="*/ 0 h 110"/>
                    <a:gd name="T8" fmla="*/ 126 w 126"/>
                    <a:gd name="T9" fmla="*/ 54 h 110"/>
                    <a:gd name="T10" fmla="*/ 95 w 126"/>
                    <a:gd name="T11" fmla="*/ 110 h 110"/>
                    <a:gd name="T12" fmla="*/ 31 w 126"/>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26" h="110">
                      <a:moveTo>
                        <a:pt x="31" y="110"/>
                      </a:moveTo>
                      <a:lnTo>
                        <a:pt x="0" y="54"/>
                      </a:lnTo>
                      <a:lnTo>
                        <a:pt x="31" y="0"/>
                      </a:lnTo>
                      <a:lnTo>
                        <a:pt x="95" y="0"/>
                      </a:lnTo>
                      <a:lnTo>
                        <a:pt x="126" y="54"/>
                      </a:lnTo>
                      <a:lnTo>
                        <a:pt x="95" y="110"/>
                      </a:lnTo>
                      <a:lnTo>
                        <a:pt x="31" y="110"/>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sp>
              <p:nvSpPr>
                <p:cNvPr id="35" name="Freeform 33">
                  <a:extLst>
                    <a:ext uri="{FF2B5EF4-FFF2-40B4-BE49-F238E27FC236}">
                      <a16:creationId xmlns:a16="http://schemas.microsoft.com/office/drawing/2014/main" id="{7CB7BC99-99D8-4397-A167-4CA5BBBC3821}"/>
                    </a:ext>
                  </a:extLst>
                </p:cNvPr>
                <p:cNvSpPr>
                  <a:spLocks/>
                </p:cNvSpPr>
                <p:nvPr/>
              </p:nvSpPr>
              <p:spPr bwMode="auto">
                <a:xfrm>
                  <a:off x="5170" y="3968"/>
                  <a:ext cx="126" cy="110"/>
                </a:xfrm>
                <a:custGeom>
                  <a:avLst/>
                  <a:gdLst>
                    <a:gd name="T0" fmla="*/ 31 w 126"/>
                    <a:gd name="T1" fmla="*/ 110 h 110"/>
                    <a:gd name="T2" fmla="*/ 0 w 126"/>
                    <a:gd name="T3" fmla="*/ 56 h 110"/>
                    <a:gd name="T4" fmla="*/ 31 w 126"/>
                    <a:gd name="T5" fmla="*/ 0 h 110"/>
                    <a:gd name="T6" fmla="*/ 95 w 126"/>
                    <a:gd name="T7" fmla="*/ 0 h 110"/>
                    <a:gd name="T8" fmla="*/ 126 w 126"/>
                    <a:gd name="T9" fmla="*/ 56 h 110"/>
                    <a:gd name="T10" fmla="*/ 95 w 126"/>
                    <a:gd name="T11" fmla="*/ 110 h 110"/>
                    <a:gd name="T12" fmla="*/ 31 w 126"/>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26" h="110">
                      <a:moveTo>
                        <a:pt x="31" y="110"/>
                      </a:moveTo>
                      <a:lnTo>
                        <a:pt x="0" y="56"/>
                      </a:lnTo>
                      <a:lnTo>
                        <a:pt x="31" y="0"/>
                      </a:lnTo>
                      <a:lnTo>
                        <a:pt x="95" y="0"/>
                      </a:lnTo>
                      <a:lnTo>
                        <a:pt x="126" y="56"/>
                      </a:lnTo>
                      <a:lnTo>
                        <a:pt x="95" y="110"/>
                      </a:lnTo>
                      <a:lnTo>
                        <a:pt x="31" y="110"/>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sp>
              <p:nvSpPr>
                <p:cNvPr id="36" name="Freeform 34">
                  <a:extLst>
                    <a:ext uri="{FF2B5EF4-FFF2-40B4-BE49-F238E27FC236}">
                      <a16:creationId xmlns:a16="http://schemas.microsoft.com/office/drawing/2014/main" id="{E64BD4C8-9852-4D95-87A0-F9B56F3DAD32}"/>
                    </a:ext>
                  </a:extLst>
                </p:cNvPr>
                <p:cNvSpPr>
                  <a:spLocks/>
                </p:cNvSpPr>
                <p:nvPr/>
              </p:nvSpPr>
              <p:spPr bwMode="auto">
                <a:xfrm>
                  <a:off x="4976" y="3858"/>
                  <a:ext cx="126" cy="110"/>
                </a:xfrm>
                <a:custGeom>
                  <a:avLst/>
                  <a:gdLst>
                    <a:gd name="T0" fmla="*/ 32 w 126"/>
                    <a:gd name="T1" fmla="*/ 110 h 110"/>
                    <a:gd name="T2" fmla="*/ 0 w 126"/>
                    <a:gd name="T3" fmla="*/ 54 h 110"/>
                    <a:gd name="T4" fmla="*/ 32 w 126"/>
                    <a:gd name="T5" fmla="*/ 0 h 110"/>
                    <a:gd name="T6" fmla="*/ 95 w 126"/>
                    <a:gd name="T7" fmla="*/ 0 h 110"/>
                    <a:gd name="T8" fmla="*/ 126 w 126"/>
                    <a:gd name="T9" fmla="*/ 54 h 110"/>
                    <a:gd name="T10" fmla="*/ 95 w 126"/>
                    <a:gd name="T11" fmla="*/ 110 h 110"/>
                    <a:gd name="T12" fmla="*/ 32 w 126"/>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26" h="110">
                      <a:moveTo>
                        <a:pt x="32" y="110"/>
                      </a:moveTo>
                      <a:lnTo>
                        <a:pt x="0" y="54"/>
                      </a:lnTo>
                      <a:lnTo>
                        <a:pt x="32" y="0"/>
                      </a:lnTo>
                      <a:lnTo>
                        <a:pt x="95" y="0"/>
                      </a:lnTo>
                      <a:lnTo>
                        <a:pt x="126" y="54"/>
                      </a:lnTo>
                      <a:lnTo>
                        <a:pt x="95" y="110"/>
                      </a:lnTo>
                      <a:lnTo>
                        <a:pt x="32" y="110"/>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sp>
              <p:nvSpPr>
                <p:cNvPr id="37" name="Freeform 35">
                  <a:extLst>
                    <a:ext uri="{FF2B5EF4-FFF2-40B4-BE49-F238E27FC236}">
                      <a16:creationId xmlns:a16="http://schemas.microsoft.com/office/drawing/2014/main" id="{074E86CA-B8FB-4193-975C-786722A59BBA}"/>
                    </a:ext>
                  </a:extLst>
                </p:cNvPr>
                <p:cNvSpPr>
                  <a:spLocks/>
                </p:cNvSpPr>
                <p:nvPr/>
              </p:nvSpPr>
              <p:spPr bwMode="auto">
                <a:xfrm>
                  <a:off x="5073" y="4024"/>
                  <a:ext cx="128" cy="111"/>
                </a:xfrm>
                <a:custGeom>
                  <a:avLst/>
                  <a:gdLst>
                    <a:gd name="T0" fmla="*/ 34 w 128"/>
                    <a:gd name="T1" fmla="*/ 111 h 111"/>
                    <a:gd name="T2" fmla="*/ 0 w 128"/>
                    <a:gd name="T3" fmla="*/ 54 h 111"/>
                    <a:gd name="T4" fmla="*/ 34 w 128"/>
                    <a:gd name="T5" fmla="*/ 0 h 111"/>
                    <a:gd name="T6" fmla="*/ 97 w 128"/>
                    <a:gd name="T7" fmla="*/ 0 h 111"/>
                    <a:gd name="T8" fmla="*/ 128 w 128"/>
                    <a:gd name="T9" fmla="*/ 54 h 111"/>
                    <a:gd name="T10" fmla="*/ 97 w 128"/>
                    <a:gd name="T11" fmla="*/ 111 h 111"/>
                    <a:gd name="T12" fmla="*/ 34 w 128"/>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128" h="111">
                      <a:moveTo>
                        <a:pt x="34" y="111"/>
                      </a:moveTo>
                      <a:lnTo>
                        <a:pt x="0" y="54"/>
                      </a:lnTo>
                      <a:lnTo>
                        <a:pt x="34" y="0"/>
                      </a:lnTo>
                      <a:lnTo>
                        <a:pt x="97" y="0"/>
                      </a:lnTo>
                      <a:lnTo>
                        <a:pt x="128" y="54"/>
                      </a:lnTo>
                      <a:lnTo>
                        <a:pt x="97" y="111"/>
                      </a:lnTo>
                      <a:lnTo>
                        <a:pt x="34" y="111"/>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sp>
              <p:nvSpPr>
                <p:cNvPr id="38" name="Freeform 36">
                  <a:extLst>
                    <a:ext uri="{FF2B5EF4-FFF2-40B4-BE49-F238E27FC236}">
                      <a16:creationId xmlns:a16="http://schemas.microsoft.com/office/drawing/2014/main" id="{981BEB38-DC11-4D46-9D8B-99DB1C9DAE13}"/>
                    </a:ext>
                  </a:extLst>
                </p:cNvPr>
                <p:cNvSpPr>
                  <a:spLocks/>
                </p:cNvSpPr>
                <p:nvPr/>
              </p:nvSpPr>
              <p:spPr bwMode="auto">
                <a:xfrm>
                  <a:off x="5071" y="3801"/>
                  <a:ext cx="128" cy="111"/>
                </a:xfrm>
                <a:custGeom>
                  <a:avLst/>
                  <a:gdLst>
                    <a:gd name="T0" fmla="*/ 31 w 128"/>
                    <a:gd name="T1" fmla="*/ 111 h 111"/>
                    <a:gd name="T2" fmla="*/ 0 w 128"/>
                    <a:gd name="T3" fmla="*/ 57 h 111"/>
                    <a:gd name="T4" fmla="*/ 31 w 128"/>
                    <a:gd name="T5" fmla="*/ 0 h 111"/>
                    <a:gd name="T6" fmla="*/ 97 w 128"/>
                    <a:gd name="T7" fmla="*/ 0 h 111"/>
                    <a:gd name="T8" fmla="*/ 128 w 128"/>
                    <a:gd name="T9" fmla="*/ 57 h 111"/>
                    <a:gd name="T10" fmla="*/ 97 w 128"/>
                    <a:gd name="T11" fmla="*/ 111 h 111"/>
                    <a:gd name="T12" fmla="*/ 31 w 128"/>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128" h="111">
                      <a:moveTo>
                        <a:pt x="31" y="111"/>
                      </a:moveTo>
                      <a:lnTo>
                        <a:pt x="0" y="57"/>
                      </a:lnTo>
                      <a:lnTo>
                        <a:pt x="31" y="0"/>
                      </a:lnTo>
                      <a:lnTo>
                        <a:pt x="97" y="0"/>
                      </a:lnTo>
                      <a:lnTo>
                        <a:pt x="128" y="57"/>
                      </a:lnTo>
                      <a:lnTo>
                        <a:pt x="97" y="111"/>
                      </a:lnTo>
                      <a:lnTo>
                        <a:pt x="31" y="111"/>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grpSp>
        </p:grpSp>
        <p:grpSp>
          <p:nvGrpSpPr>
            <p:cNvPr id="5" name="Group 4">
              <a:extLst>
                <a:ext uri="{FF2B5EF4-FFF2-40B4-BE49-F238E27FC236}">
                  <a16:creationId xmlns:a16="http://schemas.microsoft.com/office/drawing/2014/main" id="{EE0D47AB-6115-4552-8644-6B13188B3778}"/>
                </a:ext>
              </a:extLst>
            </p:cNvPr>
            <p:cNvGrpSpPr/>
            <p:nvPr/>
          </p:nvGrpSpPr>
          <p:grpSpPr>
            <a:xfrm>
              <a:off x="10518694" y="435483"/>
              <a:ext cx="528550" cy="528550"/>
              <a:chOff x="5953965" y="479580"/>
              <a:chExt cx="528550" cy="528550"/>
            </a:xfrm>
          </p:grpSpPr>
          <p:sp>
            <p:nvSpPr>
              <p:cNvPr id="25" name="Oval 24">
                <a:extLst>
                  <a:ext uri="{FF2B5EF4-FFF2-40B4-BE49-F238E27FC236}">
                    <a16:creationId xmlns:a16="http://schemas.microsoft.com/office/drawing/2014/main" id="{900A657E-75CF-4E8B-88F6-EDDC00E3BAA5}"/>
                  </a:ext>
                </a:extLst>
              </p:cNvPr>
              <p:cNvSpPr/>
              <p:nvPr/>
            </p:nvSpPr>
            <p:spPr bwMode="auto">
              <a:xfrm rot="5400000">
                <a:off x="5953965" y="479580"/>
                <a:ext cx="528550" cy="52855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6" name="Group 14">
                <a:extLst>
                  <a:ext uri="{FF2B5EF4-FFF2-40B4-BE49-F238E27FC236}">
                    <a16:creationId xmlns:a16="http://schemas.microsoft.com/office/drawing/2014/main" id="{EA3E0B4E-EB57-4A8D-BD67-86A754FC4ABE}"/>
                  </a:ext>
                </a:extLst>
              </p:cNvPr>
              <p:cNvGrpSpPr>
                <a:grpSpLocks noChangeAspect="1"/>
              </p:cNvGrpSpPr>
              <p:nvPr/>
            </p:nvGrpSpPr>
            <p:grpSpPr bwMode="auto">
              <a:xfrm>
                <a:off x="6127578" y="623417"/>
                <a:ext cx="181296" cy="240879"/>
                <a:chOff x="5564" y="2790"/>
                <a:chExt cx="198" cy="290"/>
              </a:xfrm>
              <a:solidFill>
                <a:schemeClr val="bg1"/>
              </a:solidFill>
            </p:grpSpPr>
            <p:sp>
              <p:nvSpPr>
                <p:cNvPr id="27" name="Freeform 15">
                  <a:extLst>
                    <a:ext uri="{FF2B5EF4-FFF2-40B4-BE49-F238E27FC236}">
                      <a16:creationId xmlns:a16="http://schemas.microsoft.com/office/drawing/2014/main" id="{A84F2B7A-840C-4AD9-8AC2-291CAE8663FC}"/>
                    </a:ext>
                  </a:extLst>
                </p:cNvPr>
                <p:cNvSpPr>
                  <a:spLocks noEditPoints="1"/>
                </p:cNvSpPr>
                <p:nvPr/>
              </p:nvSpPr>
              <p:spPr bwMode="auto">
                <a:xfrm>
                  <a:off x="5564" y="2790"/>
                  <a:ext cx="89" cy="87"/>
                </a:xfrm>
                <a:custGeom>
                  <a:avLst/>
                  <a:gdLst>
                    <a:gd name="T0" fmla="*/ 89 w 89"/>
                    <a:gd name="T1" fmla="*/ 87 h 87"/>
                    <a:gd name="T2" fmla="*/ 0 w 89"/>
                    <a:gd name="T3" fmla="*/ 87 h 87"/>
                    <a:gd name="T4" fmla="*/ 0 w 89"/>
                    <a:gd name="T5" fmla="*/ 0 h 87"/>
                    <a:gd name="T6" fmla="*/ 89 w 89"/>
                    <a:gd name="T7" fmla="*/ 0 h 87"/>
                    <a:gd name="T8" fmla="*/ 89 w 89"/>
                    <a:gd name="T9" fmla="*/ 87 h 87"/>
                    <a:gd name="T10" fmla="*/ 20 w 89"/>
                    <a:gd name="T11" fmla="*/ 68 h 87"/>
                    <a:gd name="T12" fmla="*/ 69 w 89"/>
                    <a:gd name="T13" fmla="*/ 68 h 87"/>
                    <a:gd name="T14" fmla="*/ 69 w 89"/>
                    <a:gd name="T15" fmla="*/ 19 h 87"/>
                    <a:gd name="T16" fmla="*/ 20 w 89"/>
                    <a:gd name="T17" fmla="*/ 19 h 87"/>
                    <a:gd name="T18" fmla="*/ 20 w 89"/>
                    <a:gd name="T19" fmla="*/ 6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7">
                      <a:moveTo>
                        <a:pt x="89" y="87"/>
                      </a:moveTo>
                      <a:lnTo>
                        <a:pt x="0" y="87"/>
                      </a:lnTo>
                      <a:lnTo>
                        <a:pt x="0" y="0"/>
                      </a:lnTo>
                      <a:lnTo>
                        <a:pt x="89" y="0"/>
                      </a:lnTo>
                      <a:lnTo>
                        <a:pt x="89" y="87"/>
                      </a:lnTo>
                      <a:close/>
                      <a:moveTo>
                        <a:pt x="20" y="68"/>
                      </a:moveTo>
                      <a:lnTo>
                        <a:pt x="69" y="68"/>
                      </a:lnTo>
                      <a:lnTo>
                        <a:pt x="69" y="19"/>
                      </a:lnTo>
                      <a:lnTo>
                        <a:pt x="20" y="19"/>
                      </a:lnTo>
                      <a:lnTo>
                        <a:pt x="20"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784" kern="0">
                    <a:solidFill>
                      <a:sysClr val="windowText" lastClr="000000"/>
                    </a:solidFill>
                  </a:endParaRPr>
                </a:p>
              </p:txBody>
            </p:sp>
            <p:sp>
              <p:nvSpPr>
                <p:cNvPr id="28" name="Freeform 16">
                  <a:extLst>
                    <a:ext uri="{FF2B5EF4-FFF2-40B4-BE49-F238E27FC236}">
                      <a16:creationId xmlns:a16="http://schemas.microsoft.com/office/drawing/2014/main" id="{FDC8A42B-C18E-4A62-8F20-61D2AC113871}"/>
                    </a:ext>
                  </a:extLst>
                </p:cNvPr>
                <p:cNvSpPr>
                  <a:spLocks noEditPoints="1"/>
                </p:cNvSpPr>
                <p:nvPr/>
              </p:nvSpPr>
              <p:spPr bwMode="auto">
                <a:xfrm>
                  <a:off x="5564" y="3000"/>
                  <a:ext cx="89" cy="80"/>
                </a:xfrm>
                <a:custGeom>
                  <a:avLst/>
                  <a:gdLst>
                    <a:gd name="T0" fmla="*/ 89 w 89"/>
                    <a:gd name="T1" fmla="*/ 80 h 80"/>
                    <a:gd name="T2" fmla="*/ 0 w 89"/>
                    <a:gd name="T3" fmla="*/ 80 h 80"/>
                    <a:gd name="T4" fmla="*/ 0 w 89"/>
                    <a:gd name="T5" fmla="*/ 0 h 80"/>
                    <a:gd name="T6" fmla="*/ 89 w 89"/>
                    <a:gd name="T7" fmla="*/ 0 h 80"/>
                    <a:gd name="T8" fmla="*/ 89 w 89"/>
                    <a:gd name="T9" fmla="*/ 80 h 80"/>
                    <a:gd name="T10" fmla="*/ 20 w 89"/>
                    <a:gd name="T11" fmla="*/ 61 h 80"/>
                    <a:gd name="T12" fmla="*/ 69 w 89"/>
                    <a:gd name="T13" fmla="*/ 61 h 80"/>
                    <a:gd name="T14" fmla="*/ 69 w 89"/>
                    <a:gd name="T15" fmla="*/ 20 h 80"/>
                    <a:gd name="T16" fmla="*/ 20 w 89"/>
                    <a:gd name="T17" fmla="*/ 20 h 80"/>
                    <a:gd name="T18" fmla="*/ 20 w 89"/>
                    <a:gd name="T19" fmla="*/ 6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0">
                      <a:moveTo>
                        <a:pt x="89" y="80"/>
                      </a:moveTo>
                      <a:lnTo>
                        <a:pt x="0" y="80"/>
                      </a:lnTo>
                      <a:lnTo>
                        <a:pt x="0" y="0"/>
                      </a:lnTo>
                      <a:lnTo>
                        <a:pt x="89" y="0"/>
                      </a:lnTo>
                      <a:lnTo>
                        <a:pt x="89" y="80"/>
                      </a:lnTo>
                      <a:close/>
                      <a:moveTo>
                        <a:pt x="20" y="61"/>
                      </a:moveTo>
                      <a:lnTo>
                        <a:pt x="69" y="61"/>
                      </a:lnTo>
                      <a:lnTo>
                        <a:pt x="69" y="20"/>
                      </a:lnTo>
                      <a:lnTo>
                        <a:pt x="20" y="20"/>
                      </a:lnTo>
                      <a:lnTo>
                        <a:pt x="2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784" kern="0">
                    <a:solidFill>
                      <a:sysClr val="windowText" lastClr="000000"/>
                    </a:solidFill>
                  </a:endParaRPr>
                </a:p>
              </p:txBody>
            </p:sp>
            <p:sp>
              <p:nvSpPr>
                <p:cNvPr id="29" name="Freeform 17">
                  <a:extLst>
                    <a:ext uri="{FF2B5EF4-FFF2-40B4-BE49-F238E27FC236}">
                      <a16:creationId xmlns:a16="http://schemas.microsoft.com/office/drawing/2014/main" id="{006AEC44-9E56-4812-BE49-AB20695586A4}"/>
                    </a:ext>
                  </a:extLst>
                </p:cNvPr>
                <p:cNvSpPr>
                  <a:spLocks noEditPoints="1"/>
                </p:cNvSpPr>
                <p:nvPr/>
              </p:nvSpPr>
              <p:spPr bwMode="auto">
                <a:xfrm>
                  <a:off x="5564" y="2896"/>
                  <a:ext cx="198" cy="87"/>
                </a:xfrm>
                <a:custGeom>
                  <a:avLst/>
                  <a:gdLst>
                    <a:gd name="T0" fmla="*/ 198 w 198"/>
                    <a:gd name="T1" fmla="*/ 87 h 87"/>
                    <a:gd name="T2" fmla="*/ 0 w 198"/>
                    <a:gd name="T3" fmla="*/ 87 h 87"/>
                    <a:gd name="T4" fmla="*/ 0 w 198"/>
                    <a:gd name="T5" fmla="*/ 0 h 87"/>
                    <a:gd name="T6" fmla="*/ 198 w 198"/>
                    <a:gd name="T7" fmla="*/ 0 h 87"/>
                    <a:gd name="T8" fmla="*/ 198 w 198"/>
                    <a:gd name="T9" fmla="*/ 87 h 87"/>
                    <a:gd name="T10" fmla="*/ 20 w 198"/>
                    <a:gd name="T11" fmla="*/ 68 h 87"/>
                    <a:gd name="T12" fmla="*/ 178 w 198"/>
                    <a:gd name="T13" fmla="*/ 68 h 87"/>
                    <a:gd name="T14" fmla="*/ 178 w 198"/>
                    <a:gd name="T15" fmla="*/ 20 h 87"/>
                    <a:gd name="T16" fmla="*/ 20 w 198"/>
                    <a:gd name="T17" fmla="*/ 20 h 87"/>
                    <a:gd name="T18" fmla="*/ 20 w 198"/>
                    <a:gd name="T19" fmla="*/ 6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87">
                      <a:moveTo>
                        <a:pt x="198" y="87"/>
                      </a:moveTo>
                      <a:lnTo>
                        <a:pt x="0" y="87"/>
                      </a:lnTo>
                      <a:lnTo>
                        <a:pt x="0" y="0"/>
                      </a:lnTo>
                      <a:lnTo>
                        <a:pt x="198" y="0"/>
                      </a:lnTo>
                      <a:lnTo>
                        <a:pt x="198" y="87"/>
                      </a:lnTo>
                      <a:close/>
                      <a:moveTo>
                        <a:pt x="20" y="68"/>
                      </a:moveTo>
                      <a:lnTo>
                        <a:pt x="178" y="68"/>
                      </a:lnTo>
                      <a:lnTo>
                        <a:pt x="178" y="20"/>
                      </a:lnTo>
                      <a:lnTo>
                        <a:pt x="20" y="20"/>
                      </a:lnTo>
                      <a:lnTo>
                        <a:pt x="20"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784" kern="0">
                    <a:solidFill>
                      <a:sysClr val="windowText" lastClr="000000"/>
                    </a:solidFill>
                  </a:endParaRPr>
                </a:p>
              </p:txBody>
            </p:sp>
            <p:sp>
              <p:nvSpPr>
                <p:cNvPr id="30" name="Rectangle 18">
                  <a:extLst>
                    <a:ext uri="{FF2B5EF4-FFF2-40B4-BE49-F238E27FC236}">
                      <a16:creationId xmlns:a16="http://schemas.microsoft.com/office/drawing/2014/main" id="{AE184806-1870-46BF-9AF4-72029ACE9542}"/>
                    </a:ext>
                  </a:extLst>
                </p:cNvPr>
                <p:cNvSpPr>
                  <a:spLocks noChangeArrowheads="1"/>
                </p:cNvSpPr>
                <p:nvPr/>
              </p:nvSpPr>
              <p:spPr bwMode="auto">
                <a:xfrm>
                  <a:off x="5673" y="2790"/>
                  <a:ext cx="89" cy="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784" kern="0">
                    <a:solidFill>
                      <a:sysClr val="windowText" lastClr="000000"/>
                    </a:solidFill>
                  </a:endParaRPr>
                </a:p>
              </p:txBody>
            </p:sp>
          </p:grpSp>
        </p:grpSp>
        <p:grpSp>
          <p:nvGrpSpPr>
            <p:cNvPr id="14" name="Group 13">
              <a:extLst>
                <a:ext uri="{FF2B5EF4-FFF2-40B4-BE49-F238E27FC236}">
                  <a16:creationId xmlns:a16="http://schemas.microsoft.com/office/drawing/2014/main" id="{62661AC0-91FA-4850-87F8-C5BFFAB77B4B}"/>
                </a:ext>
              </a:extLst>
            </p:cNvPr>
            <p:cNvGrpSpPr/>
            <p:nvPr/>
          </p:nvGrpSpPr>
          <p:grpSpPr>
            <a:xfrm>
              <a:off x="9796645" y="435331"/>
              <a:ext cx="528550" cy="528550"/>
              <a:chOff x="10699107" y="486781"/>
              <a:chExt cx="685196" cy="685196"/>
            </a:xfrm>
          </p:grpSpPr>
          <p:sp>
            <p:nvSpPr>
              <p:cNvPr id="15" name="Oval 14">
                <a:extLst>
                  <a:ext uri="{FF2B5EF4-FFF2-40B4-BE49-F238E27FC236}">
                    <a16:creationId xmlns:a16="http://schemas.microsoft.com/office/drawing/2014/main" id="{839A6E4B-D932-4079-A9E8-C61E2868B3D3}"/>
                  </a:ext>
                </a:extLst>
              </p:cNvPr>
              <p:cNvSpPr/>
              <p:nvPr/>
            </p:nvSpPr>
            <p:spPr bwMode="auto">
              <a:xfrm rot="5400000">
                <a:off x="10699107" y="486781"/>
                <a:ext cx="685196" cy="68519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15">
                <a:extLst>
                  <a:ext uri="{FF2B5EF4-FFF2-40B4-BE49-F238E27FC236}">
                    <a16:creationId xmlns:a16="http://schemas.microsoft.com/office/drawing/2014/main" id="{98AE4D1F-AC80-43E9-B3EE-D0C7479F1BB3}"/>
                  </a:ext>
                </a:extLst>
              </p:cNvPr>
              <p:cNvGrpSpPr/>
              <p:nvPr/>
            </p:nvGrpSpPr>
            <p:grpSpPr>
              <a:xfrm>
                <a:off x="10813829" y="678864"/>
                <a:ext cx="455758" cy="301030"/>
                <a:chOff x="9627677" y="1273017"/>
                <a:chExt cx="390357" cy="257833"/>
              </a:xfrm>
              <a:solidFill>
                <a:schemeClr val="tx2"/>
              </a:solidFill>
            </p:grpSpPr>
            <p:sp>
              <p:nvSpPr>
                <p:cNvPr id="17" name="Rectangle 1760">
                  <a:extLst>
                    <a:ext uri="{FF2B5EF4-FFF2-40B4-BE49-F238E27FC236}">
                      <a16:creationId xmlns:a16="http://schemas.microsoft.com/office/drawing/2014/main" id="{A9805881-2D21-4E1B-BA0E-235F71C73C9B}"/>
                    </a:ext>
                  </a:extLst>
                </p:cNvPr>
                <p:cNvSpPr>
                  <a:spLocks noChangeArrowheads="1"/>
                </p:cNvSpPr>
                <p:nvPr/>
              </p:nvSpPr>
              <p:spPr bwMode="auto">
                <a:xfrm>
                  <a:off x="9772821" y="1438896"/>
                  <a:ext cx="17129" cy="34258"/>
                </a:xfrm>
                <a:prstGeom prst="rect">
                  <a:avLst/>
                </a:pr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18" name="Rectangle 1761">
                  <a:extLst>
                    <a:ext uri="{FF2B5EF4-FFF2-40B4-BE49-F238E27FC236}">
                      <a16:creationId xmlns:a16="http://schemas.microsoft.com/office/drawing/2014/main" id="{9E707AC6-909B-4E1C-A655-0013C2C3D030}"/>
                    </a:ext>
                  </a:extLst>
                </p:cNvPr>
                <p:cNvSpPr>
                  <a:spLocks noChangeArrowheads="1"/>
                </p:cNvSpPr>
                <p:nvPr/>
              </p:nvSpPr>
              <p:spPr bwMode="auto">
                <a:xfrm>
                  <a:off x="9738564" y="1460532"/>
                  <a:ext cx="84742" cy="17129"/>
                </a:xfrm>
                <a:prstGeom prst="rect">
                  <a:avLst/>
                </a:pr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19" name="Freeform 1762">
                  <a:extLst>
                    <a:ext uri="{FF2B5EF4-FFF2-40B4-BE49-F238E27FC236}">
                      <a16:creationId xmlns:a16="http://schemas.microsoft.com/office/drawing/2014/main" id="{2B03FF04-7A9E-4275-9C08-BCAD50F010AE}"/>
                    </a:ext>
                  </a:extLst>
                </p:cNvPr>
                <p:cNvSpPr>
                  <a:spLocks/>
                </p:cNvSpPr>
                <p:nvPr/>
              </p:nvSpPr>
              <p:spPr bwMode="auto">
                <a:xfrm>
                  <a:off x="9644806" y="1273017"/>
                  <a:ext cx="272258" cy="128015"/>
                </a:xfrm>
                <a:custGeom>
                  <a:avLst/>
                  <a:gdLst>
                    <a:gd name="T0" fmla="*/ 19 w 302"/>
                    <a:gd name="T1" fmla="*/ 142 h 142"/>
                    <a:gd name="T2" fmla="*/ 0 w 302"/>
                    <a:gd name="T3" fmla="*/ 142 h 142"/>
                    <a:gd name="T4" fmla="*/ 0 w 302"/>
                    <a:gd name="T5" fmla="*/ 0 h 142"/>
                    <a:gd name="T6" fmla="*/ 302 w 302"/>
                    <a:gd name="T7" fmla="*/ 0 h 142"/>
                    <a:gd name="T8" fmla="*/ 302 w 302"/>
                    <a:gd name="T9" fmla="*/ 104 h 142"/>
                    <a:gd name="T10" fmla="*/ 284 w 302"/>
                    <a:gd name="T11" fmla="*/ 104 h 142"/>
                    <a:gd name="T12" fmla="*/ 284 w 302"/>
                    <a:gd name="T13" fmla="*/ 19 h 142"/>
                    <a:gd name="T14" fmla="*/ 19 w 302"/>
                    <a:gd name="T15" fmla="*/ 19 h 142"/>
                    <a:gd name="T16" fmla="*/ 19 w 302"/>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142">
                      <a:moveTo>
                        <a:pt x="19" y="142"/>
                      </a:moveTo>
                      <a:lnTo>
                        <a:pt x="0" y="142"/>
                      </a:lnTo>
                      <a:lnTo>
                        <a:pt x="0" y="0"/>
                      </a:lnTo>
                      <a:lnTo>
                        <a:pt x="302" y="0"/>
                      </a:lnTo>
                      <a:lnTo>
                        <a:pt x="302" y="104"/>
                      </a:lnTo>
                      <a:lnTo>
                        <a:pt x="284" y="104"/>
                      </a:lnTo>
                      <a:lnTo>
                        <a:pt x="284" y="19"/>
                      </a:lnTo>
                      <a:lnTo>
                        <a:pt x="19" y="19"/>
                      </a:lnTo>
                      <a:lnTo>
                        <a:pt x="19" y="142"/>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20" name="Rectangle 1763">
                  <a:extLst>
                    <a:ext uri="{FF2B5EF4-FFF2-40B4-BE49-F238E27FC236}">
                      <a16:creationId xmlns:a16="http://schemas.microsoft.com/office/drawing/2014/main" id="{3E16C270-6766-4225-B344-367A79809BD1}"/>
                    </a:ext>
                  </a:extLst>
                </p:cNvPr>
                <p:cNvSpPr>
                  <a:spLocks noChangeArrowheads="1"/>
                </p:cNvSpPr>
                <p:nvPr/>
              </p:nvSpPr>
              <p:spPr bwMode="auto">
                <a:xfrm>
                  <a:off x="9706109" y="1426275"/>
                  <a:ext cx="113591" cy="17129"/>
                </a:xfrm>
                <a:prstGeom prst="rect">
                  <a:avLst/>
                </a:pr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21" name="Freeform 1764">
                  <a:extLst>
                    <a:ext uri="{FF2B5EF4-FFF2-40B4-BE49-F238E27FC236}">
                      <a16:creationId xmlns:a16="http://schemas.microsoft.com/office/drawing/2014/main" id="{AFBA826B-DA85-4991-AE22-C6ECA29C51CD}"/>
                    </a:ext>
                  </a:extLst>
                </p:cNvPr>
                <p:cNvSpPr>
                  <a:spLocks noEditPoints="1"/>
                </p:cNvSpPr>
                <p:nvPr/>
              </p:nvSpPr>
              <p:spPr bwMode="auto">
                <a:xfrm>
                  <a:off x="9627677" y="1392017"/>
                  <a:ext cx="87447" cy="138833"/>
                </a:xfrm>
                <a:custGeom>
                  <a:avLst/>
                  <a:gdLst>
                    <a:gd name="T0" fmla="*/ 36 w 41"/>
                    <a:gd name="T1" fmla="*/ 65 h 65"/>
                    <a:gd name="T2" fmla="*/ 5 w 41"/>
                    <a:gd name="T3" fmla="*/ 65 h 65"/>
                    <a:gd name="T4" fmla="*/ 0 w 41"/>
                    <a:gd name="T5" fmla="*/ 60 h 65"/>
                    <a:gd name="T6" fmla="*/ 0 w 41"/>
                    <a:gd name="T7" fmla="*/ 5 h 65"/>
                    <a:gd name="T8" fmla="*/ 5 w 41"/>
                    <a:gd name="T9" fmla="*/ 0 h 65"/>
                    <a:gd name="T10" fmla="*/ 36 w 41"/>
                    <a:gd name="T11" fmla="*/ 0 h 65"/>
                    <a:gd name="T12" fmla="*/ 41 w 41"/>
                    <a:gd name="T13" fmla="*/ 5 h 65"/>
                    <a:gd name="T14" fmla="*/ 41 w 41"/>
                    <a:gd name="T15" fmla="*/ 60 h 65"/>
                    <a:gd name="T16" fmla="*/ 36 w 41"/>
                    <a:gd name="T17" fmla="*/ 65 h 65"/>
                    <a:gd name="T18" fmla="*/ 6 w 41"/>
                    <a:gd name="T19" fmla="*/ 59 h 65"/>
                    <a:gd name="T20" fmla="*/ 35 w 41"/>
                    <a:gd name="T21" fmla="*/ 59 h 65"/>
                    <a:gd name="T22" fmla="*/ 35 w 41"/>
                    <a:gd name="T23" fmla="*/ 6 h 65"/>
                    <a:gd name="T24" fmla="*/ 6 w 41"/>
                    <a:gd name="T25" fmla="*/ 6 h 65"/>
                    <a:gd name="T26" fmla="*/ 6 w 41"/>
                    <a:gd name="T27" fmla="*/ 5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65">
                      <a:moveTo>
                        <a:pt x="36" y="65"/>
                      </a:moveTo>
                      <a:cubicBezTo>
                        <a:pt x="5" y="65"/>
                        <a:pt x="5" y="65"/>
                        <a:pt x="5" y="65"/>
                      </a:cubicBezTo>
                      <a:cubicBezTo>
                        <a:pt x="3" y="65"/>
                        <a:pt x="0" y="62"/>
                        <a:pt x="0" y="60"/>
                      </a:cubicBezTo>
                      <a:cubicBezTo>
                        <a:pt x="0" y="5"/>
                        <a:pt x="0" y="5"/>
                        <a:pt x="0" y="5"/>
                      </a:cubicBezTo>
                      <a:cubicBezTo>
                        <a:pt x="0" y="2"/>
                        <a:pt x="3" y="0"/>
                        <a:pt x="5" y="0"/>
                      </a:cubicBezTo>
                      <a:cubicBezTo>
                        <a:pt x="36" y="0"/>
                        <a:pt x="36" y="0"/>
                        <a:pt x="36" y="0"/>
                      </a:cubicBezTo>
                      <a:cubicBezTo>
                        <a:pt x="39" y="0"/>
                        <a:pt x="41" y="2"/>
                        <a:pt x="41" y="5"/>
                      </a:cubicBezTo>
                      <a:cubicBezTo>
                        <a:pt x="41" y="60"/>
                        <a:pt x="41" y="60"/>
                        <a:pt x="41" y="60"/>
                      </a:cubicBezTo>
                      <a:cubicBezTo>
                        <a:pt x="41" y="62"/>
                        <a:pt x="39" y="65"/>
                        <a:pt x="36" y="65"/>
                      </a:cubicBezTo>
                      <a:close/>
                      <a:moveTo>
                        <a:pt x="6" y="59"/>
                      </a:moveTo>
                      <a:cubicBezTo>
                        <a:pt x="35" y="59"/>
                        <a:pt x="35" y="59"/>
                        <a:pt x="35" y="59"/>
                      </a:cubicBezTo>
                      <a:cubicBezTo>
                        <a:pt x="35" y="6"/>
                        <a:pt x="35" y="6"/>
                        <a:pt x="35" y="6"/>
                      </a:cubicBezTo>
                      <a:cubicBezTo>
                        <a:pt x="6" y="6"/>
                        <a:pt x="6" y="6"/>
                        <a:pt x="6" y="6"/>
                      </a:cubicBezTo>
                      <a:lnTo>
                        <a:pt x="6" y="59"/>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22" name="Rectangle 1765">
                  <a:extLst>
                    <a:ext uri="{FF2B5EF4-FFF2-40B4-BE49-F238E27FC236}">
                      <a16:creationId xmlns:a16="http://schemas.microsoft.com/office/drawing/2014/main" id="{BD02C301-4516-4202-A0C1-25CE1A3E5FFA}"/>
                    </a:ext>
                  </a:extLst>
                </p:cNvPr>
                <p:cNvSpPr>
                  <a:spLocks noChangeArrowheads="1"/>
                </p:cNvSpPr>
                <p:nvPr/>
              </p:nvSpPr>
              <p:spPr bwMode="auto">
                <a:xfrm>
                  <a:off x="9663738" y="1494790"/>
                  <a:ext cx="17129" cy="8114"/>
                </a:xfrm>
                <a:prstGeom prst="rect">
                  <a:avLst/>
                </a:pr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23" name="Freeform 1766">
                  <a:extLst>
                    <a:ext uri="{FF2B5EF4-FFF2-40B4-BE49-F238E27FC236}">
                      <a16:creationId xmlns:a16="http://schemas.microsoft.com/office/drawing/2014/main" id="{91821A8D-F572-4919-924F-E409C8CC857C}"/>
                    </a:ext>
                  </a:extLst>
                </p:cNvPr>
                <p:cNvSpPr>
                  <a:spLocks noEditPoints="1"/>
                </p:cNvSpPr>
                <p:nvPr/>
              </p:nvSpPr>
              <p:spPr bwMode="auto">
                <a:xfrm>
                  <a:off x="9813390" y="1360464"/>
                  <a:ext cx="204644" cy="155061"/>
                </a:xfrm>
                <a:custGeom>
                  <a:avLst/>
                  <a:gdLst>
                    <a:gd name="T0" fmla="*/ 87 w 96"/>
                    <a:gd name="T1" fmla="*/ 73 h 73"/>
                    <a:gd name="T2" fmla="*/ 9 w 96"/>
                    <a:gd name="T3" fmla="*/ 73 h 73"/>
                    <a:gd name="T4" fmla="*/ 0 w 96"/>
                    <a:gd name="T5" fmla="*/ 64 h 73"/>
                    <a:gd name="T6" fmla="*/ 0 w 96"/>
                    <a:gd name="T7" fmla="*/ 9 h 73"/>
                    <a:gd name="T8" fmla="*/ 9 w 96"/>
                    <a:gd name="T9" fmla="*/ 0 h 73"/>
                    <a:gd name="T10" fmla="*/ 87 w 96"/>
                    <a:gd name="T11" fmla="*/ 0 h 73"/>
                    <a:gd name="T12" fmla="*/ 96 w 96"/>
                    <a:gd name="T13" fmla="*/ 9 h 73"/>
                    <a:gd name="T14" fmla="*/ 96 w 96"/>
                    <a:gd name="T15" fmla="*/ 64 h 73"/>
                    <a:gd name="T16" fmla="*/ 87 w 96"/>
                    <a:gd name="T17" fmla="*/ 73 h 73"/>
                    <a:gd name="T18" fmla="*/ 9 w 96"/>
                    <a:gd name="T19" fmla="*/ 8 h 73"/>
                    <a:gd name="T20" fmla="*/ 8 w 96"/>
                    <a:gd name="T21" fmla="*/ 9 h 73"/>
                    <a:gd name="T22" fmla="*/ 8 w 96"/>
                    <a:gd name="T23" fmla="*/ 64 h 73"/>
                    <a:gd name="T24" fmla="*/ 9 w 96"/>
                    <a:gd name="T25" fmla="*/ 65 h 73"/>
                    <a:gd name="T26" fmla="*/ 87 w 96"/>
                    <a:gd name="T27" fmla="*/ 65 h 73"/>
                    <a:gd name="T28" fmla="*/ 88 w 96"/>
                    <a:gd name="T29" fmla="*/ 64 h 73"/>
                    <a:gd name="T30" fmla="*/ 88 w 96"/>
                    <a:gd name="T31" fmla="*/ 9 h 73"/>
                    <a:gd name="T32" fmla="*/ 87 w 96"/>
                    <a:gd name="T33" fmla="*/ 8 h 73"/>
                    <a:gd name="T34" fmla="*/ 9 w 96"/>
                    <a:gd name="T35" fmla="*/ 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73">
                      <a:moveTo>
                        <a:pt x="87" y="73"/>
                      </a:moveTo>
                      <a:cubicBezTo>
                        <a:pt x="9" y="73"/>
                        <a:pt x="9" y="73"/>
                        <a:pt x="9" y="73"/>
                      </a:cubicBezTo>
                      <a:cubicBezTo>
                        <a:pt x="4" y="73"/>
                        <a:pt x="0" y="69"/>
                        <a:pt x="0" y="64"/>
                      </a:cubicBezTo>
                      <a:cubicBezTo>
                        <a:pt x="0" y="9"/>
                        <a:pt x="0" y="9"/>
                        <a:pt x="0" y="9"/>
                      </a:cubicBezTo>
                      <a:cubicBezTo>
                        <a:pt x="0" y="4"/>
                        <a:pt x="4" y="0"/>
                        <a:pt x="9" y="0"/>
                      </a:cubicBezTo>
                      <a:cubicBezTo>
                        <a:pt x="87" y="0"/>
                        <a:pt x="87" y="0"/>
                        <a:pt x="87" y="0"/>
                      </a:cubicBezTo>
                      <a:cubicBezTo>
                        <a:pt x="92" y="0"/>
                        <a:pt x="96" y="4"/>
                        <a:pt x="96" y="9"/>
                      </a:cubicBezTo>
                      <a:cubicBezTo>
                        <a:pt x="96" y="64"/>
                        <a:pt x="96" y="64"/>
                        <a:pt x="96" y="64"/>
                      </a:cubicBezTo>
                      <a:cubicBezTo>
                        <a:pt x="96" y="69"/>
                        <a:pt x="92" y="73"/>
                        <a:pt x="87" y="73"/>
                      </a:cubicBezTo>
                      <a:close/>
                      <a:moveTo>
                        <a:pt x="9" y="8"/>
                      </a:moveTo>
                      <a:cubicBezTo>
                        <a:pt x="8" y="8"/>
                        <a:pt x="8" y="9"/>
                        <a:pt x="8" y="9"/>
                      </a:cubicBezTo>
                      <a:cubicBezTo>
                        <a:pt x="8" y="64"/>
                        <a:pt x="8" y="64"/>
                        <a:pt x="8" y="64"/>
                      </a:cubicBezTo>
                      <a:cubicBezTo>
                        <a:pt x="8" y="64"/>
                        <a:pt x="8" y="65"/>
                        <a:pt x="9" y="65"/>
                      </a:cubicBezTo>
                      <a:cubicBezTo>
                        <a:pt x="87" y="65"/>
                        <a:pt x="87" y="65"/>
                        <a:pt x="87" y="65"/>
                      </a:cubicBezTo>
                      <a:cubicBezTo>
                        <a:pt x="87" y="65"/>
                        <a:pt x="88" y="64"/>
                        <a:pt x="88" y="64"/>
                      </a:cubicBezTo>
                      <a:cubicBezTo>
                        <a:pt x="88" y="9"/>
                        <a:pt x="88" y="9"/>
                        <a:pt x="88" y="9"/>
                      </a:cubicBezTo>
                      <a:cubicBezTo>
                        <a:pt x="88" y="9"/>
                        <a:pt x="87" y="8"/>
                        <a:pt x="87" y="8"/>
                      </a:cubicBezTo>
                      <a:lnTo>
                        <a:pt x="9" y="8"/>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24" name="Rectangle 1767">
                  <a:extLst>
                    <a:ext uri="{FF2B5EF4-FFF2-40B4-BE49-F238E27FC236}">
                      <a16:creationId xmlns:a16="http://schemas.microsoft.com/office/drawing/2014/main" id="{ABEC09D1-95AC-42D1-8458-43C54E11B8D5}"/>
                    </a:ext>
                  </a:extLst>
                </p:cNvPr>
                <p:cNvSpPr>
                  <a:spLocks noChangeArrowheads="1"/>
                </p:cNvSpPr>
                <p:nvPr/>
              </p:nvSpPr>
              <p:spPr bwMode="auto">
                <a:xfrm>
                  <a:off x="9902639" y="1473154"/>
                  <a:ext cx="25242" cy="17129"/>
                </a:xfrm>
                <a:prstGeom prst="rect">
                  <a:avLst/>
                </a:prstGeom>
                <a:grpFill/>
                <a:ln>
                  <a:noFill/>
                </a:ln>
              </p:spPr>
              <p:txBody>
                <a:bodyPr vert="horz" wrap="square" lIns="89642" tIns="44821" rIns="89642" bIns="44821" numCol="1" anchor="t" anchorCtr="0" compatLnSpc="1">
                  <a:prstTxWarp prst="textNoShape">
                    <a:avLst/>
                  </a:prstTxWarp>
                </a:bodyPr>
                <a:lstStyle/>
                <a:p>
                  <a:endParaRPr lang="en-US" sz="1765"/>
                </a:p>
              </p:txBody>
            </p:sp>
          </p:grpSp>
        </p:grpSp>
        <p:grpSp>
          <p:nvGrpSpPr>
            <p:cNvPr id="41" name="Group 40">
              <a:extLst>
                <a:ext uri="{FF2B5EF4-FFF2-40B4-BE49-F238E27FC236}">
                  <a16:creationId xmlns:a16="http://schemas.microsoft.com/office/drawing/2014/main" id="{B793F37E-95E6-4CDF-8BA8-8C5EE1569E1D}"/>
                </a:ext>
              </a:extLst>
            </p:cNvPr>
            <p:cNvGrpSpPr/>
            <p:nvPr/>
          </p:nvGrpSpPr>
          <p:grpSpPr>
            <a:xfrm>
              <a:off x="9038737" y="406617"/>
              <a:ext cx="549862" cy="557264"/>
              <a:chOff x="7849786" y="443325"/>
              <a:chExt cx="549862" cy="557264"/>
            </a:xfrm>
          </p:grpSpPr>
          <p:sp>
            <p:nvSpPr>
              <p:cNvPr id="42" name="Oval 41">
                <a:extLst>
                  <a:ext uri="{FF2B5EF4-FFF2-40B4-BE49-F238E27FC236}">
                    <a16:creationId xmlns:a16="http://schemas.microsoft.com/office/drawing/2014/main" id="{734808A2-E9C6-4AEE-9A55-BF92944E7A20}"/>
                  </a:ext>
                </a:extLst>
              </p:cNvPr>
              <p:cNvSpPr/>
              <p:nvPr/>
            </p:nvSpPr>
            <p:spPr bwMode="auto">
              <a:xfrm rot="5400000">
                <a:off x="7846085" y="447026"/>
                <a:ext cx="557264" cy="54986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4" name="Freeform 5">
                <a:extLst>
                  <a:ext uri="{FF2B5EF4-FFF2-40B4-BE49-F238E27FC236}">
                    <a16:creationId xmlns:a16="http://schemas.microsoft.com/office/drawing/2014/main" id="{E3CA11E3-D1D4-4F8D-9C24-6395988C2A45}"/>
                  </a:ext>
                </a:extLst>
              </p:cNvPr>
              <p:cNvSpPr>
                <a:spLocks noEditPoints="1"/>
              </p:cNvSpPr>
              <p:nvPr/>
            </p:nvSpPr>
            <p:spPr bwMode="auto">
              <a:xfrm>
                <a:off x="8002306" y="584664"/>
                <a:ext cx="244489" cy="261737"/>
              </a:xfrm>
              <a:custGeom>
                <a:avLst/>
                <a:gdLst>
                  <a:gd name="T0" fmla="*/ 120 w 120"/>
                  <a:gd name="T1" fmla="*/ 120 h 120"/>
                  <a:gd name="T2" fmla="*/ 120 w 120"/>
                  <a:gd name="T3" fmla="*/ 0 h 120"/>
                  <a:gd name="T4" fmla="*/ 0 w 120"/>
                  <a:gd name="T5" fmla="*/ 0 h 120"/>
                  <a:gd name="T6" fmla="*/ 0 w 120"/>
                  <a:gd name="T7" fmla="*/ 120 h 120"/>
                  <a:gd name="T8" fmla="*/ 24 w 120"/>
                  <a:gd name="T9" fmla="*/ 120 h 120"/>
                  <a:gd name="T10" fmla="*/ 24 w 120"/>
                  <a:gd name="T11" fmla="*/ 116 h 120"/>
                  <a:gd name="T12" fmla="*/ 60 w 120"/>
                  <a:gd name="T13" fmla="*/ 80 h 120"/>
                  <a:gd name="T14" fmla="*/ 96 w 120"/>
                  <a:gd name="T15" fmla="*/ 116 h 120"/>
                  <a:gd name="T16" fmla="*/ 96 w 120"/>
                  <a:gd name="T17" fmla="*/ 120 h 120"/>
                  <a:gd name="T18" fmla="*/ 120 w 120"/>
                  <a:gd name="T19" fmla="*/ 120 h 120"/>
                  <a:gd name="T20" fmla="*/ 77 w 120"/>
                  <a:gd name="T21" fmla="*/ 75 h 120"/>
                  <a:gd name="T22" fmla="*/ 92 w 120"/>
                  <a:gd name="T23" fmla="*/ 48 h 120"/>
                  <a:gd name="T24" fmla="*/ 60 w 120"/>
                  <a:gd name="T25" fmla="*/ 16 h 120"/>
                  <a:gd name="T26" fmla="*/ 28 w 120"/>
                  <a:gd name="T27" fmla="*/ 48 h 120"/>
                  <a:gd name="T28" fmla="*/ 43 w 120"/>
                  <a:gd name="T29" fmla="*/ 75 h 120"/>
                  <a:gd name="T30" fmla="*/ 16 w 120"/>
                  <a:gd name="T31" fmla="*/ 112 h 120"/>
                  <a:gd name="T32" fmla="*/ 8 w 120"/>
                  <a:gd name="T33" fmla="*/ 112 h 120"/>
                  <a:gd name="T34" fmla="*/ 8 w 120"/>
                  <a:gd name="T35" fmla="*/ 8 h 120"/>
                  <a:gd name="T36" fmla="*/ 112 w 120"/>
                  <a:gd name="T37" fmla="*/ 8 h 120"/>
                  <a:gd name="T38" fmla="*/ 112 w 120"/>
                  <a:gd name="T39" fmla="*/ 112 h 120"/>
                  <a:gd name="T40" fmla="*/ 104 w 120"/>
                  <a:gd name="T41" fmla="*/ 112 h 120"/>
                  <a:gd name="T42" fmla="*/ 77 w 120"/>
                  <a:gd name="T43" fmla="*/ 75 h 120"/>
                  <a:gd name="T44" fmla="*/ 60 w 120"/>
                  <a:gd name="T45" fmla="*/ 72 h 120"/>
                  <a:gd name="T46" fmla="*/ 36 w 120"/>
                  <a:gd name="T47" fmla="*/ 48 h 120"/>
                  <a:gd name="T48" fmla="*/ 60 w 120"/>
                  <a:gd name="T49" fmla="*/ 24 h 120"/>
                  <a:gd name="T50" fmla="*/ 84 w 120"/>
                  <a:gd name="T51" fmla="*/ 48 h 120"/>
                  <a:gd name="T52" fmla="*/ 60 w 120"/>
                  <a:gd name="T53" fmla="*/ 7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120"/>
                    </a:moveTo>
                    <a:cubicBezTo>
                      <a:pt x="120" y="0"/>
                      <a:pt x="120" y="0"/>
                      <a:pt x="120" y="0"/>
                    </a:cubicBez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lnTo>
                      <a:pt x="120" y="120"/>
                    </a:lnTo>
                    <a:close/>
                    <a:moveTo>
                      <a:pt x="77" y="75"/>
                    </a:moveTo>
                    <a:cubicBezTo>
                      <a:pt x="86" y="70"/>
                      <a:pt x="92" y="60"/>
                      <a:pt x="92" y="48"/>
                    </a:cubicBezTo>
                    <a:cubicBezTo>
                      <a:pt x="92" y="30"/>
                      <a:pt x="78" y="16"/>
                      <a:pt x="60" y="16"/>
                    </a:cubicBezTo>
                    <a:cubicBezTo>
                      <a:pt x="42" y="16"/>
                      <a:pt x="28" y="30"/>
                      <a:pt x="28" y="48"/>
                    </a:cubicBezTo>
                    <a:cubicBezTo>
                      <a:pt x="28" y="60"/>
                      <a:pt x="34" y="70"/>
                      <a:pt x="43" y="75"/>
                    </a:cubicBezTo>
                    <a:cubicBezTo>
                      <a:pt x="29" y="81"/>
                      <a:pt x="18" y="95"/>
                      <a:pt x="16" y="112"/>
                    </a:cubicBezTo>
                    <a:cubicBezTo>
                      <a:pt x="8" y="112"/>
                      <a:pt x="8" y="112"/>
                      <a:pt x="8" y="112"/>
                    </a:cubicBezTo>
                    <a:cubicBezTo>
                      <a:pt x="8" y="8"/>
                      <a:pt x="8" y="8"/>
                      <a:pt x="8" y="8"/>
                    </a:cubicBezTo>
                    <a:cubicBezTo>
                      <a:pt x="112" y="8"/>
                      <a:pt x="112" y="8"/>
                      <a:pt x="112" y="8"/>
                    </a:cubicBezTo>
                    <a:cubicBezTo>
                      <a:pt x="112" y="112"/>
                      <a:pt x="112" y="112"/>
                      <a:pt x="112" y="112"/>
                    </a:cubicBezTo>
                    <a:cubicBezTo>
                      <a:pt x="104" y="112"/>
                      <a:pt x="104" y="112"/>
                      <a:pt x="104" y="112"/>
                    </a:cubicBezTo>
                    <a:cubicBezTo>
                      <a:pt x="102" y="95"/>
                      <a:pt x="91" y="81"/>
                      <a:pt x="77" y="75"/>
                    </a:cubicBezTo>
                    <a:moveTo>
                      <a:pt x="60" y="72"/>
                    </a:moveTo>
                    <a:cubicBezTo>
                      <a:pt x="47" y="72"/>
                      <a:pt x="36" y="61"/>
                      <a:pt x="36" y="48"/>
                    </a:cubicBezTo>
                    <a:cubicBezTo>
                      <a:pt x="36" y="35"/>
                      <a:pt x="47" y="24"/>
                      <a:pt x="60" y="24"/>
                    </a:cubicBezTo>
                    <a:cubicBezTo>
                      <a:pt x="73" y="24"/>
                      <a:pt x="84" y="35"/>
                      <a:pt x="84" y="48"/>
                    </a:cubicBezTo>
                    <a:cubicBezTo>
                      <a:pt x="84" y="61"/>
                      <a:pt x="73" y="72"/>
                      <a:pt x="60" y="72"/>
                    </a:cubicBezTo>
                  </a:path>
                </a:pathLst>
              </a:custGeom>
              <a:solidFill>
                <a:schemeClr val="tx2"/>
              </a:solidFill>
              <a:ln w="3175" cap="flat" cmpd="sng" algn="ctr">
                <a:solidFill>
                  <a:schemeClr val="tx2"/>
                </a:solidFill>
                <a:prstDash val="solid"/>
                <a:headEnd type="none" w="med" len="med"/>
                <a:tailEnd type="none" w="med" len="med"/>
              </a:ln>
              <a:effectLst/>
            </p:spPr>
            <p:txBody>
              <a:bodyPr vert="horz" wrap="square" lIns="0" tIns="44814" rIns="0" bIns="44814" numCol="1" rtlCol="0" anchor="ctr" anchorCtr="0" compatLnSpc="1">
                <a:prstTxWarp prst="textNoShape">
                  <a:avLst/>
                </a:prstTxWarp>
              </a:bodyPr>
              <a:lstStyle/>
              <a:p>
                <a:pPr algn="ctr" defTabSz="895923" fontAlgn="base">
                  <a:spcBef>
                    <a:spcPct val="0"/>
                  </a:spcBef>
                  <a:spcAft>
                    <a:spcPct val="0"/>
                  </a:spcAft>
                </a:pPr>
                <a:endParaRPr lang="en-US" sz="1922" kern="0">
                  <a:gradFill>
                    <a:gsLst>
                      <a:gs pos="0">
                        <a:srgbClr val="FFFFFF"/>
                      </a:gs>
                      <a:gs pos="100000">
                        <a:srgbClr val="FFFFFF"/>
                      </a:gs>
                    </a:gsLst>
                    <a:lin ang="5400000" scaled="0"/>
                  </a:gradFill>
                  <a:latin typeface="Segoe UI Semilight"/>
                </a:endParaRPr>
              </a:p>
            </p:txBody>
          </p:sp>
        </p:grpSp>
      </p:grpSp>
      <p:sp>
        <p:nvSpPr>
          <p:cNvPr id="45" name="Title 1">
            <a:extLst>
              <a:ext uri="{FF2B5EF4-FFF2-40B4-BE49-F238E27FC236}">
                <a16:creationId xmlns:a16="http://schemas.microsoft.com/office/drawing/2014/main" id="{AAD414A0-7184-4AD3-9B74-C02920DEBA07}"/>
              </a:ext>
            </a:extLst>
          </p:cNvPr>
          <p:cNvSpPr txBox="1">
            <a:spLocks/>
          </p:cNvSpPr>
          <p:nvPr/>
        </p:nvSpPr>
        <p:spPr>
          <a:xfrm>
            <a:off x="-46792" y="288018"/>
            <a:ext cx="10447631" cy="550955"/>
          </a:xfrm>
          <a:prstGeom prst="rect">
            <a:avLst/>
          </a:prstGeom>
          <a:noFill/>
          <a:ln>
            <a:noFill/>
          </a:ln>
        </p:spPr>
        <p:txBody>
          <a:bodyPr vert="horz" wrap="square" lIns="143428" tIns="89642" rIns="0" bIns="89642" anchor="ctr" anchorCtr="0" compatLnSpc="1">
            <a:noAutofit/>
          </a:bodyPr>
          <a:lstStyle>
            <a:lvl1pPr marL="0" marR="0" lvl="0" indent="0" algn="l" defTabSz="932742" rtl="0" fontAlgn="auto" hangingPunct="1">
              <a:lnSpc>
                <a:spcPct val="90000"/>
              </a:lnSpc>
              <a:spcBef>
                <a:spcPts val="0"/>
              </a:spcBef>
              <a:spcAft>
                <a:spcPts val="0"/>
              </a:spcAft>
              <a:buNone/>
              <a:tabLst/>
              <a:defRPr lang="en-US" sz="3200" b="0" i="0" u="none" strike="noStrike" kern="0" cap="all" spc="120" baseline="0">
                <a:solidFill>
                  <a:srgbClr val="000000"/>
                </a:solidFill>
                <a:uFillTx/>
                <a:latin typeface="Segoe UI"/>
                <a:ea typeface="Segoe UI Black" pitchFamily="34"/>
                <a:cs typeface="Segoe UI Black" pitchFamily="34"/>
              </a:defRPr>
            </a:lvl1pPr>
          </a:lstStyle>
          <a:p>
            <a:pPr defTabSz="914367">
              <a:lnSpc>
                <a:spcPct val="100000"/>
              </a:lnSpc>
              <a:defRPr/>
            </a:pPr>
            <a:r>
              <a:rPr lang="en-US" sz="2745" b="1" spc="118">
                <a:solidFill>
                  <a:srgbClr val="505050"/>
                </a:solidFill>
              </a:rPr>
              <a:t>UNDERSTAND SECURITY STATE OF APPS &amp; DATA</a:t>
            </a:r>
          </a:p>
        </p:txBody>
      </p:sp>
    </p:spTree>
    <p:extLst>
      <p:ext uri="{BB962C8B-B14F-4D97-AF65-F5344CB8AC3E}">
        <p14:creationId xmlns:p14="http://schemas.microsoft.com/office/powerpoint/2010/main" val="2701496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1+#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09C4F22D-BCAB-45D4-8B39-1D4FCFF7FD44}"/>
              </a:ext>
            </a:extLst>
          </p:cNvPr>
          <p:cNvSpPr txBox="1">
            <a:spLocks/>
          </p:cNvSpPr>
          <p:nvPr/>
        </p:nvSpPr>
        <p:spPr>
          <a:xfrm>
            <a:off x="345763" y="3414581"/>
            <a:ext cx="5354617" cy="899537"/>
          </a:xfrm>
          <a:prstGeom prst="rect">
            <a:avLst/>
          </a:prstGeom>
        </p:spPr>
        <p:txBody>
          <a:bodyPr anchor="ct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00000"/>
              </a:lnSpc>
              <a:spcAft>
                <a:spcPts val="2353"/>
              </a:spcAft>
            </a:pPr>
            <a:r>
              <a:rPr lang="en-US" sz="2353" kern="0" cap="all" spc="118" dirty="0">
                <a:gradFill>
                  <a:gsLst>
                    <a:gs pos="0">
                      <a:srgbClr val="4B4B4B"/>
                    </a:gs>
                    <a:gs pos="100000">
                      <a:srgbClr val="4B4B4B"/>
                    </a:gs>
                  </a:gsLst>
                  <a:lin ang="5400000" scaled="1"/>
                </a:gradFill>
                <a:latin typeface="+mn-lt"/>
                <a:ea typeface="Segoe UI Black" panose="020B0A02040204020203" pitchFamily="34" charset="0"/>
                <a:cs typeface="Segoe UI Black" panose="020B0A02040204020203" pitchFamily="34" charset="0"/>
              </a:rPr>
              <a:t>Monitor security state of resources across </a:t>
            </a:r>
            <a:r>
              <a:rPr lang="en-US" sz="2353" b="1" kern="0" cap="all" spc="118" dirty="0">
                <a:gradFill>
                  <a:gsLst>
                    <a:gs pos="0">
                      <a:srgbClr val="4B4B4B"/>
                    </a:gs>
                    <a:gs pos="100000">
                      <a:srgbClr val="4B4B4B"/>
                    </a:gs>
                  </a:gsLst>
                  <a:lin ang="5400000" scaled="1"/>
                </a:gradFill>
                <a:latin typeface="+mn-lt"/>
                <a:ea typeface="Segoe UI Black" panose="020B0A02040204020203" pitchFamily="34" charset="0"/>
                <a:cs typeface="Segoe UI Black" panose="020B0A02040204020203" pitchFamily="34" charset="0"/>
              </a:rPr>
              <a:t>cloud and on-premises</a:t>
            </a:r>
          </a:p>
          <a:p>
            <a:pPr>
              <a:lnSpc>
                <a:spcPct val="100000"/>
              </a:lnSpc>
              <a:spcAft>
                <a:spcPts val="2353"/>
              </a:spcAft>
            </a:pPr>
            <a:r>
              <a:rPr lang="en-US" sz="2353" kern="0" cap="all" spc="118" dirty="0">
                <a:gradFill>
                  <a:gsLst>
                    <a:gs pos="0">
                      <a:srgbClr val="4B4B4B"/>
                    </a:gs>
                    <a:gs pos="100000">
                      <a:srgbClr val="4B4B4B"/>
                    </a:gs>
                  </a:gsLst>
                  <a:lin ang="5400000" scaled="1"/>
                </a:gradFill>
                <a:latin typeface="+mn-lt"/>
                <a:ea typeface="Segoe UI Black" panose="020B0A02040204020203" pitchFamily="34" charset="0"/>
                <a:cs typeface="Segoe UI Black" panose="020B0A02040204020203" pitchFamily="34" charset="0"/>
              </a:rPr>
              <a:t>Identify vulnerabilities </a:t>
            </a:r>
            <a:r>
              <a:rPr lang="en-US" sz="2353" b="1" kern="0" cap="all" spc="118" dirty="0">
                <a:gradFill>
                  <a:gsLst>
                    <a:gs pos="0">
                      <a:srgbClr val="4B4B4B"/>
                    </a:gs>
                    <a:gs pos="100000">
                      <a:srgbClr val="4B4B4B"/>
                    </a:gs>
                  </a:gsLst>
                  <a:lin ang="5400000" scaled="1"/>
                </a:gradFill>
                <a:latin typeface="+mn-lt"/>
                <a:ea typeface="Segoe UI Black" panose="020B0A02040204020203" pitchFamily="34" charset="0"/>
                <a:cs typeface="Segoe UI Black" panose="020B0A02040204020203" pitchFamily="34" charset="0"/>
              </a:rPr>
              <a:t>WITH CONTINOUS ASSESSMENT</a:t>
            </a:r>
          </a:p>
          <a:p>
            <a:pPr>
              <a:lnSpc>
                <a:spcPct val="100000"/>
              </a:lnSpc>
              <a:spcAft>
                <a:spcPts val="2353"/>
              </a:spcAft>
            </a:pPr>
            <a:r>
              <a:rPr lang="en-US" sz="2353" kern="0" cap="all" spc="118" dirty="0">
                <a:gradFill>
                  <a:gsLst>
                    <a:gs pos="0">
                      <a:srgbClr val="4B4B4B"/>
                    </a:gs>
                    <a:gs pos="100000">
                      <a:srgbClr val="4B4B4B"/>
                    </a:gs>
                  </a:gsLst>
                  <a:lin ang="5400000" scaled="1"/>
                </a:gradFill>
                <a:latin typeface="+mn-lt"/>
                <a:ea typeface="Segoe UI Black" panose="020B0A02040204020203" pitchFamily="34" charset="0"/>
                <a:cs typeface="Segoe UI Black" panose="020B0A02040204020203" pitchFamily="34" charset="0"/>
              </a:rPr>
              <a:t>INVESTIGATE with </a:t>
            </a:r>
            <a:r>
              <a:rPr lang="en-US" sz="2353" b="1" kern="0" cap="all" spc="118" dirty="0">
                <a:gradFill>
                  <a:gsLst>
                    <a:gs pos="0">
                      <a:srgbClr val="4B4B4B"/>
                    </a:gs>
                    <a:gs pos="100000">
                      <a:srgbClr val="4B4B4B"/>
                    </a:gs>
                  </a:gsLst>
                  <a:lin ang="5400000" scaled="1"/>
                </a:gradFill>
                <a:latin typeface="+mn-lt"/>
                <a:ea typeface="Segoe UI Black" panose="020B0A02040204020203" pitchFamily="34" charset="0"/>
                <a:cs typeface="Segoe UI Black" panose="020B0A02040204020203" pitchFamily="34" charset="0"/>
              </a:rPr>
              <a:t>Advanced log analytics and SIEM integration </a:t>
            </a:r>
          </a:p>
        </p:txBody>
      </p:sp>
      <p:pic>
        <p:nvPicPr>
          <p:cNvPr id="7" name="Picture 6">
            <a:extLst>
              <a:ext uri="{FF2B5EF4-FFF2-40B4-BE49-F238E27FC236}">
                <a16:creationId xmlns:a16="http://schemas.microsoft.com/office/drawing/2014/main" id="{DB565815-2885-4674-9A30-9851247DCE7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294514" y="1803324"/>
            <a:ext cx="7219556" cy="4041163"/>
          </a:xfrm>
          <a:prstGeom prst="rect">
            <a:avLst/>
          </a:prstGeom>
        </p:spPr>
      </p:pic>
      <p:grpSp>
        <p:nvGrpSpPr>
          <p:cNvPr id="3" name="Group 2">
            <a:extLst>
              <a:ext uri="{FF2B5EF4-FFF2-40B4-BE49-F238E27FC236}">
                <a16:creationId xmlns:a16="http://schemas.microsoft.com/office/drawing/2014/main" id="{77DF6461-9901-4DCA-806C-D8CE2B83534D}"/>
              </a:ext>
            </a:extLst>
          </p:cNvPr>
          <p:cNvGrpSpPr/>
          <p:nvPr/>
        </p:nvGrpSpPr>
        <p:grpSpPr>
          <a:xfrm>
            <a:off x="9006643" y="49809"/>
            <a:ext cx="2763573" cy="759950"/>
            <a:chOff x="8961865" y="64939"/>
            <a:chExt cx="2818988" cy="775189"/>
          </a:xfrm>
        </p:grpSpPr>
        <p:sp>
          <p:nvSpPr>
            <p:cNvPr id="93" name="Data Text">
              <a:extLst>
                <a:ext uri="{FF2B5EF4-FFF2-40B4-BE49-F238E27FC236}">
                  <a16:creationId xmlns:a16="http://schemas.microsoft.com/office/drawing/2014/main" id="{9B12BADD-7B46-402E-A716-5EC5BBC0EC42}"/>
                </a:ext>
              </a:extLst>
            </p:cNvPr>
            <p:cNvSpPr/>
            <p:nvPr/>
          </p:nvSpPr>
          <p:spPr>
            <a:xfrm>
              <a:off x="11375581" y="64939"/>
              <a:ext cx="395792" cy="117741"/>
            </a:xfrm>
            <a:prstGeom prst="rect">
              <a:avLst/>
            </a:prstGeom>
          </p:spPr>
          <p:txBody>
            <a:bodyPr wrap="none" lIns="0" tIns="0" rIns="0" bIns="0">
              <a:noAutofit/>
            </a:bodyPr>
            <a:lstStyle/>
            <a:p>
              <a:pPr algn="ctr" defTabSz="878441" fontAlgn="base">
                <a:lnSpc>
                  <a:spcPct val="90000"/>
                </a:lnSpc>
                <a:spcBef>
                  <a:spcPct val="0"/>
                </a:spcBef>
                <a:spcAft>
                  <a:spcPct val="0"/>
                </a:spcAft>
                <a:defRPr/>
              </a:pPr>
              <a:r>
                <a:rPr lang="en-US" sz="1078" kern="0">
                  <a:solidFill>
                    <a:schemeClr val="tx1">
                      <a:lumMod val="60000"/>
                      <a:lumOff val="40000"/>
                    </a:schemeClr>
                  </a:solidFill>
                </a:rPr>
                <a:t>INFRASTRUCTURE</a:t>
              </a:r>
            </a:p>
          </p:txBody>
        </p:sp>
        <p:grpSp>
          <p:nvGrpSpPr>
            <p:cNvPr id="94" name="Group 93">
              <a:extLst>
                <a:ext uri="{FF2B5EF4-FFF2-40B4-BE49-F238E27FC236}">
                  <a16:creationId xmlns:a16="http://schemas.microsoft.com/office/drawing/2014/main" id="{BB16FBD0-D045-4DC2-A2AD-5B44EA9CBBBE}"/>
                </a:ext>
              </a:extLst>
            </p:cNvPr>
            <p:cNvGrpSpPr/>
            <p:nvPr/>
          </p:nvGrpSpPr>
          <p:grpSpPr>
            <a:xfrm>
              <a:off x="11252303" y="298033"/>
              <a:ext cx="528550" cy="528550"/>
              <a:chOff x="10074921" y="143754"/>
              <a:chExt cx="685196" cy="685196"/>
            </a:xfrm>
          </p:grpSpPr>
          <p:sp>
            <p:nvSpPr>
              <p:cNvPr id="113" name="Oval 112">
                <a:extLst>
                  <a:ext uri="{FF2B5EF4-FFF2-40B4-BE49-F238E27FC236}">
                    <a16:creationId xmlns:a16="http://schemas.microsoft.com/office/drawing/2014/main" id="{8E2DDA3D-C023-4947-A197-665E40DF1888}"/>
                  </a:ext>
                </a:extLst>
              </p:cNvPr>
              <p:cNvSpPr/>
              <p:nvPr/>
            </p:nvSpPr>
            <p:spPr bwMode="auto">
              <a:xfrm rot="5400000">
                <a:off x="10074921" y="143754"/>
                <a:ext cx="685196" cy="68519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114" name="Group 30">
                <a:extLst>
                  <a:ext uri="{FF2B5EF4-FFF2-40B4-BE49-F238E27FC236}">
                    <a16:creationId xmlns:a16="http://schemas.microsoft.com/office/drawing/2014/main" id="{B9A65E63-8792-4F2A-8D7D-0BDECD4DB8B8}"/>
                  </a:ext>
                </a:extLst>
              </p:cNvPr>
              <p:cNvGrpSpPr>
                <a:grpSpLocks noChangeAspect="1"/>
              </p:cNvGrpSpPr>
              <p:nvPr/>
            </p:nvGrpSpPr>
            <p:grpSpPr bwMode="auto">
              <a:xfrm>
                <a:off x="10265193" y="335038"/>
                <a:ext cx="304652" cy="302628"/>
                <a:chOff x="4976" y="3801"/>
                <a:chExt cx="320" cy="334"/>
              </a:xfrm>
            </p:grpSpPr>
            <p:sp>
              <p:nvSpPr>
                <p:cNvPr id="115" name="Freeform 31">
                  <a:extLst>
                    <a:ext uri="{FF2B5EF4-FFF2-40B4-BE49-F238E27FC236}">
                      <a16:creationId xmlns:a16="http://schemas.microsoft.com/office/drawing/2014/main" id="{E3834C90-80D2-47B7-98EB-F90EC251E4D9}"/>
                    </a:ext>
                  </a:extLst>
                </p:cNvPr>
                <p:cNvSpPr>
                  <a:spLocks/>
                </p:cNvSpPr>
                <p:nvPr/>
              </p:nvSpPr>
              <p:spPr bwMode="auto">
                <a:xfrm>
                  <a:off x="5071" y="3912"/>
                  <a:ext cx="128" cy="112"/>
                </a:xfrm>
                <a:custGeom>
                  <a:avLst/>
                  <a:gdLst>
                    <a:gd name="T0" fmla="*/ 31 w 128"/>
                    <a:gd name="T1" fmla="*/ 112 h 112"/>
                    <a:gd name="T2" fmla="*/ 0 w 128"/>
                    <a:gd name="T3" fmla="*/ 56 h 112"/>
                    <a:gd name="T4" fmla="*/ 31 w 128"/>
                    <a:gd name="T5" fmla="*/ 0 h 112"/>
                    <a:gd name="T6" fmla="*/ 97 w 128"/>
                    <a:gd name="T7" fmla="*/ 0 h 112"/>
                    <a:gd name="T8" fmla="*/ 128 w 128"/>
                    <a:gd name="T9" fmla="*/ 56 h 112"/>
                    <a:gd name="T10" fmla="*/ 97 w 128"/>
                    <a:gd name="T11" fmla="*/ 112 h 112"/>
                    <a:gd name="T12" fmla="*/ 31 w 128"/>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28" h="112">
                      <a:moveTo>
                        <a:pt x="31" y="112"/>
                      </a:moveTo>
                      <a:lnTo>
                        <a:pt x="0" y="56"/>
                      </a:lnTo>
                      <a:lnTo>
                        <a:pt x="31" y="0"/>
                      </a:lnTo>
                      <a:lnTo>
                        <a:pt x="97" y="0"/>
                      </a:lnTo>
                      <a:lnTo>
                        <a:pt x="128" y="56"/>
                      </a:lnTo>
                      <a:lnTo>
                        <a:pt x="97" y="112"/>
                      </a:lnTo>
                      <a:lnTo>
                        <a:pt x="31" y="112"/>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sp>
              <p:nvSpPr>
                <p:cNvPr id="116" name="Freeform 32">
                  <a:extLst>
                    <a:ext uri="{FF2B5EF4-FFF2-40B4-BE49-F238E27FC236}">
                      <a16:creationId xmlns:a16="http://schemas.microsoft.com/office/drawing/2014/main" id="{6237E810-78DE-407C-A649-C0C33DEA0222}"/>
                    </a:ext>
                  </a:extLst>
                </p:cNvPr>
                <p:cNvSpPr>
                  <a:spLocks/>
                </p:cNvSpPr>
                <p:nvPr/>
              </p:nvSpPr>
              <p:spPr bwMode="auto">
                <a:xfrm>
                  <a:off x="5170" y="3858"/>
                  <a:ext cx="126" cy="110"/>
                </a:xfrm>
                <a:custGeom>
                  <a:avLst/>
                  <a:gdLst>
                    <a:gd name="T0" fmla="*/ 31 w 126"/>
                    <a:gd name="T1" fmla="*/ 110 h 110"/>
                    <a:gd name="T2" fmla="*/ 0 w 126"/>
                    <a:gd name="T3" fmla="*/ 54 h 110"/>
                    <a:gd name="T4" fmla="*/ 31 w 126"/>
                    <a:gd name="T5" fmla="*/ 0 h 110"/>
                    <a:gd name="T6" fmla="*/ 95 w 126"/>
                    <a:gd name="T7" fmla="*/ 0 h 110"/>
                    <a:gd name="T8" fmla="*/ 126 w 126"/>
                    <a:gd name="T9" fmla="*/ 54 h 110"/>
                    <a:gd name="T10" fmla="*/ 95 w 126"/>
                    <a:gd name="T11" fmla="*/ 110 h 110"/>
                    <a:gd name="T12" fmla="*/ 31 w 126"/>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26" h="110">
                      <a:moveTo>
                        <a:pt x="31" y="110"/>
                      </a:moveTo>
                      <a:lnTo>
                        <a:pt x="0" y="54"/>
                      </a:lnTo>
                      <a:lnTo>
                        <a:pt x="31" y="0"/>
                      </a:lnTo>
                      <a:lnTo>
                        <a:pt x="95" y="0"/>
                      </a:lnTo>
                      <a:lnTo>
                        <a:pt x="126" y="54"/>
                      </a:lnTo>
                      <a:lnTo>
                        <a:pt x="95" y="110"/>
                      </a:lnTo>
                      <a:lnTo>
                        <a:pt x="31" y="110"/>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sp>
              <p:nvSpPr>
                <p:cNvPr id="117" name="Freeform 33">
                  <a:extLst>
                    <a:ext uri="{FF2B5EF4-FFF2-40B4-BE49-F238E27FC236}">
                      <a16:creationId xmlns:a16="http://schemas.microsoft.com/office/drawing/2014/main" id="{5109BDD9-1196-407A-A2A1-D11CB75F2D1C}"/>
                    </a:ext>
                  </a:extLst>
                </p:cNvPr>
                <p:cNvSpPr>
                  <a:spLocks/>
                </p:cNvSpPr>
                <p:nvPr/>
              </p:nvSpPr>
              <p:spPr bwMode="auto">
                <a:xfrm>
                  <a:off x="5170" y="3968"/>
                  <a:ext cx="126" cy="110"/>
                </a:xfrm>
                <a:custGeom>
                  <a:avLst/>
                  <a:gdLst>
                    <a:gd name="T0" fmla="*/ 31 w 126"/>
                    <a:gd name="T1" fmla="*/ 110 h 110"/>
                    <a:gd name="T2" fmla="*/ 0 w 126"/>
                    <a:gd name="T3" fmla="*/ 56 h 110"/>
                    <a:gd name="T4" fmla="*/ 31 w 126"/>
                    <a:gd name="T5" fmla="*/ 0 h 110"/>
                    <a:gd name="T6" fmla="*/ 95 w 126"/>
                    <a:gd name="T7" fmla="*/ 0 h 110"/>
                    <a:gd name="T8" fmla="*/ 126 w 126"/>
                    <a:gd name="T9" fmla="*/ 56 h 110"/>
                    <a:gd name="T10" fmla="*/ 95 w 126"/>
                    <a:gd name="T11" fmla="*/ 110 h 110"/>
                    <a:gd name="T12" fmla="*/ 31 w 126"/>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26" h="110">
                      <a:moveTo>
                        <a:pt x="31" y="110"/>
                      </a:moveTo>
                      <a:lnTo>
                        <a:pt x="0" y="56"/>
                      </a:lnTo>
                      <a:lnTo>
                        <a:pt x="31" y="0"/>
                      </a:lnTo>
                      <a:lnTo>
                        <a:pt x="95" y="0"/>
                      </a:lnTo>
                      <a:lnTo>
                        <a:pt x="126" y="56"/>
                      </a:lnTo>
                      <a:lnTo>
                        <a:pt x="95" y="110"/>
                      </a:lnTo>
                      <a:lnTo>
                        <a:pt x="31" y="110"/>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sp>
              <p:nvSpPr>
                <p:cNvPr id="118" name="Freeform 34">
                  <a:extLst>
                    <a:ext uri="{FF2B5EF4-FFF2-40B4-BE49-F238E27FC236}">
                      <a16:creationId xmlns:a16="http://schemas.microsoft.com/office/drawing/2014/main" id="{3068C49D-3DB5-416F-8045-B74FADB71089}"/>
                    </a:ext>
                  </a:extLst>
                </p:cNvPr>
                <p:cNvSpPr>
                  <a:spLocks/>
                </p:cNvSpPr>
                <p:nvPr/>
              </p:nvSpPr>
              <p:spPr bwMode="auto">
                <a:xfrm>
                  <a:off x="4976" y="3858"/>
                  <a:ext cx="126" cy="110"/>
                </a:xfrm>
                <a:custGeom>
                  <a:avLst/>
                  <a:gdLst>
                    <a:gd name="T0" fmla="*/ 32 w 126"/>
                    <a:gd name="T1" fmla="*/ 110 h 110"/>
                    <a:gd name="T2" fmla="*/ 0 w 126"/>
                    <a:gd name="T3" fmla="*/ 54 h 110"/>
                    <a:gd name="T4" fmla="*/ 32 w 126"/>
                    <a:gd name="T5" fmla="*/ 0 h 110"/>
                    <a:gd name="T6" fmla="*/ 95 w 126"/>
                    <a:gd name="T7" fmla="*/ 0 h 110"/>
                    <a:gd name="T8" fmla="*/ 126 w 126"/>
                    <a:gd name="T9" fmla="*/ 54 h 110"/>
                    <a:gd name="T10" fmla="*/ 95 w 126"/>
                    <a:gd name="T11" fmla="*/ 110 h 110"/>
                    <a:gd name="T12" fmla="*/ 32 w 126"/>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26" h="110">
                      <a:moveTo>
                        <a:pt x="32" y="110"/>
                      </a:moveTo>
                      <a:lnTo>
                        <a:pt x="0" y="54"/>
                      </a:lnTo>
                      <a:lnTo>
                        <a:pt x="32" y="0"/>
                      </a:lnTo>
                      <a:lnTo>
                        <a:pt x="95" y="0"/>
                      </a:lnTo>
                      <a:lnTo>
                        <a:pt x="126" y="54"/>
                      </a:lnTo>
                      <a:lnTo>
                        <a:pt x="95" y="110"/>
                      </a:lnTo>
                      <a:lnTo>
                        <a:pt x="32" y="110"/>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sp>
              <p:nvSpPr>
                <p:cNvPr id="119" name="Freeform 35">
                  <a:extLst>
                    <a:ext uri="{FF2B5EF4-FFF2-40B4-BE49-F238E27FC236}">
                      <a16:creationId xmlns:a16="http://schemas.microsoft.com/office/drawing/2014/main" id="{7A78C6FD-2414-4AC1-AF78-66F7A3C38669}"/>
                    </a:ext>
                  </a:extLst>
                </p:cNvPr>
                <p:cNvSpPr>
                  <a:spLocks/>
                </p:cNvSpPr>
                <p:nvPr/>
              </p:nvSpPr>
              <p:spPr bwMode="auto">
                <a:xfrm>
                  <a:off x="5073" y="4024"/>
                  <a:ext cx="128" cy="111"/>
                </a:xfrm>
                <a:custGeom>
                  <a:avLst/>
                  <a:gdLst>
                    <a:gd name="T0" fmla="*/ 34 w 128"/>
                    <a:gd name="T1" fmla="*/ 111 h 111"/>
                    <a:gd name="T2" fmla="*/ 0 w 128"/>
                    <a:gd name="T3" fmla="*/ 54 h 111"/>
                    <a:gd name="T4" fmla="*/ 34 w 128"/>
                    <a:gd name="T5" fmla="*/ 0 h 111"/>
                    <a:gd name="T6" fmla="*/ 97 w 128"/>
                    <a:gd name="T7" fmla="*/ 0 h 111"/>
                    <a:gd name="T8" fmla="*/ 128 w 128"/>
                    <a:gd name="T9" fmla="*/ 54 h 111"/>
                    <a:gd name="T10" fmla="*/ 97 w 128"/>
                    <a:gd name="T11" fmla="*/ 111 h 111"/>
                    <a:gd name="T12" fmla="*/ 34 w 128"/>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128" h="111">
                      <a:moveTo>
                        <a:pt x="34" y="111"/>
                      </a:moveTo>
                      <a:lnTo>
                        <a:pt x="0" y="54"/>
                      </a:lnTo>
                      <a:lnTo>
                        <a:pt x="34" y="0"/>
                      </a:lnTo>
                      <a:lnTo>
                        <a:pt x="97" y="0"/>
                      </a:lnTo>
                      <a:lnTo>
                        <a:pt x="128" y="54"/>
                      </a:lnTo>
                      <a:lnTo>
                        <a:pt x="97" y="111"/>
                      </a:lnTo>
                      <a:lnTo>
                        <a:pt x="34" y="111"/>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sp>
              <p:nvSpPr>
                <p:cNvPr id="120" name="Freeform 36">
                  <a:extLst>
                    <a:ext uri="{FF2B5EF4-FFF2-40B4-BE49-F238E27FC236}">
                      <a16:creationId xmlns:a16="http://schemas.microsoft.com/office/drawing/2014/main" id="{87FAAD6F-AD5D-4FD5-93B5-A19AC7B47AFE}"/>
                    </a:ext>
                  </a:extLst>
                </p:cNvPr>
                <p:cNvSpPr>
                  <a:spLocks/>
                </p:cNvSpPr>
                <p:nvPr/>
              </p:nvSpPr>
              <p:spPr bwMode="auto">
                <a:xfrm>
                  <a:off x="5071" y="3801"/>
                  <a:ext cx="128" cy="111"/>
                </a:xfrm>
                <a:custGeom>
                  <a:avLst/>
                  <a:gdLst>
                    <a:gd name="T0" fmla="*/ 31 w 128"/>
                    <a:gd name="T1" fmla="*/ 111 h 111"/>
                    <a:gd name="T2" fmla="*/ 0 w 128"/>
                    <a:gd name="T3" fmla="*/ 57 h 111"/>
                    <a:gd name="T4" fmla="*/ 31 w 128"/>
                    <a:gd name="T5" fmla="*/ 0 h 111"/>
                    <a:gd name="T6" fmla="*/ 97 w 128"/>
                    <a:gd name="T7" fmla="*/ 0 h 111"/>
                    <a:gd name="T8" fmla="*/ 128 w 128"/>
                    <a:gd name="T9" fmla="*/ 57 h 111"/>
                    <a:gd name="T10" fmla="*/ 97 w 128"/>
                    <a:gd name="T11" fmla="*/ 111 h 111"/>
                    <a:gd name="T12" fmla="*/ 31 w 128"/>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128" h="111">
                      <a:moveTo>
                        <a:pt x="31" y="111"/>
                      </a:moveTo>
                      <a:lnTo>
                        <a:pt x="0" y="57"/>
                      </a:lnTo>
                      <a:lnTo>
                        <a:pt x="31" y="0"/>
                      </a:lnTo>
                      <a:lnTo>
                        <a:pt x="97" y="0"/>
                      </a:lnTo>
                      <a:lnTo>
                        <a:pt x="128" y="57"/>
                      </a:lnTo>
                      <a:lnTo>
                        <a:pt x="97" y="111"/>
                      </a:lnTo>
                      <a:lnTo>
                        <a:pt x="31" y="111"/>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grpSp>
        </p:grpSp>
        <p:grpSp>
          <p:nvGrpSpPr>
            <p:cNvPr id="95" name="Group 94">
              <a:extLst>
                <a:ext uri="{FF2B5EF4-FFF2-40B4-BE49-F238E27FC236}">
                  <a16:creationId xmlns:a16="http://schemas.microsoft.com/office/drawing/2014/main" id="{E235646D-4C10-4D12-A3CF-2AEFCECEF807}"/>
                </a:ext>
              </a:extLst>
            </p:cNvPr>
            <p:cNvGrpSpPr/>
            <p:nvPr/>
          </p:nvGrpSpPr>
          <p:grpSpPr>
            <a:xfrm>
              <a:off x="10550126" y="298033"/>
              <a:ext cx="528550" cy="528550"/>
              <a:chOff x="9927970" y="486781"/>
              <a:chExt cx="685196" cy="685196"/>
            </a:xfrm>
          </p:grpSpPr>
          <p:sp>
            <p:nvSpPr>
              <p:cNvPr id="107" name="Oval 106">
                <a:extLst>
                  <a:ext uri="{FF2B5EF4-FFF2-40B4-BE49-F238E27FC236}">
                    <a16:creationId xmlns:a16="http://schemas.microsoft.com/office/drawing/2014/main" id="{E2F65734-2C4C-4979-A8F5-D27FDE66E4C9}"/>
                  </a:ext>
                </a:extLst>
              </p:cNvPr>
              <p:cNvSpPr/>
              <p:nvPr/>
            </p:nvSpPr>
            <p:spPr bwMode="auto">
              <a:xfrm rot="5400000">
                <a:off x="9927970" y="486781"/>
                <a:ext cx="685196" cy="68519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108" name="Group 14">
                <a:extLst>
                  <a:ext uri="{FF2B5EF4-FFF2-40B4-BE49-F238E27FC236}">
                    <a16:creationId xmlns:a16="http://schemas.microsoft.com/office/drawing/2014/main" id="{1B40AB68-6673-43C3-B259-07B4FCDB0000}"/>
                  </a:ext>
                </a:extLst>
              </p:cNvPr>
              <p:cNvGrpSpPr>
                <a:grpSpLocks noChangeAspect="1"/>
              </p:cNvGrpSpPr>
              <p:nvPr/>
            </p:nvGrpSpPr>
            <p:grpSpPr bwMode="auto">
              <a:xfrm>
                <a:off x="10153055" y="673245"/>
                <a:ext cx="235026" cy="312268"/>
                <a:chOff x="5564" y="2790"/>
                <a:chExt cx="198" cy="290"/>
              </a:xfrm>
              <a:solidFill>
                <a:schemeClr val="tx2"/>
              </a:solidFill>
            </p:grpSpPr>
            <p:sp>
              <p:nvSpPr>
                <p:cNvPr id="109" name="Freeform 15">
                  <a:extLst>
                    <a:ext uri="{FF2B5EF4-FFF2-40B4-BE49-F238E27FC236}">
                      <a16:creationId xmlns:a16="http://schemas.microsoft.com/office/drawing/2014/main" id="{9DC56CB7-CD99-4F95-8217-04853CB1AD65}"/>
                    </a:ext>
                  </a:extLst>
                </p:cNvPr>
                <p:cNvSpPr>
                  <a:spLocks noEditPoints="1"/>
                </p:cNvSpPr>
                <p:nvPr/>
              </p:nvSpPr>
              <p:spPr bwMode="auto">
                <a:xfrm>
                  <a:off x="5564" y="2790"/>
                  <a:ext cx="89" cy="87"/>
                </a:xfrm>
                <a:custGeom>
                  <a:avLst/>
                  <a:gdLst>
                    <a:gd name="T0" fmla="*/ 89 w 89"/>
                    <a:gd name="T1" fmla="*/ 87 h 87"/>
                    <a:gd name="T2" fmla="*/ 0 w 89"/>
                    <a:gd name="T3" fmla="*/ 87 h 87"/>
                    <a:gd name="T4" fmla="*/ 0 w 89"/>
                    <a:gd name="T5" fmla="*/ 0 h 87"/>
                    <a:gd name="T6" fmla="*/ 89 w 89"/>
                    <a:gd name="T7" fmla="*/ 0 h 87"/>
                    <a:gd name="T8" fmla="*/ 89 w 89"/>
                    <a:gd name="T9" fmla="*/ 87 h 87"/>
                    <a:gd name="T10" fmla="*/ 20 w 89"/>
                    <a:gd name="T11" fmla="*/ 68 h 87"/>
                    <a:gd name="T12" fmla="*/ 69 w 89"/>
                    <a:gd name="T13" fmla="*/ 68 h 87"/>
                    <a:gd name="T14" fmla="*/ 69 w 89"/>
                    <a:gd name="T15" fmla="*/ 19 h 87"/>
                    <a:gd name="T16" fmla="*/ 20 w 89"/>
                    <a:gd name="T17" fmla="*/ 19 h 87"/>
                    <a:gd name="T18" fmla="*/ 20 w 89"/>
                    <a:gd name="T19" fmla="*/ 6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7">
                      <a:moveTo>
                        <a:pt x="89" y="87"/>
                      </a:moveTo>
                      <a:lnTo>
                        <a:pt x="0" y="87"/>
                      </a:lnTo>
                      <a:lnTo>
                        <a:pt x="0" y="0"/>
                      </a:lnTo>
                      <a:lnTo>
                        <a:pt x="89" y="0"/>
                      </a:lnTo>
                      <a:lnTo>
                        <a:pt x="89" y="87"/>
                      </a:lnTo>
                      <a:close/>
                      <a:moveTo>
                        <a:pt x="20" y="68"/>
                      </a:moveTo>
                      <a:lnTo>
                        <a:pt x="69" y="68"/>
                      </a:lnTo>
                      <a:lnTo>
                        <a:pt x="69" y="19"/>
                      </a:lnTo>
                      <a:lnTo>
                        <a:pt x="20" y="19"/>
                      </a:lnTo>
                      <a:lnTo>
                        <a:pt x="20"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784" kern="0">
                    <a:solidFill>
                      <a:sysClr val="windowText" lastClr="000000"/>
                    </a:solidFill>
                  </a:endParaRPr>
                </a:p>
              </p:txBody>
            </p:sp>
            <p:sp>
              <p:nvSpPr>
                <p:cNvPr id="110" name="Freeform 16">
                  <a:extLst>
                    <a:ext uri="{FF2B5EF4-FFF2-40B4-BE49-F238E27FC236}">
                      <a16:creationId xmlns:a16="http://schemas.microsoft.com/office/drawing/2014/main" id="{97338E2A-DB60-4E52-A40C-0A8172E5F23B}"/>
                    </a:ext>
                  </a:extLst>
                </p:cNvPr>
                <p:cNvSpPr>
                  <a:spLocks noEditPoints="1"/>
                </p:cNvSpPr>
                <p:nvPr/>
              </p:nvSpPr>
              <p:spPr bwMode="auto">
                <a:xfrm>
                  <a:off x="5564" y="3000"/>
                  <a:ext cx="89" cy="80"/>
                </a:xfrm>
                <a:custGeom>
                  <a:avLst/>
                  <a:gdLst>
                    <a:gd name="T0" fmla="*/ 89 w 89"/>
                    <a:gd name="T1" fmla="*/ 80 h 80"/>
                    <a:gd name="T2" fmla="*/ 0 w 89"/>
                    <a:gd name="T3" fmla="*/ 80 h 80"/>
                    <a:gd name="T4" fmla="*/ 0 w 89"/>
                    <a:gd name="T5" fmla="*/ 0 h 80"/>
                    <a:gd name="T6" fmla="*/ 89 w 89"/>
                    <a:gd name="T7" fmla="*/ 0 h 80"/>
                    <a:gd name="T8" fmla="*/ 89 w 89"/>
                    <a:gd name="T9" fmla="*/ 80 h 80"/>
                    <a:gd name="T10" fmla="*/ 20 w 89"/>
                    <a:gd name="T11" fmla="*/ 61 h 80"/>
                    <a:gd name="T12" fmla="*/ 69 w 89"/>
                    <a:gd name="T13" fmla="*/ 61 h 80"/>
                    <a:gd name="T14" fmla="*/ 69 w 89"/>
                    <a:gd name="T15" fmla="*/ 20 h 80"/>
                    <a:gd name="T16" fmla="*/ 20 w 89"/>
                    <a:gd name="T17" fmla="*/ 20 h 80"/>
                    <a:gd name="T18" fmla="*/ 20 w 89"/>
                    <a:gd name="T19" fmla="*/ 6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0">
                      <a:moveTo>
                        <a:pt x="89" y="80"/>
                      </a:moveTo>
                      <a:lnTo>
                        <a:pt x="0" y="80"/>
                      </a:lnTo>
                      <a:lnTo>
                        <a:pt x="0" y="0"/>
                      </a:lnTo>
                      <a:lnTo>
                        <a:pt x="89" y="0"/>
                      </a:lnTo>
                      <a:lnTo>
                        <a:pt x="89" y="80"/>
                      </a:lnTo>
                      <a:close/>
                      <a:moveTo>
                        <a:pt x="20" y="61"/>
                      </a:moveTo>
                      <a:lnTo>
                        <a:pt x="69" y="61"/>
                      </a:lnTo>
                      <a:lnTo>
                        <a:pt x="69" y="20"/>
                      </a:lnTo>
                      <a:lnTo>
                        <a:pt x="20" y="20"/>
                      </a:lnTo>
                      <a:lnTo>
                        <a:pt x="2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784" kern="0">
                    <a:solidFill>
                      <a:sysClr val="windowText" lastClr="000000"/>
                    </a:solidFill>
                  </a:endParaRPr>
                </a:p>
              </p:txBody>
            </p:sp>
            <p:sp>
              <p:nvSpPr>
                <p:cNvPr id="111" name="Freeform 17">
                  <a:extLst>
                    <a:ext uri="{FF2B5EF4-FFF2-40B4-BE49-F238E27FC236}">
                      <a16:creationId xmlns:a16="http://schemas.microsoft.com/office/drawing/2014/main" id="{F28DC596-DF99-4FF6-8940-DD20F981313D}"/>
                    </a:ext>
                  </a:extLst>
                </p:cNvPr>
                <p:cNvSpPr>
                  <a:spLocks noEditPoints="1"/>
                </p:cNvSpPr>
                <p:nvPr/>
              </p:nvSpPr>
              <p:spPr bwMode="auto">
                <a:xfrm>
                  <a:off x="5564" y="2896"/>
                  <a:ext cx="198" cy="87"/>
                </a:xfrm>
                <a:custGeom>
                  <a:avLst/>
                  <a:gdLst>
                    <a:gd name="T0" fmla="*/ 198 w 198"/>
                    <a:gd name="T1" fmla="*/ 87 h 87"/>
                    <a:gd name="T2" fmla="*/ 0 w 198"/>
                    <a:gd name="T3" fmla="*/ 87 h 87"/>
                    <a:gd name="T4" fmla="*/ 0 w 198"/>
                    <a:gd name="T5" fmla="*/ 0 h 87"/>
                    <a:gd name="T6" fmla="*/ 198 w 198"/>
                    <a:gd name="T7" fmla="*/ 0 h 87"/>
                    <a:gd name="T8" fmla="*/ 198 w 198"/>
                    <a:gd name="T9" fmla="*/ 87 h 87"/>
                    <a:gd name="T10" fmla="*/ 20 w 198"/>
                    <a:gd name="T11" fmla="*/ 68 h 87"/>
                    <a:gd name="T12" fmla="*/ 178 w 198"/>
                    <a:gd name="T13" fmla="*/ 68 h 87"/>
                    <a:gd name="T14" fmla="*/ 178 w 198"/>
                    <a:gd name="T15" fmla="*/ 20 h 87"/>
                    <a:gd name="T16" fmla="*/ 20 w 198"/>
                    <a:gd name="T17" fmla="*/ 20 h 87"/>
                    <a:gd name="T18" fmla="*/ 20 w 198"/>
                    <a:gd name="T19" fmla="*/ 6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87">
                      <a:moveTo>
                        <a:pt x="198" y="87"/>
                      </a:moveTo>
                      <a:lnTo>
                        <a:pt x="0" y="87"/>
                      </a:lnTo>
                      <a:lnTo>
                        <a:pt x="0" y="0"/>
                      </a:lnTo>
                      <a:lnTo>
                        <a:pt x="198" y="0"/>
                      </a:lnTo>
                      <a:lnTo>
                        <a:pt x="198" y="87"/>
                      </a:lnTo>
                      <a:close/>
                      <a:moveTo>
                        <a:pt x="20" y="68"/>
                      </a:moveTo>
                      <a:lnTo>
                        <a:pt x="178" y="68"/>
                      </a:lnTo>
                      <a:lnTo>
                        <a:pt x="178" y="20"/>
                      </a:lnTo>
                      <a:lnTo>
                        <a:pt x="20" y="20"/>
                      </a:lnTo>
                      <a:lnTo>
                        <a:pt x="20"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784" kern="0">
                    <a:solidFill>
                      <a:sysClr val="windowText" lastClr="000000"/>
                    </a:solidFill>
                  </a:endParaRPr>
                </a:p>
              </p:txBody>
            </p:sp>
            <p:sp>
              <p:nvSpPr>
                <p:cNvPr id="112" name="Rectangle 18">
                  <a:extLst>
                    <a:ext uri="{FF2B5EF4-FFF2-40B4-BE49-F238E27FC236}">
                      <a16:creationId xmlns:a16="http://schemas.microsoft.com/office/drawing/2014/main" id="{5B431318-1168-43BF-AEA7-5DAAE8AA62D4}"/>
                    </a:ext>
                  </a:extLst>
                </p:cNvPr>
                <p:cNvSpPr>
                  <a:spLocks noChangeArrowheads="1"/>
                </p:cNvSpPr>
                <p:nvPr/>
              </p:nvSpPr>
              <p:spPr bwMode="auto">
                <a:xfrm>
                  <a:off x="5673" y="2790"/>
                  <a:ext cx="89" cy="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784" kern="0">
                    <a:solidFill>
                      <a:sysClr val="windowText" lastClr="000000"/>
                    </a:solidFill>
                  </a:endParaRPr>
                </a:p>
              </p:txBody>
            </p:sp>
          </p:grpSp>
        </p:grpSp>
        <p:grpSp>
          <p:nvGrpSpPr>
            <p:cNvPr id="96" name="Group 95">
              <a:extLst>
                <a:ext uri="{FF2B5EF4-FFF2-40B4-BE49-F238E27FC236}">
                  <a16:creationId xmlns:a16="http://schemas.microsoft.com/office/drawing/2014/main" id="{AD947A33-A03D-4A34-B1D5-9135F50B8CAB}"/>
                </a:ext>
              </a:extLst>
            </p:cNvPr>
            <p:cNvGrpSpPr/>
            <p:nvPr/>
          </p:nvGrpSpPr>
          <p:grpSpPr>
            <a:xfrm>
              <a:off x="9723134" y="298033"/>
              <a:ext cx="528550" cy="528550"/>
              <a:chOff x="10699109" y="486781"/>
              <a:chExt cx="685196" cy="685196"/>
            </a:xfrm>
          </p:grpSpPr>
          <p:sp>
            <p:nvSpPr>
              <p:cNvPr id="97" name="Oval 96">
                <a:extLst>
                  <a:ext uri="{FF2B5EF4-FFF2-40B4-BE49-F238E27FC236}">
                    <a16:creationId xmlns:a16="http://schemas.microsoft.com/office/drawing/2014/main" id="{EA5C9931-97FD-4FBD-BCAD-9C8E9E970766}"/>
                  </a:ext>
                </a:extLst>
              </p:cNvPr>
              <p:cNvSpPr/>
              <p:nvPr/>
            </p:nvSpPr>
            <p:spPr bwMode="auto">
              <a:xfrm rot="5400000">
                <a:off x="10699109" y="486781"/>
                <a:ext cx="685196" cy="68519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98" name="Group 97">
                <a:extLst>
                  <a:ext uri="{FF2B5EF4-FFF2-40B4-BE49-F238E27FC236}">
                    <a16:creationId xmlns:a16="http://schemas.microsoft.com/office/drawing/2014/main" id="{58D96434-F54A-4710-BDDC-E3E37467E4EF}"/>
                  </a:ext>
                </a:extLst>
              </p:cNvPr>
              <p:cNvGrpSpPr/>
              <p:nvPr/>
            </p:nvGrpSpPr>
            <p:grpSpPr>
              <a:xfrm>
                <a:off x="10813829" y="678864"/>
                <a:ext cx="455758" cy="301030"/>
                <a:chOff x="9627677" y="1273017"/>
                <a:chExt cx="390357" cy="257833"/>
              </a:xfrm>
              <a:solidFill>
                <a:schemeClr val="tx2"/>
              </a:solidFill>
            </p:grpSpPr>
            <p:sp>
              <p:nvSpPr>
                <p:cNvPr id="99" name="Rectangle 1760">
                  <a:extLst>
                    <a:ext uri="{FF2B5EF4-FFF2-40B4-BE49-F238E27FC236}">
                      <a16:creationId xmlns:a16="http://schemas.microsoft.com/office/drawing/2014/main" id="{EB91E729-B8C4-4194-9CAF-47D96B2E6589}"/>
                    </a:ext>
                  </a:extLst>
                </p:cNvPr>
                <p:cNvSpPr>
                  <a:spLocks noChangeArrowheads="1"/>
                </p:cNvSpPr>
                <p:nvPr/>
              </p:nvSpPr>
              <p:spPr bwMode="auto">
                <a:xfrm>
                  <a:off x="9772821" y="1438896"/>
                  <a:ext cx="17129" cy="34258"/>
                </a:xfrm>
                <a:prstGeom prst="rect">
                  <a:avLst/>
                </a:pr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100" name="Rectangle 1761">
                  <a:extLst>
                    <a:ext uri="{FF2B5EF4-FFF2-40B4-BE49-F238E27FC236}">
                      <a16:creationId xmlns:a16="http://schemas.microsoft.com/office/drawing/2014/main" id="{472A2A70-C57F-422D-90D7-2C534C5A737A}"/>
                    </a:ext>
                  </a:extLst>
                </p:cNvPr>
                <p:cNvSpPr>
                  <a:spLocks noChangeArrowheads="1"/>
                </p:cNvSpPr>
                <p:nvPr/>
              </p:nvSpPr>
              <p:spPr bwMode="auto">
                <a:xfrm>
                  <a:off x="9738564" y="1460532"/>
                  <a:ext cx="84742" cy="17129"/>
                </a:xfrm>
                <a:prstGeom prst="rect">
                  <a:avLst/>
                </a:pr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101" name="Freeform 1762">
                  <a:extLst>
                    <a:ext uri="{FF2B5EF4-FFF2-40B4-BE49-F238E27FC236}">
                      <a16:creationId xmlns:a16="http://schemas.microsoft.com/office/drawing/2014/main" id="{EB57505E-370E-4ED2-9FF1-ED329EEBAB32}"/>
                    </a:ext>
                  </a:extLst>
                </p:cNvPr>
                <p:cNvSpPr>
                  <a:spLocks/>
                </p:cNvSpPr>
                <p:nvPr/>
              </p:nvSpPr>
              <p:spPr bwMode="auto">
                <a:xfrm>
                  <a:off x="9644806" y="1273017"/>
                  <a:ext cx="272258" cy="128015"/>
                </a:xfrm>
                <a:custGeom>
                  <a:avLst/>
                  <a:gdLst>
                    <a:gd name="T0" fmla="*/ 19 w 302"/>
                    <a:gd name="T1" fmla="*/ 142 h 142"/>
                    <a:gd name="T2" fmla="*/ 0 w 302"/>
                    <a:gd name="T3" fmla="*/ 142 h 142"/>
                    <a:gd name="T4" fmla="*/ 0 w 302"/>
                    <a:gd name="T5" fmla="*/ 0 h 142"/>
                    <a:gd name="T6" fmla="*/ 302 w 302"/>
                    <a:gd name="T7" fmla="*/ 0 h 142"/>
                    <a:gd name="T8" fmla="*/ 302 w 302"/>
                    <a:gd name="T9" fmla="*/ 104 h 142"/>
                    <a:gd name="T10" fmla="*/ 284 w 302"/>
                    <a:gd name="T11" fmla="*/ 104 h 142"/>
                    <a:gd name="T12" fmla="*/ 284 w 302"/>
                    <a:gd name="T13" fmla="*/ 19 h 142"/>
                    <a:gd name="T14" fmla="*/ 19 w 302"/>
                    <a:gd name="T15" fmla="*/ 19 h 142"/>
                    <a:gd name="T16" fmla="*/ 19 w 302"/>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142">
                      <a:moveTo>
                        <a:pt x="19" y="142"/>
                      </a:moveTo>
                      <a:lnTo>
                        <a:pt x="0" y="142"/>
                      </a:lnTo>
                      <a:lnTo>
                        <a:pt x="0" y="0"/>
                      </a:lnTo>
                      <a:lnTo>
                        <a:pt x="302" y="0"/>
                      </a:lnTo>
                      <a:lnTo>
                        <a:pt x="302" y="104"/>
                      </a:lnTo>
                      <a:lnTo>
                        <a:pt x="284" y="104"/>
                      </a:lnTo>
                      <a:lnTo>
                        <a:pt x="284" y="19"/>
                      </a:lnTo>
                      <a:lnTo>
                        <a:pt x="19" y="19"/>
                      </a:lnTo>
                      <a:lnTo>
                        <a:pt x="19" y="142"/>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102" name="Rectangle 1763">
                  <a:extLst>
                    <a:ext uri="{FF2B5EF4-FFF2-40B4-BE49-F238E27FC236}">
                      <a16:creationId xmlns:a16="http://schemas.microsoft.com/office/drawing/2014/main" id="{4A09D7D0-243D-4948-94DC-4887A224E1A5}"/>
                    </a:ext>
                  </a:extLst>
                </p:cNvPr>
                <p:cNvSpPr>
                  <a:spLocks noChangeArrowheads="1"/>
                </p:cNvSpPr>
                <p:nvPr/>
              </p:nvSpPr>
              <p:spPr bwMode="auto">
                <a:xfrm>
                  <a:off x="9706109" y="1426275"/>
                  <a:ext cx="113591" cy="17129"/>
                </a:xfrm>
                <a:prstGeom prst="rect">
                  <a:avLst/>
                </a:pr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103" name="Freeform 1764">
                  <a:extLst>
                    <a:ext uri="{FF2B5EF4-FFF2-40B4-BE49-F238E27FC236}">
                      <a16:creationId xmlns:a16="http://schemas.microsoft.com/office/drawing/2014/main" id="{23F6E983-4E1C-4816-B7AC-1609A88C8D84}"/>
                    </a:ext>
                  </a:extLst>
                </p:cNvPr>
                <p:cNvSpPr>
                  <a:spLocks noEditPoints="1"/>
                </p:cNvSpPr>
                <p:nvPr/>
              </p:nvSpPr>
              <p:spPr bwMode="auto">
                <a:xfrm>
                  <a:off x="9627677" y="1392017"/>
                  <a:ext cx="87447" cy="138833"/>
                </a:xfrm>
                <a:custGeom>
                  <a:avLst/>
                  <a:gdLst>
                    <a:gd name="T0" fmla="*/ 36 w 41"/>
                    <a:gd name="T1" fmla="*/ 65 h 65"/>
                    <a:gd name="T2" fmla="*/ 5 w 41"/>
                    <a:gd name="T3" fmla="*/ 65 h 65"/>
                    <a:gd name="T4" fmla="*/ 0 w 41"/>
                    <a:gd name="T5" fmla="*/ 60 h 65"/>
                    <a:gd name="T6" fmla="*/ 0 w 41"/>
                    <a:gd name="T7" fmla="*/ 5 h 65"/>
                    <a:gd name="T8" fmla="*/ 5 w 41"/>
                    <a:gd name="T9" fmla="*/ 0 h 65"/>
                    <a:gd name="T10" fmla="*/ 36 w 41"/>
                    <a:gd name="T11" fmla="*/ 0 h 65"/>
                    <a:gd name="T12" fmla="*/ 41 w 41"/>
                    <a:gd name="T13" fmla="*/ 5 h 65"/>
                    <a:gd name="T14" fmla="*/ 41 w 41"/>
                    <a:gd name="T15" fmla="*/ 60 h 65"/>
                    <a:gd name="T16" fmla="*/ 36 w 41"/>
                    <a:gd name="T17" fmla="*/ 65 h 65"/>
                    <a:gd name="T18" fmla="*/ 6 w 41"/>
                    <a:gd name="T19" fmla="*/ 59 h 65"/>
                    <a:gd name="T20" fmla="*/ 35 w 41"/>
                    <a:gd name="T21" fmla="*/ 59 h 65"/>
                    <a:gd name="T22" fmla="*/ 35 w 41"/>
                    <a:gd name="T23" fmla="*/ 6 h 65"/>
                    <a:gd name="T24" fmla="*/ 6 w 41"/>
                    <a:gd name="T25" fmla="*/ 6 h 65"/>
                    <a:gd name="T26" fmla="*/ 6 w 41"/>
                    <a:gd name="T27" fmla="*/ 5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65">
                      <a:moveTo>
                        <a:pt x="36" y="65"/>
                      </a:moveTo>
                      <a:cubicBezTo>
                        <a:pt x="5" y="65"/>
                        <a:pt x="5" y="65"/>
                        <a:pt x="5" y="65"/>
                      </a:cubicBezTo>
                      <a:cubicBezTo>
                        <a:pt x="3" y="65"/>
                        <a:pt x="0" y="62"/>
                        <a:pt x="0" y="60"/>
                      </a:cubicBezTo>
                      <a:cubicBezTo>
                        <a:pt x="0" y="5"/>
                        <a:pt x="0" y="5"/>
                        <a:pt x="0" y="5"/>
                      </a:cubicBezTo>
                      <a:cubicBezTo>
                        <a:pt x="0" y="2"/>
                        <a:pt x="3" y="0"/>
                        <a:pt x="5" y="0"/>
                      </a:cubicBezTo>
                      <a:cubicBezTo>
                        <a:pt x="36" y="0"/>
                        <a:pt x="36" y="0"/>
                        <a:pt x="36" y="0"/>
                      </a:cubicBezTo>
                      <a:cubicBezTo>
                        <a:pt x="39" y="0"/>
                        <a:pt x="41" y="2"/>
                        <a:pt x="41" y="5"/>
                      </a:cubicBezTo>
                      <a:cubicBezTo>
                        <a:pt x="41" y="60"/>
                        <a:pt x="41" y="60"/>
                        <a:pt x="41" y="60"/>
                      </a:cubicBezTo>
                      <a:cubicBezTo>
                        <a:pt x="41" y="62"/>
                        <a:pt x="39" y="65"/>
                        <a:pt x="36" y="65"/>
                      </a:cubicBezTo>
                      <a:close/>
                      <a:moveTo>
                        <a:pt x="6" y="59"/>
                      </a:moveTo>
                      <a:cubicBezTo>
                        <a:pt x="35" y="59"/>
                        <a:pt x="35" y="59"/>
                        <a:pt x="35" y="59"/>
                      </a:cubicBezTo>
                      <a:cubicBezTo>
                        <a:pt x="35" y="6"/>
                        <a:pt x="35" y="6"/>
                        <a:pt x="35" y="6"/>
                      </a:cubicBezTo>
                      <a:cubicBezTo>
                        <a:pt x="6" y="6"/>
                        <a:pt x="6" y="6"/>
                        <a:pt x="6" y="6"/>
                      </a:cubicBezTo>
                      <a:lnTo>
                        <a:pt x="6" y="59"/>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104" name="Rectangle 1765">
                  <a:extLst>
                    <a:ext uri="{FF2B5EF4-FFF2-40B4-BE49-F238E27FC236}">
                      <a16:creationId xmlns:a16="http://schemas.microsoft.com/office/drawing/2014/main" id="{4920DBB3-FEA7-4C61-B99D-EB9702E158A9}"/>
                    </a:ext>
                  </a:extLst>
                </p:cNvPr>
                <p:cNvSpPr>
                  <a:spLocks noChangeArrowheads="1"/>
                </p:cNvSpPr>
                <p:nvPr/>
              </p:nvSpPr>
              <p:spPr bwMode="auto">
                <a:xfrm>
                  <a:off x="9663738" y="1494790"/>
                  <a:ext cx="17129" cy="8114"/>
                </a:xfrm>
                <a:prstGeom prst="rect">
                  <a:avLst/>
                </a:pr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105" name="Freeform 1766">
                  <a:extLst>
                    <a:ext uri="{FF2B5EF4-FFF2-40B4-BE49-F238E27FC236}">
                      <a16:creationId xmlns:a16="http://schemas.microsoft.com/office/drawing/2014/main" id="{51B685A0-0539-4FAA-B87C-94886DCBEAB5}"/>
                    </a:ext>
                  </a:extLst>
                </p:cNvPr>
                <p:cNvSpPr>
                  <a:spLocks noEditPoints="1"/>
                </p:cNvSpPr>
                <p:nvPr/>
              </p:nvSpPr>
              <p:spPr bwMode="auto">
                <a:xfrm>
                  <a:off x="9813390" y="1360464"/>
                  <a:ext cx="204644" cy="155061"/>
                </a:xfrm>
                <a:custGeom>
                  <a:avLst/>
                  <a:gdLst>
                    <a:gd name="T0" fmla="*/ 87 w 96"/>
                    <a:gd name="T1" fmla="*/ 73 h 73"/>
                    <a:gd name="T2" fmla="*/ 9 w 96"/>
                    <a:gd name="T3" fmla="*/ 73 h 73"/>
                    <a:gd name="T4" fmla="*/ 0 w 96"/>
                    <a:gd name="T5" fmla="*/ 64 h 73"/>
                    <a:gd name="T6" fmla="*/ 0 w 96"/>
                    <a:gd name="T7" fmla="*/ 9 h 73"/>
                    <a:gd name="T8" fmla="*/ 9 w 96"/>
                    <a:gd name="T9" fmla="*/ 0 h 73"/>
                    <a:gd name="T10" fmla="*/ 87 w 96"/>
                    <a:gd name="T11" fmla="*/ 0 h 73"/>
                    <a:gd name="T12" fmla="*/ 96 w 96"/>
                    <a:gd name="T13" fmla="*/ 9 h 73"/>
                    <a:gd name="T14" fmla="*/ 96 w 96"/>
                    <a:gd name="T15" fmla="*/ 64 h 73"/>
                    <a:gd name="T16" fmla="*/ 87 w 96"/>
                    <a:gd name="T17" fmla="*/ 73 h 73"/>
                    <a:gd name="T18" fmla="*/ 9 w 96"/>
                    <a:gd name="T19" fmla="*/ 8 h 73"/>
                    <a:gd name="T20" fmla="*/ 8 w 96"/>
                    <a:gd name="T21" fmla="*/ 9 h 73"/>
                    <a:gd name="T22" fmla="*/ 8 w 96"/>
                    <a:gd name="T23" fmla="*/ 64 h 73"/>
                    <a:gd name="T24" fmla="*/ 9 w 96"/>
                    <a:gd name="T25" fmla="*/ 65 h 73"/>
                    <a:gd name="T26" fmla="*/ 87 w 96"/>
                    <a:gd name="T27" fmla="*/ 65 h 73"/>
                    <a:gd name="T28" fmla="*/ 88 w 96"/>
                    <a:gd name="T29" fmla="*/ 64 h 73"/>
                    <a:gd name="T30" fmla="*/ 88 w 96"/>
                    <a:gd name="T31" fmla="*/ 9 h 73"/>
                    <a:gd name="T32" fmla="*/ 87 w 96"/>
                    <a:gd name="T33" fmla="*/ 8 h 73"/>
                    <a:gd name="T34" fmla="*/ 9 w 96"/>
                    <a:gd name="T35" fmla="*/ 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73">
                      <a:moveTo>
                        <a:pt x="87" y="73"/>
                      </a:moveTo>
                      <a:cubicBezTo>
                        <a:pt x="9" y="73"/>
                        <a:pt x="9" y="73"/>
                        <a:pt x="9" y="73"/>
                      </a:cubicBezTo>
                      <a:cubicBezTo>
                        <a:pt x="4" y="73"/>
                        <a:pt x="0" y="69"/>
                        <a:pt x="0" y="64"/>
                      </a:cubicBezTo>
                      <a:cubicBezTo>
                        <a:pt x="0" y="9"/>
                        <a:pt x="0" y="9"/>
                        <a:pt x="0" y="9"/>
                      </a:cubicBezTo>
                      <a:cubicBezTo>
                        <a:pt x="0" y="4"/>
                        <a:pt x="4" y="0"/>
                        <a:pt x="9" y="0"/>
                      </a:cubicBezTo>
                      <a:cubicBezTo>
                        <a:pt x="87" y="0"/>
                        <a:pt x="87" y="0"/>
                        <a:pt x="87" y="0"/>
                      </a:cubicBezTo>
                      <a:cubicBezTo>
                        <a:pt x="92" y="0"/>
                        <a:pt x="96" y="4"/>
                        <a:pt x="96" y="9"/>
                      </a:cubicBezTo>
                      <a:cubicBezTo>
                        <a:pt x="96" y="64"/>
                        <a:pt x="96" y="64"/>
                        <a:pt x="96" y="64"/>
                      </a:cubicBezTo>
                      <a:cubicBezTo>
                        <a:pt x="96" y="69"/>
                        <a:pt x="92" y="73"/>
                        <a:pt x="87" y="73"/>
                      </a:cubicBezTo>
                      <a:close/>
                      <a:moveTo>
                        <a:pt x="9" y="8"/>
                      </a:moveTo>
                      <a:cubicBezTo>
                        <a:pt x="8" y="8"/>
                        <a:pt x="8" y="9"/>
                        <a:pt x="8" y="9"/>
                      </a:cubicBezTo>
                      <a:cubicBezTo>
                        <a:pt x="8" y="64"/>
                        <a:pt x="8" y="64"/>
                        <a:pt x="8" y="64"/>
                      </a:cubicBezTo>
                      <a:cubicBezTo>
                        <a:pt x="8" y="64"/>
                        <a:pt x="8" y="65"/>
                        <a:pt x="9" y="65"/>
                      </a:cubicBezTo>
                      <a:cubicBezTo>
                        <a:pt x="87" y="65"/>
                        <a:pt x="87" y="65"/>
                        <a:pt x="87" y="65"/>
                      </a:cubicBezTo>
                      <a:cubicBezTo>
                        <a:pt x="87" y="65"/>
                        <a:pt x="88" y="64"/>
                        <a:pt x="88" y="64"/>
                      </a:cubicBezTo>
                      <a:cubicBezTo>
                        <a:pt x="88" y="9"/>
                        <a:pt x="88" y="9"/>
                        <a:pt x="88" y="9"/>
                      </a:cubicBezTo>
                      <a:cubicBezTo>
                        <a:pt x="88" y="9"/>
                        <a:pt x="87" y="8"/>
                        <a:pt x="87" y="8"/>
                      </a:cubicBezTo>
                      <a:lnTo>
                        <a:pt x="9" y="8"/>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106" name="Rectangle 1767">
                  <a:extLst>
                    <a:ext uri="{FF2B5EF4-FFF2-40B4-BE49-F238E27FC236}">
                      <a16:creationId xmlns:a16="http://schemas.microsoft.com/office/drawing/2014/main" id="{F514E79C-B3DD-4FA0-A40C-3F668B679030}"/>
                    </a:ext>
                  </a:extLst>
                </p:cNvPr>
                <p:cNvSpPr>
                  <a:spLocks noChangeArrowheads="1"/>
                </p:cNvSpPr>
                <p:nvPr/>
              </p:nvSpPr>
              <p:spPr bwMode="auto">
                <a:xfrm>
                  <a:off x="9902639" y="1473154"/>
                  <a:ext cx="25242" cy="17129"/>
                </a:xfrm>
                <a:prstGeom prst="rect">
                  <a:avLst/>
                </a:prstGeom>
                <a:grpFill/>
                <a:ln>
                  <a:noFill/>
                </a:ln>
              </p:spPr>
              <p:txBody>
                <a:bodyPr vert="horz" wrap="square" lIns="89642" tIns="44821" rIns="89642" bIns="44821" numCol="1" anchor="t" anchorCtr="0" compatLnSpc="1">
                  <a:prstTxWarp prst="textNoShape">
                    <a:avLst/>
                  </a:prstTxWarp>
                </a:bodyPr>
                <a:lstStyle/>
                <a:p>
                  <a:endParaRPr lang="en-US" sz="1765"/>
                </a:p>
              </p:txBody>
            </p:sp>
          </p:grpSp>
        </p:grpSp>
        <p:grpSp>
          <p:nvGrpSpPr>
            <p:cNvPr id="121" name="Group 120">
              <a:extLst>
                <a:ext uri="{FF2B5EF4-FFF2-40B4-BE49-F238E27FC236}">
                  <a16:creationId xmlns:a16="http://schemas.microsoft.com/office/drawing/2014/main" id="{2131F0AA-D378-4AEB-B390-90E4E80E4466}"/>
                </a:ext>
              </a:extLst>
            </p:cNvPr>
            <p:cNvGrpSpPr/>
            <p:nvPr/>
          </p:nvGrpSpPr>
          <p:grpSpPr>
            <a:xfrm>
              <a:off x="8961865" y="282864"/>
              <a:ext cx="549862" cy="557264"/>
              <a:chOff x="7849786" y="443325"/>
              <a:chExt cx="549862" cy="557264"/>
            </a:xfrm>
          </p:grpSpPr>
          <p:sp>
            <p:nvSpPr>
              <p:cNvPr id="122" name="Oval 121">
                <a:extLst>
                  <a:ext uri="{FF2B5EF4-FFF2-40B4-BE49-F238E27FC236}">
                    <a16:creationId xmlns:a16="http://schemas.microsoft.com/office/drawing/2014/main" id="{CC796DFF-8FA0-4D5C-922A-0BE12F05C903}"/>
                  </a:ext>
                </a:extLst>
              </p:cNvPr>
              <p:cNvSpPr/>
              <p:nvPr/>
            </p:nvSpPr>
            <p:spPr bwMode="auto">
              <a:xfrm rot="5400000">
                <a:off x="7846085" y="447026"/>
                <a:ext cx="557264" cy="54986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3" name="Freeform 5">
                <a:extLst>
                  <a:ext uri="{FF2B5EF4-FFF2-40B4-BE49-F238E27FC236}">
                    <a16:creationId xmlns:a16="http://schemas.microsoft.com/office/drawing/2014/main" id="{B46708FC-C950-4087-948C-99C8AE59507F}"/>
                  </a:ext>
                </a:extLst>
              </p:cNvPr>
              <p:cNvSpPr>
                <a:spLocks noEditPoints="1"/>
              </p:cNvSpPr>
              <p:nvPr/>
            </p:nvSpPr>
            <p:spPr bwMode="auto">
              <a:xfrm>
                <a:off x="8002306" y="584664"/>
                <a:ext cx="244489" cy="261737"/>
              </a:xfrm>
              <a:custGeom>
                <a:avLst/>
                <a:gdLst>
                  <a:gd name="T0" fmla="*/ 120 w 120"/>
                  <a:gd name="T1" fmla="*/ 120 h 120"/>
                  <a:gd name="T2" fmla="*/ 120 w 120"/>
                  <a:gd name="T3" fmla="*/ 0 h 120"/>
                  <a:gd name="T4" fmla="*/ 0 w 120"/>
                  <a:gd name="T5" fmla="*/ 0 h 120"/>
                  <a:gd name="T6" fmla="*/ 0 w 120"/>
                  <a:gd name="T7" fmla="*/ 120 h 120"/>
                  <a:gd name="T8" fmla="*/ 24 w 120"/>
                  <a:gd name="T9" fmla="*/ 120 h 120"/>
                  <a:gd name="T10" fmla="*/ 24 w 120"/>
                  <a:gd name="T11" fmla="*/ 116 h 120"/>
                  <a:gd name="T12" fmla="*/ 60 w 120"/>
                  <a:gd name="T13" fmla="*/ 80 h 120"/>
                  <a:gd name="T14" fmla="*/ 96 w 120"/>
                  <a:gd name="T15" fmla="*/ 116 h 120"/>
                  <a:gd name="T16" fmla="*/ 96 w 120"/>
                  <a:gd name="T17" fmla="*/ 120 h 120"/>
                  <a:gd name="T18" fmla="*/ 120 w 120"/>
                  <a:gd name="T19" fmla="*/ 120 h 120"/>
                  <a:gd name="T20" fmla="*/ 77 w 120"/>
                  <a:gd name="T21" fmla="*/ 75 h 120"/>
                  <a:gd name="T22" fmla="*/ 92 w 120"/>
                  <a:gd name="T23" fmla="*/ 48 h 120"/>
                  <a:gd name="T24" fmla="*/ 60 w 120"/>
                  <a:gd name="T25" fmla="*/ 16 h 120"/>
                  <a:gd name="T26" fmla="*/ 28 w 120"/>
                  <a:gd name="T27" fmla="*/ 48 h 120"/>
                  <a:gd name="T28" fmla="*/ 43 w 120"/>
                  <a:gd name="T29" fmla="*/ 75 h 120"/>
                  <a:gd name="T30" fmla="*/ 16 w 120"/>
                  <a:gd name="T31" fmla="*/ 112 h 120"/>
                  <a:gd name="T32" fmla="*/ 8 w 120"/>
                  <a:gd name="T33" fmla="*/ 112 h 120"/>
                  <a:gd name="T34" fmla="*/ 8 w 120"/>
                  <a:gd name="T35" fmla="*/ 8 h 120"/>
                  <a:gd name="T36" fmla="*/ 112 w 120"/>
                  <a:gd name="T37" fmla="*/ 8 h 120"/>
                  <a:gd name="T38" fmla="*/ 112 w 120"/>
                  <a:gd name="T39" fmla="*/ 112 h 120"/>
                  <a:gd name="T40" fmla="*/ 104 w 120"/>
                  <a:gd name="T41" fmla="*/ 112 h 120"/>
                  <a:gd name="T42" fmla="*/ 77 w 120"/>
                  <a:gd name="T43" fmla="*/ 75 h 120"/>
                  <a:gd name="T44" fmla="*/ 60 w 120"/>
                  <a:gd name="T45" fmla="*/ 72 h 120"/>
                  <a:gd name="T46" fmla="*/ 36 w 120"/>
                  <a:gd name="T47" fmla="*/ 48 h 120"/>
                  <a:gd name="T48" fmla="*/ 60 w 120"/>
                  <a:gd name="T49" fmla="*/ 24 h 120"/>
                  <a:gd name="T50" fmla="*/ 84 w 120"/>
                  <a:gd name="T51" fmla="*/ 48 h 120"/>
                  <a:gd name="T52" fmla="*/ 60 w 120"/>
                  <a:gd name="T53" fmla="*/ 7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120"/>
                    </a:moveTo>
                    <a:cubicBezTo>
                      <a:pt x="120" y="0"/>
                      <a:pt x="120" y="0"/>
                      <a:pt x="120" y="0"/>
                    </a:cubicBez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lnTo>
                      <a:pt x="120" y="120"/>
                    </a:lnTo>
                    <a:close/>
                    <a:moveTo>
                      <a:pt x="77" y="75"/>
                    </a:moveTo>
                    <a:cubicBezTo>
                      <a:pt x="86" y="70"/>
                      <a:pt x="92" y="60"/>
                      <a:pt x="92" y="48"/>
                    </a:cubicBezTo>
                    <a:cubicBezTo>
                      <a:pt x="92" y="30"/>
                      <a:pt x="78" y="16"/>
                      <a:pt x="60" y="16"/>
                    </a:cubicBezTo>
                    <a:cubicBezTo>
                      <a:pt x="42" y="16"/>
                      <a:pt x="28" y="30"/>
                      <a:pt x="28" y="48"/>
                    </a:cubicBezTo>
                    <a:cubicBezTo>
                      <a:pt x="28" y="60"/>
                      <a:pt x="34" y="70"/>
                      <a:pt x="43" y="75"/>
                    </a:cubicBezTo>
                    <a:cubicBezTo>
                      <a:pt x="29" y="81"/>
                      <a:pt x="18" y="95"/>
                      <a:pt x="16" y="112"/>
                    </a:cubicBezTo>
                    <a:cubicBezTo>
                      <a:pt x="8" y="112"/>
                      <a:pt x="8" y="112"/>
                      <a:pt x="8" y="112"/>
                    </a:cubicBezTo>
                    <a:cubicBezTo>
                      <a:pt x="8" y="8"/>
                      <a:pt x="8" y="8"/>
                      <a:pt x="8" y="8"/>
                    </a:cubicBezTo>
                    <a:cubicBezTo>
                      <a:pt x="112" y="8"/>
                      <a:pt x="112" y="8"/>
                      <a:pt x="112" y="8"/>
                    </a:cubicBezTo>
                    <a:cubicBezTo>
                      <a:pt x="112" y="112"/>
                      <a:pt x="112" y="112"/>
                      <a:pt x="112" y="112"/>
                    </a:cubicBezTo>
                    <a:cubicBezTo>
                      <a:pt x="104" y="112"/>
                      <a:pt x="104" y="112"/>
                      <a:pt x="104" y="112"/>
                    </a:cubicBezTo>
                    <a:cubicBezTo>
                      <a:pt x="102" y="95"/>
                      <a:pt x="91" y="81"/>
                      <a:pt x="77" y="75"/>
                    </a:cubicBezTo>
                    <a:moveTo>
                      <a:pt x="60" y="72"/>
                    </a:moveTo>
                    <a:cubicBezTo>
                      <a:pt x="47" y="72"/>
                      <a:pt x="36" y="61"/>
                      <a:pt x="36" y="48"/>
                    </a:cubicBezTo>
                    <a:cubicBezTo>
                      <a:pt x="36" y="35"/>
                      <a:pt x="47" y="24"/>
                      <a:pt x="60" y="24"/>
                    </a:cubicBezTo>
                    <a:cubicBezTo>
                      <a:pt x="73" y="24"/>
                      <a:pt x="84" y="35"/>
                      <a:pt x="84" y="48"/>
                    </a:cubicBezTo>
                    <a:cubicBezTo>
                      <a:pt x="84" y="61"/>
                      <a:pt x="73" y="72"/>
                      <a:pt x="60" y="72"/>
                    </a:cubicBezTo>
                  </a:path>
                </a:pathLst>
              </a:custGeom>
              <a:solidFill>
                <a:schemeClr val="tx2"/>
              </a:solidFill>
              <a:ln w="3175" cap="flat" cmpd="sng" algn="ctr">
                <a:solidFill>
                  <a:schemeClr val="tx2"/>
                </a:solidFill>
                <a:prstDash val="solid"/>
                <a:headEnd type="none" w="med" len="med"/>
                <a:tailEnd type="none" w="med" len="med"/>
              </a:ln>
              <a:effectLst/>
            </p:spPr>
            <p:txBody>
              <a:bodyPr vert="horz" wrap="square" lIns="0" tIns="44814" rIns="0" bIns="44814" numCol="1" rtlCol="0" anchor="ctr" anchorCtr="0" compatLnSpc="1">
                <a:prstTxWarp prst="textNoShape">
                  <a:avLst/>
                </a:prstTxWarp>
              </a:bodyPr>
              <a:lstStyle/>
              <a:p>
                <a:pPr algn="ctr" defTabSz="895923" fontAlgn="base">
                  <a:spcBef>
                    <a:spcPct val="0"/>
                  </a:spcBef>
                  <a:spcAft>
                    <a:spcPct val="0"/>
                  </a:spcAft>
                </a:pPr>
                <a:endParaRPr lang="en-US" sz="1922" kern="0">
                  <a:gradFill>
                    <a:gsLst>
                      <a:gs pos="0">
                        <a:srgbClr val="FFFFFF"/>
                      </a:gs>
                      <a:gs pos="100000">
                        <a:srgbClr val="FFFFFF"/>
                      </a:gs>
                    </a:gsLst>
                    <a:lin ang="5400000" scaled="0"/>
                  </a:gradFill>
                  <a:latin typeface="Segoe UI Semilight"/>
                </a:endParaRPr>
              </a:p>
            </p:txBody>
          </p:sp>
        </p:grpSp>
      </p:grpSp>
      <p:sp>
        <p:nvSpPr>
          <p:cNvPr id="124" name="Title 1">
            <a:extLst>
              <a:ext uri="{FF2B5EF4-FFF2-40B4-BE49-F238E27FC236}">
                <a16:creationId xmlns:a16="http://schemas.microsoft.com/office/drawing/2014/main" id="{344DC1FF-13E6-46C7-AF01-ECC2825FC0F5}"/>
              </a:ext>
            </a:extLst>
          </p:cNvPr>
          <p:cNvSpPr txBox="1">
            <a:spLocks/>
          </p:cNvSpPr>
          <p:nvPr/>
        </p:nvSpPr>
        <p:spPr>
          <a:xfrm>
            <a:off x="-46792" y="358249"/>
            <a:ext cx="8781545" cy="550955"/>
          </a:xfrm>
          <a:prstGeom prst="rect">
            <a:avLst/>
          </a:prstGeom>
          <a:noFill/>
          <a:ln>
            <a:noFill/>
          </a:ln>
        </p:spPr>
        <p:txBody>
          <a:bodyPr vert="horz" wrap="square" lIns="143428" tIns="89642" rIns="0" bIns="89642" anchor="ctr" anchorCtr="0" compatLnSpc="1">
            <a:noAutofit/>
          </a:bodyPr>
          <a:lstStyle>
            <a:lvl1pPr marL="0" marR="0" lvl="0" indent="0" algn="l" defTabSz="932742" rtl="0" fontAlgn="auto" hangingPunct="1">
              <a:lnSpc>
                <a:spcPct val="90000"/>
              </a:lnSpc>
              <a:spcBef>
                <a:spcPts val="0"/>
              </a:spcBef>
              <a:spcAft>
                <a:spcPts val="0"/>
              </a:spcAft>
              <a:buNone/>
              <a:tabLst/>
              <a:defRPr lang="en-US" sz="3200" b="0" i="0" u="none" strike="noStrike" kern="0" cap="all" spc="120" baseline="0">
                <a:solidFill>
                  <a:srgbClr val="000000"/>
                </a:solidFill>
                <a:uFillTx/>
                <a:latin typeface="Segoe UI"/>
                <a:ea typeface="Segoe UI Black" pitchFamily="34"/>
                <a:cs typeface="Segoe UI Black" pitchFamily="34"/>
              </a:defRPr>
            </a:lvl1pPr>
          </a:lstStyle>
          <a:p>
            <a:pPr defTabSz="914367">
              <a:lnSpc>
                <a:spcPct val="100000"/>
              </a:lnSpc>
              <a:defRPr/>
            </a:pPr>
            <a:r>
              <a:rPr lang="en-US" sz="2745" b="1" spc="118">
                <a:solidFill>
                  <a:srgbClr val="505050"/>
                </a:solidFill>
              </a:rPr>
              <a:t>UNDERSTAND SECURITY STATE OF WORKLOADS ACROSS HYBRID INFRASTRUCTURE</a:t>
            </a:r>
          </a:p>
        </p:txBody>
      </p:sp>
      <p:pic>
        <p:nvPicPr>
          <p:cNvPr id="47" name="Picture 46">
            <a:extLst>
              <a:ext uri="{FF2B5EF4-FFF2-40B4-BE49-F238E27FC236}">
                <a16:creationId xmlns:a16="http://schemas.microsoft.com/office/drawing/2014/main" id="{3636315E-8362-47F1-8E6C-A22144BDCAB4}"/>
              </a:ext>
            </a:extLst>
          </p:cNvPr>
          <p:cNvPicPr>
            <a:picLocks noChangeAspect="1"/>
          </p:cNvPicPr>
          <p:nvPr/>
        </p:nvPicPr>
        <p:blipFill>
          <a:blip r:embed="rId4"/>
          <a:stretch>
            <a:fillRect/>
          </a:stretch>
        </p:blipFill>
        <p:spPr>
          <a:xfrm>
            <a:off x="6431998" y="2190700"/>
            <a:ext cx="4683333" cy="3055616"/>
          </a:xfrm>
          <a:prstGeom prst="rect">
            <a:avLst/>
          </a:prstGeom>
        </p:spPr>
      </p:pic>
    </p:spTree>
    <p:extLst>
      <p:ext uri="{BB962C8B-B14F-4D97-AF65-F5344CB8AC3E}">
        <p14:creationId xmlns:p14="http://schemas.microsoft.com/office/powerpoint/2010/main" val="1512541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Two people sitting at a table&#10;&#10;Description generated with high confidence">
            <a:extLst>
              <a:ext uri="{FF2B5EF4-FFF2-40B4-BE49-F238E27FC236}">
                <a16:creationId xmlns:a16="http://schemas.microsoft.com/office/drawing/2014/main" id="{5589E3B9-C15A-46A8-A4AB-BF961217FE4F}"/>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33954" t="14264" r="15249" b="24"/>
          <a:stretch/>
        </p:blipFill>
        <p:spPr>
          <a:xfrm>
            <a:off x="6097557" y="488"/>
            <a:ext cx="6094444" cy="6855127"/>
          </a:xfrm>
        </p:spPr>
      </p:pic>
      <p:sp>
        <p:nvSpPr>
          <p:cNvPr id="7" name="Rectangle 6">
            <a:extLst>
              <a:ext uri="{FF2B5EF4-FFF2-40B4-BE49-F238E27FC236}">
                <a16:creationId xmlns:a16="http://schemas.microsoft.com/office/drawing/2014/main" id="{1F7C8351-B643-44B6-B61D-B13C5106EE13}"/>
              </a:ext>
            </a:extLst>
          </p:cNvPr>
          <p:cNvSpPr/>
          <p:nvPr/>
        </p:nvSpPr>
        <p:spPr bwMode="auto">
          <a:xfrm>
            <a:off x="457551" y="3439726"/>
            <a:ext cx="5110878" cy="724143"/>
          </a:xfrm>
          <a:prstGeom prst="rect">
            <a:avLst/>
          </a:prstGeom>
          <a:noFill/>
          <a:ln w="9525" cap="flat" cmpd="sng" algn="ctr">
            <a:noFill/>
            <a:prstDash val="solid"/>
            <a:headEnd type="none" w="med" len="med"/>
            <a:tailEnd type="none" w="med" len="med"/>
          </a:ln>
          <a:effectLst/>
        </p:spPr>
        <p:txBody>
          <a:bodyPr wrap="square" lIns="0" tIns="0" rIns="0" bIns="0" anchor="t">
            <a:spAutoFit/>
          </a:bodyPr>
          <a:lstStyle/>
          <a:p>
            <a:pPr marL="0" lvl="1" defTabSz="895698">
              <a:spcBef>
                <a:spcPts val="576"/>
              </a:spcBef>
              <a:spcAft>
                <a:spcPts val="576"/>
              </a:spcAft>
              <a:defRPr/>
            </a:pPr>
            <a:r>
              <a:rPr lang="en-US" sz="2353"/>
              <a:t>Define consistent security policies and enable controls</a:t>
            </a:r>
          </a:p>
        </p:txBody>
      </p:sp>
      <p:sp>
        <p:nvSpPr>
          <p:cNvPr id="8" name="Title 1">
            <a:extLst>
              <a:ext uri="{FF2B5EF4-FFF2-40B4-BE49-F238E27FC236}">
                <a16:creationId xmlns:a16="http://schemas.microsoft.com/office/drawing/2014/main" id="{A04BAF46-A95F-4EA1-9D30-21D98FB1E444}"/>
              </a:ext>
            </a:extLst>
          </p:cNvPr>
          <p:cNvSpPr txBox="1">
            <a:spLocks/>
          </p:cNvSpPr>
          <p:nvPr/>
        </p:nvSpPr>
        <p:spPr>
          <a:xfrm>
            <a:off x="457551" y="2731041"/>
            <a:ext cx="5640006" cy="597419"/>
          </a:xfrm>
          <a:prstGeom prst="rect">
            <a:avLst/>
          </a:prstGeom>
        </p:spPr>
        <p:txBody>
          <a:bodyPr vert="horz" wrap="square" lIns="0" tIns="0" rIns="0" bIns="0" rtlCol="0" anchor="ctr">
            <a:spAutoFit/>
          </a:bodyPr>
          <a:lstStyle>
            <a:lvl1pPr algn="l" defTabSz="914367" rtl="0" eaLnBrk="1" latinLnBrk="0" hangingPunct="1">
              <a:lnSpc>
                <a:spcPct val="90000"/>
              </a:lnSpc>
              <a:spcBef>
                <a:spcPct val="0"/>
              </a:spcBef>
              <a:buNone/>
              <a:defRPr lang="en-US" sz="3137" b="0" kern="0" cap="all" spc="118" baseline="0" dirty="0">
                <a:ln w="3175">
                  <a:noFill/>
                </a:ln>
                <a:gradFill>
                  <a:gsLst>
                    <a:gs pos="0">
                      <a:srgbClr val="4B4B4B"/>
                    </a:gs>
                    <a:gs pos="100000">
                      <a:srgbClr val="4B4B4B"/>
                    </a:gs>
                  </a:gsLst>
                  <a:lin ang="5400000" scaled="1"/>
                </a:gradFill>
                <a:effectLst/>
                <a:latin typeface="+mn-lt"/>
                <a:ea typeface="Segoe UI Black" panose="020B0A02040204020203" pitchFamily="34" charset="0"/>
                <a:cs typeface="Segoe UI Black" panose="020B0A02040204020203" pitchFamily="34" charset="0"/>
              </a:defRPr>
            </a:lvl1pPr>
          </a:lstStyle>
          <a:p>
            <a:r>
              <a:rPr lang="en-US" sz="4313" b="1"/>
              <a:t>Control</a:t>
            </a:r>
          </a:p>
        </p:txBody>
      </p:sp>
    </p:spTree>
    <p:extLst>
      <p:ext uri="{BB962C8B-B14F-4D97-AF65-F5344CB8AC3E}">
        <p14:creationId xmlns:p14="http://schemas.microsoft.com/office/powerpoint/2010/main" val="303386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9" name="Picture 648">
            <a:extLst>
              <a:ext uri="{FF2B5EF4-FFF2-40B4-BE49-F238E27FC236}">
                <a16:creationId xmlns:a16="http://schemas.microsoft.com/office/drawing/2014/main" id="{8EEB2FD1-5237-4FA9-9FE1-D0DFBAA5A41E}"/>
              </a:ext>
            </a:extLst>
          </p:cNvPr>
          <p:cNvPicPr>
            <a:picLocks noChangeAspect="1"/>
          </p:cNvPicPr>
          <p:nvPr/>
        </p:nvPicPr>
        <p:blipFill>
          <a:blip r:embed="rId3"/>
          <a:stretch>
            <a:fillRect/>
          </a:stretch>
        </p:blipFill>
        <p:spPr>
          <a:xfrm>
            <a:off x="5379607" y="1028544"/>
            <a:ext cx="6582364" cy="4939830"/>
          </a:xfrm>
          <a:prstGeom prst="rect">
            <a:avLst/>
          </a:prstGeom>
        </p:spPr>
      </p:pic>
      <p:sp>
        <p:nvSpPr>
          <p:cNvPr id="4" name="Rectangle 3"/>
          <p:cNvSpPr/>
          <p:nvPr/>
        </p:nvSpPr>
        <p:spPr>
          <a:xfrm>
            <a:off x="306490" y="2226491"/>
            <a:ext cx="4922655" cy="2202602"/>
          </a:xfrm>
          <a:prstGeom prst="rect">
            <a:avLst/>
          </a:prstGeom>
        </p:spPr>
        <p:txBody>
          <a:bodyPr wrap="square">
            <a:spAutoFit/>
          </a:bodyPr>
          <a:lstStyle/>
          <a:p>
            <a:pPr>
              <a:spcAft>
                <a:spcPts val="2353"/>
              </a:spcAft>
            </a:pPr>
            <a:r>
              <a:rPr lang="en-US" sz="2353" kern="0" cap="all" spc="118">
                <a:gradFill>
                  <a:gsLst>
                    <a:gs pos="0">
                      <a:srgbClr val="4B4B4B"/>
                    </a:gs>
                    <a:gs pos="100000">
                      <a:srgbClr val="4B4B4B"/>
                    </a:gs>
                  </a:gsLst>
                  <a:lin ang="5400000" scaled="1"/>
                </a:gradFill>
                <a:ea typeface="Segoe UI Black" panose="020B0A02040204020203" pitchFamily="34" charset="0"/>
                <a:cs typeface="Segoe UI Black" panose="020B0A02040204020203" pitchFamily="34" charset="0"/>
              </a:rPr>
              <a:t>Use </a:t>
            </a:r>
            <a:r>
              <a:rPr lang="en-US" sz="2353" b="1" kern="0" cap="all" spc="118">
                <a:gradFill>
                  <a:gsLst>
                    <a:gs pos="0">
                      <a:srgbClr val="4B4B4B"/>
                    </a:gs>
                    <a:gs pos="100000">
                      <a:srgbClr val="4B4B4B"/>
                    </a:gs>
                  </a:gsLst>
                  <a:lin ang="5400000" scaled="1"/>
                </a:gradFill>
                <a:ea typeface="Segoe UI Black" panose="020B0A02040204020203" pitchFamily="34" charset="0"/>
                <a:cs typeface="Segoe UI Black" panose="020B0A02040204020203" pitchFamily="34" charset="0"/>
              </a:rPr>
              <a:t>conditional access </a:t>
            </a:r>
            <a:r>
              <a:rPr lang="en-US" sz="2353" kern="0" cap="all" spc="118">
                <a:gradFill>
                  <a:gsLst>
                    <a:gs pos="0">
                      <a:srgbClr val="4B4B4B"/>
                    </a:gs>
                    <a:gs pos="100000">
                      <a:srgbClr val="4B4B4B"/>
                    </a:gs>
                  </a:gsLst>
                  <a:lin ang="5400000" scaled="1"/>
                </a:gradFill>
                <a:ea typeface="Segoe UI Black" panose="020B0A02040204020203" pitchFamily="34" charset="0"/>
                <a:cs typeface="Segoe UI Black" panose="020B0A02040204020203" pitchFamily="34" charset="0"/>
              </a:rPr>
              <a:t>to protect your organization at the front door</a:t>
            </a:r>
          </a:p>
          <a:p>
            <a:pPr>
              <a:spcAft>
                <a:spcPts val="2353"/>
              </a:spcAft>
            </a:pPr>
            <a:r>
              <a:rPr lang="en-US" sz="2353" kern="0" cap="all" spc="118">
                <a:gradFill>
                  <a:gsLst>
                    <a:gs pos="0">
                      <a:srgbClr val="4B4B4B"/>
                    </a:gs>
                    <a:gs pos="100000">
                      <a:srgbClr val="4B4B4B"/>
                    </a:gs>
                  </a:gsLst>
                  <a:lin ang="5400000" scaled="1"/>
                </a:gradFill>
                <a:ea typeface="Segoe UI Black" panose="020B0A02040204020203" pitchFamily="34" charset="0"/>
                <a:cs typeface="Segoe UI Black" panose="020B0A02040204020203" pitchFamily="34" charset="0"/>
              </a:rPr>
              <a:t>Control and protect </a:t>
            </a:r>
            <a:r>
              <a:rPr lang="en-US" sz="2353" b="1" kern="0" cap="all" spc="118">
                <a:gradFill>
                  <a:gsLst>
                    <a:gs pos="0">
                      <a:srgbClr val="4B4B4B"/>
                    </a:gs>
                    <a:gs pos="100000">
                      <a:srgbClr val="4B4B4B"/>
                    </a:gs>
                  </a:gsLst>
                  <a:lin ang="5400000" scaled="1"/>
                </a:gradFill>
                <a:ea typeface="Segoe UI Black" panose="020B0A02040204020203" pitchFamily="34" charset="0"/>
                <a:cs typeface="Segoe UI Black" panose="020B0A02040204020203" pitchFamily="34" charset="0"/>
              </a:rPr>
              <a:t>privileged identities</a:t>
            </a:r>
          </a:p>
        </p:txBody>
      </p:sp>
      <p:sp>
        <p:nvSpPr>
          <p:cNvPr id="35" name="Data Text">
            <a:extLst>
              <a:ext uri="{FF2B5EF4-FFF2-40B4-BE49-F238E27FC236}">
                <a16:creationId xmlns:a16="http://schemas.microsoft.com/office/drawing/2014/main" id="{1DB837BB-66F2-4B46-A49B-A2904C1BDC37}"/>
              </a:ext>
            </a:extLst>
          </p:cNvPr>
          <p:cNvSpPr/>
          <p:nvPr/>
        </p:nvSpPr>
        <p:spPr>
          <a:xfrm>
            <a:off x="9167448" y="125226"/>
            <a:ext cx="388012" cy="115426"/>
          </a:xfrm>
          <a:prstGeom prst="rect">
            <a:avLst/>
          </a:prstGeom>
        </p:spPr>
        <p:txBody>
          <a:bodyPr wrap="none" lIns="0" tIns="0" rIns="0" bIns="0">
            <a:noAutofit/>
          </a:bodyPr>
          <a:lstStyle/>
          <a:p>
            <a:pPr algn="ctr" defTabSz="878441" fontAlgn="base">
              <a:lnSpc>
                <a:spcPct val="90000"/>
              </a:lnSpc>
              <a:spcBef>
                <a:spcPct val="0"/>
              </a:spcBef>
              <a:spcAft>
                <a:spcPct val="0"/>
              </a:spcAft>
              <a:defRPr/>
            </a:pPr>
            <a:r>
              <a:rPr lang="en-US" sz="1078" kern="0">
                <a:solidFill>
                  <a:schemeClr val="tx1">
                    <a:lumMod val="60000"/>
                    <a:lumOff val="40000"/>
                  </a:schemeClr>
                </a:solidFill>
              </a:rPr>
              <a:t>IDENTITY</a:t>
            </a:r>
          </a:p>
        </p:txBody>
      </p:sp>
      <p:grpSp>
        <p:nvGrpSpPr>
          <p:cNvPr id="36" name="Group 35">
            <a:extLst>
              <a:ext uri="{FF2B5EF4-FFF2-40B4-BE49-F238E27FC236}">
                <a16:creationId xmlns:a16="http://schemas.microsoft.com/office/drawing/2014/main" id="{490D6C78-860C-4F39-A438-033D9E0E7BD9}"/>
              </a:ext>
            </a:extLst>
          </p:cNvPr>
          <p:cNvGrpSpPr/>
          <p:nvPr/>
        </p:nvGrpSpPr>
        <p:grpSpPr>
          <a:xfrm>
            <a:off x="10589375" y="314921"/>
            <a:ext cx="518161" cy="535468"/>
            <a:chOff x="9927970" y="486781"/>
            <a:chExt cx="685196" cy="685196"/>
          </a:xfrm>
        </p:grpSpPr>
        <p:sp>
          <p:nvSpPr>
            <p:cNvPr id="37" name="Oval 36">
              <a:extLst>
                <a:ext uri="{FF2B5EF4-FFF2-40B4-BE49-F238E27FC236}">
                  <a16:creationId xmlns:a16="http://schemas.microsoft.com/office/drawing/2014/main" id="{2607A46A-1F65-433A-9D1B-DB9BC66BA5C3}"/>
                </a:ext>
              </a:extLst>
            </p:cNvPr>
            <p:cNvSpPr/>
            <p:nvPr/>
          </p:nvSpPr>
          <p:spPr bwMode="auto">
            <a:xfrm rot="5400000">
              <a:off x="9927970" y="486781"/>
              <a:ext cx="685196" cy="68519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38" name="Group 14">
              <a:extLst>
                <a:ext uri="{FF2B5EF4-FFF2-40B4-BE49-F238E27FC236}">
                  <a16:creationId xmlns:a16="http://schemas.microsoft.com/office/drawing/2014/main" id="{AA0BADAE-B5F8-4EC4-ABF2-9D622F56E58C}"/>
                </a:ext>
              </a:extLst>
            </p:cNvPr>
            <p:cNvGrpSpPr>
              <a:grpSpLocks noChangeAspect="1"/>
            </p:cNvGrpSpPr>
            <p:nvPr/>
          </p:nvGrpSpPr>
          <p:grpSpPr bwMode="auto">
            <a:xfrm>
              <a:off x="10153055" y="673245"/>
              <a:ext cx="235026" cy="312268"/>
              <a:chOff x="5564" y="2790"/>
              <a:chExt cx="198" cy="290"/>
            </a:xfrm>
            <a:solidFill>
              <a:schemeClr val="tx2"/>
            </a:solidFill>
          </p:grpSpPr>
          <p:sp>
            <p:nvSpPr>
              <p:cNvPr id="39" name="Freeform 15">
                <a:extLst>
                  <a:ext uri="{FF2B5EF4-FFF2-40B4-BE49-F238E27FC236}">
                    <a16:creationId xmlns:a16="http://schemas.microsoft.com/office/drawing/2014/main" id="{B8F906CC-88A6-4614-BA12-D00B8819C2E0}"/>
                  </a:ext>
                </a:extLst>
              </p:cNvPr>
              <p:cNvSpPr>
                <a:spLocks noEditPoints="1"/>
              </p:cNvSpPr>
              <p:nvPr/>
            </p:nvSpPr>
            <p:spPr bwMode="auto">
              <a:xfrm>
                <a:off x="5564" y="2790"/>
                <a:ext cx="89" cy="87"/>
              </a:xfrm>
              <a:custGeom>
                <a:avLst/>
                <a:gdLst>
                  <a:gd name="T0" fmla="*/ 89 w 89"/>
                  <a:gd name="T1" fmla="*/ 87 h 87"/>
                  <a:gd name="T2" fmla="*/ 0 w 89"/>
                  <a:gd name="T3" fmla="*/ 87 h 87"/>
                  <a:gd name="T4" fmla="*/ 0 w 89"/>
                  <a:gd name="T5" fmla="*/ 0 h 87"/>
                  <a:gd name="T6" fmla="*/ 89 w 89"/>
                  <a:gd name="T7" fmla="*/ 0 h 87"/>
                  <a:gd name="T8" fmla="*/ 89 w 89"/>
                  <a:gd name="T9" fmla="*/ 87 h 87"/>
                  <a:gd name="T10" fmla="*/ 20 w 89"/>
                  <a:gd name="T11" fmla="*/ 68 h 87"/>
                  <a:gd name="T12" fmla="*/ 69 w 89"/>
                  <a:gd name="T13" fmla="*/ 68 h 87"/>
                  <a:gd name="T14" fmla="*/ 69 w 89"/>
                  <a:gd name="T15" fmla="*/ 19 h 87"/>
                  <a:gd name="T16" fmla="*/ 20 w 89"/>
                  <a:gd name="T17" fmla="*/ 19 h 87"/>
                  <a:gd name="T18" fmla="*/ 20 w 89"/>
                  <a:gd name="T19" fmla="*/ 6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7">
                    <a:moveTo>
                      <a:pt x="89" y="87"/>
                    </a:moveTo>
                    <a:lnTo>
                      <a:pt x="0" y="87"/>
                    </a:lnTo>
                    <a:lnTo>
                      <a:pt x="0" y="0"/>
                    </a:lnTo>
                    <a:lnTo>
                      <a:pt x="89" y="0"/>
                    </a:lnTo>
                    <a:lnTo>
                      <a:pt x="89" y="87"/>
                    </a:lnTo>
                    <a:close/>
                    <a:moveTo>
                      <a:pt x="20" y="68"/>
                    </a:moveTo>
                    <a:lnTo>
                      <a:pt x="69" y="68"/>
                    </a:lnTo>
                    <a:lnTo>
                      <a:pt x="69" y="19"/>
                    </a:lnTo>
                    <a:lnTo>
                      <a:pt x="20" y="19"/>
                    </a:lnTo>
                    <a:lnTo>
                      <a:pt x="20"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784" kern="0">
                  <a:solidFill>
                    <a:sysClr val="windowText" lastClr="000000"/>
                  </a:solidFill>
                </a:endParaRPr>
              </a:p>
            </p:txBody>
          </p:sp>
          <p:sp>
            <p:nvSpPr>
              <p:cNvPr id="40" name="Freeform 16">
                <a:extLst>
                  <a:ext uri="{FF2B5EF4-FFF2-40B4-BE49-F238E27FC236}">
                    <a16:creationId xmlns:a16="http://schemas.microsoft.com/office/drawing/2014/main" id="{E42B9594-38B6-40E0-B652-560D1DB6FA04}"/>
                  </a:ext>
                </a:extLst>
              </p:cNvPr>
              <p:cNvSpPr>
                <a:spLocks noEditPoints="1"/>
              </p:cNvSpPr>
              <p:nvPr/>
            </p:nvSpPr>
            <p:spPr bwMode="auto">
              <a:xfrm>
                <a:off x="5564" y="3000"/>
                <a:ext cx="89" cy="80"/>
              </a:xfrm>
              <a:custGeom>
                <a:avLst/>
                <a:gdLst>
                  <a:gd name="T0" fmla="*/ 89 w 89"/>
                  <a:gd name="T1" fmla="*/ 80 h 80"/>
                  <a:gd name="T2" fmla="*/ 0 w 89"/>
                  <a:gd name="T3" fmla="*/ 80 h 80"/>
                  <a:gd name="T4" fmla="*/ 0 w 89"/>
                  <a:gd name="T5" fmla="*/ 0 h 80"/>
                  <a:gd name="T6" fmla="*/ 89 w 89"/>
                  <a:gd name="T7" fmla="*/ 0 h 80"/>
                  <a:gd name="T8" fmla="*/ 89 w 89"/>
                  <a:gd name="T9" fmla="*/ 80 h 80"/>
                  <a:gd name="T10" fmla="*/ 20 w 89"/>
                  <a:gd name="T11" fmla="*/ 61 h 80"/>
                  <a:gd name="T12" fmla="*/ 69 w 89"/>
                  <a:gd name="T13" fmla="*/ 61 h 80"/>
                  <a:gd name="T14" fmla="*/ 69 w 89"/>
                  <a:gd name="T15" fmla="*/ 20 h 80"/>
                  <a:gd name="T16" fmla="*/ 20 w 89"/>
                  <a:gd name="T17" fmla="*/ 20 h 80"/>
                  <a:gd name="T18" fmla="*/ 20 w 89"/>
                  <a:gd name="T19" fmla="*/ 6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0">
                    <a:moveTo>
                      <a:pt x="89" y="80"/>
                    </a:moveTo>
                    <a:lnTo>
                      <a:pt x="0" y="80"/>
                    </a:lnTo>
                    <a:lnTo>
                      <a:pt x="0" y="0"/>
                    </a:lnTo>
                    <a:lnTo>
                      <a:pt x="89" y="0"/>
                    </a:lnTo>
                    <a:lnTo>
                      <a:pt x="89" y="80"/>
                    </a:lnTo>
                    <a:close/>
                    <a:moveTo>
                      <a:pt x="20" y="61"/>
                    </a:moveTo>
                    <a:lnTo>
                      <a:pt x="69" y="61"/>
                    </a:lnTo>
                    <a:lnTo>
                      <a:pt x="69" y="20"/>
                    </a:lnTo>
                    <a:lnTo>
                      <a:pt x="20" y="20"/>
                    </a:lnTo>
                    <a:lnTo>
                      <a:pt x="2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784" kern="0">
                  <a:solidFill>
                    <a:sysClr val="windowText" lastClr="000000"/>
                  </a:solidFill>
                </a:endParaRPr>
              </a:p>
            </p:txBody>
          </p:sp>
          <p:sp>
            <p:nvSpPr>
              <p:cNvPr id="41" name="Freeform 17">
                <a:extLst>
                  <a:ext uri="{FF2B5EF4-FFF2-40B4-BE49-F238E27FC236}">
                    <a16:creationId xmlns:a16="http://schemas.microsoft.com/office/drawing/2014/main" id="{C80CC9A1-E32D-44D4-B772-BF1D617A5D42}"/>
                  </a:ext>
                </a:extLst>
              </p:cNvPr>
              <p:cNvSpPr>
                <a:spLocks noEditPoints="1"/>
              </p:cNvSpPr>
              <p:nvPr/>
            </p:nvSpPr>
            <p:spPr bwMode="auto">
              <a:xfrm>
                <a:off x="5564" y="2896"/>
                <a:ext cx="198" cy="87"/>
              </a:xfrm>
              <a:custGeom>
                <a:avLst/>
                <a:gdLst>
                  <a:gd name="T0" fmla="*/ 198 w 198"/>
                  <a:gd name="T1" fmla="*/ 87 h 87"/>
                  <a:gd name="T2" fmla="*/ 0 w 198"/>
                  <a:gd name="T3" fmla="*/ 87 h 87"/>
                  <a:gd name="T4" fmla="*/ 0 w 198"/>
                  <a:gd name="T5" fmla="*/ 0 h 87"/>
                  <a:gd name="T6" fmla="*/ 198 w 198"/>
                  <a:gd name="T7" fmla="*/ 0 h 87"/>
                  <a:gd name="T8" fmla="*/ 198 w 198"/>
                  <a:gd name="T9" fmla="*/ 87 h 87"/>
                  <a:gd name="T10" fmla="*/ 20 w 198"/>
                  <a:gd name="T11" fmla="*/ 68 h 87"/>
                  <a:gd name="T12" fmla="*/ 178 w 198"/>
                  <a:gd name="T13" fmla="*/ 68 h 87"/>
                  <a:gd name="T14" fmla="*/ 178 w 198"/>
                  <a:gd name="T15" fmla="*/ 20 h 87"/>
                  <a:gd name="T16" fmla="*/ 20 w 198"/>
                  <a:gd name="T17" fmla="*/ 20 h 87"/>
                  <a:gd name="T18" fmla="*/ 20 w 198"/>
                  <a:gd name="T19" fmla="*/ 6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87">
                    <a:moveTo>
                      <a:pt x="198" y="87"/>
                    </a:moveTo>
                    <a:lnTo>
                      <a:pt x="0" y="87"/>
                    </a:lnTo>
                    <a:lnTo>
                      <a:pt x="0" y="0"/>
                    </a:lnTo>
                    <a:lnTo>
                      <a:pt x="198" y="0"/>
                    </a:lnTo>
                    <a:lnTo>
                      <a:pt x="198" y="87"/>
                    </a:lnTo>
                    <a:close/>
                    <a:moveTo>
                      <a:pt x="20" y="68"/>
                    </a:moveTo>
                    <a:lnTo>
                      <a:pt x="178" y="68"/>
                    </a:lnTo>
                    <a:lnTo>
                      <a:pt x="178" y="20"/>
                    </a:lnTo>
                    <a:lnTo>
                      <a:pt x="20" y="20"/>
                    </a:lnTo>
                    <a:lnTo>
                      <a:pt x="20"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784" kern="0">
                  <a:solidFill>
                    <a:sysClr val="windowText" lastClr="000000"/>
                  </a:solidFill>
                </a:endParaRPr>
              </a:p>
            </p:txBody>
          </p:sp>
          <p:sp>
            <p:nvSpPr>
              <p:cNvPr id="42" name="Rectangle 18">
                <a:extLst>
                  <a:ext uri="{FF2B5EF4-FFF2-40B4-BE49-F238E27FC236}">
                    <a16:creationId xmlns:a16="http://schemas.microsoft.com/office/drawing/2014/main" id="{54CFB5E5-E394-4C42-9F13-0C33D397112C}"/>
                  </a:ext>
                </a:extLst>
              </p:cNvPr>
              <p:cNvSpPr>
                <a:spLocks noChangeArrowheads="1"/>
              </p:cNvSpPr>
              <p:nvPr/>
            </p:nvSpPr>
            <p:spPr bwMode="auto">
              <a:xfrm>
                <a:off x="5673" y="2790"/>
                <a:ext cx="89" cy="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784" kern="0">
                  <a:solidFill>
                    <a:sysClr val="windowText" lastClr="000000"/>
                  </a:solidFill>
                </a:endParaRPr>
              </a:p>
            </p:txBody>
          </p:sp>
        </p:grpSp>
      </p:grpSp>
      <p:grpSp>
        <p:nvGrpSpPr>
          <p:cNvPr id="43" name="Group 42">
            <a:extLst>
              <a:ext uri="{FF2B5EF4-FFF2-40B4-BE49-F238E27FC236}">
                <a16:creationId xmlns:a16="http://schemas.microsoft.com/office/drawing/2014/main" id="{CDCD47AB-DBC5-443A-8447-A53397212B25}"/>
              </a:ext>
            </a:extLst>
          </p:cNvPr>
          <p:cNvGrpSpPr/>
          <p:nvPr/>
        </p:nvGrpSpPr>
        <p:grpSpPr>
          <a:xfrm>
            <a:off x="9845650" y="322315"/>
            <a:ext cx="518160" cy="518160"/>
            <a:chOff x="10660688" y="482552"/>
            <a:chExt cx="685196" cy="685197"/>
          </a:xfrm>
        </p:grpSpPr>
        <p:sp>
          <p:nvSpPr>
            <p:cNvPr id="44" name="Oval 43">
              <a:extLst>
                <a:ext uri="{FF2B5EF4-FFF2-40B4-BE49-F238E27FC236}">
                  <a16:creationId xmlns:a16="http://schemas.microsoft.com/office/drawing/2014/main" id="{824AAAB0-3F13-427B-A009-1E8BFEA4B6B9}"/>
                </a:ext>
              </a:extLst>
            </p:cNvPr>
            <p:cNvSpPr/>
            <p:nvPr/>
          </p:nvSpPr>
          <p:spPr bwMode="auto">
            <a:xfrm rot="5400000">
              <a:off x="10660687" y="482553"/>
              <a:ext cx="685197" cy="68519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45" name="Group 44">
              <a:extLst>
                <a:ext uri="{FF2B5EF4-FFF2-40B4-BE49-F238E27FC236}">
                  <a16:creationId xmlns:a16="http://schemas.microsoft.com/office/drawing/2014/main" id="{EC20ED65-04EE-455A-AE71-D5ABD855FD8C}"/>
                </a:ext>
              </a:extLst>
            </p:cNvPr>
            <p:cNvGrpSpPr/>
            <p:nvPr/>
          </p:nvGrpSpPr>
          <p:grpSpPr>
            <a:xfrm>
              <a:off x="10813825" y="678864"/>
              <a:ext cx="455759" cy="301030"/>
              <a:chOff x="9627677" y="1273017"/>
              <a:chExt cx="390358" cy="257833"/>
            </a:xfrm>
            <a:solidFill>
              <a:schemeClr val="tx2"/>
            </a:solidFill>
          </p:grpSpPr>
          <p:sp>
            <p:nvSpPr>
              <p:cNvPr id="46" name="Rectangle 1760">
                <a:extLst>
                  <a:ext uri="{FF2B5EF4-FFF2-40B4-BE49-F238E27FC236}">
                    <a16:creationId xmlns:a16="http://schemas.microsoft.com/office/drawing/2014/main" id="{2A6717EB-995D-4FCE-8A18-23C5AC3374C0}"/>
                  </a:ext>
                </a:extLst>
              </p:cNvPr>
              <p:cNvSpPr>
                <a:spLocks noChangeArrowheads="1"/>
              </p:cNvSpPr>
              <p:nvPr/>
            </p:nvSpPr>
            <p:spPr bwMode="auto">
              <a:xfrm>
                <a:off x="9772821" y="1438896"/>
                <a:ext cx="17129" cy="34258"/>
              </a:xfrm>
              <a:prstGeom prst="rect">
                <a:avLst/>
              </a:pr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47" name="Rectangle 1761">
                <a:extLst>
                  <a:ext uri="{FF2B5EF4-FFF2-40B4-BE49-F238E27FC236}">
                    <a16:creationId xmlns:a16="http://schemas.microsoft.com/office/drawing/2014/main" id="{5DD426F3-0519-4C40-8840-E25018C45604}"/>
                  </a:ext>
                </a:extLst>
              </p:cNvPr>
              <p:cNvSpPr>
                <a:spLocks noChangeArrowheads="1"/>
              </p:cNvSpPr>
              <p:nvPr/>
            </p:nvSpPr>
            <p:spPr bwMode="auto">
              <a:xfrm>
                <a:off x="9738564" y="1460532"/>
                <a:ext cx="84742" cy="17129"/>
              </a:xfrm>
              <a:prstGeom prst="rect">
                <a:avLst/>
              </a:pr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48" name="Freeform 1762">
                <a:extLst>
                  <a:ext uri="{FF2B5EF4-FFF2-40B4-BE49-F238E27FC236}">
                    <a16:creationId xmlns:a16="http://schemas.microsoft.com/office/drawing/2014/main" id="{8C74FC3E-6C6F-47AA-8166-BE1B5EB081E4}"/>
                  </a:ext>
                </a:extLst>
              </p:cNvPr>
              <p:cNvSpPr>
                <a:spLocks/>
              </p:cNvSpPr>
              <p:nvPr/>
            </p:nvSpPr>
            <p:spPr bwMode="auto">
              <a:xfrm>
                <a:off x="9644806" y="1273017"/>
                <a:ext cx="272258" cy="128015"/>
              </a:xfrm>
              <a:custGeom>
                <a:avLst/>
                <a:gdLst>
                  <a:gd name="T0" fmla="*/ 19 w 302"/>
                  <a:gd name="T1" fmla="*/ 142 h 142"/>
                  <a:gd name="T2" fmla="*/ 0 w 302"/>
                  <a:gd name="T3" fmla="*/ 142 h 142"/>
                  <a:gd name="T4" fmla="*/ 0 w 302"/>
                  <a:gd name="T5" fmla="*/ 0 h 142"/>
                  <a:gd name="T6" fmla="*/ 302 w 302"/>
                  <a:gd name="T7" fmla="*/ 0 h 142"/>
                  <a:gd name="T8" fmla="*/ 302 w 302"/>
                  <a:gd name="T9" fmla="*/ 104 h 142"/>
                  <a:gd name="T10" fmla="*/ 284 w 302"/>
                  <a:gd name="T11" fmla="*/ 104 h 142"/>
                  <a:gd name="T12" fmla="*/ 284 w 302"/>
                  <a:gd name="T13" fmla="*/ 19 h 142"/>
                  <a:gd name="T14" fmla="*/ 19 w 302"/>
                  <a:gd name="T15" fmla="*/ 19 h 142"/>
                  <a:gd name="T16" fmla="*/ 19 w 302"/>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142">
                    <a:moveTo>
                      <a:pt x="19" y="142"/>
                    </a:moveTo>
                    <a:lnTo>
                      <a:pt x="0" y="142"/>
                    </a:lnTo>
                    <a:lnTo>
                      <a:pt x="0" y="0"/>
                    </a:lnTo>
                    <a:lnTo>
                      <a:pt x="302" y="0"/>
                    </a:lnTo>
                    <a:lnTo>
                      <a:pt x="302" y="104"/>
                    </a:lnTo>
                    <a:lnTo>
                      <a:pt x="284" y="104"/>
                    </a:lnTo>
                    <a:lnTo>
                      <a:pt x="284" y="19"/>
                    </a:lnTo>
                    <a:lnTo>
                      <a:pt x="19" y="19"/>
                    </a:lnTo>
                    <a:lnTo>
                      <a:pt x="19" y="142"/>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49" name="Rectangle 1763">
                <a:extLst>
                  <a:ext uri="{FF2B5EF4-FFF2-40B4-BE49-F238E27FC236}">
                    <a16:creationId xmlns:a16="http://schemas.microsoft.com/office/drawing/2014/main" id="{1CE56BDC-9337-422B-AB71-66D2388F8293}"/>
                  </a:ext>
                </a:extLst>
              </p:cNvPr>
              <p:cNvSpPr>
                <a:spLocks noChangeArrowheads="1"/>
              </p:cNvSpPr>
              <p:nvPr/>
            </p:nvSpPr>
            <p:spPr bwMode="auto">
              <a:xfrm>
                <a:off x="9706109" y="1426275"/>
                <a:ext cx="113591" cy="17129"/>
              </a:xfrm>
              <a:prstGeom prst="rect">
                <a:avLst/>
              </a:pr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50" name="Freeform 1764">
                <a:extLst>
                  <a:ext uri="{FF2B5EF4-FFF2-40B4-BE49-F238E27FC236}">
                    <a16:creationId xmlns:a16="http://schemas.microsoft.com/office/drawing/2014/main" id="{F8D0D796-39F1-4640-A35A-DB7F196AFE87}"/>
                  </a:ext>
                </a:extLst>
              </p:cNvPr>
              <p:cNvSpPr>
                <a:spLocks noEditPoints="1"/>
              </p:cNvSpPr>
              <p:nvPr/>
            </p:nvSpPr>
            <p:spPr bwMode="auto">
              <a:xfrm>
                <a:off x="9627677" y="1392017"/>
                <a:ext cx="87447" cy="138833"/>
              </a:xfrm>
              <a:custGeom>
                <a:avLst/>
                <a:gdLst>
                  <a:gd name="T0" fmla="*/ 36 w 41"/>
                  <a:gd name="T1" fmla="*/ 65 h 65"/>
                  <a:gd name="T2" fmla="*/ 5 w 41"/>
                  <a:gd name="T3" fmla="*/ 65 h 65"/>
                  <a:gd name="T4" fmla="*/ 0 w 41"/>
                  <a:gd name="T5" fmla="*/ 60 h 65"/>
                  <a:gd name="T6" fmla="*/ 0 w 41"/>
                  <a:gd name="T7" fmla="*/ 5 h 65"/>
                  <a:gd name="T8" fmla="*/ 5 w 41"/>
                  <a:gd name="T9" fmla="*/ 0 h 65"/>
                  <a:gd name="T10" fmla="*/ 36 w 41"/>
                  <a:gd name="T11" fmla="*/ 0 h 65"/>
                  <a:gd name="T12" fmla="*/ 41 w 41"/>
                  <a:gd name="T13" fmla="*/ 5 h 65"/>
                  <a:gd name="T14" fmla="*/ 41 w 41"/>
                  <a:gd name="T15" fmla="*/ 60 h 65"/>
                  <a:gd name="T16" fmla="*/ 36 w 41"/>
                  <a:gd name="T17" fmla="*/ 65 h 65"/>
                  <a:gd name="T18" fmla="*/ 6 w 41"/>
                  <a:gd name="T19" fmla="*/ 59 h 65"/>
                  <a:gd name="T20" fmla="*/ 35 w 41"/>
                  <a:gd name="T21" fmla="*/ 59 h 65"/>
                  <a:gd name="T22" fmla="*/ 35 w 41"/>
                  <a:gd name="T23" fmla="*/ 6 h 65"/>
                  <a:gd name="T24" fmla="*/ 6 w 41"/>
                  <a:gd name="T25" fmla="*/ 6 h 65"/>
                  <a:gd name="T26" fmla="*/ 6 w 41"/>
                  <a:gd name="T27" fmla="*/ 5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65">
                    <a:moveTo>
                      <a:pt x="36" y="65"/>
                    </a:moveTo>
                    <a:cubicBezTo>
                      <a:pt x="5" y="65"/>
                      <a:pt x="5" y="65"/>
                      <a:pt x="5" y="65"/>
                    </a:cubicBezTo>
                    <a:cubicBezTo>
                      <a:pt x="3" y="65"/>
                      <a:pt x="0" y="62"/>
                      <a:pt x="0" y="60"/>
                    </a:cubicBezTo>
                    <a:cubicBezTo>
                      <a:pt x="0" y="5"/>
                      <a:pt x="0" y="5"/>
                      <a:pt x="0" y="5"/>
                    </a:cubicBezTo>
                    <a:cubicBezTo>
                      <a:pt x="0" y="2"/>
                      <a:pt x="3" y="0"/>
                      <a:pt x="5" y="0"/>
                    </a:cubicBezTo>
                    <a:cubicBezTo>
                      <a:pt x="36" y="0"/>
                      <a:pt x="36" y="0"/>
                      <a:pt x="36" y="0"/>
                    </a:cubicBezTo>
                    <a:cubicBezTo>
                      <a:pt x="39" y="0"/>
                      <a:pt x="41" y="2"/>
                      <a:pt x="41" y="5"/>
                    </a:cubicBezTo>
                    <a:cubicBezTo>
                      <a:pt x="41" y="60"/>
                      <a:pt x="41" y="60"/>
                      <a:pt x="41" y="60"/>
                    </a:cubicBezTo>
                    <a:cubicBezTo>
                      <a:pt x="41" y="62"/>
                      <a:pt x="39" y="65"/>
                      <a:pt x="36" y="65"/>
                    </a:cubicBezTo>
                    <a:close/>
                    <a:moveTo>
                      <a:pt x="6" y="59"/>
                    </a:moveTo>
                    <a:cubicBezTo>
                      <a:pt x="35" y="59"/>
                      <a:pt x="35" y="59"/>
                      <a:pt x="35" y="59"/>
                    </a:cubicBezTo>
                    <a:cubicBezTo>
                      <a:pt x="35" y="6"/>
                      <a:pt x="35" y="6"/>
                      <a:pt x="35" y="6"/>
                    </a:cubicBezTo>
                    <a:cubicBezTo>
                      <a:pt x="6" y="6"/>
                      <a:pt x="6" y="6"/>
                      <a:pt x="6" y="6"/>
                    </a:cubicBezTo>
                    <a:lnTo>
                      <a:pt x="6" y="59"/>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51" name="Rectangle 1765">
                <a:extLst>
                  <a:ext uri="{FF2B5EF4-FFF2-40B4-BE49-F238E27FC236}">
                    <a16:creationId xmlns:a16="http://schemas.microsoft.com/office/drawing/2014/main" id="{556FC99E-1BB1-4712-A2AF-77C820328AE8}"/>
                  </a:ext>
                </a:extLst>
              </p:cNvPr>
              <p:cNvSpPr>
                <a:spLocks noChangeArrowheads="1"/>
              </p:cNvSpPr>
              <p:nvPr/>
            </p:nvSpPr>
            <p:spPr bwMode="auto">
              <a:xfrm>
                <a:off x="9663738" y="1494790"/>
                <a:ext cx="17129" cy="8114"/>
              </a:xfrm>
              <a:prstGeom prst="rect">
                <a:avLst/>
              </a:pr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52" name="Freeform 1766">
                <a:extLst>
                  <a:ext uri="{FF2B5EF4-FFF2-40B4-BE49-F238E27FC236}">
                    <a16:creationId xmlns:a16="http://schemas.microsoft.com/office/drawing/2014/main" id="{EEAC90B7-7D0C-4DD5-8CFD-AD426ADFA113}"/>
                  </a:ext>
                </a:extLst>
              </p:cNvPr>
              <p:cNvSpPr>
                <a:spLocks noEditPoints="1"/>
              </p:cNvSpPr>
              <p:nvPr/>
            </p:nvSpPr>
            <p:spPr bwMode="auto">
              <a:xfrm>
                <a:off x="9820651" y="1365967"/>
                <a:ext cx="197384" cy="149560"/>
              </a:xfrm>
              <a:custGeom>
                <a:avLst/>
                <a:gdLst>
                  <a:gd name="T0" fmla="*/ 87 w 96"/>
                  <a:gd name="T1" fmla="*/ 73 h 73"/>
                  <a:gd name="T2" fmla="*/ 9 w 96"/>
                  <a:gd name="T3" fmla="*/ 73 h 73"/>
                  <a:gd name="T4" fmla="*/ 0 w 96"/>
                  <a:gd name="T5" fmla="*/ 64 h 73"/>
                  <a:gd name="T6" fmla="*/ 0 w 96"/>
                  <a:gd name="T7" fmla="*/ 9 h 73"/>
                  <a:gd name="T8" fmla="*/ 9 w 96"/>
                  <a:gd name="T9" fmla="*/ 0 h 73"/>
                  <a:gd name="T10" fmla="*/ 87 w 96"/>
                  <a:gd name="T11" fmla="*/ 0 h 73"/>
                  <a:gd name="T12" fmla="*/ 96 w 96"/>
                  <a:gd name="T13" fmla="*/ 9 h 73"/>
                  <a:gd name="T14" fmla="*/ 96 w 96"/>
                  <a:gd name="T15" fmla="*/ 64 h 73"/>
                  <a:gd name="T16" fmla="*/ 87 w 96"/>
                  <a:gd name="T17" fmla="*/ 73 h 73"/>
                  <a:gd name="T18" fmla="*/ 9 w 96"/>
                  <a:gd name="T19" fmla="*/ 8 h 73"/>
                  <a:gd name="T20" fmla="*/ 8 w 96"/>
                  <a:gd name="T21" fmla="*/ 9 h 73"/>
                  <a:gd name="T22" fmla="*/ 8 w 96"/>
                  <a:gd name="T23" fmla="*/ 64 h 73"/>
                  <a:gd name="T24" fmla="*/ 9 w 96"/>
                  <a:gd name="T25" fmla="*/ 65 h 73"/>
                  <a:gd name="T26" fmla="*/ 87 w 96"/>
                  <a:gd name="T27" fmla="*/ 65 h 73"/>
                  <a:gd name="T28" fmla="*/ 88 w 96"/>
                  <a:gd name="T29" fmla="*/ 64 h 73"/>
                  <a:gd name="T30" fmla="*/ 88 w 96"/>
                  <a:gd name="T31" fmla="*/ 9 h 73"/>
                  <a:gd name="T32" fmla="*/ 87 w 96"/>
                  <a:gd name="T33" fmla="*/ 8 h 73"/>
                  <a:gd name="T34" fmla="*/ 9 w 96"/>
                  <a:gd name="T35" fmla="*/ 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73">
                    <a:moveTo>
                      <a:pt x="87" y="73"/>
                    </a:moveTo>
                    <a:cubicBezTo>
                      <a:pt x="9" y="73"/>
                      <a:pt x="9" y="73"/>
                      <a:pt x="9" y="73"/>
                    </a:cubicBezTo>
                    <a:cubicBezTo>
                      <a:pt x="4" y="73"/>
                      <a:pt x="0" y="69"/>
                      <a:pt x="0" y="64"/>
                    </a:cubicBezTo>
                    <a:cubicBezTo>
                      <a:pt x="0" y="9"/>
                      <a:pt x="0" y="9"/>
                      <a:pt x="0" y="9"/>
                    </a:cubicBezTo>
                    <a:cubicBezTo>
                      <a:pt x="0" y="4"/>
                      <a:pt x="4" y="0"/>
                      <a:pt x="9" y="0"/>
                    </a:cubicBezTo>
                    <a:cubicBezTo>
                      <a:pt x="87" y="0"/>
                      <a:pt x="87" y="0"/>
                      <a:pt x="87" y="0"/>
                    </a:cubicBezTo>
                    <a:cubicBezTo>
                      <a:pt x="92" y="0"/>
                      <a:pt x="96" y="4"/>
                      <a:pt x="96" y="9"/>
                    </a:cubicBezTo>
                    <a:cubicBezTo>
                      <a:pt x="96" y="64"/>
                      <a:pt x="96" y="64"/>
                      <a:pt x="96" y="64"/>
                    </a:cubicBezTo>
                    <a:cubicBezTo>
                      <a:pt x="96" y="69"/>
                      <a:pt x="92" y="73"/>
                      <a:pt x="87" y="73"/>
                    </a:cubicBezTo>
                    <a:close/>
                    <a:moveTo>
                      <a:pt x="9" y="8"/>
                    </a:moveTo>
                    <a:cubicBezTo>
                      <a:pt x="8" y="8"/>
                      <a:pt x="8" y="9"/>
                      <a:pt x="8" y="9"/>
                    </a:cubicBezTo>
                    <a:cubicBezTo>
                      <a:pt x="8" y="64"/>
                      <a:pt x="8" y="64"/>
                      <a:pt x="8" y="64"/>
                    </a:cubicBezTo>
                    <a:cubicBezTo>
                      <a:pt x="8" y="64"/>
                      <a:pt x="8" y="65"/>
                      <a:pt x="9" y="65"/>
                    </a:cubicBezTo>
                    <a:cubicBezTo>
                      <a:pt x="87" y="65"/>
                      <a:pt x="87" y="65"/>
                      <a:pt x="87" y="65"/>
                    </a:cubicBezTo>
                    <a:cubicBezTo>
                      <a:pt x="87" y="65"/>
                      <a:pt x="88" y="64"/>
                      <a:pt x="88" y="64"/>
                    </a:cubicBezTo>
                    <a:cubicBezTo>
                      <a:pt x="88" y="9"/>
                      <a:pt x="88" y="9"/>
                      <a:pt x="88" y="9"/>
                    </a:cubicBezTo>
                    <a:cubicBezTo>
                      <a:pt x="88" y="9"/>
                      <a:pt x="87" y="8"/>
                      <a:pt x="87" y="8"/>
                    </a:cubicBezTo>
                    <a:lnTo>
                      <a:pt x="9" y="8"/>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53" name="Rectangle 1767">
                <a:extLst>
                  <a:ext uri="{FF2B5EF4-FFF2-40B4-BE49-F238E27FC236}">
                    <a16:creationId xmlns:a16="http://schemas.microsoft.com/office/drawing/2014/main" id="{3B94CB1D-98BD-4AF8-B58F-0990742DA769}"/>
                  </a:ext>
                </a:extLst>
              </p:cNvPr>
              <p:cNvSpPr>
                <a:spLocks noChangeArrowheads="1"/>
              </p:cNvSpPr>
              <p:nvPr/>
            </p:nvSpPr>
            <p:spPr bwMode="auto">
              <a:xfrm>
                <a:off x="9902639" y="1473154"/>
                <a:ext cx="25242" cy="17129"/>
              </a:xfrm>
              <a:prstGeom prst="rect">
                <a:avLst/>
              </a:prstGeom>
              <a:grpFill/>
              <a:ln>
                <a:noFill/>
              </a:ln>
            </p:spPr>
            <p:txBody>
              <a:bodyPr vert="horz" wrap="square" lIns="89642" tIns="44821" rIns="89642" bIns="44821" numCol="1" anchor="t" anchorCtr="0" compatLnSpc="1">
                <a:prstTxWarp prst="textNoShape">
                  <a:avLst/>
                </a:prstTxWarp>
              </a:bodyPr>
              <a:lstStyle/>
              <a:p>
                <a:endParaRPr lang="en-US" sz="1765"/>
              </a:p>
            </p:txBody>
          </p:sp>
        </p:grpSp>
      </p:grpSp>
      <p:grpSp>
        <p:nvGrpSpPr>
          <p:cNvPr id="54" name="Group 53">
            <a:extLst>
              <a:ext uri="{FF2B5EF4-FFF2-40B4-BE49-F238E27FC236}">
                <a16:creationId xmlns:a16="http://schemas.microsoft.com/office/drawing/2014/main" id="{098F488E-5C0F-4247-BE19-568B878F2D18}"/>
              </a:ext>
            </a:extLst>
          </p:cNvPr>
          <p:cNvGrpSpPr/>
          <p:nvPr/>
        </p:nvGrpSpPr>
        <p:grpSpPr>
          <a:xfrm>
            <a:off x="11263514" y="339149"/>
            <a:ext cx="518160" cy="518160"/>
            <a:chOff x="9388518" y="479579"/>
            <a:chExt cx="528550" cy="528550"/>
          </a:xfrm>
        </p:grpSpPr>
        <p:sp>
          <p:nvSpPr>
            <p:cNvPr id="55" name="Oval 54">
              <a:extLst>
                <a:ext uri="{FF2B5EF4-FFF2-40B4-BE49-F238E27FC236}">
                  <a16:creationId xmlns:a16="http://schemas.microsoft.com/office/drawing/2014/main" id="{AB938879-E7F9-453B-A0ED-45A8CBD63AD4}"/>
                </a:ext>
              </a:extLst>
            </p:cNvPr>
            <p:cNvSpPr/>
            <p:nvPr/>
          </p:nvSpPr>
          <p:spPr bwMode="auto">
            <a:xfrm rot="5400000">
              <a:off x="9388518" y="479579"/>
              <a:ext cx="528550" cy="52855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6" name="Freeform 32">
              <a:extLst>
                <a:ext uri="{FF2B5EF4-FFF2-40B4-BE49-F238E27FC236}">
                  <a16:creationId xmlns:a16="http://schemas.microsoft.com/office/drawing/2014/main" id="{A21D0C5F-251F-4BDC-ADA1-E4FBD229BE24}"/>
                </a:ext>
              </a:extLst>
            </p:cNvPr>
            <p:cNvSpPr>
              <a:spLocks/>
            </p:cNvSpPr>
            <p:nvPr/>
          </p:nvSpPr>
          <p:spPr bwMode="auto">
            <a:xfrm>
              <a:off x="9677760" y="666973"/>
              <a:ext cx="92533" cy="76882"/>
            </a:xfrm>
            <a:custGeom>
              <a:avLst/>
              <a:gdLst>
                <a:gd name="T0" fmla="*/ 31 w 126"/>
                <a:gd name="T1" fmla="*/ 110 h 110"/>
                <a:gd name="T2" fmla="*/ 0 w 126"/>
                <a:gd name="T3" fmla="*/ 54 h 110"/>
                <a:gd name="T4" fmla="*/ 31 w 126"/>
                <a:gd name="T5" fmla="*/ 0 h 110"/>
                <a:gd name="T6" fmla="*/ 95 w 126"/>
                <a:gd name="T7" fmla="*/ 0 h 110"/>
                <a:gd name="T8" fmla="*/ 126 w 126"/>
                <a:gd name="T9" fmla="*/ 54 h 110"/>
                <a:gd name="T10" fmla="*/ 95 w 126"/>
                <a:gd name="T11" fmla="*/ 110 h 110"/>
                <a:gd name="T12" fmla="*/ 31 w 126"/>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26" h="110">
                  <a:moveTo>
                    <a:pt x="31" y="110"/>
                  </a:moveTo>
                  <a:lnTo>
                    <a:pt x="0" y="54"/>
                  </a:lnTo>
                  <a:lnTo>
                    <a:pt x="31" y="0"/>
                  </a:lnTo>
                  <a:lnTo>
                    <a:pt x="95" y="0"/>
                  </a:lnTo>
                  <a:lnTo>
                    <a:pt x="126" y="54"/>
                  </a:lnTo>
                  <a:lnTo>
                    <a:pt x="95" y="110"/>
                  </a:lnTo>
                  <a:lnTo>
                    <a:pt x="31" y="110"/>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sp>
          <p:nvSpPr>
            <p:cNvPr id="57" name="Freeform 34">
              <a:extLst>
                <a:ext uri="{FF2B5EF4-FFF2-40B4-BE49-F238E27FC236}">
                  <a16:creationId xmlns:a16="http://schemas.microsoft.com/office/drawing/2014/main" id="{F648425D-BA75-4B3C-9170-4430A9B88645}"/>
                </a:ext>
              </a:extLst>
            </p:cNvPr>
            <p:cNvSpPr>
              <a:spLocks/>
            </p:cNvSpPr>
            <p:nvPr/>
          </p:nvSpPr>
          <p:spPr bwMode="auto">
            <a:xfrm>
              <a:off x="9535289" y="666973"/>
              <a:ext cx="92533" cy="76882"/>
            </a:xfrm>
            <a:custGeom>
              <a:avLst/>
              <a:gdLst>
                <a:gd name="T0" fmla="*/ 32 w 126"/>
                <a:gd name="T1" fmla="*/ 110 h 110"/>
                <a:gd name="T2" fmla="*/ 0 w 126"/>
                <a:gd name="T3" fmla="*/ 54 h 110"/>
                <a:gd name="T4" fmla="*/ 32 w 126"/>
                <a:gd name="T5" fmla="*/ 0 h 110"/>
                <a:gd name="T6" fmla="*/ 95 w 126"/>
                <a:gd name="T7" fmla="*/ 0 h 110"/>
                <a:gd name="T8" fmla="*/ 126 w 126"/>
                <a:gd name="T9" fmla="*/ 54 h 110"/>
                <a:gd name="T10" fmla="*/ 95 w 126"/>
                <a:gd name="T11" fmla="*/ 110 h 110"/>
                <a:gd name="T12" fmla="*/ 32 w 126"/>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26" h="110">
                  <a:moveTo>
                    <a:pt x="32" y="110"/>
                  </a:moveTo>
                  <a:lnTo>
                    <a:pt x="0" y="54"/>
                  </a:lnTo>
                  <a:lnTo>
                    <a:pt x="32" y="0"/>
                  </a:lnTo>
                  <a:lnTo>
                    <a:pt x="95" y="0"/>
                  </a:lnTo>
                  <a:lnTo>
                    <a:pt x="126" y="54"/>
                  </a:lnTo>
                  <a:lnTo>
                    <a:pt x="95" y="110"/>
                  </a:lnTo>
                  <a:lnTo>
                    <a:pt x="32" y="110"/>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sp>
          <p:nvSpPr>
            <p:cNvPr id="58" name="Freeform 35">
              <a:extLst>
                <a:ext uri="{FF2B5EF4-FFF2-40B4-BE49-F238E27FC236}">
                  <a16:creationId xmlns:a16="http://schemas.microsoft.com/office/drawing/2014/main" id="{EB58CA38-99FE-4791-AC2D-B0A9B4C4472F}"/>
                </a:ext>
              </a:extLst>
            </p:cNvPr>
            <p:cNvSpPr>
              <a:spLocks/>
            </p:cNvSpPr>
            <p:nvPr/>
          </p:nvSpPr>
          <p:spPr bwMode="auto">
            <a:xfrm>
              <a:off x="9606525" y="795436"/>
              <a:ext cx="94002" cy="77581"/>
            </a:xfrm>
            <a:custGeom>
              <a:avLst/>
              <a:gdLst>
                <a:gd name="T0" fmla="*/ 34 w 128"/>
                <a:gd name="T1" fmla="*/ 111 h 111"/>
                <a:gd name="T2" fmla="*/ 0 w 128"/>
                <a:gd name="T3" fmla="*/ 54 h 111"/>
                <a:gd name="T4" fmla="*/ 34 w 128"/>
                <a:gd name="T5" fmla="*/ 0 h 111"/>
                <a:gd name="T6" fmla="*/ 97 w 128"/>
                <a:gd name="T7" fmla="*/ 0 h 111"/>
                <a:gd name="T8" fmla="*/ 128 w 128"/>
                <a:gd name="T9" fmla="*/ 54 h 111"/>
                <a:gd name="T10" fmla="*/ 97 w 128"/>
                <a:gd name="T11" fmla="*/ 111 h 111"/>
                <a:gd name="T12" fmla="*/ 34 w 128"/>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128" h="111">
                  <a:moveTo>
                    <a:pt x="34" y="111"/>
                  </a:moveTo>
                  <a:lnTo>
                    <a:pt x="0" y="54"/>
                  </a:lnTo>
                  <a:lnTo>
                    <a:pt x="34" y="0"/>
                  </a:lnTo>
                  <a:lnTo>
                    <a:pt x="97" y="0"/>
                  </a:lnTo>
                  <a:lnTo>
                    <a:pt x="128" y="54"/>
                  </a:lnTo>
                  <a:lnTo>
                    <a:pt x="97" y="111"/>
                  </a:lnTo>
                  <a:lnTo>
                    <a:pt x="34" y="111"/>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sp>
          <p:nvSpPr>
            <p:cNvPr id="59" name="Freeform 33">
              <a:extLst>
                <a:ext uri="{FF2B5EF4-FFF2-40B4-BE49-F238E27FC236}">
                  <a16:creationId xmlns:a16="http://schemas.microsoft.com/office/drawing/2014/main" id="{2235EC89-1615-4DE8-A032-2343B9DF1096}"/>
                </a:ext>
              </a:extLst>
            </p:cNvPr>
            <p:cNvSpPr>
              <a:spLocks/>
            </p:cNvSpPr>
            <p:nvPr/>
          </p:nvSpPr>
          <p:spPr bwMode="auto">
            <a:xfrm>
              <a:off x="9677760" y="743856"/>
              <a:ext cx="92533" cy="76882"/>
            </a:xfrm>
            <a:custGeom>
              <a:avLst/>
              <a:gdLst>
                <a:gd name="T0" fmla="*/ 31 w 126"/>
                <a:gd name="T1" fmla="*/ 110 h 110"/>
                <a:gd name="T2" fmla="*/ 0 w 126"/>
                <a:gd name="T3" fmla="*/ 56 h 110"/>
                <a:gd name="T4" fmla="*/ 31 w 126"/>
                <a:gd name="T5" fmla="*/ 0 h 110"/>
                <a:gd name="T6" fmla="*/ 95 w 126"/>
                <a:gd name="T7" fmla="*/ 0 h 110"/>
                <a:gd name="T8" fmla="*/ 126 w 126"/>
                <a:gd name="T9" fmla="*/ 56 h 110"/>
                <a:gd name="T10" fmla="*/ 95 w 126"/>
                <a:gd name="T11" fmla="*/ 110 h 110"/>
                <a:gd name="T12" fmla="*/ 31 w 126"/>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26" h="110">
                  <a:moveTo>
                    <a:pt x="31" y="110"/>
                  </a:moveTo>
                  <a:lnTo>
                    <a:pt x="0" y="56"/>
                  </a:lnTo>
                  <a:lnTo>
                    <a:pt x="31" y="0"/>
                  </a:lnTo>
                  <a:lnTo>
                    <a:pt x="95" y="0"/>
                  </a:lnTo>
                  <a:lnTo>
                    <a:pt x="126" y="56"/>
                  </a:lnTo>
                  <a:lnTo>
                    <a:pt x="95" y="110"/>
                  </a:lnTo>
                  <a:lnTo>
                    <a:pt x="31" y="110"/>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sp>
          <p:nvSpPr>
            <p:cNvPr id="60" name="Freeform 34">
              <a:extLst>
                <a:ext uri="{FF2B5EF4-FFF2-40B4-BE49-F238E27FC236}">
                  <a16:creationId xmlns:a16="http://schemas.microsoft.com/office/drawing/2014/main" id="{3A7C2BA6-97AD-4ECD-A863-04F0476F978D}"/>
                </a:ext>
              </a:extLst>
            </p:cNvPr>
            <p:cNvSpPr>
              <a:spLocks/>
            </p:cNvSpPr>
            <p:nvPr/>
          </p:nvSpPr>
          <p:spPr bwMode="auto">
            <a:xfrm>
              <a:off x="9613100" y="635444"/>
              <a:ext cx="92533" cy="76882"/>
            </a:xfrm>
            <a:custGeom>
              <a:avLst/>
              <a:gdLst>
                <a:gd name="T0" fmla="*/ 32 w 126"/>
                <a:gd name="T1" fmla="*/ 110 h 110"/>
                <a:gd name="T2" fmla="*/ 0 w 126"/>
                <a:gd name="T3" fmla="*/ 54 h 110"/>
                <a:gd name="T4" fmla="*/ 32 w 126"/>
                <a:gd name="T5" fmla="*/ 0 h 110"/>
                <a:gd name="T6" fmla="*/ 95 w 126"/>
                <a:gd name="T7" fmla="*/ 0 h 110"/>
                <a:gd name="T8" fmla="*/ 126 w 126"/>
                <a:gd name="T9" fmla="*/ 54 h 110"/>
                <a:gd name="T10" fmla="*/ 95 w 126"/>
                <a:gd name="T11" fmla="*/ 110 h 110"/>
                <a:gd name="T12" fmla="*/ 32 w 126"/>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26" h="110">
                  <a:moveTo>
                    <a:pt x="32" y="110"/>
                  </a:moveTo>
                  <a:lnTo>
                    <a:pt x="0" y="54"/>
                  </a:lnTo>
                  <a:lnTo>
                    <a:pt x="32" y="0"/>
                  </a:lnTo>
                  <a:lnTo>
                    <a:pt x="95" y="0"/>
                  </a:lnTo>
                  <a:lnTo>
                    <a:pt x="126" y="54"/>
                  </a:lnTo>
                  <a:lnTo>
                    <a:pt x="95" y="110"/>
                  </a:lnTo>
                  <a:lnTo>
                    <a:pt x="32" y="110"/>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sp>
          <p:nvSpPr>
            <p:cNvPr id="61" name="Freeform 35">
              <a:extLst>
                <a:ext uri="{FF2B5EF4-FFF2-40B4-BE49-F238E27FC236}">
                  <a16:creationId xmlns:a16="http://schemas.microsoft.com/office/drawing/2014/main" id="{234EE591-11B2-45CE-AFB4-3F392511932A}"/>
                </a:ext>
              </a:extLst>
            </p:cNvPr>
            <p:cNvSpPr>
              <a:spLocks/>
            </p:cNvSpPr>
            <p:nvPr/>
          </p:nvSpPr>
          <p:spPr bwMode="auto">
            <a:xfrm>
              <a:off x="9598352" y="726166"/>
              <a:ext cx="94002" cy="77581"/>
            </a:xfrm>
            <a:custGeom>
              <a:avLst/>
              <a:gdLst>
                <a:gd name="T0" fmla="*/ 34 w 128"/>
                <a:gd name="T1" fmla="*/ 111 h 111"/>
                <a:gd name="T2" fmla="*/ 0 w 128"/>
                <a:gd name="T3" fmla="*/ 54 h 111"/>
                <a:gd name="T4" fmla="*/ 34 w 128"/>
                <a:gd name="T5" fmla="*/ 0 h 111"/>
                <a:gd name="T6" fmla="*/ 97 w 128"/>
                <a:gd name="T7" fmla="*/ 0 h 111"/>
                <a:gd name="T8" fmla="*/ 128 w 128"/>
                <a:gd name="T9" fmla="*/ 54 h 111"/>
                <a:gd name="T10" fmla="*/ 97 w 128"/>
                <a:gd name="T11" fmla="*/ 111 h 111"/>
                <a:gd name="T12" fmla="*/ 34 w 128"/>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128" h="111">
                  <a:moveTo>
                    <a:pt x="34" y="111"/>
                  </a:moveTo>
                  <a:lnTo>
                    <a:pt x="0" y="54"/>
                  </a:lnTo>
                  <a:lnTo>
                    <a:pt x="34" y="0"/>
                  </a:lnTo>
                  <a:lnTo>
                    <a:pt x="97" y="0"/>
                  </a:lnTo>
                  <a:lnTo>
                    <a:pt x="128" y="54"/>
                  </a:lnTo>
                  <a:lnTo>
                    <a:pt x="97" y="111"/>
                  </a:lnTo>
                  <a:lnTo>
                    <a:pt x="34" y="111"/>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grpSp>
      <p:sp>
        <p:nvSpPr>
          <p:cNvPr id="62" name="Oval 61">
            <a:extLst>
              <a:ext uri="{FF2B5EF4-FFF2-40B4-BE49-F238E27FC236}">
                <a16:creationId xmlns:a16="http://schemas.microsoft.com/office/drawing/2014/main" id="{FB3094B9-BD96-4D2D-9730-C260AFF87806}"/>
              </a:ext>
            </a:extLst>
          </p:cNvPr>
          <p:cNvSpPr/>
          <p:nvPr/>
        </p:nvSpPr>
        <p:spPr bwMode="auto">
          <a:xfrm rot="5400000">
            <a:off x="9089247" y="297794"/>
            <a:ext cx="546309" cy="53905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3" name="Freeform 5">
            <a:extLst>
              <a:ext uri="{FF2B5EF4-FFF2-40B4-BE49-F238E27FC236}">
                <a16:creationId xmlns:a16="http://schemas.microsoft.com/office/drawing/2014/main" id="{C892FE6B-D5D6-4996-AEA2-5EDF3A017B1D}"/>
              </a:ext>
            </a:extLst>
          </p:cNvPr>
          <p:cNvSpPr>
            <a:spLocks noEditPoints="1"/>
          </p:cNvSpPr>
          <p:nvPr/>
        </p:nvSpPr>
        <p:spPr bwMode="auto">
          <a:xfrm>
            <a:off x="9241613" y="431258"/>
            <a:ext cx="239683" cy="256592"/>
          </a:xfrm>
          <a:custGeom>
            <a:avLst/>
            <a:gdLst>
              <a:gd name="T0" fmla="*/ 120 w 120"/>
              <a:gd name="T1" fmla="*/ 120 h 120"/>
              <a:gd name="T2" fmla="*/ 120 w 120"/>
              <a:gd name="T3" fmla="*/ 0 h 120"/>
              <a:gd name="T4" fmla="*/ 0 w 120"/>
              <a:gd name="T5" fmla="*/ 0 h 120"/>
              <a:gd name="T6" fmla="*/ 0 w 120"/>
              <a:gd name="T7" fmla="*/ 120 h 120"/>
              <a:gd name="T8" fmla="*/ 24 w 120"/>
              <a:gd name="T9" fmla="*/ 120 h 120"/>
              <a:gd name="T10" fmla="*/ 24 w 120"/>
              <a:gd name="T11" fmla="*/ 116 h 120"/>
              <a:gd name="T12" fmla="*/ 60 w 120"/>
              <a:gd name="T13" fmla="*/ 80 h 120"/>
              <a:gd name="T14" fmla="*/ 96 w 120"/>
              <a:gd name="T15" fmla="*/ 116 h 120"/>
              <a:gd name="T16" fmla="*/ 96 w 120"/>
              <a:gd name="T17" fmla="*/ 120 h 120"/>
              <a:gd name="T18" fmla="*/ 120 w 120"/>
              <a:gd name="T19" fmla="*/ 120 h 120"/>
              <a:gd name="T20" fmla="*/ 77 w 120"/>
              <a:gd name="T21" fmla="*/ 75 h 120"/>
              <a:gd name="T22" fmla="*/ 92 w 120"/>
              <a:gd name="T23" fmla="*/ 48 h 120"/>
              <a:gd name="T24" fmla="*/ 60 w 120"/>
              <a:gd name="T25" fmla="*/ 16 h 120"/>
              <a:gd name="T26" fmla="*/ 28 w 120"/>
              <a:gd name="T27" fmla="*/ 48 h 120"/>
              <a:gd name="T28" fmla="*/ 43 w 120"/>
              <a:gd name="T29" fmla="*/ 75 h 120"/>
              <a:gd name="T30" fmla="*/ 16 w 120"/>
              <a:gd name="T31" fmla="*/ 112 h 120"/>
              <a:gd name="T32" fmla="*/ 8 w 120"/>
              <a:gd name="T33" fmla="*/ 112 h 120"/>
              <a:gd name="T34" fmla="*/ 8 w 120"/>
              <a:gd name="T35" fmla="*/ 8 h 120"/>
              <a:gd name="T36" fmla="*/ 112 w 120"/>
              <a:gd name="T37" fmla="*/ 8 h 120"/>
              <a:gd name="T38" fmla="*/ 112 w 120"/>
              <a:gd name="T39" fmla="*/ 112 h 120"/>
              <a:gd name="T40" fmla="*/ 104 w 120"/>
              <a:gd name="T41" fmla="*/ 112 h 120"/>
              <a:gd name="T42" fmla="*/ 77 w 120"/>
              <a:gd name="T43" fmla="*/ 75 h 120"/>
              <a:gd name="T44" fmla="*/ 60 w 120"/>
              <a:gd name="T45" fmla="*/ 72 h 120"/>
              <a:gd name="T46" fmla="*/ 36 w 120"/>
              <a:gd name="T47" fmla="*/ 48 h 120"/>
              <a:gd name="T48" fmla="*/ 60 w 120"/>
              <a:gd name="T49" fmla="*/ 24 h 120"/>
              <a:gd name="T50" fmla="*/ 84 w 120"/>
              <a:gd name="T51" fmla="*/ 48 h 120"/>
              <a:gd name="T52" fmla="*/ 60 w 120"/>
              <a:gd name="T53" fmla="*/ 7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120"/>
                </a:moveTo>
                <a:cubicBezTo>
                  <a:pt x="120" y="0"/>
                  <a:pt x="120" y="0"/>
                  <a:pt x="120" y="0"/>
                </a:cubicBez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lnTo>
                  <a:pt x="120" y="120"/>
                </a:lnTo>
                <a:close/>
                <a:moveTo>
                  <a:pt x="77" y="75"/>
                </a:moveTo>
                <a:cubicBezTo>
                  <a:pt x="86" y="70"/>
                  <a:pt x="92" y="60"/>
                  <a:pt x="92" y="48"/>
                </a:cubicBezTo>
                <a:cubicBezTo>
                  <a:pt x="92" y="30"/>
                  <a:pt x="78" y="16"/>
                  <a:pt x="60" y="16"/>
                </a:cubicBezTo>
                <a:cubicBezTo>
                  <a:pt x="42" y="16"/>
                  <a:pt x="28" y="30"/>
                  <a:pt x="28" y="48"/>
                </a:cubicBezTo>
                <a:cubicBezTo>
                  <a:pt x="28" y="60"/>
                  <a:pt x="34" y="70"/>
                  <a:pt x="43" y="75"/>
                </a:cubicBezTo>
                <a:cubicBezTo>
                  <a:pt x="29" y="81"/>
                  <a:pt x="18" y="95"/>
                  <a:pt x="16" y="112"/>
                </a:cubicBezTo>
                <a:cubicBezTo>
                  <a:pt x="8" y="112"/>
                  <a:pt x="8" y="112"/>
                  <a:pt x="8" y="112"/>
                </a:cubicBezTo>
                <a:cubicBezTo>
                  <a:pt x="8" y="8"/>
                  <a:pt x="8" y="8"/>
                  <a:pt x="8" y="8"/>
                </a:cubicBezTo>
                <a:cubicBezTo>
                  <a:pt x="112" y="8"/>
                  <a:pt x="112" y="8"/>
                  <a:pt x="112" y="8"/>
                </a:cubicBezTo>
                <a:cubicBezTo>
                  <a:pt x="112" y="112"/>
                  <a:pt x="112" y="112"/>
                  <a:pt x="112" y="112"/>
                </a:cubicBezTo>
                <a:cubicBezTo>
                  <a:pt x="104" y="112"/>
                  <a:pt x="104" y="112"/>
                  <a:pt x="104" y="112"/>
                </a:cubicBezTo>
                <a:cubicBezTo>
                  <a:pt x="102" y="95"/>
                  <a:pt x="91" y="81"/>
                  <a:pt x="77" y="75"/>
                </a:cubicBezTo>
                <a:moveTo>
                  <a:pt x="60" y="72"/>
                </a:moveTo>
                <a:cubicBezTo>
                  <a:pt x="47" y="72"/>
                  <a:pt x="36" y="61"/>
                  <a:pt x="36" y="48"/>
                </a:cubicBezTo>
                <a:cubicBezTo>
                  <a:pt x="36" y="35"/>
                  <a:pt x="47" y="24"/>
                  <a:pt x="60" y="24"/>
                </a:cubicBezTo>
                <a:cubicBezTo>
                  <a:pt x="73" y="24"/>
                  <a:pt x="84" y="35"/>
                  <a:pt x="84" y="48"/>
                </a:cubicBezTo>
                <a:cubicBezTo>
                  <a:pt x="84" y="61"/>
                  <a:pt x="73" y="72"/>
                  <a:pt x="60" y="72"/>
                </a:cubicBezTo>
              </a:path>
            </a:pathLst>
          </a:custGeom>
          <a:solidFill>
            <a:schemeClr val="bg1"/>
          </a:solidFill>
          <a:ln w="3175" cap="flat" cmpd="sng" algn="ctr">
            <a:solidFill>
              <a:schemeClr val="bg1"/>
            </a:solidFill>
            <a:prstDash val="solid"/>
            <a:headEnd type="none" w="med" len="med"/>
            <a:tailEnd type="none" w="med" len="med"/>
          </a:ln>
          <a:effectLst/>
        </p:spPr>
        <p:txBody>
          <a:bodyPr vert="horz" wrap="square" lIns="0" tIns="44814" rIns="0" bIns="44814" numCol="1" rtlCol="0" anchor="ctr" anchorCtr="0" compatLnSpc="1">
            <a:prstTxWarp prst="textNoShape">
              <a:avLst/>
            </a:prstTxWarp>
          </a:bodyPr>
          <a:lstStyle/>
          <a:p>
            <a:pPr algn="ctr" defTabSz="895923" fontAlgn="base">
              <a:spcBef>
                <a:spcPct val="0"/>
              </a:spcBef>
              <a:spcAft>
                <a:spcPct val="0"/>
              </a:spcAft>
            </a:pPr>
            <a:endParaRPr lang="en-US" sz="1922" kern="0">
              <a:gradFill>
                <a:gsLst>
                  <a:gs pos="0">
                    <a:srgbClr val="FFFFFF"/>
                  </a:gs>
                  <a:gs pos="100000">
                    <a:srgbClr val="FFFFFF"/>
                  </a:gs>
                </a:gsLst>
                <a:lin ang="5400000" scaled="0"/>
              </a:gradFill>
              <a:latin typeface="Segoe UI Semilight"/>
            </a:endParaRPr>
          </a:p>
        </p:txBody>
      </p:sp>
      <p:sp>
        <p:nvSpPr>
          <p:cNvPr id="2" name="Rectangle 1">
            <a:extLst>
              <a:ext uri="{FF2B5EF4-FFF2-40B4-BE49-F238E27FC236}">
                <a16:creationId xmlns:a16="http://schemas.microsoft.com/office/drawing/2014/main" id="{5CBE833A-B3D7-4D66-A3C8-C589228D3467}"/>
              </a:ext>
            </a:extLst>
          </p:cNvPr>
          <p:cNvSpPr/>
          <p:nvPr/>
        </p:nvSpPr>
        <p:spPr>
          <a:xfrm>
            <a:off x="225261" y="115529"/>
            <a:ext cx="7910168" cy="935351"/>
          </a:xfrm>
          <a:prstGeom prst="rect">
            <a:avLst/>
          </a:prstGeom>
        </p:spPr>
        <p:txBody>
          <a:bodyPr wrap="square">
            <a:spAutoFit/>
          </a:bodyPr>
          <a:lstStyle/>
          <a:p>
            <a:pPr marL="0" lvl="1" defTabSz="895698">
              <a:spcBef>
                <a:spcPts val="576"/>
              </a:spcBef>
              <a:spcAft>
                <a:spcPts val="576"/>
              </a:spcAft>
              <a:defRPr/>
            </a:pPr>
            <a:r>
              <a:rPr lang="en-US" sz="2745" b="1" cap="all"/>
              <a:t>Define consistent security policies and enable controls FOR USERS</a:t>
            </a:r>
          </a:p>
        </p:txBody>
      </p:sp>
    </p:spTree>
    <p:extLst>
      <p:ext uri="{BB962C8B-B14F-4D97-AF65-F5344CB8AC3E}">
        <p14:creationId xmlns:p14="http://schemas.microsoft.com/office/powerpoint/2010/main" val="20930869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C9831DFC-51A7-4775-A737-8C065D0E20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972445" y="1803324"/>
            <a:ext cx="7219556" cy="3731611"/>
          </a:xfrm>
          <a:prstGeom prst="rect">
            <a:avLst/>
          </a:prstGeom>
        </p:spPr>
      </p:pic>
      <p:sp>
        <p:nvSpPr>
          <p:cNvPr id="42" name="Title 2">
            <a:extLst>
              <a:ext uri="{FF2B5EF4-FFF2-40B4-BE49-F238E27FC236}">
                <a16:creationId xmlns:a16="http://schemas.microsoft.com/office/drawing/2014/main" id="{C89F2419-1AD7-49F8-9A45-803AE4E19963}"/>
              </a:ext>
            </a:extLst>
          </p:cNvPr>
          <p:cNvSpPr txBox="1">
            <a:spLocks/>
          </p:cNvSpPr>
          <p:nvPr/>
        </p:nvSpPr>
        <p:spPr>
          <a:xfrm>
            <a:off x="345763" y="2979232"/>
            <a:ext cx="5120242" cy="899537"/>
          </a:xfrm>
          <a:prstGeom prst="rect">
            <a:avLst/>
          </a:prstGeom>
        </p:spPr>
        <p:txBody>
          <a:bodyPr anchor="ct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00000"/>
              </a:lnSpc>
              <a:spcAft>
                <a:spcPts val="2353"/>
              </a:spcAft>
            </a:pPr>
            <a:r>
              <a:rPr lang="en-US" sz="2353" kern="0" cap="all" spc="118">
                <a:solidFill>
                  <a:schemeClr val="tx1"/>
                </a:solidFill>
                <a:latin typeface="+mn-lt"/>
                <a:ea typeface="Segoe UI Black" panose="020B0A02040204020203" pitchFamily="34" charset="0"/>
                <a:cs typeface="Segoe UI Black" panose="020B0A02040204020203" pitchFamily="34" charset="0"/>
              </a:rPr>
              <a:t>One place to configure </a:t>
            </a:r>
            <a:br>
              <a:rPr lang="en-US" sz="2353" kern="0" cap="all" spc="118">
                <a:solidFill>
                  <a:schemeClr val="tx1"/>
                </a:solidFill>
                <a:latin typeface="+mn-lt"/>
                <a:ea typeface="Segoe UI Black" panose="020B0A02040204020203" pitchFamily="34" charset="0"/>
                <a:cs typeface="Segoe UI Black" panose="020B0A02040204020203" pitchFamily="34" charset="0"/>
              </a:rPr>
            </a:br>
            <a:r>
              <a:rPr lang="en-US" sz="2353" kern="0" cap="all" spc="118">
                <a:solidFill>
                  <a:schemeClr val="tx1"/>
                </a:solidFill>
                <a:latin typeface="+mn-lt"/>
                <a:ea typeface="Segoe UI Black" panose="020B0A02040204020203" pitchFamily="34" charset="0"/>
                <a:cs typeface="Segoe UI Black" panose="020B0A02040204020203" pitchFamily="34" charset="0"/>
              </a:rPr>
              <a:t>the </a:t>
            </a:r>
            <a:r>
              <a:rPr lang="en-US" sz="2353" b="1" kern="0" cap="all" spc="118">
                <a:solidFill>
                  <a:schemeClr val="tx1"/>
                </a:solidFill>
                <a:latin typeface="+mn-lt"/>
                <a:ea typeface="Segoe UI Black" panose="020B0A02040204020203" pitchFamily="34" charset="0"/>
                <a:cs typeface="Segoe UI Black" panose="020B0A02040204020203" pitchFamily="34" charset="0"/>
              </a:rPr>
              <a:t>full Windows Security stack</a:t>
            </a:r>
          </a:p>
          <a:p>
            <a:pPr>
              <a:lnSpc>
                <a:spcPct val="100000"/>
              </a:lnSpc>
              <a:spcAft>
                <a:spcPts val="2353"/>
              </a:spcAft>
            </a:pPr>
            <a:r>
              <a:rPr lang="en-US" sz="2353" kern="0" cap="all" spc="118">
                <a:solidFill>
                  <a:schemeClr val="tx1"/>
                </a:solidFill>
                <a:latin typeface="+mn-lt"/>
                <a:ea typeface="Segoe UI Black" panose="020B0A02040204020203" pitchFamily="34" charset="0"/>
                <a:cs typeface="Segoe UI Black" panose="020B0A02040204020203" pitchFamily="34" charset="0"/>
              </a:rPr>
              <a:t>Control </a:t>
            </a:r>
            <a:r>
              <a:rPr lang="en-US" sz="2353" b="1" kern="0" cap="all" spc="118">
                <a:solidFill>
                  <a:schemeClr val="tx1"/>
                </a:solidFill>
                <a:latin typeface="+mn-lt"/>
                <a:ea typeface="Segoe UI Black" panose="020B0A02040204020203" pitchFamily="34" charset="0"/>
                <a:cs typeface="Segoe UI Black" panose="020B0A02040204020203" pitchFamily="34" charset="0"/>
              </a:rPr>
              <a:t>device security policies </a:t>
            </a:r>
            <a:r>
              <a:rPr lang="en-US" sz="2353" kern="0" cap="all" spc="118">
                <a:solidFill>
                  <a:schemeClr val="tx1"/>
                </a:solidFill>
                <a:latin typeface="+mn-lt"/>
                <a:ea typeface="Segoe UI Black" panose="020B0A02040204020203" pitchFamily="34" charset="0"/>
                <a:cs typeface="Segoe UI Black" panose="020B0A02040204020203" pitchFamily="34" charset="0"/>
              </a:rPr>
              <a:t>and see the </a:t>
            </a:r>
            <a:r>
              <a:rPr lang="en-US" sz="2353" b="1" kern="0" cap="all" spc="118">
                <a:solidFill>
                  <a:schemeClr val="tx1"/>
                </a:solidFill>
                <a:latin typeface="+mn-lt"/>
                <a:ea typeface="Segoe UI Black" panose="020B0A02040204020203" pitchFamily="34" charset="0"/>
                <a:cs typeface="Segoe UI Black" panose="020B0A02040204020203" pitchFamily="34" charset="0"/>
              </a:rPr>
              <a:t>deployment status </a:t>
            </a:r>
            <a:r>
              <a:rPr lang="en-US" sz="2353" kern="0" cap="all" spc="118">
                <a:solidFill>
                  <a:schemeClr val="tx1"/>
                </a:solidFill>
                <a:latin typeface="+mn-lt"/>
                <a:ea typeface="Segoe UI Black" panose="020B0A02040204020203" pitchFamily="34" charset="0"/>
                <a:cs typeface="Segoe UI Black" panose="020B0A02040204020203" pitchFamily="34" charset="0"/>
              </a:rPr>
              <a:t>in a central place</a:t>
            </a:r>
          </a:p>
        </p:txBody>
      </p:sp>
      <p:pic>
        <p:nvPicPr>
          <p:cNvPr id="43" name="Picture 42">
            <a:extLst>
              <a:ext uri="{FF2B5EF4-FFF2-40B4-BE49-F238E27FC236}">
                <a16:creationId xmlns:a16="http://schemas.microsoft.com/office/drawing/2014/main" id="{ABEDEE96-17E6-478D-A509-2208E6BEB4E9}"/>
              </a:ext>
            </a:extLst>
          </p:cNvPr>
          <p:cNvPicPr>
            <a:picLocks noChangeAspect="1"/>
          </p:cNvPicPr>
          <p:nvPr/>
        </p:nvPicPr>
        <p:blipFill rotWithShape="1">
          <a:blip r:embed="rId4">
            <a:extLst>
              <a:ext uri="{28A0092B-C50C-407E-A947-70E740481C1C}">
                <a14:useLocalDpi xmlns:a14="http://schemas.microsoft.com/office/drawing/2010/main" val="0"/>
              </a:ext>
            </a:extLst>
          </a:blip>
          <a:srcRect r="37290" b="27414"/>
          <a:stretch/>
        </p:blipFill>
        <p:spPr>
          <a:xfrm>
            <a:off x="6146979" y="2274891"/>
            <a:ext cx="4704233" cy="2675917"/>
          </a:xfrm>
          <a:prstGeom prst="rect">
            <a:avLst/>
          </a:prstGeom>
        </p:spPr>
      </p:pic>
      <p:pic>
        <p:nvPicPr>
          <p:cNvPr id="46" name="Picture 45">
            <a:extLst>
              <a:ext uri="{FF2B5EF4-FFF2-40B4-BE49-F238E27FC236}">
                <a16:creationId xmlns:a16="http://schemas.microsoft.com/office/drawing/2014/main" id="{C05A36E1-9DE4-4ED0-910E-0E68D94279D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238526" y="3229509"/>
            <a:ext cx="5488688" cy="3088909"/>
          </a:xfrm>
          <a:prstGeom prst="rect">
            <a:avLst/>
          </a:prstGeom>
        </p:spPr>
      </p:pic>
      <p:pic>
        <p:nvPicPr>
          <p:cNvPr id="45" name="Picture 44">
            <a:extLst>
              <a:ext uri="{FF2B5EF4-FFF2-40B4-BE49-F238E27FC236}">
                <a16:creationId xmlns:a16="http://schemas.microsoft.com/office/drawing/2014/main" id="{7068A915-D2F4-48F8-8C36-9778117E076E}"/>
              </a:ext>
            </a:extLst>
          </p:cNvPr>
          <p:cNvPicPr>
            <a:picLocks noChangeAspect="1"/>
          </p:cNvPicPr>
          <p:nvPr/>
        </p:nvPicPr>
        <p:blipFill rotWithShape="1">
          <a:blip r:embed="rId4">
            <a:extLst>
              <a:ext uri="{28A0092B-C50C-407E-A947-70E740481C1C}">
                <a14:useLocalDpi xmlns:a14="http://schemas.microsoft.com/office/drawing/2010/main" val="0"/>
              </a:ext>
            </a:extLst>
          </a:blip>
          <a:srcRect l="45462" b="26313"/>
          <a:stretch/>
        </p:blipFill>
        <p:spPr>
          <a:xfrm>
            <a:off x="8464839" y="3850221"/>
            <a:ext cx="3095270" cy="2055206"/>
          </a:xfrm>
          <a:prstGeom prst="rect">
            <a:avLst/>
          </a:prstGeom>
        </p:spPr>
      </p:pic>
      <p:sp>
        <p:nvSpPr>
          <p:cNvPr id="47" name="Data Text">
            <a:extLst>
              <a:ext uri="{FF2B5EF4-FFF2-40B4-BE49-F238E27FC236}">
                <a16:creationId xmlns:a16="http://schemas.microsoft.com/office/drawing/2014/main" id="{A26EB7F4-F4B9-41D1-A008-B227F169B2FA}"/>
              </a:ext>
            </a:extLst>
          </p:cNvPr>
          <p:cNvSpPr/>
          <p:nvPr/>
        </p:nvSpPr>
        <p:spPr>
          <a:xfrm>
            <a:off x="9870611" y="90649"/>
            <a:ext cx="388012" cy="115426"/>
          </a:xfrm>
          <a:prstGeom prst="rect">
            <a:avLst/>
          </a:prstGeom>
        </p:spPr>
        <p:txBody>
          <a:bodyPr wrap="none" lIns="0" tIns="0" rIns="0" bIns="0">
            <a:noAutofit/>
          </a:bodyPr>
          <a:lstStyle/>
          <a:p>
            <a:pPr algn="ctr" defTabSz="878441" fontAlgn="base">
              <a:lnSpc>
                <a:spcPct val="90000"/>
              </a:lnSpc>
              <a:spcBef>
                <a:spcPct val="0"/>
              </a:spcBef>
              <a:spcAft>
                <a:spcPct val="0"/>
              </a:spcAft>
              <a:defRPr/>
            </a:pPr>
            <a:r>
              <a:rPr lang="en-US" sz="1078" kern="0">
                <a:solidFill>
                  <a:schemeClr val="tx1">
                    <a:lumMod val="60000"/>
                    <a:lumOff val="40000"/>
                  </a:schemeClr>
                </a:solidFill>
              </a:rPr>
              <a:t>DEVICES</a:t>
            </a:r>
          </a:p>
        </p:txBody>
      </p:sp>
      <p:grpSp>
        <p:nvGrpSpPr>
          <p:cNvPr id="48" name="Group 47">
            <a:extLst>
              <a:ext uri="{FF2B5EF4-FFF2-40B4-BE49-F238E27FC236}">
                <a16:creationId xmlns:a16="http://schemas.microsoft.com/office/drawing/2014/main" id="{691E3576-E697-4166-BFA2-B28AE6BE85C0}"/>
              </a:ext>
            </a:extLst>
          </p:cNvPr>
          <p:cNvGrpSpPr/>
          <p:nvPr/>
        </p:nvGrpSpPr>
        <p:grpSpPr>
          <a:xfrm>
            <a:off x="11194009" y="343156"/>
            <a:ext cx="518160" cy="518160"/>
            <a:chOff x="4926827" y="479579"/>
            <a:chExt cx="528550" cy="528550"/>
          </a:xfrm>
        </p:grpSpPr>
        <p:sp>
          <p:nvSpPr>
            <p:cNvPr id="49" name="Oval 48">
              <a:extLst>
                <a:ext uri="{FF2B5EF4-FFF2-40B4-BE49-F238E27FC236}">
                  <a16:creationId xmlns:a16="http://schemas.microsoft.com/office/drawing/2014/main" id="{C46CD626-E99D-4C78-B2EC-9EF1F0322CB8}"/>
                </a:ext>
              </a:extLst>
            </p:cNvPr>
            <p:cNvSpPr/>
            <p:nvPr/>
          </p:nvSpPr>
          <p:spPr bwMode="auto">
            <a:xfrm rot="5400000">
              <a:off x="4926827" y="479579"/>
              <a:ext cx="528550" cy="52855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50" name="Group 30">
              <a:extLst>
                <a:ext uri="{FF2B5EF4-FFF2-40B4-BE49-F238E27FC236}">
                  <a16:creationId xmlns:a16="http://schemas.microsoft.com/office/drawing/2014/main" id="{D4ECE488-08E0-48F7-88BC-1E12ED20B6CA}"/>
                </a:ext>
              </a:extLst>
            </p:cNvPr>
            <p:cNvGrpSpPr>
              <a:grpSpLocks noChangeAspect="1"/>
            </p:cNvGrpSpPr>
            <p:nvPr/>
          </p:nvGrpSpPr>
          <p:grpSpPr bwMode="auto">
            <a:xfrm>
              <a:off x="5073598" y="627134"/>
              <a:ext cx="235004" cy="233443"/>
              <a:chOff x="4976" y="3801"/>
              <a:chExt cx="320" cy="334"/>
            </a:xfrm>
          </p:grpSpPr>
          <p:sp>
            <p:nvSpPr>
              <p:cNvPr id="51" name="Freeform 31">
                <a:extLst>
                  <a:ext uri="{FF2B5EF4-FFF2-40B4-BE49-F238E27FC236}">
                    <a16:creationId xmlns:a16="http://schemas.microsoft.com/office/drawing/2014/main" id="{3B9BF2B2-561A-4998-85F3-0ED0E31DC350}"/>
                  </a:ext>
                </a:extLst>
              </p:cNvPr>
              <p:cNvSpPr>
                <a:spLocks/>
              </p:cNvSpPr>
              <p:nvPr/>
            </p:nvSpPr>
            <p:spPr bwMode="auto">
              <a:xfrm>
                <a:off x="5071" y="3912"/>
                <a:ext cx="128" cy="112"/>
              </a:xfrm>
              <a:custGeom>
                <a:avLst/>
                <a:gdLst>
                  <a:gd name="T0" fmla="*/ 31 w 128"/>
                  <a:gd name="T1" fmla="*/ 112 h 112"/>
                  <a:gd name="T2" fmla="*/ 0 w 128"/>
                  <a:gd name="T3" fmla="*/ 56 h 112"/>
                  <a:gd name="T4" fmla="*/ 31 w 128"/>
                  <a:gd name="T5" fmla="*/ 0 h 112"/>
                  <a:gd name="T6" fmla="*/ 97 w 128"/>
                  <a:gd name="T7" fmla="*/ 0 h 112"/>
                  <a:gd name="T8" fmla="*/ 128 w 128"/>
                  <a:gd name="T9" fmla="*/ 56 h 112"/>
                  <a:gd name="T10" fmla="*/ 97 w 128"/>
                  <a:gd name="T11" fmla="*/ 112 h 112"/>
                  <a:gd name="T12" fmla="*/ 31 w 128"/>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28" h="112">
                    <a:moveTo>
                      <a:pt x="31" y="112"/>
                    </a:moveTo>
                    <a:lnTo>
                      <a:pt x="0" y="56"/>
                    </a:lnTo>
                    <a:lnTo>
                      <a:pt x="31" y="0"/>
                    </a:lnTo>
                    <a:lnTo>
                      <a:pt x="97" y="0"/>
                    </a:lnTo>
                    <a:lnTo>
                      <a:pt x="128" y="56"/>
                    </a:lnTo>
                    <a:lnTo>
                      <a:pt x="97" y="112"/>
                    </a:lnTo>
                    <a:lnTo>
                      <a:pt x="31" y="112"/>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sp>
            <p:nvSpPr>
              <p:cNvPr id="52" name="Freeform 32">
                <a:extLst>
                  <a:ext uri="{FF2B5EF4-FFF2-40B4-BE49-F238E27FC236}">
                    <a16:creationId xmlns:a16="http://schemas.microsoft.com/office/drawing/2014/main" id="{C69FAC41-4EBD-421E-AABB-8B5B19130260}"/>
                  </a:ext>
                </a:extLst>
              </p:cNvPr>
              <p:cNvSpPr>
                <a:spLocks/>
              </p:cNvSpPr>
              <p:nvPr/>
            </p:nvSpPr>
            <p:spPr bwMode="auto">
              <a:xfrm>
                <a:off x="5170" y="3858"/>
                <a:ext cx="126" cy="110"/>
              </a:xfrm>
              <a:custGeom>
                <a:avLst/>
                <a:gdLst>
                  <a:gd name="T0" fmla="*/ 31 w 126"/>
                  <a:gd name="T1" fmla="*/ 110 h 110"/>
                  <a:gd name="T2" fmla="*/ 0 w 126"/>
                  <a:gd name="T3" fmla="*/ 54 h 110"/>
                  <a:gd name="T4" fmla="*/ 31 w 126"/>
                  <a:gd name="T5" fmla="*/ 0 h 110"/>
                  <a:gd name="T6" fmla="*/ 95 w 126"/>
                  <a:gd name="T7" fmla="*/ 0 h 110"/>
                  <a:gd name="T8" fmla="*/ 126 w 126"/>
                  <a:gd name="T9" fmla="*/ 54 h 110"/>
                  <a:gd name="T10" fmla="*/ 95 w 126"/>
                  <a:gd name="T11" fmla="*/ 110 h 110"/>
                  <a:gd name="T12" fmla="*/ 31 w 126"/>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26" h="110">
                    <a:moveTo>
                      <a:pt x="31" y="110"/>
                    </a:moveTo>
                    <a:lnTo>
                      <a:pt x="0" y="54"/>
                    </a:lnTo>
                    <a:lnTo>
                      <a:pt x="31" y="0"/>
                    </a:lnTo>
                    <a:lnTo>
                      <a:pt x="95" y="0"/>
                    </a:lnTo>
                    <a:lnTo>
                      <a:pt x="126" y="54"/>
                    </a:lnTo>
                    <a:lnTo>
                      <a:pt x="95" y="110"/>
                    </a:lnTo>
                    <a:lnTo>
                      <a:pt x="31" y="110"/>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sp>
            <p:nvSpPr>
              <p:cNvPr id="53" name="Freeform 33">
                <a:extLst>
                  <a:ext uri="{FF2B5EF4-FFF2-40B4-BE49-F238E27FC236}">
                    <a16:creationId xmlns:a16="http://schemas.microsoft.com/office/drawing/2014/main" id="{6ADC21DA-E818-4F7E-BD05-6503F020092D}"/>
                  </a:ext>
                </a:extLst>
              </p:cNvPr>
              <p:cNvSpPr>
                <a:spLocks/>
              </p:cNvSpPr>
              <p:nvPr/>
            </p:nvSpPr>
            <p:spPr bwMode="auto">
              <a:xfrm>
                <a:off x="5170" y="3968"/>
                <a:ext cx="126" cy="110"/>
              </a:xfrm>
              <a:custGeom>
                <a:avLst/>
                <a:gdLst>
                  <a:gd name="T0" fmla="*/ 31 w 126"/>
                  <a:gd name="T1" fmla="*/ 110 h 110"/>
                  <a:gd name="T2" fmla="*/ 0 w 126"/>
                  <a:gd name="T3" fmla="*/ 56 h 110"/>
                  <a:gd name="T4" fmla="*/ 31 w 126"/>
                  <a:gd name="T5" fmla="*/ 0 h 110"/>
                  <a:gd name="T6" fmla="*/ 95 w 126"/>
                  <a:gd name="T7" fmla="*/ 0 h 110"/>
                  <a:gd name="T8" fmla="*/ 126 w 126"/>
                  <a:gd name="T9" fmla="*/ 56 h 110"/>
                  <a:gd name="T10" fmla="*/ 95 w 126"/>
                  <a:gd name="T11" fmla="*/ 110 h 110"/>
                  <a:gd name="T12" fmla="*/ 31 w 126"/>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26" h="110">
                    <a:moveTo>
                      <a:pt x="31" y="110"/>
                    </a:moveTo>
                    <a:lnTo>
                      <a:pt x="0" y="56"/>
                    </a:lnTo>
                    <a:lnTo>
                      <a:pt x="31" y="0"/>
                    </a:lnTo>
                    <a:lnTo>
                      <a:pt x="95" y="0"/>
                    </a:lnTo>
                    <a:lnTo>
                      <a:pt x="126" y="56"/>
                    </a:lnTo>
                    <a:lnTo>
                      <a:pt x="95" y="110"/>
                    </a:lnTo>
                    <a:lnTo>
                      <a:pt x="31" y="110"/>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sp>
            <p:nvSpPr>
              <p:cNvPr id="54" name="Freeform 34">
                <a:extLst>
                  <a:ext uri="{FF2B5EF4-FFF2-40B4-BE49-F238E27FC236}">
                    <a16:creationId xmlns:a16="http://schemas.microsoft.com/office/drawing/2014/main" id="{82301BBB-B712-4D59-95F6-BC03D556EF40}"/>
                  </a:ext>
                </a:extLst>
              </p:cNvPr>
              <p:cNvSpPr>
                <a:spLocks/>
              </p:cNvSpPr>
              <p:nvPr/>
            </p:nvSpPr>
            <p:spPr bwMode="auto">
              <a:xfrm>
                <a:off x="4976" y="3858"/>
                <a:ext cx="126" cy="110"/>
              </a:xfrm>
              <a:custGeom>
                <a:avLst/>
                <a:gdLst>
                  <a:gd name="T0" fmla="*/ 32 w 126"/>
                  <a:gd name="T1" fmla="*/ 110 h 110"/>
                  <a:gd name="T2" fmla="*/ 0 w 126"/>
                  <a:gd name="T3" fmla="*/ 54 h 110"/>
                  <a:gd name="T4" fmla="*/ 32 w 126"/>
                  <a:gd name="T5" fmla="*/ 0 h 110"/>
                  <a:gd name="T6" fmla="*/ 95 w 126"/>
                  <a:gd name="T7" fmla="*/ 0 h 110"/>
                  <a:gd name="T8" fmla="*/ 126 w 126"/>
                  <a:gd name="T9" fmla="*/ 54 h 110"/>
                  <a:gd name="T10" fmla="*/ 95 w 126"/>
                  <a:gd name="T11" fmla="*/ 110 h 110"/>
                  <a:gd name="T12" fmla="*/ 32 w 126"/>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26" h="110">
                    <a:moveTo>
                      <a:pt x="32" y="110"/>
                    </a:moveTo>
                    <a:lnTo>
                      <a:pt x="0" y="54"/>
                    </a:lnTo>
                    <a:lnTo>
                      <a:pt x="32" y="0"/>
                    </a:lnTo>
                    <a:lnTo>
                      <a:pt x="95" y="0"/>
                    </a:lnTo>
                    <a:lnTo>
                      <a:pt x="126" y="54"/>
                    </a:lnTo>
                    <a:lnTo>
                      <a:pt x="95" y="110"/>
                    </a:lnTo>
                    <a:lnTo>
                      <a:pt x="32" y="110"/>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sp>
            <p:nvSpPr>
              <p:cNvPr id="55" name="Freeform 35">
                <a:extLst>
                  <a:ext uri="{FF2B5EF4-FFF2-40B4-BE49-F238E27FC236}">
                    <a16:creationId xmlns:a16="http://schemas.microsoft.com/office/drawing/2014/main" id="{7E591841-3445-41C3-8F50-9313FB8255A4}"/>
                  </a:ext>
                </a:extLst>
              </p:cNvPr>
              <p:cNvSpPr>
                <a:spLocks/>
              </p:cNvSpPr>
              <p:nvPr/>
            </p:nvSpPr>
            <p:spPr bwMode="auto">
              <a:xfrm>
                <a:off x="5073" y="4024"/>
                <a:ext cx="128" cy="111"/>
              </a:xfrm>
              <a:custGeom>
                <a:avLst/>
                <a:gdLst>
                  <a:gd name="T0" fmla="*/ 34 w 128"/>
                  <a:gd name="T1" fmla="*/ 111 h 111"/>
                  <a:gd name="T2" fmla="*/ 0 w 128"/>
                  <a:gd name="T3" fmla="*/ 54 h 111"/>
                  <a:gd name="T4" fmla="*/ 34 w 128"/>
                  <a:gd name="T5" fmla="*/ 0 h 111"/>
                  <a:gd name="T6" fmla="*/ 97 w 128"/>
                  <a:gd name="T7" fmla="*/ 0 h 111"/>
                  <a:gd name="T8" fmla="*/ 128 w 128"/>
                  <a:gd name="T9" fmla="*/ 54 h 111"/>
                  <a:gd name="T10" fmla="*/ 97 w 128"/>
                  <a:gd name="T11" fmla="*/ 111 h 111"/>
                  <a:gd name="T12" fmla="*/ 34 w 128"/>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128" h="111">
                    <a:moveTo>
                      <a:pt x="34" y="111"/>
                    </a:moveTo>
                    <a:lnTo>
                      <a:pt x="0" y="54"/>
                    </a:lnTo>
                    <a:lnTo>
                      <a:pt x="34" y="0"/>
                    </a:lnTo>
                    <a:lnTo>
                      <a:pt x="97" y="0"/>
                    </a:lnTo>
                    <a:lnTo>
                      <a:pt x="128" y="54"/>
                    </a:lnTo>
                    <a:lnTo>
                      <a:pt x="97" y="111"/>
                    </a:lnTo>
                    <a:lnTo>
                      <a:pt x="34" y="111"/>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sp>
            <p:nvSpPr>
              <p:cNvPr id="56" name="Freeform 36">
                <a:extLst>
                  <a:ext uri="{FF2B5EF4-FFF2-40B4-BE49-F238E27FC236}">
                    <a16:creationId xmlns:a16="http://schemas.microsoft.com/office/drawing/2014/main" id="{5C7556A9-F16A-4470-A4C7-38A23BE34A5F}"/>
                  </a:ext>
                </a:extLst>
              </p:cNvPr>
              <p:cNvSpPr>
                <a:spLocks/>
              </p:cNvSpPr>
              <p:nvPr/>
            </p:nvSpPr>
            <p:spPr bwMode="auto">
              <a:xfrm>
                <a:off x="5071" y="3801"/>
                <a:ext cx="128" cy="111"/>
              </a:xfrm>
              <a:custGeom>
                <a:avLst/>
                <a:gdLst>
                  <a:gd name="T0" fmla="*/ 31 w 128"/>
                  <a:gd name="T1" fmla="*/ 111 h 111"/>
                  <a:gd name="T2" fmla="*/ 0 w 128"/>
                  <a:gd name="T3" fmla="*/ 57 h 111"/>
                  <a:gd name="T4" fmla="*/ 31 w 128"/>
                  <a:gd name="T5" fmla="*/ 0 h 111"/>
                  <a:gd name="T6" fmla="*/ 97 w 128"/>
                  <a:gd name="T7" fmla="*/ 0 h 111"/>
                  <a:gd name="T8" fmla="*/ 128 w 128"/>
                  <a:gd name="T9" fmla="*/ 57 h 111"/>
                  <a:gd name="T10" fmla="*/ 97 w 128"/>
                  <a:gd name="T11" fmla="*/ 111 h 111"/>
                  <a:gd name="T12" fmla="*/ 31 w 128"/>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128" h="111">
                    <a:moveTo>
                      <a:pt x="31" y="111"/>
                    </a:moveTo>
                    <a:lnTo>
                      <a:pt x="0" y="57"/>
                    </a:lnTo>
                    <a:lnTo>
                      <a:pt x="31" y="0"/>
                    </a:lnTo>
                    <a:lnTo>
                      <a:pt x="97" y="0"/>
                    </a:lnTo>
                    <a:lnTo>
                      <a:pt x="128" y="57"/>
                    </a:lnTo>
                    <a:lnTo>
                      <a:pt x="97" y="111"/>
                    </a:lnTo>
                    <a:lnTo>
                      <a:pt x="31" y="111"/>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grpSp>
      </p:grpSp>
      <p:grpSp>
        <p:nvGrpSpPr>
          <p:cNvPr id="57" name="Group 56">
            <a:extLst>
              <a:ext uri="{FF2B5EF4-FFF2-40B4-BE49-F238E27FC236}">
                <a16:creationId xmlns:a16="http://schemas.microsoft.com/office/drawing/2014/main" id="{61015DC8-7065-462E-B058-C5FCF68EF96A}"/>
              </a:ext>
            </a:extLst>
          </p:cNvPr>
          <p:cNvGrpSpPr/>
          <p:nvPr/>
        </p:nvGrpSpPr>
        <p:grpSpPr>
          <a:xfrm>
            <a:off x="10467583" y="329427"/>
            <a:ext cx="518160" cy="518160"/>
            <a:chOff x="5953965" y="479580"/>
            <a:chExt cx="528550" cy="528550"/>
          </a:xfrm>
        </p:grpSpPr>
        <p:sp>
          <p:nvSpPr>
            <p:cNvPr id="58" name="Oval 57">
              <a:extLst>
                <a:ext uri="{FF2B5EF4-FFF2-40B4-BE49-F238E27FC236}">
                  <a16:creationId xmlns:a16="http://schemas.microsoft.com/office/drawing/2014/main" id="{7AB361F4-59DB-410E-8E4B-681F9475EB72}"/>
                </a:ext>
              </a:extLst>
            </p:cNvPr>
            <p:cNvSpPr/>
            <p:nvPr/>
          </p:nvSpPr>
          <p:spPr bwMode="auto">
            <a:xfrm rot="5400000">
              <a:off x="5953965" y="479580"/>
              <a:ext cx="528550" cy="52855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59" name="Group 14">
              <a:extLst>
                <a:ext uri="{FF2B5EF4-FFF2-40B4-BE49-F238E27FC236}">
                  <a16:creationId xmlns:a16="http://schemas.microsoft.com/office/drawing/2014/main" id="{417E11C4-6A05-4076-A4E9-4EB0A19723FB}"/>
                </a:ext>
              </a:extLst>
            </p:cNvPr>
            <p:cNvGrpSpPr>
              <a:grpSpLocks noChangeAspect="1"/>
            </p:cNvGrpSpPr>
            <p:nvPr/>
          </p:nvGrpSpPr>
          <p:grpSpPr bwMode="auto">
            <a:xfrm>
              <a:off x="6127578" y="623417"/>
              <a:ext cx="181296" cy="240879"/>
              <a:chOff x="5564" y="2790"/>
              <a:chExt cx="198" cy="290"/>
            </a:xfrm>
            <a:solidFill>
              <a:schemeClr val="tx2"/>
            </a:solidFill>
          </p:grpSpPr>
          <p:sp>
            <p:nvSpPr>
              <p:cNvPr id="60" name="Freeform 15">
                <a:extLst>
                  <a:ext uri="{FF2B5EF4-FFF2-40B4-BE49-F238E27FC236}">
                    <a16:creationId xmlns:a16="http://schemas.microsoft.com/office/drawing/2014/main" id="{CD6890E0-77DC-4521-92A4-DB41841A95AB}"/>
                  </a:ext>
                </a:extLst>
              </p:cNvPr>
              <p:cNvSpPr>
                <a:spLocks noEditPoints="1"/>
              </p:cNvSpPr>
              <p:nvPr/>
            </p:nvSpPr>
            <p:spPr bwMode="auto">
              <a:xfrm>
                <a:off x="5564" y="2790"/>
                <a:ext cx="89" cy="87"/>
              </a:xfrm>
              <a:custGeom>
                <a:avLst/>
                <a:gdLst>
                  <a:gd name="T0" fmla="*/ 89 w 89"/>
                  <a:gd name="T1" fmla="*/ 87 h 87"/>
                  <a:gd name="T2" fmla="*/ 0 w 89"/>
                  <a:gd name="T3" fmla="*/ 87 h 87"/>
                  <a:gd name="T4" fmla="*/ 0 w 89"/>
                  <a:gd name="T5" fmla="*/ 0 h 87"/>
                  <a:gd name="T6" fmla="*/ 89 w 89"/>
                  <a:gd name="T7" fmla="*/ 0 h 87"/>
                  <a:gd name="T8" fmla="*/ 89 w 89"/>
                  <a:gd name="T9" fmla="*/ 87 h 87"/>
                  <a:gd name="T10" fmla="*/ 20 w 89"/>
                  <a:gd name="T11" fmla="*/ 68 h 87"/>
                  <a:gd name="T12" fmla="*/ 69 w 89"/>
                  <a:gd name="T13" fmla="*/ 68 h 87"/>
                  <a:gd name="T14" fmla="*/ 69 w 89"/>
                  <a:gd name="T15" fmla="*/ 19 h 87"/>
                  <a:gd name="T16" fmla="*/ 20 w 89"/>
                  <a:gd name="T17" fmla="*/ 19 h 87"/>
                  <a:gd name="T18" fmla="*/ 20 w 89"/>
                  <a:gd name="T19" fmla="*/ 6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7">
                    <a:moveTo>
                      <a:pt x="89" y="87"/>
                    </a:moveTo>
                    <a:lnTo>
                      <a:pt x="0" y="87"/>
                    </a:lnTo>
                    <a:lnTo>
                      <a:pt x="0" y="0"/>
                    </a:lnTo>
                    <a:lnTo>
                      <a:pt x="89" y="0"/>
                    </a:lnTo>
                    <a:lnTo>
                      <a:pt x="89" y="87"/>
                    </a:lnTo>
                    <a:close/>
                    <a:moveTo>
                      <a:pt x="20" y="68"/>
                    </a:moveTo>
                    <a:lnTo>
                      <a:pt x="69" y="68"/>
                    </a:lnTo>
                    <a:lnTo>
                      <a:pt x="69" y="19"/>
                    </a:lnTo>
                    <a:lnTo>
                      <a:pt x="20" y="19"/>
                    </a:lnTo>
                    <a:lnTo>
                      <a:pt x="20"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784" kern="0">
                  <a:solidFill>
                    <a:sysClr val="windowText" lastClr="000000"/>
                  </a:solidFill>
                </a:endParaRPr>
              </a:p>
            </p:txBody>
          </p:sp>
          <p:sp>
            <p:nvSpPr>
              <p:cNvPr id="61" name="Freeform 16">
                <a:extLst>
                  <a:ext uri="{FF2B5EF4-FFF2-40B4-BE49-F238E27FC236}">
                    <a16:creationId xmlns:a16="http://schemas.microsoft.com/office/drawing/2014/main" id="{749AA6FD-EE33-4B30-A28C-F6C8537C48C4}"/>
                  </a:ext>
                </a:extLst>
              </p:cNvPr>
              <p:cNvSpPr>
                <a:spLocks noEditPoints="1"/>
              </p:cNvSpPr>
              <p:nvPr/>
            </p:nvSpPr>
            <p:spPr bwMode="auto">
              <a:xfrm>
                <a:off x="5564" y="3000"/>
                <a:ext cx="89" cy="80"/>
              </a:xfrm>
              <a:custGeom>
                <a:avLst/>
                <a:gdLst>
                  <a:gd name="T0" fmla="*/ 89 w 89"/>
                  <a:gd name="T1" fmla="*/ 80 h 80"/>
                  <a:gd name="T2" fmla="*/ 0 w 89"/>
                  <a:gd name="T3" fmla="*/ 80 h 80"/>
                  <a:gd name="T4" fmla="*/ 0 w 89"/>
                  <a:gd name="T5" fmla="*/ 0 h 80"/>
                  <a:gd name="T6" fmla="*/ 89 w 89"/>
                  <a:gd name="T7" fmla="*/ 0 h 80"/>
                  <a:gd name="T8" fmla="*/ 89 w 89"/>
                  <a:gd name="T9" fmla="*/ 80 h 80"/>
                  <a:gd name="T10" fmla="*/ 20 w 89"/>
                  <a:gd name="T11" fmla="*/ 61 h 80"/>
                  <a:gd name="T12" fmla="*/ 69 w 89"/>
                  <a:gd name="T13" fmla="*/ 61 h 80"/>
                  <a:gd name="T14" fmla="*/ 69 w 89"/>
                  <a:gd name="T15" fmla="*/ 20 h 80"/>
                  <a:gd name="T16" fmla="*/ 20 w 89"/>
                  <a:gd name="T17" fmla="*/ 20 h 80"/>
                  <a:gd name="T18" fmla="*/ 20 w 89"/>
                  <a:gd name="T19" fmla="*/ 6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0">
                    <a:moveTo>
                      <a:pt x="89" y="80"/>
                    </a:moveTo>
                    <a:lnTo>
                      <a:pt x="0" y="80"/>
                    </a:lnTo>
                    <a:lnTo>
                      <a:pt x="0" y="0"/>
                    </a:lnTo>
                    <a:lnTo>
                      <a:pt x="89" y="0"/>
                    </a:lnTo>
                    <a:lnTo>
                      <a:pt x="89" y="80"/>
                    </a:lnTo>
                    <a:close/>
                    <a:moveTo>
                      <a:pt x="20" y="61"/>
                    </a:moveTo>
                    <a:lnTo>
                      <a:pt x="69" y="61"/>
                    </a:lnTo>
                    <a:lnTo>
                      <a:pt x="69" y="20"/>
                    </a:lnTo>
                    <a:lnTo>
                      <a:pt x="20" y="20"/>
                    </a:lnTo>
                    <a:lnTo>
                      <a:pt x="2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784" kern="0">
                  <a:solidFill>
                    <a:sysClr val="windowText" lastClr="000000"/>
                  </a:solidFill>
                </a:endParaRPr>
              </a:p>
            </p:txBody>
          </p:sp>
          <p:sp>
            <p:nvSpPr>
              <p:cNvPr id="62" name="Freeform 17">
                <a:extLst>
                  <a:ext uri="{FF2B5EF4-FFF2-40B4-BE49-F238E27FC236}">
                    <a16:creationId xmlns:a16="http://schemas.microsoft.com/office/drawing/2014/main" id="{925964A4-71C1-44E5-9F08-AF079822C6E9}"/>
                  </a:ext>
                </a:extLst>
              </p:cNvPr>
              <p:cNvSpPr>
                <a:spLocks noEditPoints="1"/>
              </p:cNvSpPr>
              <p:nvPr/>
            </p:nvSpPr>
            <p:spPr bwMode="auto">
              <a:xfrm>
                <a:off x="5564" y="2896"/>
                <a:ext cx="198" cy="87"/>
              </a:xfrm>
              <a:custGeom>
                <a:avLst/>
                <a:gdLst>
                  <a:gd name="T0" fmla="*/ 198 w 198"/>
                  <a:gd name="T1" fmla="*/ 87 h 87"/>
                  <a:gd name="T2" fmla="*/ 0 w 198"/>
                  <a:gd name="T3" fmla="*/ 87 h 87"/>
                  <a:gd name="T4" fmla="*/ 0 w 198"/>
                  <a:gd name="T5" fmla="*/ 0 h 87"/>
                  <a:gd name="T6" fmla="*/ 198 w 198"/>
                  <a:gd name="T7" fmla="*/ 0 h 87"/>
                  <a:gd name="T8" fmla="*/ 198 w 198"/>
                  <a:gd name="T9" fmla="*/ 87 h 87"/>
                  <a:gd name="T10" fmla="*/ 20 w 198"/>
                  <a:gd name="T11" fmla="*/ 68 h 87"/>
                  <a:gd name="T12" fmla="*/ 178 w 198"/>
                  <a:gd name="T13" fmla="*/ 68 h 87"/>
                  <a:gd name="T14" fmla="*/ 178 w 198"/>
                  <a:gd name="T15" fmla="*/ 20 h 87"/>
                  <a:gd name="T16" fmla="*/ 20 w 198"/>
                  <a:gd name="T17" fmla="*/ 20 h 87"/>
                  <a:gd name="T18" fmla="*/ 20 w 198"/>
                  <a:gd name="T19" fmla="*/ 6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87">
                    <a:moveTo>
                      <a:pt x="198" y="87"/>
                    </a:moveTo>
                    <a:lnTo>
                      <a:pt x="0" y="87"/>
                    </a:lnTo>
                    <a:lnTo>
                      <a:pt x="0" y="0"/>
                    </a:lnTo>
                    <a:lnTo>
                      <a:pt x="198" y="0"/>
                    </a:lnTo>
                    <a:lnTo>
                      <a:pt x="198" y="87"/>
                    </a:lnTo>
                    <a:close/>
                    <a:moveTo>
                      <a:pt x="20" y="68"/>
                    </a:moveTo>
                    <a:lnTo>
                      <a:pt x="178" y="68"/>
                    </a:lnTo>
                    <a:lnTo>
                      <a:pt x="178" y="20"/>
                    </a:lnTo>
                    <a:lnTo>
                      <a:pt x="20" y="20"/>
                    </a:lnTo>
                    <a:lnTo>
                      <a:pt x="20"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784" kern="0">
                  <a:solidFill>
                    <a:sysClr val="windowText" lastClr="000000"/>
                  </a:solidFill>
                </a:endParaRPr>
              </a:p>
            </p:txBody>
          </p:sp>
          <p:sp>
            <p:nvSpPr>
              <p:cNvPr id="63" name="Rectangle 18">
                <a:extLst>
                  <a:ext uri="{FF2B5EF4-FFF2-40B4-BE49-F238E27FC236}">
                    <a16:creationId xmlns:a16="http://schemas.microsoft.com/office/drawing/2014/main" id="{0B049FB7-AF16-4152-A924-7590EDFD7BC0}"/>
                  </a:ext>
                </a:extLst>
              </p:cNvPr>
              <p:cNvSpPr>
                <a:spLocks noChangeArrowheads="1"/>
              </p:cNvSpPr>
              <p:nvPr/>
            </p:nvSpPr>
            <p:spPr bwMode="auto">
              <a:xfrm>
                <a:off x="5673" y="2790"/>
                <a:ext cx="89" cy="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784" kern="0">
                  <a:solidFill>
                    <a:sysClr val="windowText" lastClr="000000"/>
                  </a:solidFill>
                </a:endParaRPr>
              </a:p>
            </p:txBody>
          </p:sp>
        </p:grpSp>
      </p:grpSp>
      <p:grpSp>
        <p:nvGrpSpPr>
          <p:cNvPr id="64" name="Group 63">
            <a:extLst>
              <a:ext uri="{FF2B5EF4-FFF2-40B4-BE49-F238E27FC236}">
                <a16:creationId xmlns:a16="http://schemas.microsoft.com/office/drawing/2014/main" id="{3834517A-A5DD-46BE-AB1E-4FD14CCD0A65}"/>
              </a:ext>
            </a:extLst>
          </p:cNvPr>
          <p:cNvGrpSpPr/>
          <p:nvPr/>
        </p:nvGrpSpPr>
        <p:grpSpPr>
          <a:xfrm>
            <a:off x="9805537" y="338182"/>
            <a:ext cx="518160" cy="518160"/>
            <a:chOff x="6981097" y="479580"/>
            <a:chExt cx="528550" cy="528550"/>
          </a:xfrm>
        </p:grpSpPr>
        <p:sp>
          <p:nvSpPr>
            <p:cNvPr id="65" name="Oval 64">
              <a:extLst>
                <a:ext uri="{FF2B5EF4-FFF2-40B4-BE49-F238E27FC236}">
                  <a16:creationId xmlns:a16="http://schemas.microsoft.com/office/drawing/2014/main" id="{CDB0C357-D83C-4FA4-ABB0-4A00D21BC98C}"/>
                </a:ext>
              </a:extLst>
            </p:cNvPr>
            <p:cNvSpPr/>
            <p:nvPr/>
          </p:nvSpPr>
          <p:spPr bwMode="auto">
            <a:xfrm rot="5400000">
              <a:off x="6981097" y="479580"/>
              <a:ext cx="528550" cy="52855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66" name="Group 65">
              <a:extLst>
                <a:ext uri="{FF2B5EF4-FFF2-40B4-BE49-F238E27FC236}">
                  <a16:creationId xmlns:a16="http://schemas.microsoft.com/office/drawing/2014/main" id="{A9BC0471-211C-47E7-8459-60096D93F7F5}"/>
                </a:ext>
              </a:extLst>
            </p:cNvPr>
            <p:cNvGrpSpPr/>
            <p:nvPr/>
          </p:nvGrpSpPr>
          <p:grpSpPr>
            <a:xfrm>
              <a:off x="7069592" y="627750"/>
              <a:ext cx="351565" cy="232210"/>
              <a:chOff x="9627677" y="1273017"/>
              <a:chExt cx="390357" cy="257833"/>
            </a:xfrm>
            <a:solidFill>
              <a:schemeClr val="bg1"/>
            </a:solidFill>
          </p:grpSpPr>
          <p:sp>
            <p:nvSpPr>
              <p:cNvPr id="67" name="Rectangle 1760">
                <a:extLst>
                  <a:ext uri="{FF2B5EF4-FFF2-40B4-BE49-F238E27FC236}">
                    <a16:creationId xmlns:a16="http://schemas.microsoft.com/office/drawing/2014/main" id="{ECE85870-8DAD-4AF2-BD5A-2F124616BD01}"/>
                  </a:ext>
                </a:extLst>
              </p:cNvPr>
              <p:cNvSpPr>
                <a:spLocks noChangeArrowheads="1"/>
              </p:cNvSpPr>
              <p:nvPr/>
            </p:nvSpPr>
            <p:spPr bwMode="auto">
              <a:xfrm>
                <a:off x="9772821" y="1438896"/>
                <a:ext cx="17129" cy="34258"/>
              </a:xfrm>
              <a:prstGeom prst="rect">
                <a:avLst/>
              </a:pr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68" name="Rectangle 1761">
                <a:extLst>
                  <a:ext uri="{FF2B5EF4-FFF2-40B4-BE49-F238E27FC236}">
                    <a16:creationId xmlns:a16="http://schemas.microsoft.com/office/drawing/2014/main" id="{751042B7-7DBB-4F29-A787-5596D4E63152}"/>
                  </a:ext>
                </a:extLst>
              </p:cNvPr>
              <p:cNvSpPr>
                <a:spLocks noChangeArrowheads="1"/>
              </p:cNvSpPr>
              <p:nvPr/>
            </p:nvSpPr>
            <p:spPr bwMode="auto">
              <a:xfrm>
                <a:off x="9738564" y="1460532"/>
                <a:ext cx="84742" cy="17129"/>
              </a:xfrm>
              <a:prstGeom prst="rect">
                <a:avLst/>
              </a:pr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69" name="Freeform 1762">
                <a:extLst>
                  <a:ext uri="{FF2B5EF4-FFF2-40B4-BE49-F238E27FC236}">
                    <a16:creationId xmlns:a16="http://schemas.microsoft.com/office/drawing/2014/main" id="{E98CEE6B-D8A4-41AA-AF81-4F0879513270}"/>
                  </a:ext>
                </a:extLst>
              </p:cNvPr>
              <p:cNvSpPr>
                <a:spLocks/>
              </p:cNvSpPr>
              <p:nvPr/>
            </p:nvSpPr>
            <p:spPr bwMode="auto">
              <a:xfrm>
                <a:off x="9644806" y="1273017"/>
                <a:ext cx="272258" cy="128015"/>
              </a:xfrm>
              <a:custGeom>
                <a:avLst/>
                <a:gdLst>
                  <a:gd name="T0" fmla="*/ 19 w 302"/>
                  <a:gd name="T1" fmla="*/ 142 h 142"/>
                  <a:gd name="T2" fmla="*/ 0 w 302"/>
                  <a:gd name="T3" fmla="*/ 142 h 142"/>
                  <a:gd name="T4" fmla="*/ 0 w 302"/>
                  <a:gd name="T5" fmla="*/ 0 h 142"/>
                  <a:gd name="T6" fmla="*/ 302 w 302"/>
                  <a:gd name="T7" fmla="*/ 0 h 142"/>
                  <a:gd name="T8" fmla="*/ 302 w 302"/>
                  <a:gd name="T9" fmla="*/ 104 h 142"/>
                  <a:gd name="T10" fmla="*/ 284 w 302"/>
                  <a:gd name="T11" fmla="*/ 104 h 142"/>
                  <a:gd name="T12" fmla="*/ 284 w 302"/>
                  <a:gd name="T13" fmla="*/ 19 h 142"/>
                  <a:gd name="T14" fmla="*/ 19 w 302"/>
                  <a:gd name="T15" fmla="*/ 19 h 142"/>
                  <a:gd name="T16" fmla="*/ 19 w 302"/>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142">
                    <a:moveTo>
                      <a:pt x="19" y="142"/>
                    </a:moveTo>
                    <a:lnTo>
                      <a:pt x="0" y="142"/>
                    </a:lnTo>
                    <a:lnTo>
                      <a:pt x="0" y="0"/>
                    </a:lnTo>
                    <a:lnTo>
                      <a:pt x="302" y="0"/>
                    </a:lnTo>
                    <a:lnTo>
                      <a:pt x="302" y="104"/>
                    </a:lnTo>
                    <a:lnTo>
                      <a:pt x="284" y="104"/>
                    </a:lnTo>
                    <a:lnTo>
                      <a:pt x="284" y="19"/>
                    </a:lnTo>
                    <a:lnTo>
                      <a:pt x="19" y="19"/>
                    </a:lnTo>
                    <a:lnTo>
                      <a:pt x="19" y="142"/>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70" name="Rectangle 1763">
                <a:extLst>
                  <a:ext uri="{FF2B5EF4-FFF2-40B4-BE49-F238E27FC236}">
                    <a16:creationId xmlns:a16="http://schemas.microsoft.com/office/drawing/2014/main" id="{5234F164-00A5-4B50-A163-BED6D33B2B76}"/>
                  </a:ext>
                </a:extLst>
              </p:cNvPr>
              <p:cNvSpPr>
                <a:spLocks noChangeArrowheads="1"/>
              </p:cNvSpPr>
              <p:nvPr/>
            </p:nvSpPr>
            <p:spPr bwMode="auto">
              <a:xfrm>
                <a:off x="9706109" y="1426275"/>
                <a:ext cx="113591" cy="17129"/>
              </a:xfrm>
              <a:prstGeom prst="rect">
                <a:avLst/>
              </a:pr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71" name="Freeform 1764">
                <a:extLst>
                  <a:ext uri="{FF2B5EF4-FFF2-40B4-BE49-F238E27FC236}">
                    <a16:creationId xmlns:a16="http://schemas.microsoft.com/office/drawing/2014/main" id="{DDEF8F19-3B63-4F69-843C-024FAD21516D}"/>
                  </a:ext>
                </a:extLst>
              </p:cNvPr>
              <p:cNvSpPr>
                <a:spLocks noEditPoints="1"/>
              </p:cNvSpPr>
              <p:nvPr/>
            </p:nvSpPr>
            <p:spPr bwMode="auto">
              <a:xfrm>
                <a:off x="9627677" y="1392017"/>
                <a:ext cx="87447" cy="138833"/>
              </a:xfrm>
              <a:custGeom>
                <a:avLst/>
                <a:gdLst>
                  <a:gd name="T0" fmla="*/ 36 w 41"/>
                  <a:gd name="T1" fmla="*/ 65 h 65"/>
                  <a:gd name="T2" fmla="*/ 5 w 41"/>
                  <a:gd name="T3" fmla="*/ 65 h 65"/>
                  <a:gd name="T4" fmla="*/ 0 w 41"/>
                  <a:gd name="T5" fmla="*/ 60 h 65"/>
                  <a:gd name="T6" fmla="*/ 0 w 41"/>
                  <a:gd name="T7" fmla="*/ 5 h 65"/>
                  <a:gd name="T8" fmla="*/ 5 w 41"/>
                  <a:gd name="T9" fmla="*/ 0 h 65"/>
                  <a:gd name="T10" fmla="*/ 36 w 41"/>
                  <a:gd name="T11" fmla="*/ 0 h 65"/>
                  <a:gd name="T12" fmla="*/ 41 w 41"/>
                  <a:gd name="T13" fmla="*/ 5 h 65"/>
                  <a:gd name="T14" fmla="*/ 41 w 41"/>
                  <a:gd name="T15" fmla="*/ 60 h 65"/>
                  <a:gd name="T16" fmla="*/ 36 w 41"/>
                  <a:gd name="T17" fmla="*/ 65 h 65"/>
                  <a:gd name="T18" fmla="*/ 6 w 41"/>
                  <a:gd name="T19" fmla="*/ 59 h 65"/>
                  <a:gd name="T20" fmla="*/ 35 w 41"/>
                  <a:gd name="T21" fmla="*/ 59 h 65"/>
                  <a:gd name="T22" fmla="*/ 35 w 41"/>
                  <a:gd name="T23" fmla="*/ 6 h 65"/>
                  <a:gd name="T24" fmla="*/ 6 w 41"/>
                  <a:gd name="T25" fmla="*/ 6 h 65"/>
                  <a:gd name="T26" fmla="*/ 6 w 41"/>
                  <a:gd name="T27" fmla="*/ 5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65">
                    <a:moveTo>
                      <a:pt x="36" y="65"/>
                    </a:moveTo>
                    <a:cubicBezTo>
                      <a:pt x="5" y="65"/>
                      <a:pt x="5" y="65"/>
                      <a:pt x="5" y="65"/>
                    </a:cubicBezTo>
                    <a:cubicBezTo>
                      <a:pt x="3" y="65"/>
                      <a:pt x="0" y="62"/>
                      <a:pt x="0" y="60"/>
                    </a:cubicBezTo>
                    <a:cubicBezTo>
                      <a:pt x="0" y="5"/>
                      <a:pt x="0" y="5"/>
                      <a:pt x="0" y="5"/>
                    </a:cubicBezTo>
                    <a:cubicBezTo>
                      <a:pt x="0" y="2"/>
                      <a:pt x="3" y="0"/>
                      <a:pt x="5" y="0"/>
                    </a:cubicBezTo>
                    <a:cubicBezTo>
                      <a:pt x="36" y="0"/>
                      <a:pt x="36" y="0"/>
                      <a:pt x="36" y="0"/>
                    </a:cubicBezTo>
                    <a:cubicBezTo>
                      <a:pt x="39" y="0"/>
                      <a:pt x="41" y="2"/>
                      <a:pt x="41" y="5"/>
                    </a:cubicBezTo>
                    <a:cubicBezTo>
                      <a:pt x="41" y="60"/>
                      <a:pt x="41" y="60"/>
                      <a:pt x="41" y="60"/>
                    </a:cubicBezTo>
                    <a:cubicBezTo>
                      <a:pt x="41" y="62"/>
                      <a:pt x="39" y="65"/>
                      <a:pt x="36" y="65"/>
                    </a:cubicBezTo>
                    <a:close/>
                    <a:moveTo>
                      <a:pt x="6" y="59"/>
                    </a:moveTo>
                    <a:cubicBezTo>
                      <a:pt x="35" y="59"/>
                      <a:pt x="35" y="59"/>
                      <a:pt x="35" y="59"/>
                    </a:cubicBezTo>
                    <a:cubicBezTo>
                      <a:pt x="35" y="6"/>
                      <a:pt x="35" y="6"/>
                      <a:pt x="35" y="6"/>
                    </a:cubicBezTo>
                    <a:cubicBezTo>
                      <a:pt x="6" y="6"/>
                      <a:pt x="6" y="6"/>
                      <a:pt x="6" y="6"/>
                    </a:cubicBezTo>
                    <a:lnTo>
                      <a:pt x="6" y="59"/>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72" name="Rectangle 1765">
                <a:extLst>
                  <a:ext uri="{FF2B5EF4-FFF2-40B4-BE49-F238E27FC236}">
                    <a16:creationId xmlns:a16="http://schemas.microsoft.com/office/drawing/2014/main" id="{FF7D8C8E-377E-49B2-A3C4-1E97E3B312F3}"/>
                  </a:ext>
                </a:extLst>
              </p:cNvPr>
              <p:cNvSpPr>
                <a:spLocks noChangeArrowheads="1"/>
              </p:cNvSpPr>
              <p:nvPr/>
            </p:nvSpPr>
            <p:spPr bwMode="auto">
              <a:xfrm>
                <a:off x="9663738" y="1494790"/>
                <a:ext cx="17129" cy="8114"/>
              </a:xfrm>
              <a:prstGeom prst="rect">
                <a:avLst/>
              </a:pr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73" name="Freeform 1766">
                <a:extLst>
                  <a:ext uri="{FF2B5EF4-FFF2-40B4-BE49-F238E27FC236}">
                    <a16:creationId xmlns:a16="http://schemas.microsoft.com/office/drawing/2014/main" id="{9015AC27-1409-4260-AEC7-96ABFBC44ADD}"/>
                  </a:ext>
                </a:extLst>
              </p:cNvPr>
              <p:cNvSpPr>
                <a:spLocks noEditPoints="1"/>
              </p:cNvSpPr>
              <p:nvPr/>
            </p:nvSpPr>
            <p:spPr bwMode="auto">
              <a:xfrm>
                <a:off x="9813390" y="1360464"/>
                <a:ext cx="204644" cy="155061"/>
              </a:xfrm>
              <a:custGeom>
                <a:avLst/>
                <a:gdLst>
                  <a:gd name="T0" fmla="*/ 87 w 96"/>
                  <a:gd name="T1" fmla="*/ 73 h 73"/>
                  <a:gd name="T2" fmla="*/ 9 w 96"/>
                  <a:gd name="T3" fmla="*/ 73 h 73"/>
                  <a:gd name="T4" fmla="*/ 0 w 96"/>
                  <a:gd name="T5" fmla="*/ 64 h 73"/>
                  <a:gd name="T6" fmla="*/ 0 w 96"/>
                  <a:gd name="T7" fmla="*/ 9 h 73"/>
                  <a:gd name="T8" fmla="*/ 9 w 96"/>
                  <a:gd name="T9" fmla="*/ 0 h 73"/>
                  <a:gd name="T10" fmla="*/ 87 w 96"/>
                  <a:gd name="T11" fmla="*/ 0 h 73"/>
                  <a:gd name="T12" fmla="*/ 96 w 96"/>
                  <a:gd name="T13" fmla="*/ 9 h 73"/>
                  <a:gd name="T14" fmla="*/ 96 w 96"/>
                  <a:gd name="T15" fmla="*/ 64 h 73"/>
                  <a:gd name="T16" fmla="*/ 87 w 96"/>
                  <a:gd name="T17" fmla="*/ 73 h 73"/>
                  <a:gd name="T18" fmla="*/ 9 w 96"/>
                  <a:gd name="T19" fmla="*/ 8 h 73"/>
                  <a:gd name="T20" fmla="*/ 8 w 96"/>
                  <a:gd name="T21" fmla="*/ 9 h 73"/>
                  <a:gd name="T22" fmla="*/ 8 w 96"/>
                  <a:gd name="T23" fmla="*/ 64 h 73"/>
                  <a:gd name="T24" fmla="*/ 9 w 96"/>
                  <a:gd name="T25" fmla="*/ 65 h 73"/>
                  <a:gd name="T26" fmla="*/ 87 w 96"/>
                  <a:gd name="T27" fmla="*/ 65 h 73"/>
                  <a:gd name="T28" fmla="*/ 88 w 96"/>
                  <a:gd name="T29" fmla="*/ 64 h 73"/>
                  <a:gd name="T30" fmla="*/ 88 w 96"/>
                  <a:gd name="T31" fmla="*/ 9 h 73"/>
                  <a:gd name="T32" fmla="*/ 87 w 96"/>
                  <a:gd name="T33" fmla="*/ 8 h 73"/>
                  <a:gd name="T34" fmla="*/ 9 w 96"/>
                  <a:gd name="T35" fmla="*/ 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73">
                    <a:moveTo>
                      <a:pt x="87" y="73"/>
                    </a:moveTo>
                    <a:cubicBezTo>
                      <a:pt x="9" y="73"/>
                      <a:pt x="9" y="73"/>
                      <a:pt x="9" y="73"/>
                    </a:cubicBezTo>
                    <a:cubicBezTo>
                      <a:pt x="4" y="73"/>
                      <a:pt x="0" y="69"/>
                      <a:pt x="0" y="64"/>
                    </a:cubicBezTo>
                    <a:cubicBezTo>
                      <a:pt x="0" y="9"/>
                      <a:pt x="0" y="9"/>
                      <a:pt x="0" y="9"/>
                    </a:cubicBezTo>
                    <a:cubicBezTo>
                      <a:pt x="0" y="4"/>
                      <a:pt x="4" y="0"/>
                      <a:pt x="9" y="0"/>
                    </a:cubicBezTo>
                    <a:cubicBezTo>
                      <a:pt x="87" y="0"/>
                      <a:pt x="87" y="0"/>
                      <a:pt x="87" y="0"/>
                    </a:cubicBezTo>
                    <a:cubicBezTo>
                      <a:pt x="92" y="0"/>
                      <a:pt x="96" y="4"/>
                      <a:pt x="96" y="9"/>
                    </a:cubicBezTo>
                    <a:cubicBezTo>
                      <a:pt x="96" y="64"/>
                      <a:pt x="96" y="64"/>
                      <a:pt x="96" y="64"/>
                    </a:cubicBezTo>
                    <a:cubicBezTo>
                      <a:pt x="96" y="69"/>
                      <a:pt x="92" y="73"/>
                      <a:pt x="87" y="73"/>
                    </a:cubicBezTo>
                    <a:close/>
                    <a:moveTo>
                      <a:pt x="9" y="8"/>
                    </a:moveTo>
                    <a:cubicBezTo>
                      <a:pt x="8" y="8"/>
                      <a:pt x="8" y="9"/>
                      <a:pt x="8" y="9"/>
                    </a:cubicBezTo>
                    <a:cubicBezTo>
                      <a:pt x="8" y="64"/>
                      <a:pt x="8" y="64"/>
                      <a:pt x="8" y="64"/>
                    </a:cubicBezTo>
                    <a:cubicBezTo>
                      <a:pt x="8" y="64"/>
                      <a:pt x="8" y="65"/>
                      <a:pt x="9" y="65"/>
                    </a:cubicBezTo>
                    <a:cubicBezTo>
                      <a:pt x="87" y="65"/>
                      <a:pt x="87" y="65"/>
                      <a:pt x="87" y="65"/>
                    </a:cubicBezTo>
                    <a:cubicBezTo>
                      <a:pt x="87" y="65"/>
                      <a:pt x="88" y="64"/>
                      <a:pt x="88" y="64"/>
                    </a:cubicBezTo>
                    <a:cubicBezTo>
                      <a:pt x="88" y="9"/>
                      <a:pt x="88" y="9"/>
                      <a:pt x="88" y="9"/>
                    </a:cubicBezTo>
                    <a:cubicBezTo>
                      <a:pt x="88" y="9"/>
                      <a:pt x="87" y="8"/>
                      <a:pt x="87" y="8"/>
                    </a:cubicBezTo>
                    <a:lnTo>
                      <a:pt x="9" y="8"/>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74" name="Rectangle 1767">
                <a:extLst>
                  <a:ext uri="{FF2B5EF4-FFF2-40B4-BE49-F238E27FC236}">
                    <a16:creationId xmlns:a16="http://schemas.microsoft.com/office/drawing/2014/main" id="{1B93656F-0B15-4353-A05A-12374F388AED}"/>
                  </a:ext>
                </a:extLst>
              </p:cNvPr>
              <p:cNvSpPr>
                <a:spLocks noChangeArrowheads="1"/>
              </p:cNvSpPr>
              <p:nvPr/>
            </p:nvSpPr>
            <p:spPr bwMode="auto">
              <a:xfrm>
                <a:off x="9902639" y="1473154"/>
                <a:ext cx="25242" cy="17129"/>
              </a:xfrm>
              <a:prstGeom prst="rect">
                <a:avLst/>
              </a:prstGeom>
              <a:grpFill/>
              <a:ln>
                <a:noFill/>
              </a:ln>
            </p:spPr>
            <p:txBody>
              <a:bodyPr vert="horz" wrap="square" lIns="89642" tIns="44821" rIns="89642" bIns="44821" numCol="1" anchor="t" anchorCtr="0" compatLnSpc="1">
                <a:prstTxWarp prst="textNoShape">
                  <a:avLst/>
                </a:prstTxWarp>
              </a:bodyPr>
              <a:lstStyle/>
              <a:p>
                <a:endParaRPr lang="en-US" sz="1765"/>
              </a:p>
            </p:txBody>
          </p:sp>
        </p:grpSp>
      </p:grpSp>
      <p:grpSp>
        <p:nvGrpSpPr>
          <p:cNvPr id="75" name="Group 74">
            <a:extLst>
              <a:ext uri="{FF2B5EF4-FFF2-40B4-BE49-F238E27FC236}">
                <a16:creationId xmlns:a16="http://schemas.microsoft.com/office/drawing/2014/main" id="{D7173658-DE56-4FD9-BB8C-7DF9F70932B1}"/>
              </a:ext>
            </a:extLst>
          </p:cNvPr>
          <p:cNvGrpSpPr/>
          <p:nvPr/>
        </p:nvGrpSpPr>
        <p:grpSpPr>
          <a:xfrm>
            <a:off x="9001815" y="303113"/>
            <a:ext cx="539053" cy="546309"/>
            <a:chOff x="7849786" y="443325"/>
            <a:chExt cx="549862" cy="557264"/>
          </a:xfrm>
        </p:grpSpPr>
        <p:sp>
          <p:nvSpPr>
            <p:cNvPr id="76" name="Oval 75">
              <a:extLst>
                <a:ext uri="{FF2B5EF4-FFF2-40B4-BE49-F238E27FC236}">
                  <a16:creationId xmlns:a16="http://schemas.microsoft.com/office/drawing/2014/main" id="{A95CDACC-9EB9-48CB-BFE7-4BAC4F6F39FB}"/>
                </a:ext>
              </a:extLst>
            </p:cNvPr>
            <p:cNvSpPr/>
            <p:nvPr/>
          </p:nvSpPr>
          <p:spPr bwMode="auto">
            <a:xfrm rot="5400000">
              <a:off x="7846085" y="447026"/>
              <a:ext cx="557264" cy="54986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7" name="Freeform 5">
              <a:extLst>
                <a:ext uri="{FF2B5EF4-FFF2-40B4-BE49-F238E27FC236}">
                  <a16:creationId xmlns:a16="http://schemas.microsoft.com/office/drawing/2014/main" id="{C103CA2A-2B5E-4AA6-91FB-7BDB42A94840}"/>
                </a:ext>
              </a:extLst>
            </p:cNvPr>
            <p:cNvSpPr>
              <a:spLocks noEditPoints="1"/>
            </p:cNvSpPr>
            <p:nvPr/>
          </p:nvSpPr>
          <p:spPr bwMode="auto">
            <a:xfrm>
              <a:off x="8002306" y="584664"/>
              <a:ext cx="244489" cy="261737"/>
            </a:xfrm>
            <a:custGeom>
              <a:avLst/>
              <a:gdLst>
                <a:gd name="T0" fmla="*/ 120 w 120"/>
                <a:gd name="T1" fmla="*/ 120 h 120"/>
                <a:gd name="T2" fmla="*/ 120 w 120"/>
                <a:gd name="T3" fmla="*/ 0 h 120"/>
                <a:gd name="T4" fmla="*/ 0 w 120"/>
                <a:gd name="T5" fmla="*/ 0 h 120"/>
                <a:gd name="T6" fmla="*/ 0 w 120"/>
                <a:gd name="T7" fmla="*/ 120 h 120"/>
                <a:gd name="T8" fmla="*/ 24 w 120"/>
                <a:gd name="T9" fmla="*/ 120 h 120"/>
                <a:gd name="T10" fmla="*/ 24 w 120"/>
                <a:gd name="T11" fmla="*/ 116 h 120"/>
                <a:gd name="T12" fmla="*/ 60 w 120"/>
                <a:gd name="T13" fmla="*/ 80 h 120"/>
                <a:gd name="T14" fmla="*/ 96 w 120"/>
                <a:gd name="T15" fmla="*/ 116 h 120"/>
                <a:gd name="T16" fmla="*/ 96 w 120"/>
                <a:gd name="T17" fmla="*/ 120 h 120"/>
                <a:gd name="T18" fmla="*/ 120 w 120"/>
                <a:gd name="T19" fmla="*/ 120 h 120"/>
                <a:gd name="T20" fmla="*/ 77 w 120"/>
                <a:gd name="T21" fmla="*/ 75 h 120"/>
                <a:gd name="T22" fmla="*/ 92 w 120"/>
                <a:gd name="T23" fmla="*/ 48 h 120"/>
                <a:gd name="T24" fmla="*/ 60 w 120"/>
                <a:gd name="T25" fmla="*/ 16 h 120"/>
                <a:gd name="T26" fmla="*/ 28 w 120"/>
                <a:gd name="T27" fmla="*/ 48 h 120"/>
                <a:gd name="T28" fmla="*/ 43 w 120"/>
                <a:gd name="T29" fmla="*/ 75 h 120"/>
                <a:gd name="T30" fmla="*/ 16 w 120"/>
                <a:gd name="T31" fmla="*/ 112 h 120"/>
                <a:gd name="T32" fmla="*/ 8 w 120"/>
                <a:gd name="T33" fmla="*/ 112 h 120"/>
                <a:gd name="T34" fmla="*/ 8 w 120"/>
                <a:gd name="T35" fmla="*/ 8 h 120"/>
                <a:gd name="T36" fmla="*/ 112 w 120"/>
                <a:gd name="T37" fmla="*/ 8 h 120"/>
                <a:gd name="T38" fmla="*/ 112 w 120"/>
                <a:gd name="T39" fmla="*/ 112 h 120"/>
                <a:gd name="T40" fmla="*/ 104 w 120"/>
                <a:gd name="T41" fmla="*/ 112 h 120"/>
                <a:gd name="T42" fmla="*/ 77 w 120"/>
                <a:gd name="T43" fmla="*/ 75 h 120"/>
                <a:gd name="T44" fmla="*/ 60 w 120"/>
                <a:gd name="T45" fmla="*/ 72 h 120"/>
                <a:gd name="T46" fmla="*/ 36 w 120"/>
                <a:gd name="T47" fmla="*/ 48 h 120"/>
                <a:gd name="T48" fmla="*/ 60 w 120"/>
                <a:gd name="T49" fmla="*/ 24 h 120"/>
                <a:gd name="T50" fmla="*/ 84 w 120"/>
                <a:gd name="T51" fmla="*/ 48 h 120"/>
                <a:gd name="T52" fmla="*/ 60 w 120"/>
                <a:gd name="T53" fmla="*/ 7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120"/>
                  </a:moveTo>
                  <a:cubicBezTo>
                    <a:pt x="120" y="0"/>
                    <a:pt x="120" y="0"/>
                    <a:pt x="120" y="0"/>
                  </a:cubicBez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lnTo>
                    <a:pt x="120" y="120"/>
                  </a:lnTo>
                  <a:close/>
                  <a:moveTo>
                    <a:pt x="77" y="75"/>
                  </a:moveTo>
                  <a:cubicBezTo>
                    <a:pt x="86" y="70"/>
                    <a:pt x="92" y="60"/>
                    <a:pt x="92" y="48"/>
                  </a:cubicBezTo>
                  <a:cubicBezTo>
                    <a:pt x="92" y="30"/>
                    <a:pt x="78" y="16"/>
                    <a:pt x="60" y="16"/>
                  </a:cubicBezTo>
                  <a:cubicBezTo>
                    <a:pt x="42" y="16"/>
                    <a:pt x="28" y="30"/>
                    <a:pt x="28" y="48"/>
                  </a:cubicBezTo>
                  <a:cubicBezTo>
                    <a:pt x="28" y="60"/>
                    <a:pt x="34" y="70"/>
                    <a:pt x="43" y="75"/>
                  </a:cubicBezTo>
                  <a:cubicBezTo>
                    <a:pt x="29" y="81"/>
                    <a:pt x="18" y="95"/>
                    <a:pt x="16" y="112"/>
                  </a:cubicBezTo>
                  <a:cubicBezTo>
                    <a:pt x="8" y="112"/>
                    <a:pt x="8" y="112"/>
                    <a:pt x="8" y="112"/>
                  </a:cubicBezTo>
                  <a:cubicBezTo>
                    <a:pt x="8" y="8"/>
                    <a:pt x="8" y="8"/>
                    <a:pt x="8" y="8"/>
                  </a:cubicBezTo>
                  <a:cubicBezTo>
                    <a:pt x="112" y="8"/>
                    <a:pt x="112" y="8"/>
                    <a:pt x="112" y="8"/>
                  </a:cubicBezTo>
                  <a:cubicBezTo>
                    <a:pt x="112" y="112"/>
                    <a:pt x="112" y="112"/>
                    <a:pt x="112" y="112"/>
                  </a:cubicBezTo>
                  <a:cubicBezTo>
                    <a:pt x="104" y="112"/>
                    <a:pt x="104" y="112"/>
                    <a:pt x="104" y="112"/>
                  </a:cubicBezTo>
                  <a:cubicBezTo>
                    <a:pt x="102" y="95"/>
                    <a:pt x="91" y="81"/>
                    <a:pt x="77" y="75"/>
                  </a:cubicBezTo>
                  <a:moveTo>
                    <a:pt x="60" y="72"/>
                  </a:moveTo>
                  <a:cubicBezTo>
                    <a:pt x="47" y="72"/>
                    <a:pt x="36" y="61"/>
                    <a:pt x="36" y="48"/>
                  </a:cubicBezTo>
                  <a:cubicBezTo>
                    <a:pt x="36" y="35"/>
                    <a:pt x="47" y="24"/>
                    <a:pt x="60" y="24"/>
                  </a:cubicBezTo>
                  <a:cubicBezTo>
                    <a:pt x="73" y="24"/>
                    <a:pt x="84" y="35"/>
                    <a:pt x="84" y="48"/>
                  </a:cubicBezTo>
                  <a:cubicBezTo>
                    <a:pt x="84" y="61"/>
                    <a:pt x="73" y="72"/>
                    <a:pt x="60" y="72"/>
                  </a:cubicBezTo>
                </a:path>
              </a:pathLst>
            </a:custGeom>
            <a:solidFill>
              <a:schemeClr val="tx2"/>
            </a:solidFill>
            <a:ln w="3175" cap="flat" cmpd="sng" algn="ctr">
              <a:solidFill>
                <a:schemeClr val="tx2"/>
              </a:solidFill>
              <a:prstDash val="solid"/>
              <a:headEnd type="none" w="med" len="med"/>
              <a:tailEnd type="none" w="med" len="med"/>
            </a:ln>
            <a:effectLst/>
          </p:spPr>
          <p:txBody>
            <a:bodyPr vert="horz" wrap="square" lIns="0" tIns="44814" rIns="0" bIns="44814" numCol="1" rtlCol="0" anchor="ctr" anchorCtr="0" compatLnSpc="1">
              <a:prstTxWarp prst="textNoShape">
                <a:avLst/>
              </a:prstTxWarp>
            </a:bodyPr>
            <a:lstStyle/>
            <a:p>
              <a:pPr algn="ctr" defTabSz="895923" fontAlgn="base">
                <a:spcBef>
                  <a:spcPct val="0"/>
                </a:spcBef>
                <a:spcAft>
                  <a:spcPct val="0"/>
                </a:spcAft>
              </a:pPr>
              <a:endParaRPr lang="en-US" sz="1922" kern="0">
                <a:gradFill>
                  <a:gsLst>
                    <a:gs pos="0">
                      <a:srgbClr val="FFFFFF"/>
                    </a:gs>
                    <a:gs pos="100000">
                      <a:srgbClr val="FFFFFF"/>
                    </a:gs>
                  </a:gsLst>
                  <a:lin ang="5400000" scaled="0"/>
                </a:gradFill>
                <a:latin typeface="Segoe UI Semilight"/>
              </a:endParaRPr>
            </a:p>
          </p:txBody>
        </p:sp>
      </p:grpSp>
      <p:sp>
        <p:nvSpPr>
          <p:cNvPr id="78" name="Rectangle 77">
            <a:extLst>
              <a:ext uri="{FF2B5EF4-FFF2-40B4-BE49-F238E27FC236}">
                <a16:creationId xmlns:a16="http://schemas.microsoft.com/office/drawing/2014/main" id="{C952FF6A-5167-409D-98BD-E4FF49AF9670}"/>
              </a:ext>
            </a:extLst>
          </p:cNvPr>
          <p:cNvSpPr/>
          <p:nvPr/>
        </p:nvSpPr>
        <p:spPr>
          <a:xfrm>
            <a:off x="225261" y="115529"/>
            <a:ext cx="7910168" cy="935351"/>
          </a:xfrm>
          <a:prstGeom prst="rect">
            <a:avLst/>
          </a:prstGeom>
        </p:spPr>
        <p:txBody>
          <a:bodyPr wrap="square">
            <a:spAutoFit/>
          </a:bodyPr>
          <a:lstStyle/>
          <a:p>
            <a:pPr marL="0" lvl="1" defTabSz="895698">
              <a:spcBef>
                <a:spcPts val="576"/>
              </a:spcBef>
              <a:spcAft>
                <a:spcPts val="576"/>
              </a:spcAft>
              <a:defRPr/>
            </a:pPr>
            <a:r>
              <a:rPr lang="en-US" sz="2745" b="1" cap="all"/>
              <a:t>Define consistent security policies and enable controls FOR DEVICES</a:t>
            </a:r>
          </a:p>
        </p:txBody>
      </p:sp>
    </p:spTree>
    <p:extLst>
      <p:ext uri="{BB962C8B-B14F-4D97-AF65-F5344CB8AC3E}">
        <p14:creationId xmlns:p14="http://schemas.microsoft.com/office/powerpoint/2010/main" val="2257002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5E76467-45E1-42F0-AA9F-9B30DDE4FF5F}"/>
              </a:ext>
            </a:extLst>
          </p:cNvPr>
          <p:cNvGrpSpPr/>
          <p:nvPr/>
        </p:nvGrpSpPr>
        <p:grpSpPr>
          <a:xfrm>
            <a:off x="4742866" y="1803324"/>
            <a:ext cx="7219556" cy="3731611"/>
            <a:chOff x="4837969" y="1838988"/>
            <a:chExt cx="7364323" cy="3806438"/>
          </a:xfrm>
        </p:grpSpPr>
        <p:pic>
          <p:nvPicPr>
            <p:cNvPr id="41" name="Picture 40">
              <a:extLst>
                <a:ext uri="{FF2B5EF4-FFF2-40B4-BE49-F238E27FC236}">
                  <a16:creationId xmlns:a16="http://schemas.microsoft.com/office/drawing/2014/main" id="{1DEBB607-7825-4DC8-91F7-C0B46C3B8C1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837969" y="1838988"/>
              <a:ext cx="7364323" cy="3806438"/>
            </a:xfrm>
            <a:prstGeom prst="rect">
              <a:avLst/>
            </a:prstGeom>
          </p:spPr>
        </p:pic>
        <p:pic>
          <p:nvPicPr>
            <p:cNvPr id="3" name="Picture 2">
              <a:extLst>
                <a:ext uri="{FF2B5EF4-FFF2-40B4-BE49-F238E27FC236}">
                  <a16:creationId xmlns:a16="http://schemas.microsoft.com/office/drawing/2014/main" id="{954D8624-510C-4ECF-B039-4546F6AE7853}"/>
                </a:ext>
              </a:extLst>
            </p:cNvPr>
            <p:cNvPicPr>
              <a:picLocks noChangeAspect="1"/>
            </p:cNvPicPr>
            <p:nvPr/>
          </p:nvPicPr>
          <p:blipFill rotWithShape="1">
            <a:blip r:embed="rId4"/>
            <a:srcRect l="347" t="868" r="216" b="28731"/>
            <a:stretch/>
          </p:blipFill>
          <p:spPr>
            <a:xfrm>
              <a:off x="6047243" y="2358803"/>
              <a:ext cx="4784615" cy="2704773"/>
            </a:xfrm>
            <a:prstGeom prst="rect">
              <a:avLst/>
            </a:prstGeom>
            <a:ln w="6350">
              <a:solidFill>
                <a:schemeClr val="bg2">
                  <a:lumMod val="10000"/>
                </a:schemeClr>
              </a:solidFill>
            </a:ln>
          </p:spPr>
        </p:pic>
      </p:grpSp>
      <p:grpSp>
        <p:nvGrpSpPr>
          <p:cNvPr id="5" name="Group 4">
            <a:extLst>
              <a:ext uri="{FF2B5EF4-FFF2-40B4-BE49-F238E27FC236}">
                <a16:creationId xmlns:a16="http://schemas.microsoft.com/office/drawing/2014/main" id="{91950C97-5569-4448-8AFD-194CF0D4B5E5}"/>
              </a:ext>
            </a:extLst>
          </p:cNvPr>
          <p:cNvGrpSpPr/>
          <p:nvPr/>
        </p:nvGrpSpPr>
        <p:grpSpPr>
          <a:xfrm>
            <a:off x="7238526" y="3229509"/>
            <a:ext cx="5488688" cy="3088909"/>
            <a:chOff x="7383673" y="3293771"/>
            <a:chExt cx="5598748" cy="3150848"/>
          </a:xfrm>
        </p:grpSpPr>
        <p:pic>
          <p:nvPicPr>
            <p:cNvPr id="44" name="Picture 43">
              <a:extLst>
                <a:ext uri="{FF2B5EF4-FFF2-40B4-BE49-F238E27FC236}">
                  <a16:creationId xmlns:a16="http://schemas.microsoft.com/office/drawing/2014/main" id="{E6BE7CAA-2C92-4BEA-A75B-0D6EF0093DA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383673" y="3293771"/>
              <a:ext cx="5598748" cy="3150848"/>
            </a:xfrm>
            <a:prstGeom prst="rect">
              <a:avLst/>
            </a:prstGeom>
          </p:spPr>
        </p:pic>
        <p:pic>
          <p:nvPicPr>
            <p:cNvPr id="4" name="Picture 3">
              <a:extLst>
                <a:ext uri="{FF2B5EF4-FFF2-40B4-BE49-F238E27FC236}">
                  <a16:creationId xmlns:a16="http://schemas.microsoft.com/office/drawing/2014/main" id="{2B016404-A991-4EBC-A5CA-8D747D0040B2}"/>
                </a:ext>
              </a:extLst>
            </p:cNvPr>
            <p:cNvPicPr>
              <a:picLocks noChangeAspect="1"/>
            </p:cNvPicPr>
            <p:nvPr/>
          </p:nvPicPr>
          <p:blipFill rotWithShape="1">
            <a:blip r:embed="rId6"/>
            <a:srcRect b="15629"/>
            <a:stretch/>
          </p:blipFill>
          <p:spPr>
            <a:xfrm>
              <a:off x="8636605" y="3921953"/>
              <a:ext cx="3123509" cy="2103788"/>
            </a:xfrm>
            <a:prstGeom prst="rect">
              <a:avLst/>
            </a:prstGeom>
            <a:ln w="6350">
              <a:solidFill>
                <a:schemeClr val="bg2">
                  <a:lumMod val="10000"/>
                </a:schemeClr>
              </a:solidFill>
            </a:ln>
          </p:spPr>
        </p:pic>
      </p:grpSp>
      <p:sp>
        <p:nvSpPr>
          <p:cNvPr id="39" name="Title 2">
            <a:extLst>
              <a:ext uri="{FF2B5EF4-FFF2-40B4-BE49-F238E27FC236}">
                <a16:creationId xmlns:a16="http://schemas.microsoft.com/office/drawing/2014/main" id="{9B24B3DA-1E8E-40A4-8736-E95A99C2A370}"/>
              </a:ext>
            </a:extLst>
          </p:cNvPr>
          <p:cNvSpPr txBox="1">
            <a:spLocks/>
          </p:cNvSpPr>
          <p:nvPr/>
        </p:nvSpPr>
        <p:spPr>
          <a:xfrm>
            <a:off x="215374" y="3588343"/>
            <a:ext cx="5120242" cy="899537"/>
          </a:xfrm>
          <a:prstGeom prst="rect">
            <a:avLst/>
          </a:prstGeom>
        </p:spPr>
        <p:txBody>
          <a:bodyPr anchor="ct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00000"/>
              </a:lnSpc>
              <a:spcAft>
                <a:spcPts val="2353"/>
              </a:spcAft>
            </a:pPr>
            <a:r>
              <a:rPr lang="en-US" sz="2353" kern="0" cap="all" spc="118">
                <a:solidFill>
                  <a:schemeClr val="tx1"/>
                </a:solidFill>
                <a:latin typeface="+mn-lt"/>
                <a:ea typeface="Segoe UI Black" panose="020B0A02040204020203" pitchFamily="34" charset="0"/>
                <a:cs typeface="Segoe UI Black" panose="020B0A02040204020203" pitchFamily="34" charset="0"/>
              </a:rPr>
              <a:t>Customizable portal for most important security features for </a:t>
            </a:r>
            <a:r>
              <a:rPr lang="en-US" sz="2353" b="1" kern="0" cap="all" spc="118">
                <a:solidFill>
                  <a:schemeClr val="tx1"/>
                </a:solidFill>
                <a:latin typeface="+mn-lt"/>
                <a:ea typeface="Segoe UI Black" panose="020B0A02040204020203" pitchFamily="34" charset="0"/>
                <a:cs typeface="Segoe UI Black" panose="020B0A02040204020203" pitchFamily="34" charset="0"/>
              </a:rPr>
              <a:t>productivity apps</a:t>
            </a:r>
          </a:p>
          <a:p>
            <a:pPr>
              <a:lnSpc>
                <a:spcPct val="100000"/>
              </a:lnSpc>
              <a:spcAft>
                <a:spcPts val="2353"/>
              </a:spcAft>
            </a:pPr>
            <a:r>
              <a:rPr lang="en-US" sz="2353" kern="0" cap="all" spc="118">
                <a:ln>
                  <a:noFill/>
                </a:ln>
                <a:solidFill>
                  <a:srgbClr val="505050"/>
                </a:solidFill>
                <a:latin typeface="Segoe UI"/>
                <a:ea typeface="Segoe UI Black" panose="020B0A02040204020203" pitchFamily="34" charset="0"/>
                <a:cs typeface="Segoe UI Black" panose="020B0A02040204020203" pitchFamily="34" charset="0"/>
              </a:rPr>
              <a:t>CONTROL DATA </a:t>
            </a:r>
            <a:r>
              <a:rPr lang="en-US" sz="2353" b="1" kern="0" cap="all" spc="118">
                <a:ln>
                  <a:noFill/>
                </a:ln>
                <a:solidFill>
                  <a:srgbClr val="505050"/>
                </a:solidFill>
                <a:latin typeface="Segoe UI"/>
                <a:ea typeface="Segoe UI Black" panose="020B0A02040204020203" pitchFamily="34" charset="0"/>
                <a:cs typeface="Segoe UI Black" panose="020B0A02040204020203" pitchFamily="34" charset="0"/>
              </a:rPr>
              <a:t>IN CLOUD APPS </a:t>
            </a:r>
            <a:r>
              <a:rPr lang="en-US" sz="2353" kern="0" cap="all" spc="118">
                <a:ln>
                  <a:noFill/>
                </a:ln>
                <a:solidFill>
                  <a:srgbClr val="505050"/>
                </a:solidFill>
                <a:latin typeface="Segoe UI"/>
                <a:ea typeface="Segoe UI Black" panose="020B0A02040204020203" pitchFamily="34" charset="0"/>
                <a:cs typeface="Segoe UI Black" panose="020B0A02040204020203" pitchFamily="34" charset="0"/>
              </a:rPr>
              <a:t>WITH GRANULAR POLICIES FOR dlp AND DATA SHARING</a:t>
            </a:r>
            <a:endParaRPr lang="en-US" sz="2353" kern="0" cap="all" spc="118">
              <a:solidFill>
                <a:schemeClr val="tx1"/>
              </a:solidFill>
              <a:latin typeface="+mn-lt"/>
              <a:ea typeface="Segoe UI Black" panose="020B0A02040204020203" pitchFamily="34" charset="0"/>
              <a:cs typeface="Segoe UI Black" panose="020B0A02040204020203" pitchFamily="34" charset="0"/>
            </a:endParaRPr>
          </a:p>
          <a:p>
            <a:pPr>
              <a:lnSpc>
                <a:spcPct val="100000"/>
              </a:lnSpc>
              <a:spcAft>
                <a:spcPts val="2353"/>
              </a:spcAft>
            </a:pPr>
            <a:r>
              <a:rPr lang="en-US" sz="2353" kern="0" cap="all" spc="118">
                <a:solidFill>
                  <a:schemeClr val="tx1"/>
                </a:solidFill>
                <a:latin typeface="+mn-lt"/>
                <a:ea typeface="Segoe UI Black" panose="020B0A02040204020203" pitchFamily="34" charset="0"/>
                <a:cs typeface="Segoe UI Black" panose="020B0A02040204020203" pitchFamily="34" charset="0"/>
              </a:rPr>
              <a:t>See </a:t>
            </a:r>
            <a:r>
              <a:rPr lang="en-US" sz="2353" b="1" kern="0" cap="all" spc="118">
                <a:solidFill>
                  <a:schemeClr val="tx1"/>
                </a:solidFill>
                <a:latin typeface="+mn-lt"/>
                <a:ea typeface="Segoe UI Black" panose="020B0A02040204020203" pitchFamily="34" charset="0"/>
                <a:cs typeface="Segoe UI Black" panose="020B0A02040204020203" pitchFamily="34" charset="0"/>
              </a:rPr>
              <a:t>security controls and their status</a:t>
            </a:r>
            <a:r>
              <a:rPr lang="en-US" sz="2353" kern="0" cap="all" spc="118">
                <a:solidFill>
                  <a:schemeClr val="tx1"/>
                </a:solidFill>
                <a:latin typeface="+mn-lt"/>
                <a:ea typeface="Segoe UI Black" panose="020B0A02040204020203" pitchFamily="34" charset="0"/>
                <a:cs typeface="Segoe UI Black" panose="020B0A02040204020203" pitchFamily="34" charset="0"/>
              </a:rPr>
              <a:t> from different workloads</a:t>
            </a:r>
          </a:p>
          <a:p>
            <a:pPr>
              <a:lnSpc>
                <a:spcPct val="100000"/>
              </a:lnSpc>
              <a:spcAft>
                <a:spcPts val="2353"/>
              </a:spcAft>
            </a:pPr>
            <a:endParaRPr lang="en-US" sz="2353" kern="0" cap="all" spc="118">
              <a:solidFill>
                <a:schemeClr val="tx1"/>
              </a:solidFill>
              <a:latin typeface="+mn-lt"/>
              <a:ea typeface="Segoe UI Black" panose="020B0A02040204020203" pitchFamily="34" charset="0"/>
              <a:cs typeface="Segoe UI Black" panose="020B0A02040204020203" pitchFamily="34" charset="0"/>
            </a:endParaRPr>
          </a:p>
        </p:txBody>
      </p:sp>
      <p:pic>
        <p:nvPicPr>
          <p:cNvPr id="40" name="Picture 3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63901" y="3845342"/>
            <a:ext cx="3073914" cy="2062432"/>
          </a:xfrm>
          <a:prstGeom prst="rect">
            <a:avLst/>
          </a:prstGeom>
        </p:spPr>
      </p:pic>
      <p:grpSp>
        <p:nvGrpSpPr>
          <p:cNvPr id="42" name="Group 41"/>
          <p:cNvGrpSpPr/>
          <p:nvPr/>
        </p:nvGrpSpPr>
        <p:grpSpPr>
          <a:xfrm>
            <a:off x="10618928" y="4659923"/>
            <a:ext cx="1489558" cy="1689538"/>
            <a:chOff x="11977203" y="2121080"/>
            <a:chExt cx="2171701" cy="2463262"/>
          </a:xfrm>
        </p:grpSpPr>
        <p:pic>
          <p:nvPicPr>
            <p:cNvPr id="43" name="Picture 42"/>
            <p:cNvPicPr>
              <a:picLocks noChangeAspect="1"/>
            </p:cNvPicPr>
            <p:nvPr/>
          </p:nvPicPr>
          <p:blipFill rotWithShape="1">
            <a:blip r:embed="rId8" cstate="print">
              <a:extLst>
                <a:ext uri="{28A0092B-C50C-407E-A947-70E740481C1C}">
                  <a14:useLocalDpi xmlns:a14="http://schemas.microsoft.com/office/drawing/2010/main" val="0"/>
                </a:ext>
              </a:extLst>
            </a:blip>
            <a:srcRect l="82608" t="55369" r="1108"/>
            <a:stretch/>
          </p:blipFill>
          <p:spPr>
            <a:xfrm>
              <a:off x="12069282" y="2162935"/>
              <a:ext cx="2012948" cy="2359495"/>
            </a:xfrm>
            <a:prstGeom prst="rect">
              <a:avLst/>
            </a:prstGeom>
          </p:spPr>
        </p:pic>
        <p:sp>
          <p:nvSpPr>
            <p:cNvPr id="45" name="Frame 44"/>
            <p:cNvSpPr/>
            <p:nvPr/>
          </p:nvSpPr>
          <p:spPr bwMode="auto">
            <a:xfrm>
              <a:off x="11977203" y="2121080"/>
              <a:ext cx="2171701" cy="2463262"/>
            </a:xfrm>
            <a:prstGeom prst="frame">
              <a:avLst>
                <a:gd name="adj1" fmla="val 750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pic>
        <p:nvPicPr>
          <p:cNvPr id="46" name="Picture 45"/>
          <p:cNvPicPr>
            <a:picLocks noChangeAspect="1"/>
          </p:cNvPicPr>
          <p:nvPr/>
        </p:nvPicPr>
        <p:blipFill>
          <a:blip r:embed="rId9"/>
          <a:stretch>
            <a:fillRect/>
          </a:stretch>
        </p:blipFill>
        <p:spPr>
          <a:xfrm>
            <a:off x="8467327" y="3845343"/>
            <a:ext cx="3061609" cy="213735"/>
          </a:xfrm>
          <a:prstGeom prst="rect">
            <a:avLst/>
          </a:prstGeom>
        </p:spPr>
      </p:pic>
      <p:grpSp>
        <p:nvGrpSpPr>
          <p:cNvPr id="47" name="Group 46">
            <a:extLst>
              <a:ext uri="{FF2B5EF4-FFF2-40B4-BE49-F238E27FC236}">
                <a16:creationId xmlns:a16="http://schemas.microsoft.com/office/drawing/2014/main" id="{0A558612-8CC6-4EAE-A57A-E980DAAE3791}"/>
              </a:ext>
            </a:extLst>
          </p:cNvPr>
          <p:cNvGrpSpPr/>
          <p:nvPr/>
        </p:nvGrpSpPr>
        <p:grpSpPr>
          <a:xfrm>
            <a:off x="9091753" y="168700"/>
            <a:ext cx="2668787" cy="747838"/>
            <a:chOff x="9038737" y="201199"/>
            <a:chExt cx="2722302" cy="762834"/>
          </a:xfrm>
        </p:grpSpPr>
        <p:sp>
          <p:nvSpPr>
            <p:cNvPr id="48" name="Data Text">
              <a:extLst>
                <a:ext uri="{FF2B5EF4-FFF2-40B4-BE49-F238E27FC236}">
                  <a16:creationId xmlns:a16="http://schemas.microsoft.com/office/drawing/2014/main" id="{EAD57A15-2627-4E69-BED5-15DCD9A9C297}"/>
                </a:ext>
              </a:extLst>
            </p:cNvPr>
            <p:cNvSpPr/>
            <p:nvPr/>
          </p:nvSpPr>
          <p:spPr>
            <a:xfrm>
              <a:off x="10575903" y="201199"/>
              <a:ext cx="395792" cy="117741"/>
            </a:xfrm>
            <a:prstGeom prst="rect">
              <a:avLst/>
            </a:prstGeom>
          </p:spPr>
          <p:txBody>
            <a:bodyPr wrap="none" lIns="0" tIns="0" rIns="0" bIns="0">
              <a:noAutofit/>
            </a:bodyPr>
            <a:lstStyle/>
            <a:p>
              <a:pPr algn="ctr" defTabSz="878441" fontAlgn="base">
                <a:lnSpc>
                  <a:spcPct val="90000"/>
                </a:lnSpc>
                <a:spcBef>
                  <a:spcPct val="0"/>
                </a:spcBef>
                <a:spcAft>
                  <a:spcPct val="0"/>
                </a:spcAft>
                <a:defRPr/>
              </a:pPr>
              <a:r>
                <a:rPr lang="en-US" sz="1078" kern="0">
                  <a:solidFill>
                    <a:schemeClr val="tx1">
                      <a:lumMod val="60000"/>
                      <a:lumOff val="40000"/>
                    </a:schemeClr>
                  </a:solidFill>
                </a:rPr>
                <a:t>APPS / DATA</a:t>
              </a:r>
            </a:p>
          </p:txBody>
        </p:sp>
        <p:grpSp>
          <p:nvGrpSpPr>
            <p:cNvPr id="49" name="Group 48">
              <a:extLst>
                <a:ext uri="{FF2B5EF4-FFF2-40B4-BE49-F238E27FC236}">
                  <a16:creationId xmlns:a16="http://schemas.microsoft.com/office/drawing/2014/main" id="{95237B52-B9C7-4956-B389-028FCBFD0EF0}"/>
                </a:ext>
              </a:extLst>
            </p:cNvPr>
            <p:cNvGrpSpPr/>
            <p:nvPr/>
          </p:nvGrpSpPr>
          <p:grpSpPr>
            <a:xfrm>
              <a:off x="11232489" y="435331"/>
              <a:ext cx="528550" cy="528550"/>
              <a:chOff x="4926827" y="479579"/>
              <a:chExt cx="528550" cy="528550"/>
            </a:xfrm>
          </p:grpSpPr>
          <p:sp>
            <p:nvSpPr>
              <p:cNvPr id="71" name="Oval 70">
                <a:extLst>
                  <a:ext uri="{FF2B5EF4-FFF2-40B4-BE49-F238E27FC236}">
                    <a16:creationId xmlns:a16="http://schemas.microsoft.com/office/drawing/2014/main" id="{C2DC8A11-CB36-43AA-9485-F50B14837B2A}"/>
                  </a:ext>
                </a:extLst>
              </p:cNvPr>
              <p:cNvSpPr/>
              <p:nvPr/>
            </p:nvSpPr>
            <p:spPr bwMode="auto">
              <a:xfrm rot="5400000">
                <a:off x="4926827" y="479579"/>
                <a:ext cx="528550" cy="52855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72" name="Group 30">
                <a:extLst>
                  <a:ext uri="{FF2B5EF4-FFF2-40B4-BE49-F238E27FC236}">
                    <a16:creationId xmlns:a16="http://schemas.microsoft.com/office/drawing/2014/main" id="{F199E5AA-499B-44F5-BABC-E850EFD0956D}"/>
                  </a:ext>
                </a:extLst>
              </p:cNvPr>
              <p:cNvGrpSpPr>
                <a:grpSpLocks noChangeAspect="1"/>
              </p:cNvGrpSpPr>
              <p:nvPr/>
            </p:nvGrpSpPr>
            <p:grpSpPr bwMode="auto">
              <a:xfrm>
                <a:off x="5073598" y="627134"/>
                <a:ext cx="235004" cy="233443"/>
                <a:chOff x="4976" y="3801"/>
                <a:chExt cx="320" cy="334"/>
              </a:xfrm>
            </p:grpSpPr>
            <p:sp>
              <p:nvSpPr>
                <p:cNvPr id="73" name="Freeform 31">
                  <a:extLst>
                    <a:ext uri="{FF2B5EF4-FFF2-40B4-BE49-F238E27FC236}">
                      <a16:creationId xmlns:a16="http://schemas.microsoft.com/office/drawing/2014/main" id="{1031A500-90A2-4AD5-97F5-C1CA5009A7A6}"/>
                    </a:ext>
                  </a:extLst>
                </p:cNvPr>
                <p:cNvSpPr>
                  <a:spLocks/>
                </p:cNvSpPr>
                <p:nvPr/>
              </p:nvSpPr>
              <p:spPr bwMode="auto">
                <a:xfrm>
                  <a:off x="5071" y="3912"/>
                  <a:ext cx="128" cy="112"/>
                </a:xfrm>
                <a:custGeom>
                  <a:avLst/>
                  <a:gdLst>
                    <a:gd name="T0" fmla="*/ 31 w 128"/>
                    <a:gd name="T1" fmla="*/ 112 h 112"/>
                    <a:gd name="T2" fmla="*/ 0 w 128"/>
                    <a:gd name="T3" fmla="*/ 56 h 112"/>
                    <a:gd name="T4" fmla="*/ 31 w 128"/>
                    <a:gd name="T5" fmla="*/ 0 h 112"/>
                    <a:gd name="T6" fmla="*/ 97 w 128"/>
                    <a:gd name="T7" fmla="*/ 0 h 112"/>
                    <a:gd name="T8" fmla="*/ 128 w 128"/>
                    <a:gd name="T9" fmla="*/ 56 h 112"/>
                    <a:gd name="T10" fmla="*/ 97 w 128"/>
                    <a:gd name="T11" fmla="*/ 112 h 112"/>
                    <a:gd name="T12" fmla="*/ 31 w 128"/>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28" h="112">
                      <a:moveTo>
                        <a:pt x="31" y="112"/>
                      </a:moveTo>
                      <a:lnTo>
                        <a:pt x="0" y="56"/>
                      </a:lnTo>
                      <a:lnTo>
                        <a:pt x="31" y="0"/>
                      </a:lnTo>
                      <a:lnTo>
                        <a:pt x="97" y="0"/>
                      </a:lnTo>
                      <a:lnTo>
                        <a:pt x="128" y="56"/>
                      </a:lnTo>
                      <a:lnTo>
                        <a:pt x="97" y="112"/>
                      </a:lnTo>
                      <a:lnTo>
                        <a:pt x="31" y="112"/>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sp>
              <p:nvSpPr>
                <p:cNvPr id="74" name="Freeform 32">
                  <a:extLst>
                    <a:ext uri="{FF2B5EF4-FFF2-40B4-BE49-F238E27FC236}">
                      <a16:creationId xmlns:a16="http://schemas.microsoft.com/office/drawing/2014/main" id="{56497FBE-ED5A-4D98-8FDF-851BEB13FD08}"/>
                    </a:ext>
                  </a:extLst>
                </p:cNvPr>
                <p:cNvSpPr>
                  <a:spLocks/>
                </p:cNvSpPr>
                <p:nvPr/>
              </p:nvSpPr>
              <p:spPr bwMode="auto">
                <a:xfrm>
                  <a:off x="5170" y="3858"/>
                  <a:ext cx="126" cy="110"/>
                </a:xfrm>
                <a:custGeom>
                  <a:avLst/>
                  <a:gdLst>
                    <a:gd name="T0" fmla="*/ 31 w 126"/>
                    <a:gd name="T1" fmla="*/ 110 h 110"/>
                    <a:gd name="T2" fmla="*/ 0 w 126"/>
                    <a:gd name="T3" fmla="*/ 54 h 110"/>
                    <a:gd name="T4" fmla="*/ 31 w 126"/>
                    <a:gd name="T5" fmla="*/ 0 h 110"/>
                    <a:gd name="T6" fmla="*/ 95 w 126"/>
                    <a:gd name="T7" fmla="*/ 0 h 110"/>
                    <a:gd name="T8" fmla="*/ 126 w 126"/>
                    <a:gd name="T9" fmla="*/ 54 h 110"/>
                    <a:gd name="T10" fmla="*/ 95 w 126"/>
                    <a:gd name="T11" fmla="*/ 110 h 110"/>
                    <a:gd name="T12" fmla="*/ 31 w 126"/>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26" h="110">
                      <a:moveTo>
                        <a:pt x="31" y="110"/>
                      </a:moveTo>
                      <a:lnTo>
                        <a:pt x="0" y="54"/>
                      </a:lnTo>
                      <a:lnTo>
                        <a:pt x="31" y="0"/>
                      </a:lnTo>
                      <a:lnTo>
                        <a:pt x="95" y="0"/>
                      </a:lnTo>
                      <a:lnTo>
                        <a:pt x="126" y="54"/>
                      </a:lnTo>
                      <a:lnTo>
                        <a:pt x="95" y="110"/>
                      </a:lnTo>
                      <a:lnTo>
                        <a:pt x="31" y="110"/>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sp>
              <p:nvSpPr>
                <p:cNvPr id="75" name="Freeform 33">
                  <a:extLst>
                    <a:ext uri="{FF2B5EF4-FFF2-40B4-BE49-F238E27FC236}">
                      <a16:creationId xmlns:a16="http://schemas.microsoft.com/office/drawing/2014/main" id="{6639EDB0-8DD7-4A7D-B782-322F887D4158}"/>
                    </a:ext>
                  </a:extLst>
                </p:cNvPr>
                <p:cNvSpPr>
                  <a:spLocks/>
                </p:cNvSpPr>
                <p:nvPr/>
              </p:nvSpPr>
              <p:spPr bwMode="auto">
                <a:xfrm>
                  <a:off x="5170" y="3968"/>
                  <a:ext cx="126" cy="110"/>
                </a:xfrm>
                <a:custGeom>
                  <a:avLst/>
                  <a:gdLst>
                    <a:gd name="T0" fmla="*/ 31 w 126"/>
                    <a:gd name="T1" fmla="*/ 110 h 110"/>
                    <a:gd name="T2" fmla="*/ 0 w 126"/>
                    <a:gd name="T3" fmla="*/ 56 h 110"/>
                    <a:gd name="T4" fmla="*/ 31 w 126"/>
                    <a:gd name="T5" fmla="*/ 0 h 110"/>
                    <a:gd name="T6" fmla="*/ 95 w 126"/>
                    <a:gd name="T7" fmla="*/ 0 h 110"/>
                    <a:gd name="T8" fmla="*/ 126 w 126"/>
                    <a:gd name="T9" fmla="*/ 56 h 110"/>
                    <a:gd name="T10" fmla="*/ 95 w 126"/>
                    <a:gd name="T11" fmla="*/ 110 h 110"/>
                    <a:gd name="T12" fmla="*/ 31 w 126"/>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26" h="110">
                      <a:moveTo>
                        <a:pt x="31" y="110"/>
                      </a:moveTo>
                      <a:lnTo>
                        <a:pt x="0" y="56"/>
                      </a:lnTo>
                      <a:lnTo>
                        <a:pt x="31" y="0"/>
                      </a:lnTo>
                      <a:lnTo>
                        <a:pt x="95" y="0"/>
                      </a:lnTo>
                      <a:lnTo>
                        <a:pt x="126" y="56"/>
                      </a:lnTo>
                      <a:lnTo>
                        <a:pt x="95" y="110"/>
                      </a:lnTo>
                      <a:lnTo>
                        <a:pt x="31" y="110"/>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sp>
              <p:nvSpPr>
                <p:cNvPr id="76" name="Freeform 34">
                  <a:extLst>
                    <a:ext uri="{FF2B5EF4-FFF2-40B4-BE49-F238E27FC236}">
                      <a16:creationId xmlns:a16="http://schemas.microsoft.com/office/drawing/2014/main" id="{484E3A8A-71B4-4443-B375-656C3D98FA23}"/>
                    </a:ext>
                  </a:extLst>
                </p:cNvPr>
                <p:cNvSpPr>
                  <a:spLocks/>
                </p:cNvSpPr>
                <p:nvPr/>
              </p:nvSpPr>
              <p:spPr bwMode="auto">
                <a:xfrm>
                  <a:off x="4976" y="3858"/>
                  <a:ext cx="126" cy="110"/>
                </a:xfrm>
                <a:custGeom>
                  <a:avLst/>
                  <a:gdLst>
                    <a:gd name="T0" fmla="*/ 32 w 126"/>
                    <a:gd name="T1" fmla="*/ 110 h 110"/>
                    <a:gd name="T2" fmla="*/ 0 w 126"/>
                    <a:gd name="T3" fmla="*/ 54 h 110"/>
                    <a:gd name="T4" fmla="*/ 32 w 126"/>
                    <a:gd name="T5" fmla="*/ 0 h 110"/>
                    <a:gd name="T6" fmla="*/ 95 w 126"/>
                    <a:gd name="T7" fmla="*/ 0 h 110"/>
                    <a:gd name="T8" fmla="*/ 126 w 126"/>
                    <a:gd name="T9" fmla="*/ 54 h 110"/>
                    <a:gd name="T10" fmla="*/ 95 w 126"/>
                    <a:gd name="T11" fmla="*/ 110 h 110"/>
                    <a:gd name="T12" fmla="*/ 32 w 126"/>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26" h="110">
                      <a:moveTo>
                        <a:pt x="32" y="110"/>
                      </a:moveTo>
                      <a:lnTo>
                        <a:pt x="0" y="54"/>
                      </a:lnTo>
                      <a:lnTo>
                        <a:pt x="32" y="0"/>
                      </a:lnTo>
                      <a:lnTo>
                        <a:pt x="95" y="0"/>
                      </a:lnTo>
                      <a:lnTo>
                        <a:pt x="126" y="54"/>
                      </a:lnTo>
                      <a:lnTo>
                        <a:pt x="95" y="110"/>
                      </a:lnTo>
                      <a:lnTo>
                        <a:pt x="32" y="110"/>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sp>
              <p:nvSpPr>
                <p:cNvPr id="77" name="Freeform 35">
                  <a:extLst>
                    <a:ext uri="{FF2B5EF4-FFF2-40B4-BE49-F238E27FC236}">
                      <a16:creationId xmlns:a16="http://schemas.microsoft.com/office/drawing/2014/main" id="{779BD463-F993-44B6-94A3-2C608026FECC}"/>
                    </a:ext>
                  </a:extLst>
                </p:cNvPr>
                <p:cNvSpPr>
                  <a:spLocks/>
                </p:cNvSpPr>
                <p:nvPr/>
              </p:nvSpPr>
              <p:spPr bwMode="auto">
                <a:xfrm>
                  <a:off x="5073" y="4024"/>
                  <a:ext cx="128" cy="111"/>
                </a:xfrm>
                <a:custGeom>
                  <a:avLst/>
                  <a:gdLst>
                    <a:gd name="T0" fmla="*/ 34 w 128"/>
                    <a:gd name="T1" fmla="*/ 111 h 111"/>
                    <a:gd name="T2" fmla="*/ 0 w 128"/>
                    <a:gd name="T3" fmla="*/ 54 h 111"/>
                    <a:gd name="T4" fmla="*/ 34 w 128"/>
                    <a:gd name="T5" fmla="*/ 0 h 111"/>
                    <a:gd name="T6" fmla="*/ 97 w 128"/>
                    <a:gd name="T7" fmla="*/ 0 h 111"/>
                    <a:gd name="T8" fmla="*/ 128 w 128"/>
                    <a:gd name="T9" fmla="*/ 54 h 111"/>
                    <a:gd name="T10" fmla="*/ 97 w 128"/>
                    <a:gd name="T11" fmla="*/ 111 h 111"/>
                    <a:gd name="T12" fmla="*/ 34 w 128"/>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128" h="111">
                      <a:moveTo>
                        <a:pt x="34" y="111"/>
                      </a:moveTo>
                      <a:lnTo>
                        <a:pt x="0" y="54"/>
                      </a:lnTo>
                      <a:lnTo>
                        <a:pt x="34" y="0"/>
                      </a:lnTo>
                      <a:lnTo>
                        <a:pt x="97" y="0"/>
                      </a:lnTo>
                      <a:lnTo>
                        <a:pt x="128" y="54"/>
                      </a:lnTo>
                      <a:lnTo>
                        <a:pt x="97" y="111"/>
                      </a:lnTo>
                      <a:lnTo>
                        <a:pt x="34" y="111"/>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sp>
              <p:nvSpPr>
                <p:cNvPr id="78" name="Freeform 36">
                  <a:extLst>
                    <a:ext uri="{FF2B5EF4-FFF2-40B4-BE49-F238E27FC236}">
                      <a16:creationId xmlns:a16="http://schemas.microsoft.com/office/drawing/2014/main" id="{8C87C2F0-673C-4245-B1B8-6153958EC077}"/>
                    </a:ext>
                  </a:extLst>
                </p:cNvPr>
                <p:cNvSpPr>
                  <a:spLocks/>
                </p:cNvSpPr>
                <p:nvPr/>
              </p:nvSpPr>
              <p:spPr bwMode="auto">
                <a:xfrm>
                  <a:off x="5071" y="3801"/>
                  <a:ext cx="128" cy="111"/>
                </a:xfrm>
                <a:custGeom>
                  <a:avLst/>
                  <a:gdLst>
                    <a:gd name="T0" fmla="*/ 31 w 128"/>
                    <a:gd name="T1" fmla="*/ 111 h 111"/>
                    <a:gd name="T2" fmla="*/ 0 w 128"/>
                    <a:gd name="T3" fmla="*/ 57 h 111"/>
                    <a:gd name="T4" fmla="*/ 31 w 128"/>
                    <a:gd name="T5" fmla="*/ 0 h 111"/>
                    <a:gd name="T6" fmla="*/ 97 w 128"/>
                    <a:gd name="T7" fmla="*/ 0 h 111"/>
                    <a:gd name="T8" fmla="*/ 128 w 128"/>
                    <a:gd name="T9" fmla="*/ 57 h 111"/>
                    <a:gd name="T10" fmla="*/ 97 w 128"/>
                    <a:gd name="T11" fmla="*/ 111 h 111"/>
                    <a:gd name="T12" fmla="*/ 31 w 128"/>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128" h="111">
                      <a:moveTo>
                        <a:pt x="31" y="111"/>
                      </a:moveTo>
                      <a:lnTo>
                        <a:pt x="0" y="57"/>
                      </a:lnTo>
                      <a:lnTo>
                        <a:pt x="31" y="0"/>
                      </a:lnTo>
                      <a:lnTo>
                        <a:pt x="97" y="0"/>
                      </a:lnTo>
                      <a:lnTo>
                        <a:pt x="128" y="57"/>
                      </a:lnTo>
                      <a:lnTo>
                        <a:pt x="97" y="111"/>
                      </a:lnTo>
                      <a:lnTo>
                        <a:pt x="31" y="111"/>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grpSp>
        </p:grpSp>
        <p:grpSp>
          <p:nvGrpSpPr>
            <p:cNvPr id="50" name="Group 49">
              <a:extLst>
                <a:ext uri="{FF2B5EF4-FFF2-40B4-BE49-F238E27FC236}">
                  <a16:creationId xmlns:a16="http://schemas.microsoft.com/office/drawing/2014/main" id="{3B53ECBE-C3ED-4219-86A9-6AD79FC1FD06}"/>
                </a:ext>
              </a:extLst>
            </p:cNvPr>
            <p:cNvGrpSpPr/>
            <p:nvPr/>
          </p:nvGrpSpPr>
          <p:grpSpPr>
            <a:xfrm>
              <a:off x="10518694" y="435483"/>
              <a:ext cx="528550" cy="528550"/>
              <a:chOff x="5953965" y="479580"/>
              <a:chExt cx="528550" cy="528550"/>
            </a:xfrm>
          </p:grpSpPr>
          <p:sp>
            <p:nvSpPr>
              <p:cNvPr id="65" name="Oval 64">
                <a:extLst>
                  <a:ext uri="{FF2B5EF4-FFF2-40B4-BE49-F238E27FC236}">
                    <a16:creationId xmlns:a16="http://schemas.microsoft.com/office/drawing/2014/main" id="{1E53A559-A0DF-4D63-8BE9-B424613A2E65}"/>
                  </a:ext>
                </a:extLst>
              </p:cNvPr>
              <p:cNvSpPr/>
              <p:nvPr/>
            </p:nvSpPr>
            <p:spPr bwMode="auto">
              <a:xfrm rot="5400000">
                <a:off x="5953965" y="479580"/>
                <a:ext cx="528550" cy="52855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66" name="Group 14">
                <a:extLst>
                  <a:ext uri="{FF2B5EF4-FFF2-40B4-BE49-F238E27FC236}">
                    <a16:creationId xmlns:a16="http://schemas.microsoft.com/office/drawing/2014/main" id="{73717973-B7A1-47B7-A0A8-02417C2231D4}"/>
                  </a:ext>
                </a:extLst>
              </p:cNvPr>
              <p:cNvGrpSpPr>
                <a:grpSpLocks noChangeAspect="1"/>
              </p:cNvGrpSpPr>
              <p:nvPr/>
            </p:nvGrpSpPr>
            <p:grpSpPr bwMode="auto">
              <a:xfrm>
                <a:off x="6127578" y="623417"/>
                <a:ext cx="181296" cy="240879"/>
                <a:chOff x="5564" y="2790"/>
                <a:chExt cx="198" cy="290"/>
              </a:xfrm>
              <a:solidFill>
                <a:schemeClr val="bg1"/>
              </a:solidFill>
            </p:grpSpPr>
            <p:sp>
              <p:nvSpPr>
                <p:cNvPr id="67" name="Freeform 15">
                  <a:extLst>
                    <a:ext uri="{FF2B5EF4-FFF2-40B4-BE49-F238E27FC236}">
                      <a16:creationId xmlns:a16="http://schemas.microsoft.com/office/drawing/2014/main" id="{50758254-2DDC-4168-947E-EE729BF2160A}"/>
                    </a:ext>
                  </a:extLst>
                </p:cNvPr>
                <p:cNvSpPr>
                  <a:spLocks noEditPoints="1"/>
                </p:cNvSpPr>
                <p:nvPr/>
              </p:nvSpPr>
              <p:spPr bwMode="auto">
                <a:xfrm>
                  <a:off x="5564" y="2790"/>
                  <a:ext cx="89" cy="87"/>
                </a:xfrm>
                <a:custGeom>
                  <a:avLst/>
                  <a:gdLst>
                    <a:gd name="T0" fmla="*/ 89 w 89"/>
                    <a:gd name="T1" fmla="*/ 87 h 87"/>
                    <a:gd name="T2" fmla="*/ 0 w 89"/>
                    <a:gd name="T3" fmla="*/ 87 h 87"/>
                    <a:gd name="T4" fmla="*/ 0 w 89"/>
                    <a:gd name="T5" fmla="*/ 0 h 87"/>
                    <a:gd name="T6" fmla="*/ 89 w 89"/>
                    <a:gd name="T7" fmla="*/ 0 h 87"/>
                    <a:gd name="T8" fmla="*/ 89 w 89"/>
                    <a:gd name="T9" fmla="*/ 87 h 87"/>
                    <a:gd name="T10" fmla="*/ 20 w 89"/>
                    <a:gd name="T11" fmla="*/ 68 h 87"/>
                    <a:gd name="T12" fmla="*/ 69 w 89"/>
                    <a:gd name="T13" fmla="*/ 68 h 87"/>
                    <a:gd name="T14" fmla="*/ 69 w 89"/>
                    <a:gd name="T15" fmla="*/ 19 h 87"/>
                    <a:gd name="T16" fmla="*/ 20 w 89"/>
                    <a:gd name="T17" fmla="*/ 19 h 87"/>
                    <a:gd name="T18" fmla="*/ 20 w 89"/>
                    <a:gd name="T19" fmla="*/ 6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7">
                      <a:moveTo>
                        <a:pt x="89" y="87"/>
                      </a:moveTo>
                      <a:lnTo>
                        <a:pt x="0" y="87"/>
                      </a:lnTo>
                      <a:lnTo>
                        <a:pt x="0" y="0"/>
                      </a:lnTo>
                      <a:lnTo>
                        <a:pt x="89" y="0"/>
                      </a:lnTo>
                      <a:lnTo>
                        <a:pt x="89" y="87"/>
                      </a:lnTo>
                      <a:close/>
                      <a:moveTo>
                        <a:pt x="20" y="68"/>
                      </a:moveTo>
                      <a:lnTo>
                        <a:pt x="69" y="68"/>
                      </a:lnTo>
                      <a:lnTo>
                        <a:pt x="69" y="19"/>
                      </a:lnTo>
                      <a:lnTo>
                        <a:pt x="20" y="19"/>
                      </a:lnTo>
                      <a:lnTo>
                        <a:pt x="20"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784" kern="0">
                    <a:solidFill>
                      <a:sysClr val="windowText" lastClr="000000"/>
                    </a:solidFill>
                  </a:endParaRPr>
                </a:p>
              </p:txBody>
            </p:sp>
            <p:sp>
              <p:nvSpPr>
                <p:cNvPr id="68" name="Freeform 16">
                  <a:extLst>
                    <a:ext uri="{FF2B5EF4-FFF2-40B4-BE49-F238E27FC236}">
                      <a16:creationId xmlns:a16="http://schemas.microsoft.com/office/drawing/2014/main" id="{CA09357A-213D-4AA1-AAA5-CEB6D3BD5F59}"/>
                    </a:ext>
                  </a:extLst>
                </p:cNvPr>
                <p:cNvSpPr>
                  <a:spLocks noEditPoints="1"/>
                </p:cNvSpPr>
                <p:nvPr/>
              </p:nvSpPr>
              <p:spPr bwMode="auto">
                <a:xfrm>
                  <a:off x="5564" y="3000"/>
                  <a:ext cx="89" cy="80"/>
                </a:xfrm>
                <a:custGeom>
                  <a:avLst/>
                  <a:gdLst>
                    <a:gd name="T0" fmla="*/ 89 w 89"/>
                    <a:gd name="T1" fmla="*/ 80 h 80"/>
                    <a:gd name="T2" fmla="*/ 0 w 89"/>
                    <a:gd name="T3" fmla="*/ 80 h 80"/>
                    <a:gd name="T4" fmla="*/ 0 w 89"/>
                    <a:gd name="T5" fmla="*/ 0 h 80"/>
                    <a:gd name="T6" fmla="*/ 89 w 89"/>
                    <a:gd name="T7" fmla="*/ 0 h 80"/>
                    <a:gd name="T8" fmla="*/ 89 w 89"/>
                    <a:gd name="T9" fmla="*/ 80 h 80"/>
                    <a:gd name="T10" fmla="*/ 20 w 89"/>
                    <a:gd name="T11" fmla="*/ 61 h 80"/>
                    <a:gd name="T12" fmla="*/ 69 w 89"/>
                    <a:gd name="T13" fmla="*/ 61 h 80"/>
                    <a:gd name="T14" fmla="*/ 69 w 89"/>
                    <a:gd name="T15" fmla="*/ 20 h 80"/>
                    <a:gd name="T16" fmla="*/ 20 w 89"/>
                    <a:gd name="T17" fmla="*/ 20 h 80"/>
                    <a:gd name="T18" fmla="*/ 20 w 89"/>
                    <a:gd name="T19" fmla="*/ 6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0">
                      <a:moveTo>
                        <a:pt x="89" y="80"/>
                      </a:moveTo>
                      <a:lnTo>
                        <a:pt x="0" y="80"/>
                      </a:lnTo>
                      <a:lnTo>
                        <a:pt x="0" y="0"/>
                      </a:lnTo>
                      <a:lnTo>
                        <a:pt x="89" y="0"/>
                      </a:lnTo>
                      <a:lnTo>
                        <a:pt x="89" y="80"/>
                      </a:lnTo>
                      <a:close/>
                      <a:moveTo>
                        <a:pt x="20" y="61"/>
                      </a:moveTo>
                      <a:lnTo>
                        <a:pt x="69" y="61"/>
                      </a:lnTo>
                      <a:lnTo>
                        <a:pt x="69" y="20"/>
                      </a:lnTo>
                      <a:lnTo>
                        <a:pt x="20" y="20"/>
                      </a:lnTo>
                      <a:lnTo>
                        <a:pt x="2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784" kern="0">
                    <a:solidFill>
                      <a:sysClr val="windowText" lastClr="000000"/>
                    </a:solidFill>
                  </a:endParaRPr>
                </a:p>
              </p:txBody>
            </p:sp>
            <p:sp>
              <p:nvSpPr>
                <p:cNvPr id="69" name="Freeform 17">
                  <a:extLst>
                    <a:ext uri="{FF2B5EF4-FFF2-40B4-BE49-F238E27FC236}">
                      <a16:creationId xmlns:a16="http://schemas.microsoft.com/office/drawing/2014/main" id="{A545E2C0-B64D-4224-92EB-F0A6491529FF}"/>
                    </a:ext>
                  </a:extLst>
                </p:cNvPr>
                <p:cNvSpPr>
                  <a:spLocks noEditPoints="1"/>
                </p:cNvSpPr>
                <p:nvPr/>
              </p:nvSpPr>
              <p:spPr bwMode="auto">
                <a:xfrm>
                  <a:off x="5564" y="2896"/>
                  <a:ext cx="198" cy="87"/>
                </a:xfrm>
                <a:custGeom>
                  <a:avLst/>
                  <a:gdLst>
                    <a:gd name="T0" fmla="*/ 198 w 198"/>
                    <a:gd name="T1" fmla="*/ 87 h 87"/>
                    <a:gd name="T2" fmla="*/ 0 w 198"/>
                    <a:gd name="T3" fmla="*/ 87 h 87"/>
                    <a:gd name="T4" fmla="*/ 0 w 198"/>
                    <a:gd name="T5" fmla="*/ 0 h 87"/>
                    <a:gd name="T6" fmla="*/ 198 w 198"/>
                    <a:gd name="T7" fmla="*/ 0 h 87"/>
                    <a:gd name="T8" fmla="*/ 198 w 198"/>
                    <a:gd name="T9" fmla="*/ 87 h 87"/>
                    <a:gd name="T10" fmla="*/ 20 w 198"/>
                    <a:gd name="T11" fmla="*/ 68 h 87"/>
                    <a:gd name="T12" fmla="*/ 178 w 198"/>
                    <a:gd name="T13" fmla="*/ 68 h 87"/>
                    <a:gd name="T14" fmla="*/ 178 w 198"/>
                    <a:gd name="T15" fmla="*/ 20 h 87"/>
                    <a:gd name="T16" fmla="*/ 20 w 198"/>
                    <a:gd name="T17" fmla="*/ 20 h 87"/>
                    <a:gd name="T18" fmla="*/ 20 w 198"/>
                    <a:gd name="T19" fmla="*/ 6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87">
                      <a:moveTo>
                        <a:pt x="198" y="87"/>
                      </a:moveTo>
                      <a:lnTo>
                        <a:pt x="0" y="87"/>
                      </a:lnTo>
                      <a:lnTo>
                        <a:pt x="0" y="0"/>
                      </a:lnTo>
                      <a:lnTo>
                        <a:pt x="198" y="0"/>
                      </a:lnTo>
                      <a:lnTo>
                        <a:pt x="198" y="87"/>
                      </a:lnTo>
                      <a:close/>
                      <a:moveTo>
                        <a:pt x="20" y="68"/>
                      </a:moveTo>
                      <a:lnTo>
                        <a:pt x="178" y="68"/>
                      </a:lnTo>
                      <a:lnTo>
                        <a:pt x="178" y="20"/>
                      </a:lnTo>
                      <a:lnTo>
                        <a:pt x="20" y="20"/>
                      </a:lnTo>
                      <a:lnTo>
                        <a:pt x="20"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784" kern="0">
                    <a:solidFill>
                      <a:sysClr val="windowText" lastClr="000000"/>
                    </a:solidFill>
                  </a:endParaRPr>
                </a:p>
              </p:txBody>
            </p:sp>
            <p:sp>
              <p:nvSpPr>
                <p:cNvPr id="70" name="Rectangle 18">
                  <a:extLst>
                    <a:ext uri="{FF2B5EF4-FFF2-40B4-BE49-F238E27FC236}">
                      <a16:creationId xmlns:a16="http://schemas.microsoft.com/office/drawing/2014/main" id="{9BA22062-58D1-4145-ABD9-94E0CB4769BD}"/>
                    </a:ext>
                  </a:extLst>
                </p:cNvPr>
                <p:cNvSpPr>
                  <a:spLocks noChangeArrowheads="1"/>
                </p:cNvSpPr>
                <p:nvPr/>
              </p:nvSpPr>
              <p:spPr bwMode="auto">
                <a:xfrm>
                  <a:off x="5673" y="2790"/>
                  <a:ext cx="89" cy="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784" kern="0">
                    <a:solidFill>
                      <a:sysClr val="windowText" lastClr="000000"/>
                    </a:solidFill>
                  </a:endParaRPr>
                </a:p>
              </p:txBody>
            </p:sp>
          </p:grpSp>
        </p:grpSp>
        <p:grpSp>
          <p:nvGrpSpPr>
            <p:cNvPr id="51" name="Group 50">
              <a:extLst>
                <a:ext uri="{FF2B5EF4-FFF2-40B4-BE49-F238E27FC236}">
                  <a16:creationId xmlns:a16="http://schemas.microsoft.com/office/drawing/2014/main" id="{AFB7D1CD-2FE8-4B14-A5DA-869805BF0428}"/>
                </a:ext>
              </a:extLst>
            </p:cNvPr>
            <p:cNvGrpSpPr/>
            <p:nvPr/>
          </p:nvGrpSpPr>
          <p:grpSpPr>
            <a:xfrm>
              <a:off x="9796645" y="435331"/>
              <a:ext cx="528550" cy="528550"/>
              <a:chOff x="10699107" y="486781"/>
              <a:chExt cx="685196" cy="685196"/>
            </a:xfrm>
          </p:grpSpPr>
          <p:sp>
            <p:nvSpPr>
              <p:cNvPr id="55" name="Oval 54">
                <a:extLst>
                  <a:ext uri="{FF2B5EF4-FFF2-40B4-BE49-F238E27FC236}">
                    <a16:creationId xmlns:a16="http://schemas.microsoft.com/office/drawing/2014/main" id="{E352A91C-A469-4142-A6DB-E538D23CC3ED}"/>
                  </a:ext>
                </a:extLst>
              </p:cNvPr>
              <p:cNvSpPr/>
              <p:nvPr/>
            </p:nvSpPr>
            <p:spPr bwMode="auto">
              <a:xfrm rot="5400000">
                <a:off x="10699107" y="486781"/>
                <a:ext cx="685196" cy="68519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56" name="Group 55">
                <a:extLst>
                  <a:ext uri="{FF2B5EF4-FFF2-40B4-BE49-F238E27FC236}">
                    <a16:creationId xmlns:a16="http://schemas.microsoft.com/office/drawing/2014/main" id="{309F8FEA-2A88-40B6-B053-A4C308C077B0}"/>
                  </a:ext>
                </a:extLst>
              </p:cNvPr>
              <p:cNvGrpSpPr/>
              <p:nvPr/>
            </p:nvGrpSpPr>
            <p:grpSpPr>
              <a:xfrm>
                <a:off x="10813829" y="678864"/>
                <a:ext cx="455758" cy="301030"/>
                <a:chOff x="9627677" y="1273017"/>
                <a:chExt cx="390357" cy="257833"/>
              </a:xfrm>
              <a:solidFill>
                <a:schemeClr val="tx2"/>
              </a:solidFill>
            </p:grpSpPr>
            <p:sp>
              <p:nvSpPr>
                <p:cNvPr id="57" name="Rectangle 1760">
                  <a:extLst>
                    <a:ext uri="{FF2B5EF4-FFF2-40B4-BE49-F238E27FC236}">
                      <a16:creationId xmlns:a16="http://schemas.microsoft.com/office/drawing/2014/main" id="{D5A6825C-D31C-48B9-AFBF-3E7D8D19ECC0}"/>
                    </a:ext>
                  </a:extLst>
                </p:cNvPr>
                <p:cNvSpPr>
                  <a:spLocks noChangeArrowheads="1"/>
                </p:cNvSpPr>
                <p:nvPr/>
              </p:nvSpPr>
              <p:spPr bwMode="auto">
                <a:xfrm>
                  <a:off x="9772821" y="1438896"/>
                  <a:ext cx="17129" cy="34258"/>
                </a:xfrm>
                <a:prstGeom prst="rect">
                  <a:avLst/>
                </a:pr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58" name="Rectangle 1761">
                  <a:extLst>
                    <a:ext uri="{FF2B5EF4-FFF2-40B4-BE49-F238E27FC236}">
                      <a16:creationId xmlns:a16="http://schemas.microsoft.com/office/drawing/2014/main" id="{A57D6C34-96C2-4524-8BB4-060FAFDCFFB2}"/>
                    </a:ext>
                  </a:extLst>
                </p:cNvPr>
                <p:cNvSpPr>
                  <a:spLocks noChangeArrowheads="1"/>
                </p:cNvSpPr>
                <p:nvPr/>
              </p:nvSpPr>
              <p:spPr bwMode="auto">
                <a:xfrm>
                  <a:off x="9738564" y="1460532"/>
                  <a:ext cx="84742" cy="17129"/>
                </a:xfrm>
                <a:prstGeom prst="rect">
                  <a:avLst/>
                </a:pr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59" name="Freeform 1762">
                  <a:extLst>
                    <a:ext uri="{FF2B5EF4-FFF2-40B4-BE49-F238E27FC236}">
                      <a16:creationId xmlns:a16="http://schemas.microsoft.com/office/drawing/2014/main" id="{A1E62028-DEBA-47C7-951A-66A9C1989C75}"/>
                    </a:ext>
                  </a:extLst>
                </p:cNvPr>
                <p:cNvSpPr>
                  <a:spLocks/>
                </p:cNvSpPr>
                <p:nvPr/>
              </p:nvSpPr>
              <p:spPr bwMode="auto">
                <a:xfrm>
                  <a:off x="9644806" y="1273017"/>
                  <a:ext cx="272258" cy="128015"/>
                </a:xfrm>
                <a:custGeom>
                  <a:avLst/>
                  <a:gdLst>
                    <a:gd name="T0" fmla="*/ 19 w 302"/>
                    <a:gd name="T1" fmla="*/ 142 h 142"/>
                    <a:gd name="T2" fmla="*/ 0 w 302"/>
                    <a:gd name="T3" fmla="*/ 142 h 142"/>
                    <a:gd name="T4" fmla="*/ 0 w 302"/>
                    <a:gd name="T5" fmla="*/ 0 h 142"/>
                    <a:gd name="T6" fmla="*/ 302 w 302"/>
                    <a:gd name="T7" fmla="*/ 0 h 142"/>
                    <a:gd name="T8" fmla="*/ 302 w 302"/>
                    <a:gd name="T9" fmla="*/ 104 h 142"/>
                    <a:gd name="T10" fmla="*/ 284 w 302"/>
                    <a:gd name="T11" fmla="*/ 104 h 142"/>
                    <a:gd name="T12" fmla="*/ 284 w 302"/>
                    <a:gd name="T13" fmla="*/ 19 h 142"/>
                    <a:gd name="T14" fmla="*/ 19 w 302"/>
                    <a:gd name="T15" fmla="*/ 19 h 142"/>
                    <a:gd name="T16" fmla="*/ 19 w 302"/>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142">
                      <a:moveTo>
                        <a:pt x="19" y="142"/>
                      </a:moveTo>
                      <a:lnTo>
                        <a:pt x="0" y="142"/>
                      </a:lnTo>
                      <a:lnTo>
                        <a:pt x="0" y="0"/>
                      </a:lnTo>
                      <a:lnTo>
                        <a:pt x="302" y="0"/>
                      </a:lnTo>
                      <a:lnTo>
                        <a:pt x="302" y="104"/>
                      </a:lnTo>
                      <a:lnTo>
                        <a:pt x="284" y="104"/>
                      </a:lnTo>
                      <a:lnTo>
                        <a:pt x="284" y="19"/>
                      </a:lnTo>
                      <a:lnTo>
                        <a:pt x="19" y="19"/>
                      </a:lnTo>
                      <a:lnTo>
                        <a:pt x="19" y="142"/>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60" name="Rectangle 1763">
                  <a:extLst>
                    <a:ext uri="{FF2B5EF4-FFF2-40B4-BE49-F238E27FC236}">
                      <a16:creationId xmlns:a16="http://schemas.microsoft.com/office/drawing/2014/main" id="{48E4EC41-1000-469D-989F-4986F55F4E08}"/>
                    </a:ext>
                  </a:extLst>
                </p:cNvPr>
                <p:cNvSpPr>
                  <a:spLocks noChangeArrowheads="1"/>
                </p:cNvSpPr>
                <p:nvPr/>
              </p:nvSpPr>
              <p:spPr bwMode="auto">
                <a:xfrm>
                  <a:off x="9706109" y="1426275"/>
                  <a:ext cx="113591" cy="17129"/>
                </a:xfrm>
                <a:prstGeom prst="rect">
                  <a:avLst/>
                </a:pr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61" name="Freeform 1764">
                  <a:extLst>
                    <a:ext uri="{FF2B5EF4-FFF2-40B4-BE49-F238E27FC236}">
                      <a16:creationId xmlns:a16="http://schemas.microsoft.com/office/drawing/2014/main" id="{D4A375E0-C058-4B49-BA5E-076D668FD336}"/>
                    </a:ext>
                  </a:extLst>
                </p:cNvPr>
                <p:cNvSpPr>
                  <a:spLocks noEditPoints="1"/>
                </p:cNvSpPr>
                <p:nvPr/>
              </p:nvSpPr>
              <p:spPr bwMode="auto">
                <a:xfrm>
                  <a:off x="9627677" y="1392017"/>
                  <a:ext cx="87447" cy="138833"/>
                </a:xfrm>
                <a:custGeom>
                  <a:avLst/>
                  <a:gdLst>
                    <a:gd name="T0" fmla="*/ 36 w 41"/>
                    <a:gd name="T1" fmla="*/ 65 h 65"/>
                    <a:gd name="T2" fmla="*/ 5 w 41"/>
                    <a:gd name="T3" fmla="*/ 65 h 65"/>
                    <a:gd name="T4" fmla="*/ 0 w 41"/>
                    <a:gd name="T5" fmla="*/ 60 h 65"/>
                    <a:gd name="T6" fmla="*/ 0 w 41"/>
                    <a:gd name="T7" fmla="*/ 5 h 65"/>
                    <a:gd name="T8" fmla="*/ 5 w 41"/>
                    <a:gd name="T9" fmla="*/ 0 h 65"/>
                    <a:gd name="T10" fmla="*/ 36 w 41"/>
                    <a:gd name="T11" fmla="*/ 0 h 65"/>
                    <a:gd name="T12" fmla="*/ 41 w 41"/>
                    <a:gd name="T13" fmla="*/ 5 h 65"/>
                    <a:gd name="T14" fmla="*/ 41 w 41"/>
                    <a:gd name="T15" fmla="*/ 60 h 65"/>
                    <a:gd name="T16" fmla="*/ 36 w 41"/>
                    <a:gd name="T17" fmla="*/ 65 h 65"/>
                    <a:gd name="T18" fmla="*/ 6 w 41"/>
                    <a:gd name="T19" fmla="*/ 59 h 65"/>
                    <a:gd name="T20" fmla="*/ 35 w 41"/>
                    <a:gd name="T21" fmla="*/ 59 h 65"/>
                    <a:gd name="T22" fmla="*/ 35 w 41"/>
                    <a:gd name="T23" fmla="*/ 6 h 65"/>
                    <a:gd name="T24" fmla="*/ 6 w 41"/>
                    <a:gd name="T25" fmla="*/ 6 h 65"/>
                    <a:gd name="T26" fmla="*/ 6 w 41"/>
                    <a:gd name="T27" fmla="*/ 5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65">
                      <a:moveTo>
                        <a:pt x="36" y="65"/>
                      </a:moveTo>
                      <a:cubicBezTo>
                        <a:pt x="5" y="65"/>
                        <a:pt x="5" y="65"/>
                        <a:pt x="5" y="65"/>
                      </a:cubicBezTo>
                      <a:cubicBezTo>
                        <a:pt x="3" y="65"/>
                        <a:pt x="0" y="62"/>
                        <a:pt x="0" y="60"/>
                      </a:cubicBezTo>
                      <a:cubicBezTo>
                        <a:pt x="0" y="5"/>
                        <a:pt x="0" y="5"/>
                        <a:pt x="0" y="5"/>
                      </a:cubicBezTo>
                      <a:cubicBezTo>
                        <a:pt x="0" y="2"/>
                        <a:pt x="3" y="0"/>
                        <a:pt x="5" y="0"/>
                      </a:cubicBezTo>
                      <a:cubicBezTo>
                        <a:pt x="36" y="0"/>
                        <a:pt x="36" y="0"/>
                        <a:pt x="36" y="0"/>
                      </a:cubicBezTo>
                      <a:cubicBezTo>
                        <a:pt x="39" y="0"/>
                        <a:pt x="41" y="2"/>
                        <a:pt x="41" y="5"/>
                      </a:cubicBezTo>
                      <a:cubicBezTo>
                        <a:pt x="41" y="60"/>
                        <a:pt x="41" y="60"/>
                        <a:pt x="41" y="60"/>
                      </a:cubicBezTo>
                      <a:cubicBezTo>
                        <a:pt x="41" y="62"/>
                        <a:pt x="39" y="65"/>
                        <a:pt x="36" y="65"/>
                      </a:cubicBezTo>
                      <a:close/>
                      <a:moveTo>
                        <a:pt x="6" y="59"/>
                      </a:moveTo>
                      <a:cubicBezTo>
                        <a:pt x="35" y="59"/>
                        <a:pt x="35" y="59"/>
                        <a:pt x="35" y="59"/>
                      </a:cubicBezTo>
                      <a:cubicBezTo>
                        <a:pt x="35" y="6"/>
                        <a:pt x="35" y="6"/>
                        <a:pt x="35" y="6"/>
                      </a:cubicBezTo>
                      <a:cubicBezTo>
                        <a:pt x="6" y="6"/>
                        <a:pt x="6" y="6"/>
                        <a:pt x="6" y="6"/>
                      </a:cubicBezTo>
                      <a:lnTo>
                        <a:pt x="6" y="59"/>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62" name="Rectangle 1765">
                  <a:extLst>
                    <a:ext uri="{FF2B5EF4-FFF2-40B4-BE49-F238E27FC236}">
                      <a16:creationId xmlns:a16="http://schemas.microsoft.com/office/drawing/2014/main" id="{EF851B2D-2E83-4C37-8E09-4050B1352C3A}"/>
                    </a:ext>
                  </a:extLst>
                </p:cNvPr>
                <p:cNvSpPr>
                  <a:spLocks noChangeArrowheads="1"/>
                </p:cNvSpPr>
                <p:nvPr/>
              </p:nvSpPr>
              <p:spPr bwMode="auto">
                <a:xfrm>
                  <a:off x="9663738" y="1494790"/>
                  <a:ext cx="17129" cy="8114"/>
                </a:xfrm>
                <a:prstGeom prst="rect">
                  <a:avLst/>
                </a:pr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63" name="Freeform 1766">
                  <a:extLst>
                    <a:ext uri="{FF2B5EF4-FFF2-40B4-BE49-F238E27FC236}">
                      <a16:creationId xmlns:a16="http://schemas.microsoft.com/office/drawing/2014/main" id="{6D3F468D-D0D9-4A13-8006-2B4D7B7FA55A}"/>
                    </a:ext>
                  </a:extLst>
                </p:cNvPr>
                <p:cNvSpPr>
                  <a:spLocks noEditPoints="1"/>
                </p:cNvSpPr>
                <p:nvPr/>
              </p:nvSpPr>
              <p:spPr bwMode="auto">
                <a:xfrm>
                  <a:off x="9813390" y="1360464"/>
                  <a:ext cx="204644" cy="155061"/>
                </a:xfrm>
                <a:custGeom>
                  <a:avLst/>
                  <a:gdLst>
                    <a:gd name="T0" fmla="*/ 87 w 96"/>
                    <a:gd name="T1" fmla="*/ 73 h 73"/>
                    <a:gd name="T2" fmla="*/ 9 w 96"/>
                    <a:gd name="T3" fmla="*/ 73 h 73"/>
                    <a:gd name="T4" fmla="*/ 0 w 96"/>
                    <a:gd name="T5" fmla="*/ 64 h 73"/>
                    <a:gd name="T6" fmla="*/ 0 w 96"/>
                    <a:gd name="T7" fmla="*/ 9 h 73"/>
                    <a:gd name="T8" fmla="*/ 9 w 96"/>
                    <a:gd name="T9" fmla="*/ 0 h 73"/>
                    <a:gd name="T10" fmla="*/ 87 w 96"/>
                    <a:gd name="T11" fmla="*/ 0 h 73"/>
                    <a:gd name="T12" fmla="*/ 96 w 96"/>
                    <a:gd name="T13" fmla="*/ 9 h 73"/>
                    <a:gd name="T14" fmla="*/ 96 w 96"/>
                    <a:gd name="T15" fmla="*/ 64 h 73"/>
                    <a:gd name="T16" fmla="*/ 87 w 96"/>
                    <a:gd name="T17" fmla="*/ 73 h 73"/>
                    <a:gd name="T18" fmla="*/ 9 w 96"/>
                    <a:gd name="T19" fmla="*/ 8 h 73"/>
                    <a:gd name="T20" fmla="*/ 8 w 96"/>
                    <a:gd name="T21" fmla="*/ 9 h 73"/>
                    <a:gd name="T22" fmla="*/ 8 w 96"/>
                    <a:gd name="T23" fmla="*/ 64 h 73"/>
                    <a:gd name="T24" fmla="*/ 9 w 96"/>
                    <a:gd name="T25" fmla="*/ 65 h 73"/>
                    <a:gd name="T26" fmla="*/ 87 w 96"/>
                    <a:gd name="T27" fmla="*/ 65 h 73"/>
                    <a:gd name="T28" fmla="*/ 88 w 96"/>
                    <a:gd name="T29" fmla="*/ 64 h 73"/>
                    <a:gd name="T30" fmla="*/ 88 w 96"/>
                    <a:gd name="T31" fmla="*/ 9 h 73"/>
                    <a:gd name="T32" fmla="*/ 87 w 96"/>
                    <a:gd name="T33" fmla="*/ 8 h 73"/>
                    <a:gd name="T34" fmla="*/ 9 w 96"/>
                    <a:gd name="T35" fmla="*/ 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73">
                      <a:moveTo>
                        <a:pt x="87" y="73"/>
                      </a:moveTo>
                      <a:cubicBezTo>
                        <a:pt x="9" y="73"/>
                        <a:pt x="9" y="73"/>
                        <a:pt x="9" y="73"/>
                      </a:cubicBezTo>
                      <a:cubicBezTo>
                        <a:pt x="4" y="73"/>
                        <a:pt x="0" y="69"/>
                        <a:pt x="0" y="64"/>
                      </a:cubicBezTo>
                      <a:cubicBezTo>
                        <a:pt x="0" y="9"/>
                        <a:pt x="0" y="9"/>
                        <a:pt x="0" y="9"/>
                      </a:cubicBezTo>
                      <a:cubicBezTo>
                        <a:pt x="0" y="4"/>
                        <a:pt x="4" y="0"/>
                        <a:pt x="9" y="0"/>
                      </a:cubicBezTo>
                      <a:cubicBezTo>
                        <a:pt x="87" y="0"/>
                        <a:pt x="87" y="0"/>
                        <a:pt x="87" y="0"/>
                      </a:cubicBezTo>
                      <a:cubicBezTo>
                        <a:pt x="92" y="0"/>
                        <a:pt x="96" y="4"/>
                        <a:pt x="96" y="9"/>
                      </a:cubicBezTo>
                      <a:cubicBezTo>
                        <a:pt x="96" y="64"/>
                        <a:pt x="96" y="64"/>
                        <a:pt x="96" y="64"/>
                      </a:cubicBezTo>
                      <a:cubicBezTo>
                        <a:pt x="96" y="69"/>
                        <a:pt x="92" y="73"/>
                        <a:pt x="87" y="73"/>
                      </a:cubicBezTo>
                      <a:close/>
                      <a:moveTo>
                        <a:pt x="9" y="8"/>
                      </a:moveTo>
                      <a:cubicBezTo>
                        <a:pt x="8" y="8"/>
                        <a:pt x="8" y="9"/>
                        <a:pt x="8" y="9"/>
                      </a:cubicBezTo>
                      <a:cubicBezTo>
                        <a:pt x="8" y="64"/>
                        <a:pt x="8" y="64"/>
                        <a:pt x="8" y="64"/>
                      </a:cubicBezTo>
                      <a:cubicBezTo>
                        <a:pt x="8" y="64"/>
                        <a:pt x="8" y="65"/>
                        <a:pt x="9" y="65"/>
                      </a:cubicBezTo>
                      <a:cubicBezTo>
                        <a:pt x="87" y="65"/>
                        <a:pt x="87" y="65"/>
                        <a:pt x="87" y="65"/>
                      </a:cubicBezTo>
                      <a:cubicBezTo>
                        <a:pt x="87" y="65"/>
                        <a:pt x="88" y="64"/>
                        <a:pt x="88" y="64"/>
                      </a:cubicBezTo>
                      <a:cubicBezTo>
                        <a:pt x="88" y="9"/>
                        <a:pt x="88" y="9"/>
                        <a:pt x="88" y="9"/>
                      </a:cubicBezTo>
                      <a:cubicBezTo>
                        <a:pt x="88" y="9"/>
                        <a:pt x="87" y="8"/>
                        <a:pt x="87" y="8"/>
                      </a:cubicBezTo>
                      <a:lnTo>
                        <a:pt x="9" y="8"/>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64" name="Rectangle 1767">
                  <a:extLst>
                    <a:ext uri="{FF2B5EF4-FFF2-40B4-BE49-F238E27FC236}">
                      <a16:creationId xmlns:a16="http://schemas.microsoft.com/office/drawing/2014/main" id="{3CEEB796-D39E-46A6-8CC5-7BAC874194D2}"/>
                    </a:ext>
                  </a:extLst>
                </p:cNvPr>
                <p:cNvSpPr>
                  <a:spLocks noChangeArrowheads="1"/>
                </p:cNvSpPr>
                <p:nvPr/>
              </p:nvSpPr>
              <p:spPr bwMode="auto">
                <a:xfrm>
                  <a:off x="9902639" y="1473154"/>
                  <a:ext cx="25242" cy="17129"/>
                </a:xfrm>
                <a:prstGeom prst="rect">
                  <a:avLst/>
                </a:prstGeom>
                <a:grpFill/>
                <a:ln>
                  <a:noFill/>
                </a:ln>
              </p:spPr>
              <p:txBody>
                <a:bodyPr vert="horz" wrap="square" lIns="89642" tIns="44821" rIns="89642" bIns="44821" numCol="1" anchor="t" anchorCtr="0" compatLnSpc="1">
                  <a:prstTxWarp prst="textNoShape">
                    <a:avLst/>
                  </a:prstTxWarp>
                </a:bodyPr>
                <a:lstStyle/>
                <a:p>
                  <a:endParaRPr lang="en-US" sz="1765"/>
                </a:p>
              </p:txBody>
            </p:sp>
          </p:grpSp>
        </p:grpSp>
        <p:grpSp>
          <p:nvGrpSpPr>
            <p:cNvPr id="52" name="Group 51">
              <a:extLst>
                <a:ext uri="{FF2B5EF4-FFF2-40B4-BE49-F238E27FC236}">
                  <a16:creationId xmlns:a16="http://schemas.microsoft.com/office/drawing/2014/main" id="{7485202D-2645-44E0-98A4-B57D95A16664}"/>
                </a:ext>
              </a:extLst>
            </p:cNvPr>
            <p:cNvGrpSpPr/>
            <p:nvPr/>
          </p:nvGrpSpPr>
          <p:grpSpPr>
            <a:xfrm>
              <a:off x="9038737" y="406617"/>
              <a:ext cx="549862" cy="557264"/>
              <a:chOff x="7849786" y="443325"/>
              <a:chExt cx="549862" cy="557264"/>
            </a:xfrm>
          </p:grpSpPr>
          <p:sp>
            <p:nvSpPr>
              <p:cNvPr id="53" name="Oval 52">
                <a:extLst>
                  <a:ext uri="{FF2B5EF4-FFF2-40B4-BE49-F238E27FC236}">
                    <a16:creationId xmlns:a16="http://schemas.microsoft.com/office/drawing/2014/main" id="{11934D85-9AAC-4095-890E-D3C928D66BE7}"/>
                  </a:ext>
                </a:extLst>
              </p:cNvPr>
              <p:cNvSpPr/>
              <p:nvPr/>
            </p:nvSpPr>
            <p:spPr bwMode="auto">
              <a:xfrm rot="5400000">
                <a:off x="7846085" y="447026"/>
                <a:ext cx="557264" cy="54986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5">
                <a:extLst>
                  <a:ext uri="{FF2B5EF4-FFF2-40B4-BE49-F238E27FC236}">
                    <a16:creationId xmlns:a16="http://schemas.microsoft.com/office/drawing/2014/main" id="{3F92D625-AA40-412F-8D02-51F9A9686576}"/>
                  </a:ext>
                </a:extLst>
              </p:cNvPr>
              <p:cNvSpPr>
                <a:spLocks noEditPoints="1"/>
              </p:cNvSpPr>
              <p:nvPr/>
            </p:nvSpPr>
            <p:spPr bwMode="auto">
              <a:xfrm>
                <a:off x="8002306" y="584664"/>
                <a:ext cx="244489" cy="261737"/>
              </a:xfrm>
              <a:custGeom>
                <a:avLst/>
                <a:gdLst>
                  <a:gd name="T0" fmla="*/ 120 w 120"/>
                  <a:gd name="T1" fmla="*/ 120 h 120"/>
                  <a:gd name="T2" fmla="*/ 120 w 120"/>
                  <a:gd name="T3" fmla="*/ 0 h 120"/>
                  <a:gd name="T4" fmla="*/ 0 w 120"/>
                  <a:gd name="T5" fmla="*/ 0 h 120"/>
                  <a:gd name="T6" fmla="*/ 0 w 120"/>
                  <a:gd name="T7" fmla="*/ 120 h 120"/>
                  <a:gd name="T8" fmla="*/ 24 w 120"/>
                  <a:gd name="T9" fmla="*/ 120 h 120"/>
                  <a:gd name="T10" fmla="*/ 24 w 120"/>
                  <a:gd name="T11" fmla="*/ 116 h 120"/>
                  <a:gd name="T12" fmla="*/ 60 w 120"/>
                  <a:gd name="T13" fmla="*/ 80 h 120"/>
                  <a:gd name="T14" fmla="*/ 96 w 120"/>
                  <a:gd name="T15" fmla="*/ 116 h 120"/>
                  <a:gd name="T16" fmla="*/ 96 w 120"/>
                  <a:gd name="T17" fmla="*/ 120 h 120"/>
                  <a:gd name="T18" fmla="*/ 120 w 120"/>
                  <a:gd name="T19" fmla="*/ 120 h 120"/>
                  <a:gd name="T20" fmla="*/ 77 w 120"/>
                  <a:gd name="T21" fmla="*/ 75 h 120"/>
                  <a:gd name="T22" fmla="*/ 92 w 120"/>
                  <a:gd name="T23" fmla="*/ 48 h 120"/>
                  <a:gd name="T24" fmla="*/ 60 w 120"/>
                  <a:gd name="T25" fmla="*/ 16 h 120"/>
                  <a:gd name="T26" fmla="*/ 28 w 120"/>
                  <a:gd name="T27" fmla="*/ 48 h 120"/>
                  <a:gd name="T28" fmla="*/ 43 w 120"/>
                  <a:gd name="T29" fmla="*/ 75 h 120"/>
                  <a:gd name="T30" fmla="*/ 16 w 120"/>
                  <a:gd name="T31" fmla="*/ 112 h 120"/>
                  <a:gd name="T32" fmla="*/ 8 w 120"/>
                  <a:gd name="T33" fmla="*/ 112 h 120"/>
                  <a:gd name="T34" fmla="*/ 8 w 120"/>
                  <a:gd name="T35" fmla="*/ 8 h 120"/>
                  <a:gd name="T36" fmla="*/ 112 w 120"/>
                  <a:gd name="T37" fmla="*/ 8 h 120"/>
                  <a:gd name="T38" fmla="*/ 112 w 120"/>
                  <a:gd name="T39" fmla="*/ 112 h 120"/>
                  <a:gd name="T40" fmla="*/ 104 w 120"/>
                  <a:gd name="T41" fmla="*/ 112 h 120"/>
                  <a:gd name="T42" fmla="*/ 77 w 120"/>
                  <a:gd name="T43" fmla="*/ 75 h 120"/>
                  <a:gd name="T44" fmla="*/ 60 w 120"/>
                  <a:gd name="T45" fmla="*/ 72 h 120"/>
                  <a:gd name="T46" fmla="*/ 36 w 120"/>
                  <a:gd name="T47" fmla="*/ 48 h 120"/>
                  <a:gd name="T48" fmla="*/ 60 w 120"/>
                  <a:gd name="T49" fmla="*/ 24 h 120"/>
                  <a:gd name="T50" fmla="*/ 84 w 120"/>
                  <a:gd name="T51" fmla="*/ 48 h 120"/>
                  <a:gd name="T52" fmla="*/ 60 w 120"/>
                  <a:gd name="T53" fmla="*/ 7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120"/>
                    </a:moveTo>
                    <a:cubicBezTo>
                      <a:pt x="120" y="0"/>
                      <a:pt x="120" y="0"/>
                      <a:pt x="120" y="0"/>
                    </a:cubicBez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lnTo>
                      <a:pt x="120" y="120"/>
                    </a:lnTo>
                    <a:close/>
                    <a:moveTo>
                      <a:pt x="77" y="75"/>
                    </a:moveTo>
                    <a:cubicBezTo>
                      <a:pt x="86" y="70"/>
                      <a:pt x="92" y="60"/>
                      <a:pt x="92" y="48"/>
                    </a:cubicBezTo>
                    <a:cubicBezTo>
                      <a:pt x="92" y="30"/>
                      <a:pt x="78" y="16"/>
                      <a:pt x="60" y="16"/>
                    </a:cubicBezTo>
                    <a:cubicBezTo>
                      <a:pt x="42" y="16"/>
                      <a:pt x="28" y="30"/>
                      <a:pt x="28" y="48"/>
                    </a:cubicBezTo>
                    <a:cubicBezTo>
                      <a:pt x="28" y="60"/>
                      <a:pt x="34" y="70"/>
                      <a:pt x="43" y="75"/>
                    </a:cubicBezTo>
                    <a:cubicBezTo>
                      <a:pt x="29" y="81"/>
                      <a:pt x="18" y="95"/>
                      <a:pt x="16" y="112"/>
                    </a:cubicBezTo>
                    <a:cubicBezTo>
                      <a:pt x="8" y="112"/>
                      <a:pt x="8" y="112"/>
                      <a:pt x="8" y="112"/>
                    </a:cubicBezTo>
                    <a:cubicBezTo>
                      <a:pt x="8" y="8"/>
                      <a:pt x="8" y="8"/>
                      <a:pt x="8" y="8"/>
                    </a:cubicBezTo>
                    <a:cubicBezTo>
                      <a:pt x="112" y="8"/>
                      <a:pt x="112" y="8"/>
                      <a:pt x="112" y="8"/>
                    </a:cubicBezTo>
                    <a:cubicBezTo>
                      <a:pt x="112" y="112"/>
                      <a:pt x="112" y="112"/>
                      <a:pt x="112" y="112"/>
                    </a:cubicBezTo>
                    <a:cubicBezTo>
                      <a:pt x="104" y="112"/>
                      <a:pt x="104" y="112"/>
                      <a:pt x="104" y="112"/>
                    </a:cubicBezTo>
                    <a:cubicBezTo>
                      <a:pt x="102" y="95"/>
                      <a:pt x="91" y="81"/>
                      <a:pt x="77" y="75"/>
                    </a:cubicBezTo>
                    <a:moveTo>
                      <a:pt x="60" y="72"/>
                    </a:moveTo>
                    <a:cubicBezTo>
                      <a:pt x="47" y="72"/>
                      <a:pt x="36" y="61"/>
                      <a:pt x="36" y="48"/>
                    </a:cubicBezTo>
                    <a:cubicBezTo>
                      <a:pt x="36" y="35"/>
                      <a:pt x="47" y="24"/>
                      <a:pt x="60" y="24"/>
                    </a:cubicBezTo>
                    <a:cubicBezTo>
                      <a:pt x="73" y="24"/>
                      <a:pt x="84" y="35"/>
                      <a:pt x="84" y="48"/>
                    </a:cubicBezTo>
                    <a:cubicBezTo>
                      <a:pt x="84" y="61"/>
                      <a:pt x="73" y="72"/>
                      <a:pt x="60" y="72"/>
                    </a:cubicBezTo>
                  </a:path>
                </a:pathLst>
              </a:custGeom>
              <a:solidFill>
                <a:schemeClr val="tx2"/>
              </a:solidFill>
              <a:ln w="3175" cap="flat" cmpd="sng" algn="ctr">
                <a:solidFill>
                  <a:schemeClr val="tx2"/>
                </a:solidFill>
                <a:prstDash val="solid"/>
                <a:headEnd type="none" w="med" len="med"/>
                <a:tailEnd type="none" w="med" len="med"/>
              </a:ln>
              <a:effectLst/>
            </p:spPr>
            <p:txBody>
              <a:bodyPr vert="horz" wrap="square" lIns="0" tIns="44814" rIns="0" bIns="44814" numCol="1" rtlCol="0" anchor="ctr" anchorCtr="0" compatLnSpc="1">
                <a:prstTxWarp prst="textNoShape">
                  <a:avLst/>
                </a:prstTxWarp>
              </a:bodyPr>
              <a:lstStyle/>
              <a:p>
                <a:pPr algn="ctr" defTabSz="895923" fontAlgn="base">
                  <a:spcBef>
                    <a:spcPct val="0"/>
                  </a:spcBef>
                  <a:spcAft>
                    <a:spcPct val="0"/>
                  </a:spcAft>
                </a:pPr>
                <a:endParaRPr lang="en-US" sz="1922" kern="0">
                  <a:gradFill>
                    <a:gsLst>
                      <a:gs pos="0">
                        <a:srgbClr val="FFFFFF"/>
                      </a:gs>
                      <a:gs pos="100000">
                        <a:srgbClr val="FFFFFF"/>
                      </a:gs>
                    </a:gsLst>
                    <a:lin ang="5400000" scaled="0"/>
                  </a:gradFill>
                  <a:latin typeface="Segoe UI Semilight"/>
                </a:endParaRPr>
              </a:p>
            </p:txBody>
          </p:sp>
        </p:grpSp>
      </p:grpSp>
      <p:sp>
        <p:nvSpPr>
          <p:cNvPr id="79" name="Rectangle 78">
            <a:extLst>
              <a:ext uri="{FF2B5EF4-FFF2-40B4-BE49-F238E27FC236}">
                <a16:creationId xmlns:a16="http://schemas.microsoft.com/office/drawing/2014/main" id="{27D8E071-0843-4F22-B256-5CCACA75F7FC}"/>
              </a:ext>
            </a:extLst>
          </p:cNvPr>
          <p:cNvSpPr/>
          <p:nvPr/>
        </p:nvSpPr>
        <p:spPr>
          <a:xfrm>
            <a:off x="225261" y="115529"/>
            <a:ext cx="7910168" cy="935351"/>
          </a:xfrm>
          <a:prstGeom prst="rect">
            <a:avLst/>
          </a:prstGeom>
        </p:spPr>
        <p:txBody>
          <a:bodyPr wrap="square">
            <a:spAutoFit/>
          </a:bodyPr>
          <a:lstStyle/>
          <a:p>
            <a:pPr marL="0" lvl="1" defTabSz="895698">
              <a:spcBef>
                <a:spcPts val="576"/>
              </a:spcBef>
              <a:spcAft>
                <a:spcPts val="576"/>
              </a:spcAft>
              <a:defRPr/>
            </a:pPr>
            <a:r>
              <a:rPr lang="en-US" sz="2745" b="1" cap="all"/>
              <a:t>Define consistent security policies and enable controls FOR APPS &amp; DATA</a:t>
            </a:r>
          </a:p>
        </p:txBody>
      </p:sp>
    </p:spTree>
    <p:extLst>
      <p:ext uri="{BB962C8B-B14F-4D97-AF65-F5344CB8AC3E}">
        <p14:creationId xmlns:p14="http://schemas.microsoft.com/office/powerpoint/2010/main" val="4174683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750" fill="hold"/>
                                        <p:tgtEl>
                                          <p:spTgt spid="5"/>
                                        </p:tgtEl>
                                        <p:attrNameLst>
                                          <p:attrName>ppt_x</p:attrName>
                                        </p:attrNameLst>
                                      </p:cBhvr>
                                      <p:tavLst>
                                        <p:tav tm="0">
                                          <p:val>
                                            <p:strVal val="1+#ppt_w/2"/>
                                          </p:val>
                                        </p:tav>
                                        <p:tav tm="100000">
                                          <p:val>
                                            <p:strVal val="#ppt_x"/>
                                          </p:val>
                                        </p:tav>
                                      </p:tavLst>
                                    </p:anim>
                                    <p:anim calcmode="lin" valueType="num">
                                      <p:cBhvr additive="base">
                                        <p:cTn id="12" dur="7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10" presetClass="exit" presetSubtype="0" fill="hold" nodeType="withEffect">
                                  <p:stCondLst>
                                    <p:cond delay="0"/>
                                  </p:stCondLst>
                                  <p:childTnLst>
                                    <p:animEffect transition="out" filter="fade">
                                      <p:cBhvr>
                                        <p:cTn id="17" dur="500"/>
                                        <p:tgtEl>
                                          <p:spTgt spid="42"/>
                                        </p:tgtEl>
                                      </p:cBhvr>
                                    </p:animEffect>
                                    <p:set>
                                      <p:cBhvr>
                                        <p:cTn id="18"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8A05DE7-DC2E-458C-8388-A8443E767EC1}"/>
              </a:ext>
            </a:extLst>
          </p:cNvPr>
          <p:cNvGrpSpPr/>
          <p:nvPr/>
        </p:nvGrpSpPr>
        <p:grpSpPr>
          <a:xfrm>
            <a:off x="4578885" y="2121605"/>
            <a:ext cx="6227744" cy="3218968"/>
            <a:chOff x="4670700" y="2163651"/>
            <a:chExt cx="6352623" cy="3283515"/>
          </a:xfrm>
        </p:grpSpPr>
        <p:pic>
          <p:nvPicPr>
            <p:cNvPr id="57" name="Picture 56">
              <a:extLst>
                <a:ext uri="{FF2B5EF4-FFF2-40B4-BE49-F238E27FC236}">
                  <a16:creationId xmlns:a16="http://schemas.microsoft.com/office/drawing/2014/main" id="{CB05698F-3CDC-47FB-94B0-2A0B2D06D29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70700" y="2163651"/>
              <a:ext cx="6352623" cy="3283515"/>
            </a:xfrm>
            <a:prstGeom prst="rect">
              <a:avLst/>
            </a:prstGeom>
          </p:spPr>
        </p:pic>
        <p:pic>
          <p:nvPicPr>
            <p:cNvPr id="7" name="Picture 6">
              <a:extLst>
                <a:ext uri="{FF2B5EF4-FFF2-40B4-BE49-F238E27FC236}">
                  <a16:creationId xmlns:a16="http://schemas.microsoft.com/office/drawing/2014/main" id="{59F88F30-A56C-419E-B2AD-BF7413DDAFDA}"/>
                </a:ext>
              </a:extLst>
            </p:cNvPr>
            <p:cNvPicPr>
              <a:picLocks noChangeAspect="1"/>
            </p:cNvPicPr>
            <p:nvPr/>
          </p:nvPicPr>
          <p:blipFill rotWithShape="1">
            <a:blip r:embed="rId4"/>
            <a:srcRect b="17939"/>
            <a:stretch/>
          </p:blipFill>
          <p:spPr>
            <a:xfrm>
              <a:off x="5697111" y="2614967"/>
              <a:ext cx="4153576" cy="2341235"/>
            </a:xfrm>
            <a:prstGeom prst="rect">
              <a:avLst/>
            </a:prstGeom>
            <a:noFill/>
            <a:ln w="6350">
              <a:solidFill>
                <a:schemeClr val="bg2">
                  <a:lumMod val="10000"/>
                </a:schemeClr>
              </a:solidFill>
            </a:ln>
          </p:spPr>
        </p:pic>
      </p:grpSp>
      <p:sp>
        <p:nvSpPr>
          <p:cNvPr id="44" name="Title 2">
            <a:extLst>
              <a:ext uri="{FF2B5EF4-FFF2-40B4-BE49-F238E27FC236}">
                <a16:creationId xmlns:a16="http://schemas.microsoft.com/office/drawing/2014/main" id="{9BE4EEB6-0BEA-47FA-BFE1-74B6C3B593A3}"/>
              </a:ext>
            </a:extLst>
          </p:cNvPr>
          <p:cNvSpPr txBox="1">
            <a:spLocks/>
          </p:cNvSpPr>
          <p:nvPr/>
        </p:nvSpPr>
        <p:spPr>
          <a:xfrm>
            <a:off x="345763" y="2979232"/>
            <a:ext cx="5120242" cy="899537"/>
          </a:xfrm>
          <a:prstGeom prst="rect">
            <a:avLst/>
          </a:prstGeom>
        </p:spPr>
        <p:txBody>
          <a:bodyPr anchor="ct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00000"/>
              </a:lnSpc>
              <a:spcAft>
                <a:spcPts val="2353"/>
              </a:spcAft>
            </a:pPr>
            <a:r>
              <a:rPr lang="en-US" sz="2353" b="1" kern="0" cap="all" spc="118">
                <a:gradFill>
                  <a:gsLst>
                    <a:gs pos="0">
                      <a:srgbClr val="4B4B4B"/>
                    </a:gs>
                    <a:gs pos="100000">
                      <a:srgbClr val="4B4B4B"/>
                    </a:gs>
                  </a:gsLst>
                  <a:lin ang="5400000" scaled="1"/>
                </a:gradFill>
                <a:latin typeface="+mn-lt"/>
                <a:ea typeface="Segoe UI Black" panose="020B0A02040204020203" pitchFamily="34" charset="0"/>
                <a:cs typeface="Segoe UI Black" panose="020B0A02040204020203" pitchFamily="34" charset="0"/>
              </a:rPr>
              <a:t>Set security policies </a:t>
            </a:r>
            <a:r>
              <a:rPr lang="en-US" sz="2353" kern="0" cap="all" spc="118">
                <a:gradFill>
                  <a:gsLst>
                    <a:gs pos="0">
                      <a:srgbClr val="4B4B4B"/>
                    </a:gs>
                    <a:gs pos="100000">
                      <a:srgbClr val="4B4B4B"/>
                    </a:gs>
                  </a:gsLst>
                  <a:lin ang="5400000" scaled="1"/>
                </a:gradFill>
                <a:latin typeface="+mn-lt"/>
                <a:ea typeface="Segoe UI Black" panose="020B0A02040204020203" pitchFamily="34" charset="0"/>
                <a:cs typeface="Segoe UI Black" panose="020B0A02040204020203" pitchFamily="34" charset="0"/>
              </a:rPr>
              <a:t>for resources In THE CLOUD</a:t>
            </a:r>
          </a:p>
          <a:p>
            <a:pPr>
              <a:lnSpc>
                <a:spcPct val="100000"/>
              </a:lnSpc>
              <a:spcAft>
                <a:spcPts val="2353"/>
              </a:spcAft>
            </a:pPr>
            <a:r>
              <a:rPr lang="en-US" sz="2353" kern="0" cap="all" spc="118">
                <a:gradFill>
                  <a:gsLst>
                    <a:gs pos="0">
                      <a:srgbClr val="4B4B4B"/>
                    </a:gs>
                    <a:gs pos="100000">
                      <a:srgbClr val="4B4B4B"/>
                    </a:gs>
                  </a:gsLst>
                  <a:lin ang="5400000" scaled="1"/>
                </a:gradFill>
                <a:latin typeface="+mn-lt"/>
                <a:ea typeface="Segoe UI Black" panose="020B0A02040204020203" pitchFamily="34" charset="0"/>
                <a:cs typeface="Segoe UI Black" panose="020B0A02040204020203" pitchFamily="34" charset="0"/>
              </a:rPr>
              <a:t>Rapidly deploy </a:t>
            </a:r>
            <a:r>
              <a:rPr lang="en-US" sz="2353" b="1" kern="0" cap="all" spc="118">
                <a:gradFill>
                  <a:gsLst>
                    <a:gs pos="0">
                      <a:srgbClr val="4B4B4B"/>
                    </a:gs>
                    <a:gs pos="100000">
                      <a:srgbClr val="4B4B4B"/>
                    </a:gs>
                  </a:gsLst>
                  <a:lin ang="5400000" scaled="1"/>
                </a:gradFill>
                <a:latin typeface="+mn-lt"/>
                <a:ea typeface="Segoe UI Black" panose="020B0A02040204020203" pitchFamily="34" charset="0"/>
                <a:cs typeface="Segoe UI Black" panose="020B0A02040204020203" pitchFamily="34" charset="0"/>
              </a:rPr>
              <a:t>built-in controls and partner solutions</a:t>
            </a:r>
            <a:r>
              <a:rPr lang="en-US" sz="2353" kern="0" cap="all" spc="118">
                <a:gradFill>
                  <a:gsLst>
                    <a:gs pos="0">
                      <a:srgbClr val="4B4B4B"/>
                    </a:gs>
                    <a:gs pos="100000">
                      <a:srgbClr val="4B4B4B"/>
                    </a:gs>
                  </a:gsLst>
                  <a:lin ang="5400000" scaled="1"/>
                </a:gradFill>
                <a:latin typeface="+mn-lt"/>
                <a:ea typeface="Segoe UI Black" panose="020B0A02040204020203" pitchFamily="34" charset="0"/>
                <a:cs typeface="Segoe UI Black" panose="020B0A02040204020203" pitchFamily="34" charset="0"/>
              </a:rPr>
              <a:t> for THE CLOUD</a:t>
            </a:r>
          </a:p>
        </p:txBody>
      </p:sp>
      <p:grpSp>
        <p:nvGrpSpPr>
          <p:cNvPr id="3" name="Group 2">
            <a:extLst>
              <a:ext uri="{FF2B5EF4-FFF2-40B4-BE49-F238E27FC236}">
                <a16:creationId xmlns:a16="http://schemas.microsoft.com/office/drawing/2014/main" id="{6048E194-5A4D-470B-BCEE-238F762BE46D}"/>
              </a:ext>
            </a:extLst>
          </p:cNvPr>
          <p:cNvGrpSpPr/>
          <p:nvPr/>
        </p:nvGrpSpPr>
        <p:grpSpPr>
          <a:xfrm>
            <a:off x="9103092" y="725476"/>
            <a:ext cx="3088909" cy="5488688"/>
            <a:chOff x="9285627" y="742457"/>
            <a:chExt cx="3150848" cy="5598748"/>
          </a:xfrm>
        </p:grpSpPr>
        <p:pic>
          <p:nvPicPr>
            <p:cNvPr id="55" name="Picture 54">
              <a:extLst>
                <a:ext uri="{FF2B5EF4-FFF2-40B4-BE49-F238E27FC236}">
                  <a16:creationId xmlns:a16="http://schemas.microsoft.com/office/drawing/2014/main" id="{95D20842-54B6-413F-8EDB-FA5B97094ED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5400000">
              <a:off x="8061677" y="1966407"/>
              <a:ext cx="5598748" cy="3150848"/>
            </a:xfrm>
            <a:prstGeom prst="rect">
              <a:avLst/>
            </a:prstGeom>
          </p:spPr>
        </p:pic>
        <p:pic>
          <p:nvPicPr>
            <p:cNvPr id="8" name="Picture 7">
              <a:extLst>
                <a:ext uri="{FF2B5EF4-FFF2-40B4-BE49-F238E27FC236}">
                  <a16:creationId xmlns:a16="http://schemas.microsoft.com/office/drawing/2014/main" id="{3BD46C29-9DCC-41C0-9291-A424080D5C3A}"/>
                </a:ext>
              </a:extLst>
            </p:cNvPr>
            <p:cNvPicPr>
              <a:picLocks noChangeAspect="1"/>
            </p:cNvPicPr>
            <p:nvPr/>
          </p:nvPicPr>
          <p:blipFill rotWithShape="1">
            <a:blip r:embed="rId6"/>
            <a:srcRect l="49933" r="547" b="1530"/>
            <a:stretch/>
          </p:blipFill>
          <p:spPr>
            <a:xfrm>
              <a:off x="9718646" y="1988448"/>
              <a:ext cx="2083006" cy="3126813"/>
            </a:xfrm>
            <a:prstGeom prst="rect">
              <a:avLst/>
            </a:prstGeom>
            <a:noFill/>
            <a:ln w="6350">
              <a:solidFill>
                <a:schemeClr val="bg2">
                  <a:lumMod val="10000"/>
                </a:schemeClr>
              </a:solidFill>
            </a:ln>
          </p:spPr>
        </p:pic>
      </p:grpSp>
      <p:sp>
        <p:nvSpPr>
          <p:cNvPr id="45" name="Data Text">
            <a:extLst>
              <a:ext uri="{FF2B5EF4-FFF2-40B4-BE49-F238E27FC236}">
                <a16:creationId xmlns:a16="http://schemas.microsoft.com/office/drawing/2014/main" id="{AD2EAA75-9466-4CFB-A635-2C8DB75C3A16}"/>
              </a:ext>
            </a:extLst>
          </p:cNvPr>
          <p:cNvSpPr/>
          <p:nvPr/>
        </p:nvSpPr>
        <p:spPr>
          <a:xfrm>
            <a:off x="11448667" y="64150"/>
            <a:ext cx="388012" cy="115426"/>
          </a:xfrm>
          <a:prstGeom prst="rect">
            <a:avLst/>
          </a:prstGeom>
        </p:spPr>
        <p:txBody>
          <a:bodyPr wrap="none" lIns="0" tIns="0" rIns="0" bIns="0">
            <a:noAutofit/>
          </a:bodyPr>
          <a:lstStyle/>
          <a:p>
            <a:pPr algn="ctr" defTabSz="878441" fontAlgn="base">
              <a:lnSpc>
                <a:spcPct val="90000"/>
              </a:lnSpc>
              <a:spcBef>
                <a:spcPct val="0"/>
              </a:spcBef>
              <a:spcAft>
                <a:spcPct val="0"/>
              </a:spcAft>
              <a:defRPr/>
            </a:pPr>
            <a:r>
              <a:rPr lang="en-US" sz="1078" kern="0">
                <a:solidFill>
                  <a:schemeClr val="tx1">
                    <a:lumMod val="60000"/>
                    <a:lumOff val="40000"/>
                  </a:schemeClr>
                </a:solidFill>
              </a:rPr>
              <a:t>INFRASTRUCTURE</a:t>
            </a:r>
          </a:p>
        </p:txBody>
      </p:sp>
      <p:grpSp>
        <p:nvGrpSpPr>
          <p:cNvPr id="46" name="Group 45">
            <a:extLst>
              <a:ext uri="{FF2B5EF4-FFF2-40B4-BE49-F238E27FC236}">
                <a16:creationId xmlns:a16="http://schemas.microsoft.com/office/drawing/2014/main" id="{14E49EB3-7C73-4C97-9036-A3E08B649B49}"/>
              </a:ext>
            </a:extLst>
          </p:cNvPr>
          <p:cNvGrpSpPr/>
          <p:nvPr/>
        </p:nvGrpSpPr>
        <p:grpSpPr>
          <a:xfrm>
            <a:off x="11327812" y="292661"/>
            <a:ext cx="518160" cy="518160"/>
            <a:chOff x="10074921" y="143754"/>
            <a:chExt cx="685196" cy="685196"/>
          </a:xfrm>
        </p:grpSpPr>
        <p:sp>
          <p:nvSpPr>
            <p:cNvPr id="47" name="Oval 46">
              <a:extLst>
                <a:ext uri="{FF2B5EF4-FFF2-40B4-BE49-F238E27FC236}">
                  <a16:creationId xmlns:a16="http://schemas.microsoft.com/office/drawing/2014/main" id="{1CB3F614-111C-416A-8EC0-4724AC26795F}"/>
                </a:ext>
              </a:extLst>
            </p:cNvPr>
            <p:cNvSpPr/>
            <p:nvPr/>
          </p:nvSpPr>
          <p:spPr bwMode="auto">
            <a:xfrm rot="5400000">
              <a:off x="10074921" y="143754"/>
              <a:ext cx="685196" cy="68519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48" name="Group 30">
              <a:extLst>
                <a:ext uri="{FF2B5EF4-FFF2-40B4-BE49-F238E27FC236}">
                  <a16:creationId xmlns:a16="http://schemas.microsoft.com/office/drawing/2014/main" id="{9F626D2F-C3C6-44BC-B7CC-556414C7BEBA}"/>
                </a:ext>
              </a:extLst>
            </p:cNvPr>
            <p:cNvGrpSpPr>
              <a:grpSpLocks noChangeAspect="1"/>
            </p:cNvGrpSpPr>
            <p:nvPr/>
          </p:nvGrpSpPr>
          <p:grpSpPr bwMode="auto">
            <a:xfrm>
              <a:off x="10265193" y="335038"/>
              <a:ext cx="304652" cy="302628"/>
              <a:chOff x="4976" y="3801"/>
              <a:chExt cx="320" cy="334"/>
            </a:xfrm>
          </p:grpSpPr>
          <p:sp>
            <p:nvSpPr>
              <p:cNvPr id="49" name="Freeform 31">
                <a:extLst>
                  <a:ext uri="{FF2B5EF4-FFF2-40B4-BE49-F238E27FC236}">
                    <a16:creationId xmlns:a16="http://schemas.microsoft.com/office/drawing/2014/main" id="{9DF563BD-26B3-4EE5-BCA9-BBC38C60BB54}"/>
                  </a:ext>
                </a:extLst>
              </p:cNvPr>
              <p:cNvSpPr>
                <a:spLocks/>
              </p:cNvSpPr>
              <p:nvPr/>
            </p:nvSpPr>
            <p:spPr bwMode="auto">
              <a:xfrm>
                <a:off x="5071" y="3912"/>
                <a:ext cx="128" cy="112"/>
              </a:xfrm>
              <a:custGeom>
                <a:avLst/>
                <a:gdLst>
                  <a:gd name="T0" fmla="*/ 31 w 128"/>
                  <a:gd name="T1" fmla="*/ 112 h 112"/>
                  <a:gd name="T2" fmla="*/ 0 w 128"/>
                  <a:gd name="T3" fmla="*/ 56 h 112"/>
                  <a:gd name="T4" fmla="*/ 31 w 128"/>
                  <a:gd name="T5" fmla="*/ 0 h 112"/>
                  <a:gd name="T6" fmla="*/ 97 w 128"/>
                  <a:gd name="T7" fmla="*/ 0 h 112"/>
                  <a:gd name="T8" fmla="*/ 128 w 128"/>
                  <a:gd name="T9" fmla="*/ 56 h 112"/>
                  <a:gd name="T10" fmla="*/ 97 w 128"/>
                  <a:gd name="T11" fmla="*/ 112 h 112"/>
                  <a:gd name="T12" fmla="*/ 31 w 128"/>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28" h="112">
                    <a:moveTo>
                      <a:pt x="31" y="112"/>
                    </a:moveTo>
                    <a:lnTo>
                      <a:pt x="0" y="56"/>
                    </a:lnTo>
                    <a:lnTo>
                      <a:pt x="31" y="0"/>
                    </a:lnTo>
                    <a:lnTo>
                      <a:pt x="97" y="0"/>
                    </a:lnTo>
                    <a:lnTo>
                      <a:pt x="128" y="56"/>
                    </a:lnTo>
                    <a:lnTo>
                      <a:pt x="97" y="112"/>
                    </a:lnTo>
                    <a:lnTo>
                      <a:pt x="31" y="112"/>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sp>
            <p:nvSpPr>
              <p:cNvPr id="50" name="Freeform 32">
                <a:extLst>
                  <a:ext uri="{FF2B5EF4-FFF2-40B4-BE49-F238E27FC236}">
                    <a16:creationId xmlns:a16="http://schemas.microsoft.com/office/drawing/2014/main" id="{D2C3C30D-3411-404B-B7C2-8307B374B289}"/>
                  </a:ext>
                </a:extLst>
              </p:cNvPr>
              <p:cNvSpPr>
                <a:spLocks/>
              </p:cNvSpPr>
              <p:nvPr/>
            </p:nvSpPr>
            <p:spPr bwMode="auto">
              <a:xfrm>
                <a:off x="5170" y="3858"/>
                <a:ext cx="126" cy="110"/>
              </a:xfrm>
              <a:custGeom>
                <a:avLst/>
                <a:gdLst>
                  <a:gd name="T0" fmla="*/ 31 w 126"/>
                  <a:gd name="T1" fmla="*/ 110 h 110"/>
                  <a:gd name="T2" fmla="*/ 0 w 126"/>
                  <a:gd name="T3" fmla="*/ 54 h 110"/>
                  <a:gd name="T4" fmla="*/ 31 w 126"/>
                  <a:gd name="T5" fmla="*/ 0 h 110"/>
                  <a:gd name="T6" fmla="*/ 95 w 126"/>
                  <a:gd name="T7" fmla="*/ 0 h 110"/>
                  <a:gd name="T8" fmla="*/ 126 w 126"/>
                  <a:gd name="T9" fmla="*/ 54 h 110"/>
                  <a:gd name="T10" fmla="*/ 95 w 126"/>
                  <a:gd name="T11" fmla="*/ 110 h 110"/>
                  <a:gd name="T12" fmla="*/ 31 w 126"/>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26" h="110">
                    <a:moveTo>
                      <a:pt x="31" y="110"/>
                    </a:moveTo>
                    <a:lnTo>
                      <a:pt x="0" y="54"/>
                    </a:lnTo>
                    <a:lnTo>
                      <a:pt x="31" y="0"/>
                    </a:lnTo>
                    <a:lnTo>
                      <a:pt x="95" y="0"/>
                    </a:lnTo>
                    <a:lnTo>
                      <a:pt x="126" y="54"/>
                    </a:lnTo>
                    <a:lnTo>
                      <a:pt x="95" y="110"/>
                    </a:lnTo>
                    <a:lnTo>
                      <a:pt x="31" y="110"/>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sp>
            <p:nvSpPr>
              <p:cNvPr id="51" name="Freeform 33">
                <a:extLst>
                  <a:ext uri="{FF2B5EF4-FFF2-40B4-BE49-F238E27FC236}">
                    <a16:creationId xmlns:a16="http://schemas.microsoft.com/office/drawing/2014/main" id="{005E0D93-4972-4B13-9211-21B0729A3763}"/>
                  </a:ext>
                </a:extLst>
              </p:cNvPr>
              <p:cNvSpPr>
                <a:spLocks/>
              </p:cNvSpPr>
              <p:nvPr/>
            </p:nvSpPr>
            <p:spPr bwMode="auto">
              <a:xfrm>
                <a:off x="5170" y="3968"/>
                <a:ext cx="126" cy="110"/>
              </a:xfrm>
              <a:custGeom>
                <a:avLst/>
                <a:gdLst>
                  <a:gd name="T0" fmla="*/ 31 w 126"/>
                  <a:gd name="T1" fmla="*/ 110 h 110"/>
                  <a:gd name="T2" fmla="*/ 0 w 126"/>
                  <a:gd name="T3" fmla="*/ 56 h 110"/>
                  <a:gd name="T4" fmla="*/ 31 w 126"/>
                  <a:gd name="T5" fmla="*/ 0 h 110"/>
                  <a:gd name="T6" fmla="*/ 95 w 126"/>
                  <a:gd name="T7" fmla="*/ 0 h 110"/>
                  <a:gd name="T8" fmla="*/ 126 w 126"/>
                  <a:gd name="T9" fmla="*/ 56 h 110"/>
                  <a:gd name="T10" fmla="*/ 95 w 126"/>
                  <a:gd name="T11" fmla="*/ 110 h 110"/>
                  <a:gd name="T12" fmla="*/ 31 w 126"/>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26" h="110">
                    <a:moveTo>
                      <a:pt x="31" y="110"/>
                    </a:moveTo>
                    <a:lnTo>
                      <a:pt x="0" y="56"/>
                    </a:lnTo>
                    <a:lnTo>
                      <a:pt x="31" y="0"/>
                    </a:lnTo>
                    <a:lnTo>
                      <a:pt x="95" y="0"/>
                    </a:lnTo>
                    <a:lnTo>
                      <a:pt x="126" y="56"/>
                    </a:lnTo>
                    <a:lnTo>
                      <a:pt x="95" y="110"/>
                    </a:lnTo>
                    <a:lnTo>
                      <a:pt x="31" y="110"/>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sp>
            <p:nvSpPr>
              <p:cNvPr id="52" name="Freeform 34">
                <a:extLst>
                  <a:ext uri="{FF2B5EF4-FFF2-40B4-BE49-F238E27FC236}">
                    <a16:creationId xmlns:a16="http://schemas.microsoft.com/office/drawing/2014/main" id="{4346A293-6B55-4E84-B9C3-6A081F2B06BA}"/>
                  </a:ext>
                </a:extLst>
              </p:cNvPr>
              <p:cNvSpPr>
                <a:spLocks/>
              </p:cNvSpPr>
              <p:nvPr/>
            </p:nvSpPr>
            <p:spPr bwMode="auto">
              <a:xfrm>
                <a:off x="4976" y="3858"/>
                <a:ext cx="126" cy="110"/>
              </a:xfrm>
              <a:custGeom>
                <a:avLst/>
                <a:gdLst>
                  <a:gd name="T0" fmla="*/ 32 w 126"/>
                  <a:gd name="T1" fmla="*/ 110 h 110"/>
                  <a:gd name="T2" fmla="*/ 0 w 126"/>
                  <a:gd name="T3" fmla="*/ 54 h 110"/>
                  <a:gd name="T4" fmla="*/ 32 w 126"/>
                  <a:gd name="T5" fmla="*/ 0 h 110"/>
                  <a:gd name="T6" fmla="*/ 95 w 126"/>
                  <a:gd name="T7" fmla="*/ 0 h 110"/>
                  <a:gd name="T8" fmla="*/ 126 w 126"/>
                  <a:gd name="T9" fmla="*/ 54 h 110"/>
                  <a:gd name="T10" fmla="*/ 95 w 126"/>
                  <a:gd name="T11" fmla="*/ 110 h 110"/>
                  <a:gd name="T12" fmla="*/ 32 w 126"/>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26" h="110">
                    <a:moveTo>
                      <a:pt x="32" y="110"/>
                    </a:moveTo>
                    <a:lnTo>
                      <a:pt x="0" y="54"/>
                    </a:lnTo>
                    <a:lnTo>
                      <a:pt x="32" y="0"/>
                    </a:lnTo>
                    <a:lnTo>
                      <a:pt x="95" y="0"/>
                    </a:lnTo>
                    <a:lnTo>
                      <a:pt x="126" y="54"/>
                    </a:lnTo>
                    <a:lnTo>
                      <a:pt x="95" y="110"/>
                    </a:lnTo>
                    <a:lnTo>
                      <a:pt x="32" y="110"/>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sp>
            <p:nvSpPr>
              <p:cNvPr id="53" name="Freeform 35">
                <a:extLst>
                  <a:ext uri="{FF2B5EF4-FFF2-40B4-BE49-F238E27FC236}">
                    <a16:creationId xmlns:a16="http://schemas.microsoft.com/office/drawing/2014/main" id="{B817DDB5-CE85-4D67-A680-EB5D531110E1}"/>
                  </a:ext>
                </a:extLst>
              </p:cNvPr>
              <p:cNvSpPr>
                <a:spLocks/>
              </p:cNvSpPr>
              <p:nvPr/>
            </p:nvSpPr>
            <p:spPr bwMode="auto">
              <a:xfrm>
                <a:off x="5073" y="4024"/>
                <a:ext cx="128" cy="111"/>
              </a:xfrm>
              <a:custGeom>
                <a:avLst/>
                <a:gdLst>
                  <a:gd name="T0" fmla="*/ 34 w 128"/>
                  <a:gd name="T1" fmla="*/ 111 h 111"/>
                  <a:gd name="T2" fmla="*/ 0 w 128"/>
                  <a:gd name="T3" fmla="*/ 54 h 111"/>
                  <a:gd name="T4" fmla="*/ 34 w 128"/>
                  <a:gd name="T5" fmla="*/ 0 h 111"/>
                  <a:gd name="T6" fmla="*/ 97 w 128"/>
                  <a:gd name="T7" fmla="*/ 0 h 111"/>
                  <a:gd name="T8" fmla="*/ 128 w 128"/>
                  <a:gd name="T9" fmla="*/ 54 h 111"/>
                  <a:gd name="T10" fmla="*/ 97 w 128"/>
                  <a:gd name="T11" fmla="*/ 111 h 111"/>
                  <a:gd name="T12" fmla="*/ 34 w 128"/>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128" h="111">
                    <a:moveTo>
                      <a:pt x="34" y="111"/>
                    </a:moveTo>
                    <a:lnTo>
                      <a:pt x="0" y="54"/>
                    </a:lnTo>
                    <a:lnTo>
                      <a:pt x="34" y="0"/>
                    </a:lnTo>
                    <a:lnTo>
                      <a:pt x="97" y="0"/>
                    </a:lnTo>
                    <a:lnTo>
                      <a:pt x="128" y="54"/>
                    </a:lnTo>
                    <a:lnTo>
                      <a:pt x="97" y="111"/>
                    </a:lnTo>
                    <a:lnTo>
                      <a:pt x="34" y="111"/>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sp>
            <p:nvSpPr>
              <p:cNvPr id="54" name="Freeform 36">
                <a:extLst>
                  <a:ext uri="{FF2B5EF4-FFF2-40B4-BE49-F238E27FC236}">
                    <a16:creationId xmlns:a16="http://schemas.microsoft.com/office/drawing/2014/main" id="{A0D9F975-1337-4D86-B917-26DE5A290945}"/>
                  </a:ext>
                </a:extLst>
              </p:cNvPr>
              <p:cNvSpPr>
                <a:spLocks/>
              </p:cNvSpPr>
              <p:nvPr/>
            </p:nvSpPr>
            <p:spPr bwMode="auto">
              <a:xfrm>
                <a:off x="5071" y="3801"/>
                <a:ext cx="128" cy="111"/>
              </a:xfrm>
              <a:custGeom>
                <a:avLst/>
                <a:gdLst>
                  <a:gd name="T0" fmla="*/ 31 w 128"/>
                  <a:gd name="T1" fmla="*/ 111 h 111"/>
                  <a:gd name="T2" fmla="*/ 0 w 128"/>
                  <a:gd name="T3" fmla="*/ 57 h 111"/>
                  <a:gd name="T4" fmla="*/ 31 w 128"/>
                  <a:gd name="T5" fmla="*/ 0 h 111"/>
                  <a:gd name="T6" fmla="*/ 97 w 128"/>
                  <a:gd name="T7" fmla="*/ 0 h 111"/>
                  <a:gd name="T8" fmla="*/ 128 w 128"/>
                  <a:gd name="T9" fmla="*/ 57 h 111"/>
                  <a:gd name="T10" fmla="*/ 97 w 128"/>
                  <a:gd name="T11" fmla="*/ 111 h 111"/>
                  <a:gd name="T12" fmla="*/ 31 w 128"/>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128" h="111">
                    <a:moveTo>
                      <a:pt x="31" y="111"/>
                    </a:moveTo>
                    <a:lnTo>
                      <a:pt x="0" y="57"/>
                    </a:lnTo>
                    <a:lnTo>
                      <a:pt x="31" y="0"/>
                    </a:lnTo>
                    <a:lnTo>
                      <a:pt x="97" y="0"/>
                    </a:lnTo>
                    <a:lnTo>
                      <a:pt x="128" y="57"/>
                    </a:lnTo>
                    <a:lnTo>
                      <a:pt x="97" y="111"/>
                    </a:lnTo>
                    <a:lnTo>
                      <a:pt x="31" y="111"/>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grpSp>
      </p:grpSp>
      <p:grpSp>
        <p:nvGrpSpPr>
          <p:cNvPr id="56" name="Group 55">
            <a:extLst>
              <a:ext uri="{FF2B5EF4-FFF2-40B4-BE49-F238E27FC236}">
                <a16:creationId xmlns:a16="http://schemas.microsoft.com/office/drawing/2014/main" id="{4E346BE6-8850-41D5-80EE-BF0B9BCA7FD2}"/>
              </a:ext>
            </a:extLst>
          </p:cNvPr>
          <p:cNvGrpSpPr/>
          <p:nvPr/>
        </p:nvGrpSpPr>
        <p:grpSpPr>
          <a:xfrm>
            <a:off x="10639438" y="292661"/>
            <a:ext cx="518160" cy="518160"/>
            <a:chOff x="9927970" y="486781"/>
            <a:chExt cx="685196" cy="685196"/>
          </a:xfrm>
        </p:grpSpPr>
        <p:sp>
          <p:nvSpPr>
            <p:cNvPr id="58" name="Oval 57">
              <a:extLst>
                <a:ext uri="{FF2B5EF4-FFF2-40B4-BE49-F238E27FC236}">
                  <a16:creationId xmlns:a16="http://schemas.microsoft.com/office/drawing/2014/main" id="{A1C17D41-635F-43EE-82C9-8E766D5C8AB7}"/>
                </a:ext>
              </a:extLst>
            </p:cNvPr>
            <p:cNvSpPr/>
            <p:nvPr/>
          </p:nvSpPr>
          <p:spPr bwMode="auto">
            <a:xfrm rot="5400000">
              <a:off x="9927970" y="486781"/>
              <a:ext cx="685196" cy="68519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59" name="Group 14">
              <a:extLst>
                <a:ext uri="{FF2B5EF4-FFF2-40B4-BE49-F238E27FC236}">
                  <a16:creationId xmlns:a16="http://schemas.microsoft.com/office/drawing/2014/main" id="{8417FF16-72B3-4F08-846C-895EF441EF5C}"/>
                </a:ext>
              </a:extLst>
            </p:cNvPr>
            <p:cNvGrpSpPr>
              <a:grpSpLocks noChangeAspect="1"/>
            </p:cNvGrpSpPr>
            <p:nvPr/>
          </p:nvGrpSpPr>
          <p:grpSpPr bwMode="auto">
            <a:xfrm>
              <a:off x="10153055" y="673245"/>
              <a:ext cx="235026" cy="312268"/>
              <a:chOff x="5564" y="2790"/>
              <a:chExt cx="198" cy="290"/>
            </a:xfrm>
            <a:solidFill>
              <a:schemeClr val="tx2"/>
            </a:solidFill>
          </p:grpSpPr>
          <p:sp>
            <p:nvSpPr>
              <p:cNvPr id="60" name="Freeform 15">
                <a:extLst>
                  <a:ext uri="{FF2B5EF4-FFF2-40B4-BE49-F238E27FC236}">
                    <a16:creationId xmlns:a16="http://schemas.microsoft.com/office/drawing/2014/main" id="{9E38BD59-2484-412D-914B-28ED2B9BDBDE}"/>
                  </a:ext>
                </a:extLst>
              </p:cNvPr>
              <p:cNvSpPr>
                <a:spLocks noEditPoints="1"/>
              </p:cNvSpPr>
              <p:nvPr/>
            </p:nvSpPr>
            <p:spPr bwMode="auto">
              <a:xfrm>
                <a:off x="5564" y="2790"/>
                <a:ext cx="89" cy="87"/>
              </a:xfrm>
              <a:custGeom>
                <a:avLst/>
                <a:gdLst>
                  <a:gd name="T0" fmla="*/ 89 w 89"/>
                  <a:gd name="T1" fmla="*/ 87 h 87"/>
                  <a:gd name="T2" fmla="*/ 0 w 89"/>
                  <a:gd name="T3" fmla="*/ 87 h 87"/>
                  <a:gd name="T4" fmla="*/ 0 w 89"/>
                  <a:gd name="T5" fmla="*/ 0 h 87"/>
                  <a:gd name="T6" fmla="*/ 89 w 89"/>
                  <a:gd name="T7" fmla="*/ 0 h 87"/>
                  <a:gd name="T8" fmla="*/ 89 w 89"/>
                  <a:gd name="T9" fmla="*/ 87 h 87"/>
                  <a:gd name="T10" fmla="*/ 20 w 89"/>
                  <a:gd name="T11" fmla="*/ 68 h 87"/>
                  <a:gd name="T12" fmla="*/ 69 w 89"/>
                  <a:gd name="T13" fmla="*/ 68 h 87"/>
                  <a:gd name="T14" fmla="*/ 69 w 89"/>
                  <a:gd name="T15" fmla="*/ 19 h 87"/>
                  <a:gd name="T16" fmla="*/ 20 w 89"/>
                  <a:gd name="T17" fmla="*/ 19 h 87"/>
                  <a:gd name="T18" fmla="*/ 20 w 89"/>
                  <a:gd name="T19" fmla="*/ 6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7">
                    <a:moveTo>
                      <a:pt x="89" y="87"/>
                    </a:moveTo>
                    <a:lnTo>
                      <a:pt x="0" y="87"/>
                    </a:lnTo>
                    <a:lnTo>
                      <a:pt x="0" y="0"/>
                    </a:lnTo>
                    <a:lnTo>
                      <a:pt x="89" y="0"/>
                    </a:lnTo>
                    <a:lnTo>
                      <a:pt x="89" y="87"/>
                    </a:lnTo>
                    <a:close/>
                    <a:moveTo>
                      <a:pt x="20" y="68"/>
                    </a:moveTo>
                    <a:lnTo>
                      <a:pt x="69" y="68"/>
                    </a:lnTo>
                    <a:lnTo>
                      <a:pt x="69" y="19"/>
                    </a:lnTo>
                    <a:lnTo>
                      <a:pt x="20" y="19"/>
                    </a:lnTo>
                    <a:lnTo>
                      <a:pt x="20"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784" kern="0">
                  <a:solidFill>
                    <a:sysClr val="windowText" lastClr="000000"/>
                  </a:solidFill>
                </a:endParaRPr>
              </a:p>
            </p:txBody>
          </p:sp>
          <p:sp>
            <p:nvSpPr>
              <p:cNvPr id="61" name="Freeform 16">
                <a:extLst>
                  <a:ext uri="{FF2B5EF4-FFF2-40B4-BE49-F238E27FC236}">
                    <a16:creationId xmlns:a16="http://schemas.microsoft.com/office/drawing/2014/main" id="{ED814514-80C4-41BE-AEF8-AF4F1F3E49FA}"/>
                  </a:ext>
                </a:extLst>
              </p:cNvPr>
              <p:cNvSpPr>
                <a:spLocks noEditPoints="1"/>
              </p:cNvSpPr>
              <p:nvPr/>
            </p:nvSpPr>
            <p:spPr bwMode="auto">
              <a:xfrm>
                <a:off x="5564" y="3000"/>
                <a:ext cx="89" cy="80"/>
              </a:xfrm>
              <a:custGeom>
                <a:avLst/>
                <a:gdLst>
                  <a:gd name="T0" fmla="*/ 89 w 89"/>
                  <a:gd name="T1" fmla="*/ 80 h 80"/>
                  <a:gd name="T2" fmla="*/ 0 w 89"/>
                  <a:gd name="T3" fmla="*/ 80 h 80"/>
                  <a:gd name="T4" fmla="*/ 0 w 89"/>
                  <a:gd name="T5" fmla="*/ 0 h 80"/>
                  <a:gd name="T6" fmla="*/ 89 w 89"/>
                  <a:gd name="T7" fmla="*/ 0 h 80"/>
                  <a:gd name="T8" fmla="*/ 89 w 89"/>
                  <a:gd name="T9" fmla="*/ 80 h 80"/>
                  <a:gd name="T10" fmla="*/ 20 w 89"/>
                  <a:gd name="T11" fmla="*/ 61 h 80"/>
                  <a:gd name="T12" fmla="*/ 69 w 89"/>
                  <a:gd name="T13" fmla="*/ 61 h 80"/>
                  <a:gd name="T14" fmla="*/ 69 w 89"/>
                  <a:gd name="T15" fmla="*/ 20 h 80"/>
                  <a:gd name="T16" fmla="*/ 20 w 89"/>
                  <a:gd name="T17" fmla="*/ 20 h 80"/>
                  <a:gd name="T18" fmla="*/ 20 w 89"/>
                  <a:gd name="T19" fmla="*/ 6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0">
                    <a:moveTo>
                      <a:pt x="89" y="80"/>
                    </a:moveTo>
                    <a:lnTo>
                      <a:pt x="0" y="80"/>
                    </a:lnTo>
                    <a:lnTo>
                      <a:pt x="0" y="0"/>
                    </a:lnTo>
                    <a:lnTo>
                      <a:pt x="89" y="0"/>
                    </a:lnTo>
                    <a:lnTo>
                      <a:pt x="89" y="80"/>
                    </a:lnTo>
                    <a:close/>
                    <a:moveTo>
                      <a:pt x="20" y="61"/>
                    </a:moveTo>
                    <a:lnTo>
                      <a:pt x="69" y="61"/>
                    </a:lnTo>
                    <a:lnTo>
                      <a:pt x="69" y="20"/>
                    </a:lnTo>
                    <a:lnTo>
                      <a:pt x="20" y="20"/>
                    </a:lnTo>
                    <a:lnTo>
                      <a:pt x="2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784" kern="0">
                  <a:solidFill>
                    <a:sysClr val="windowText" lastClr="000000"/>
                  </a:solidFill>
                </a:endParaRPr>
              </a:p>
            </p:txBody>
          </p:sp>
          <p:sp>
            <p:nvSpPr>
              <p:cNvPr id="62" name="Freeform 17">
                <a:extLst>
                  <a:ext uri="{FF2B5EF4-FFF2-40B4-BE49-F238E27FC236}">
                    <a16:creationId xmlns:a16="http://schemas.microsoft.com/office/drawing/2014/main" id="{1D13094E-949A-4D67-8241-F53D5A89D5C1}"/>
                  </a:ext>
                </a:extLst>
              </p:cNvPr>
              <p:cNvSpPr>
                <a:spLocks noEditPoints="1"/>
              </p:cNvSpPr>
              <p:nvPr/>
            </p:nvSpPr>
            <p:spPr bwMode="auto">
              <a:xfrm>
                <a:off x="5564" y="2896"/>
                <a:ext cx="198" cy="87"/>
              </a:xfrm>
              <a:custGeom>
                <a:avLst/>
                <a:gdLst>
                  <a:gd name="T0" fmla="*/ 198 w 198"/>
                  <a:gd name="T1" fmla="*/ 87 h 87"/>
                  <a:gd name="T2" fmla="*/ 0 w 198"/>
                  <a:gd name="T3" fmla="*/ 87 h 87"/>
                  <a:gd name="T4" fmla="*/ 0 w 198"/>
                  <a:gd name="T5" fmla="*/ 0 h 87"/>
                  <a:gd name="T6" fmla="*/ 198 w 198"/>
                  <a:gd name="T7" fmla="*/ 0 h 87"/>
                  <a:gd name="T8" fmla="*/ 198 w 198"/>
                  <a:gd name="T9" fmla="*/ 87 h 87"/>
                  <a:gd name="T10" fmla="*/ 20 w 198"/>
                  <a:gd name="T11" fmla="*/ 68 h 87"/>
                  <a:gd name="T12" fmla="*/ 178 w 198"/>
                  <a:gd name="T13" fmla="*/ 68 h 87"/>
                  <a:gd name="T14" fmla="*/ 178 w 198"/>
                  <a:gd name="T15" fmla="*/ 20 h 87"/>
                  <a:gd name="T16" fmla="*/ 20 w 198"/>
                  <a:gd name="T17" fmla="*/ 20 h 87"/>
                  <a:gd name="T18" fmla="*/ 20 w 198"/>
                  <a:gd name="T19" fmla="*/ 6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87">
                    <a:moveTo>
                      <a:pt x="198" y="87"/>
                    </a:moveTo>
                    <a:lnTo>
                      <a:pt x="0" y="87"/>
                    </a:lnTo>
                    <a:lnTo>
                      <a:pt x="0" y="0"/>
                    </a:lnTo>
                    <a:lnTo>
                      <a:pt x="198" y="0"/>
                    </a:lnTo>
                    <a:lnTo>
                      <a:pt x="198" y="87"/>
                    </a:lnTo>
                    <a:close/>
                    <a:moveTo>
                      <a:pt x="20" y="68"/>
                    </a:moveTo>
                    <a:lnTo>
                      <a:pt x="178" y="68"/>
                    </a:lnTo>
                    <a:lnTo>
                      <a:pt x="178" y="20"/>
                    </a:lnTo>
                    <a:lnTo>
                      <a:pt x="20" y="20"/>
                    </a:lnTo>
                    <a:lnTo>
                      <a:pt x="20"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784" kern="0">
                  <a:solidFill>
                    <a:sysClr val="windowText" lastClr="000000"/>
                  </a:solidFill>
                </a:endParaRPr>
              </a:p>
            </p:txBody>
          </p:sp>
          <p:sp>
            <p:nvSpPr>
              <p:cNvPr id="63" name="Rectangle 18">
                <a:extLst>
                  <a:ext uri="{FF2B5EF4-FFF2-40B4-BE49-F238E27FC236}">
                    <a16:creationId xmlns:a16="http://schemas.microsoft.com/office/drawing/2014/main" id="{AAE0CB90-88FC-4FE6-8137-15F0DC92625D}"/>
                  </a:ext>
                </a:extLst>
              </p:cNvPr>
              <p:cNvSpPr>
                <a:spLocks noChangeArrowheads="1"/>
              </p:cNvSpPr>
              <p:nvPr/>
            </p:nvSpPr>
            <p:spPr bwMode="auto">
              <a:xfrm>
                <a:off x="5673" y="2790"/>
                <a:ext cx="89" cy="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784" kern="0">
                  <a:solidFill>
                    <a:sysClr val="windowText" lastClr="000000"/>
                  </a:solidFill>
                </a:endParaRPr>
              </a:p>
            </p:txBody>
          </p:sp>
        </p:grpSp>
      </p:grpSp>
      <p:grpSp>
        <p:nvGrpSpPr>
          <p:cNvPr id="64" name="Group 63">
            <a:extLst>
              <a:ext uri="{FF2B5EF4-FFF2-40B4-BE49-F238E27FC236}">
                <a16:creationId xmlns:a16="http://schemas.microsoft.com/office/drawing/2014/main" id="{768048E9-757D-4C45-B1F0-B0B7426595BA}"/>
              </a:ext>
            </a:extLst>
          </p:cNvPr>
          <p:cNvGrpSpPr/>
          <p:nvPr/>
        </p:nvGrpSpPr>
        <p:grpSpPr>
          <a:xfrm>
            <a:off x="9828703" y="292661"/>
            <a:ext cx="518160" cy="518160"/>
            <a:chOff x="10699109" y="486781"/>
            <a:chExt cx="685196" cy="685196"/>
          </a:xfrm>
        </p:grpSpPr>
        <p:sp>
          <p:nvSpPr>
            <p:cNvPr id="65" name="Oval 64">
              <a:extLst>
                <a:ext uri="{FF2B5EF4-FFF2-40B4-BE49-F238E27FC236}">
                  <a16:creationId xmlns:a16="http://schemas.microsoft.com/office/drawing/2014/main" id="{FA2AA040-387B-4C22-9BFA-157F00116B9F}"/>
                </a:ext>
              </a:extLst>
            </p:cNvPr>
            <p:cNvSpPr/>
            <p:nvPr/>
          </p:nvSpPr>
          <p:spPr bwMode="auto">
            <a:xfrm rot="5400000">
              <a:off x="10699109" y="486781"/>
              <a:ext cx="685196" cy="68519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66" name="Group 65">
              <a:extLst>
                <a:ext uri="{FF2B5EF4-FFF2-40B4-BE49-F238E27FC236}">
                  <a16:creationId xmlns:a16="http://schemas.microsoft.com/office/drawing/2014/main" id="{60BA8617-03CE-48F7-8FAD-9B2D0187D6CD}"/>
                </a:ext>
              </a:extLst>
            </p:cNvPr>
            <p:cNvGrpSpPr/>
            <p:nvPr/>
          </p:nvGrpSpPr>
          <p:grpSpPr>
            <a:xfrm>
              <a:off x="10813829" y="678864"/>
              <a:ext cx="455758" cy="301030"/>
              <a:chOff x="9627677" y="1273017"/>
              <a:chExt cx="390357" cy="257833"/>
            </a:xfrm>
            <a:solidFill>
              <a:schemeClr val="tx2"/>
            </a:solidFill>
          </p:grpSpPr>
          <p:sp>
            <p:nvSpPr>
              <p:cNvPr id="67" name="Rectangle 1760">
                <a:extLst>
                  <a:ext uri="{FF2B5EF4-FFF2-40B4-BE49-F238E27FC236}">
                    <a16:creationId xmlns:a16="http://schemas.microsoft.com/office/drawing/2014/main" id="{6315C5B5-9AA9-4289-87BF-04E417BF32FC}"/>
                  </a:ext>
                </a:extLst>
              </p:cNvPr>
              <p:cNvSpPr>
                <a:spLocks noChangeArrowheads="1"/>
              </p:cNvSpPr>
              <p:nvPr/>
            </p:nvSpPr>
            <p:spPr bwMode="auto">
              <a:xfrm>
                <a:off x="9772821" y="1438896"/>
                <a:ext cx="17129" cy="34258"/>
              </a:xfrm>
              <a:prstGeom prst="rect">
                <a:avLst/>
              </a:pr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68" name="Rectangle 1761">
                <a:extLst>
                  <a:ext uri="{FF2B5EF4-FFF2-40B4-BE49-F238E27FC236}">
                    <a16:creationId xmlns:a16="http://schemas.microsoft.com/office/drawing/2014/main" id="{94631D3C-14FA-469D-924A-F5CC1CC1D1C3}"/>
                  </a:ext>
                </a:extLst>
              </p:cNvPr>
              <p:cNvSpPr>
                <a:spLocks noChangeArrowheads="1"/>
              </p:cNvSpPr>
              <p:nvPr/>
            </p:nvSpPr>
            <p:spPr bwMode="auto">
              <a:xfrm>
                <a:off x="9738564" y="1460532"/>
                <a:ext cx="84742" cy="17129"/>
              </a:xfrm>
              <a:prstGeom prst="rect">
                <a:avLst/>
              </a:pr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69" name="Freeform 1762">
                <a:extLst>
                  <a:ext uri="{FF2B5EF4-FFF2-40B4-BE49-F238E27FC236}">
                    <a16:creationId xmlns:a16="http://schemas.microsoft.com/office/drawing/2014/main" id="{D78F3FF0-826E-4EE1-9996-633B5B21FD2A}"/>
                  </a:ext>
                </a:extLst>
              </p:cNvPr>
              <p:cNvSpPr>
                <a:spLocks/>
              </p:cNvSpPr>
              <p:nvPr/>
            </p:nvSpPr>
            <p:spPr bwMode="auto">
              <a:xfrm>
                <a:off x="9644806" y="1273017"/>
                <a:ext cx="272258" cy="128015"/>
              </a:xfrm>
              <a:custGeom>
                <a:avLst/>
                <a:gdLst>
                  <a:gd name="T0" fmla="*/ 19 w 302"/>
                  <a:gd name="T1" fmla="*/ 142 h 142"/>
                  <a:gd name="T2" fmla="*/ 0 w 302"/>
                  <a:gd name="T3" fmla="*/ 142 h 142"/>
                  <a:gd name="T4" fmla="*/ 0 w 302"/>
                  <a:gd name="T5" fmla="*/ 0 h 142"/>
                  <a:gd name="T6" fmla="*/ 302 w 302"/>
                  <a:gd name="T7" fmla="*/ 0 h 142"/>
                  <a:gd name="T8" fmla="*/ 302 w 302"/>
                  <a:gd name="T9" fmla="*/ 104 h 142"/>
                  <a:gd name="T10" fmla="*/ 284 w 302"/>
                  <a:gd name="T11" fmla="*/ 104 h 142"/>
                  <a:gd name="T12" fmla="*/ 284 w 302"/>
                  <a:gd name="T13" fmla="*/ 19 h 142"/>
                  <a:gd name="T14" fmla="*/ 19 w 302"/>
                  <a:gd name="T15" fmla="*/ 19 h 142"/>
                  <a:gd name="T16" fmla="*/ 19 w 302"/>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142">
                    <a:moveTo>
                      <a:pt x="19" y="142"/>
                    </a:moveTo>
                    <a:lnTo>
                      <a:pt x="0" y="142"/>
                    </a:lnTo>
                    <a:lnTo>
                      <a:pt x="0" y="0"/>
                    </a:lnTo>
                    <a:lnTo>
                      <a:pt x="302" y="0"/>
                    </a:lnTo>
                    <a:lnTo>
                      <a:pt x="302" y="104"/>
                    </a:lnTo>
                    <a:lnTo>
                      <a:pt x="284" y="104"/>
                    </a:lnTo>
                    <a:lnTo>
                      <a:pt x="284" y="19"/>
                    </a:lnTo>
                    <a:lnTo>
                      <a:pt x="19" y="19"/>
                    </a:lnTo>
                    <a:lnTo>
                      <a:pt x="19" y="142"/>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70" name="Rectangle 1763">
                <a:extLst>
                  <a:ext uri="{FF2B5EF4-FFF2-40B4-BE49-F238E27FC236}">
                    <a16:creationId xmlns:a16="http://schemas.microsoft.com/office/drawing/2014/main" id="{72F771F2-B1E2-403C-9DCA-56302B551274}"/>
                  </a:ext>
                </a:extLst>
              </p:cNvPr>
              <p:cNvSpPr>
                <a:spLocks noChangeArrowheads="1"/>
              </p:cNvSpPr>
              <p:nvPr/>
            </p:nvSpPr>
            <p:spPr bwMode="auto">
              <a:xfrm>
                <a:off x="9706109" y="1426275"/>
                <a:ext cx="113591" cy="17129"/>
              </a:xfrm>
              <a:prstGeom prst="rect">
                <a:avLst/>
              </a:pr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71" name="Freeform 1764">
                <a:extLst>
                  <a:ext uri="{FF2B5EF4-FFF2-40B4-BE49-F238E27FC236}">
                    <a16:creationId xmlns:a16="http://schemas.microsoft.com/office/drawing/2014/main" id="{195A0DC1-A5A4-4E41-A7E3-705CBDA0CBA9}"/>
                  </a:ext>
                </a:extLst>
              </p:cNvPr>
              <p:cNvSpPr>
                <a:spLocks noEditPoints="1"/>
              </p:cNvSpPr>
              <p:nvPr/>
            </p:nvSpPr>
            <p:spPr bwMode="auto">
              <a:xfrm>
                <a:off x="9627677" y="1392017"/>
                <a:ext cx="87447" cy="138833"/>
              </a:xfrm>
              <a:custGeom>
                <a:avLst/>
                <a:gdLst>
                  <a:gd name="T0" fmla="*/ 36 w 41"/>
                  <a:gd name="T1" fmla="*/ 65 h 65"/>
                  <a:gd name="T2" fmla="*/ 5 w 41"/>
                  <a:gd name="T3" fmla="*/ 65 h 65"/>
                  <a:gd name="T4" fmla="*/ 0 w 41"/>
                  <a:gd name="T5" fmla="*/ 60 h 65"/>
                  <a:gd name="T6" fmla="*/ 0 w 41"/>
                  <a:gd name="T7" fmla="*/ 5 h 65"/>
                  <a:gd name="T8" fmla="*/ 5 w 41"/>
                  <a:gd name="T9" fmla="*/ 0 h 65"/>
                  <a:gd name="T10" fmla="*/ 36 w 41"/>
                  <a:gd name="T11" fmla="*/ 0 h 65"/>
                  <a:gd name="T12" fmla="*/ 41 w 41"/>
                  <a:gd name="T13" fmla="*/ 5 h 65"/>
                  <a:gd name="T14" fmla="*/ 41 w 41"/>
                  <a:gd name="T15" fmla="*/ 60 h 65"/>
                  <a:gd name="T16" fmla="*/ 36 w 41"/>
                  <a:gd name="T17" fmla="*/ 65 h 65"/>
                  <a:gd name="T18" fmla="*/ 6 w 41"/>
                  <a:gd name="T19" fmla="*/ 59 h 65"/>
                  <a:gd name="T20" fmla="*/ 35 w 41"/>
                  <a:gd name="T21" fmla="*/ 59 h 65"/>
                  <a:gd name="T22" fmla="*/ 35 w 41"/>
                  <a:gd name="T23" fmla="*/ 6 h 65"/>
                  <a:gd name="T24" fmla="*/ 6 w 41"/>
                  <a:gd name="T25" fmla="*/ 6 h 65"/>
                  <a:gd name="T26" fmla="*/ 6 w 41"/>
                  <a:gd name="T27" fmla="*/ 5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65">
                    <a:moveTo>
                      <a:pt x="36" y="65"/>
                    </a:moveTo>
                    <a:cubicBezTo>
                      <a:pt x="5" y="65"/>
                      <a:pt x="5" y="65"/>
                      <a:pt x="5" y="65"/>
                    </a:cubicBezTo>
                    <a:cubicBezTo>
                      <a:pt x="3" y="65"/>
                      <a:pt x="0" y="62"/>
                      <a:pt x="0" y="60"/>
                    </a:cubicBezTo>
                    <a:cubicBezTo>
                      <a:pt x="0" y="5"/>
                      <a:pt x="0" y="5"/>
                      <a:pt x="0" y="5"/>
                    </a:cubicBezTo>
                    <a:cubicBezTo>
                      <a:pt x="0" y="2"/>
                      <a:pt x="3" y="0"/>
                      <a:pt x="5" y="0"/>
                    </a:cubicBezTo>
                    <a:cubicBezTo>
                      <a:pt x="36" y="0"/>
                      <a:pt x="36" y="0"/>
                      <a:pt x="36" y="0"/>
                    </a:cubicBezTo>
                    <a:cubicBezTo>
                      <a:pt x="39" y="0"/>
                      <a:pt x="41" y="2"/>
                      <a:pt x="41" y="5"/>
                    </a:cubicBezTo>
                    <a:cubicBezTo>
                      <a:pt x="41" y="60"/>
                      <a:pt x="41" y="60"/>
                      <a:pt x="41" y="60"/>
                    </a:cubicBezTo>
                    <a:cubicBezTo>
                      <a:pt x="41" y="62"/>
                      <a:pt x="39" y="65"/>
                      <a:pt x="36" y="65"/>
                    </a:cubicBezTo>
                    <a:close/>
                    <a:moveTo>
                      <a:pt x="6" y="59"/>
                    </a:moveTo>
                    <a:cubicBezTo>
                      <a:pt x="35" y="59"/>
                      <a:pt x="35" y="59"/>
                      <a:pt x="35" y="59"/>
                    </a:cubicBezTo>
                    <a:cubicBezTo>
                      <a:pt x="35" y="6"/>
                      <a:pt x="35" y="6"/>
                      <a:pt x="35" y="6"/>
                    </a:cubicBezTo>
                    <a:cubicBezTo>
                      <a:pt x="6" y="6"/>
                      <a:pt x="6" y="6"/>
                      <a:pt x="6" y="6"/>
                    </a:cubicBezTo>
                    <a:lnTo>
                      <a:pt x="6" y="59"/>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72" name="Rectangle 1765">
                <a:extLst>
                  <a:ext uri="{FF2B5EF4-FFF2-40B4-BE49-F238E27FC236}">
                    <a16:creationId xmlns:a16="http://schemas.microsoft.com/office/drawing/2014/main" id="{D081A2B6-2874-4750-9E35-6A4EFBFD0EC7}"/>
                  </a:ext>
                </a:extLst>
              </p:cNvPr>
              <p:cNvSpPr>
                <a:spLocks noChangeArrowheads="1"/>
              </p:cNvSpPr>
              <p:nvPr/>
            </p:nvSpPr>
            <p:spPr bwMode="auto">
              <a:xfrm>
                <a:off x="9663738" y="1494790"/>
                <a:ext cx="17129" cy="8114"/>
              </a:xfrm>
              <a:prstGeom prst="rect">
                <a:avLst/>
              </a:pr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73" name="Freeform 1766">
                <a:extLst>
                  <a:ext uri="{FF2B5EF4-FFF2-40B4-BE49-F238E27FC236}">
                    <a16:creationId xmlns:a16="http://schemas.microsoft.com/office/drawing/2014/main" id="{3578BBD8-2D25-43B1-9E08-E03E318DE16A}"/>
                  </a:ext>
                </a:extLst>
              </p:cNvPr>
              <p:cNvSpPr>
                <a:spLocks noEditPoints="1"/>
              </p:cNvSpPr>
              <p:nvPr/>
            </p:nvSpPr>
            <p:spPr bwMode="auto">
              <a:xfrm>
                <a:off x="9813390" y="1360464"/>
                <a:ext cx="204644" cy="155061"/>
              </a:xfrm>
              <a:custGeom>
                <a:avLst/>
                <a:gdLst>
                  <a:gd name="T0" fmla="*/ 87 w 96"/>
                  <a:gd name="T1" fmla="*/ 73 h 73"/>
                  <a:gd name="T2" fmla="*/ 9 w 96"/>
                  <a:gd name="T3" fmla="*/ 73 h 73"/>
                  <a:gd name="T4" fmla="*/ 0 w 96"/>
                  <a:gd name="T5" fmla="*/ 64 h 73"/>
                  <a:gd name="T6" fmla="*/ 0 w 96"/>
                  <a:gd name="T7" fmla="*/ 9 h 73"/>
                  <a:gd name="T8" fmla="*/ 9 w 96"/>
                  <a:gd name="T9" fmla="*/ 0 h 73"/>
                  <a:gd name="T10" fmla="*/ 87 w 96"/>
                  <a:gd name="T11" fmla="*/ 0 h 73"/>
                  <a:gd name="T12" fmla="*/ 96 w 96"/>
                  <a:gd name="T13" fmla="*/ 9 h 73"/>
                  <a:gd name="T14" fmla="*/ 96 w 96"/>
                  <a:gd name="T15" fmla="*/ 64 h 73"/>
                  <a:gd name="T16" fmla="*/ 87 w 96"/>
                  <a:gd name="T17" fmla="*/ 73 h 73"/>
                  <a:gd name="T18" fmla="*/ 9 w 96"/>
                  <a:gd name="T19" fmla="*/ 8 h 73"/>
                  <a:gd name="T20" fmla="*/ 8 w 96"/>
                  <a:gd name="T21" fmla="*/ 9 h 73"/>
                  <a:gd name="T22" fmla="*/ 8 w 96"/>
                  <a:gd name="T23" fmla="*/ 64 h 73"/>
                  <a:gd name="T24" fmla="*/ 9 w 96"/>
                  <a:gd name="T25" fmla="*/ 65 h 73"/>
                  <a:gd name="T26" fmla="*/ 87 w 96"/>
                  <a:gd name="T27" fmla="*/ 65 h 73"/>
                  <a:gd name="T28" fmla="*/ 88 w 96"/>
                  <a:gd name="T29" fmla="*/ 64 h 73"/>
                  <a:gd name="T30" fmla="*/ 88 w 96"/>
                  <a:gd name="T31" fmla="*/ 9 h 73"/>
                  <a:gd name="T32" fmla="*/ 87 w 96"/>
                  <a:gd name="T33" fmla="*/ 8 h 73"/>
                  <a:gd name="T34" fmla="*/ 9 w 96"/>
                  <a:gd name="T35" fmla="*/ 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73">
                    <a:moveTo>
                      <a:pt x="87" y="73"/>
                    </a:moveTo>
                    <a:cubicBezTo>
                      <a:pt x="9" y="73"/>
                      <a:pt x="9" y="73"/>
                      <a:pt x="9" y="73"/>
                    </a:cubicBezTo>
                    <a:cubicBezTo>
                      <a:pt x="4" y="73"/>
                      <a:pt x="0" y="69"/>
                      <a:pt x="0" y="64"/>
                    </a:cubicBezTo>
                    <a:cubicBezTo>
                      <a:pt x="0" y="9"/>
                      <a:pt x="0" y="9"/>
                      <a:pt x="0" y="9"/>
                    </a:cubicBezTo>
                    <a:cubicBezTo>
                      <a:pt x="0" y="4"/>
                      <a:pt x="4" y="0"/>
                      <a:pt x="9" y="0"/>
                    </a:cubicBezTo>
                    <a:cubicBezTo>
                      <a:pt x="87" y="0"/>
                      <a:pt x="87" y="0"/>
                      <a:pt x="87" y="0"/>
                    </a:cubicBezTo>
                    <a:cubicBezTo>
                      <a:pt x="92" y="0"/>
                      <a:pt x="96" y="4"/>
                      <a:pt x="96" y="9"/>
                    </a:cubicBezTo>
                    <a:cubicBezTo>
                      <a:pt x="96" y="64"/>
                      <a:pt x="96" y="64"/>
                      <a:pt x="96" y="64"/>
                    </a:cubicBezTo>
                    <a:cubicBezTo>
                      <a:pt x="96" y="69"/>
                      <a:pt x="92" y="73"/>
                      <a:pt x="87" y="73"/>
                    </a:cubicBezTo>
                    <a:close/>
                    <a:moveTo>
                      <a:pt x="9" y="8"/>
                    </a:moveTo>
                    <a:cubicBezTo>
                      <a:pt x="8" y="8"/>
                      <a:pt x="8" y="9"/>
                      <a:pt x="8" y="9"/>
                    </a:cubicBezTo>
                    <a:cubicBezTo>
                      <a:pt x="8" y="64"/>
                      <a:pt x="8" y="64"/>
                      <a:pt x="8" y="64"/>
                    </a:cubicBezTo>
                    <a:cubicBezTo>
                      <a:pt x="8" y="64"/>
                      <a:pt x="8" y="65"/>
                      <a:pt x="9" y="65"/>
                    </a:cubicBezTo>
                    <a:cubicBezTo>
                      <a:pt x="87" y="65"/>
                      <a:pt x="87" y="65"/>
                      <a:pt x="87" y="65"/>
                    </a:cubicBezTo>
                    <a:cubicBezTo>
                      <a:pt x="87" y="65"/>
                      <a:pt x="88" y="64"/>
                      <a:pt x="88" y="64"/>
                    </a:cubicBezTo>
                    <a:cubicBezTo>
                      <a:pt x="88" y="9"/>
                      <a:pt x="88" y="9"/>
                      <a:pt x="88" y="9"/>
                    </a:cubicBezTo>
                    <a:cubicBezTo>
                      <a:pt x="88" y="9"/>
                      <a:pt x="87" y="8"/>
                      <a:pt x="87" y="8"/>
                    </a:cubicBezTo>
                    <a:lnTo>
                      <a:pt x="9" y="8"/>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74" name="Rectangle 1767">
                <a:extLst>
                  <a:ext uri="{FF2B5EF4-FFF2-40B4-BE49-F238E27FC236}">
                    <a16:creationId xmlns:a16="http://schemas.microsoft.com/office/drawing/2014/main" id="{835EAEA0-7D31-48B1-BD74-2BCFB297BA99}"/>
                  </a:ext>
                </a:extLst>
              </p:cNvPr>
              <p:cNvSpPr>
                <a:spLocks noChangeArrowheads="1"/>
              </p:cNvSpPr>
              <p:nvPr/>
            </p:nvSpPr>
            <p:spPr bwMode="auto">
              <a:xfrm>
                <a:off x="9902639" y="1473154"/>
                <a:ext cx="25242" cy="17129"/>
              </a:xfrm>
              <a:prstGeom prst="rect">
                <a:avLst/>
              </a:prstGeom>
              <a:grpFill/>
              <a:ln>
                <a:noFill/>
              </a:ln>
            </p:spPr>
            <p:txBody>
              <a:bodyPr vert="horz" wrap="square" lIns="89642" tIns="44821" rIns="89642" bIns="44821" numCol="1" anchor="t" anchorCtr="0" compatLnSpc="1">
                <a:prstTxWarp prst="textNoShape">
                  <a:avLst/>
                </a:prstTxWarp>
              </a:bodyPr>
              <a:lstStyle/>
              <a:p>
                <a:endParaRPr lang="en-US" sz="1765"/>
              </a:p>
            </p:txBody>
          </p:sp>
        </p:grpSp>
      </p:grpSp>
      <p:grpSp>
        <p:nvGrpSpPr>
          <p:cNvPr id="75" name="Group 74">
            <a:extLst>
              <a:ext uri="{FF2B5EF4-FFF2-40B4-BE49-F238E27FC236}">
                <a16:creationId xmlns:a16="http://schemas.microsoft.com/office/drawing/2014/main" id="{DA248866-E3B1-427C-904F-07EEDFB06E1C}"/>
              </a:ext>
            </a:extLst>
          </p:cNvPr>
          <p:cNvGrpSpPr/>
          <p:nvPr/>
        </p:nvGrpSpPr>
        <p:grpSpPr>
          <a:xfrm>
            <a:off x="9082399" y="277790"/>
            <a:ext cx="539053" cy="546309"/>
            <a:chOff x="7849786" y="443325"/>
            <a:chExt cx="549862" cy="557264"/>
          </a:xfrm>
        </p:grpSpPr>
        <p:sp>
          <p:nvSpPr>
            <p:cNvPr id="76" name="Oval 75">
              <a:extLst>
                <a:ext uri="{FF2B5EF4-FFF2-40B4-BE49-F238E27FC236}">
                  <a16:creationId xmlns:a16="http://schemas.microsoft.com/office/drawing/2014/main" id="{2D727BD1-D02A-4D6F-9689-87B8FE2FA42F}"/>
                </a:ext>
              </a:extLst>
            </p:cNvPr>
            <p:cNvSpPr/>
            <p:nvPr/>
          </p:nvSpPr>
          <p:spPr bwMode="auto">
            <a:xfrm rot="5400000">
              <a:off x="7846085" y="447026"/>
              <a:ext cx="557264" cy="54986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7" name="Freeform 5">
              <a:extLst>
                <a:ext uri="{FF2B5EF4-FFF2-40B4-BE49-F238E27FC236}">
                  <a16:creationId xmlns:a16="http://schemas.microsoft.com/office/drawing/2014/main" id="{18E469AE-783F-4842-8425-94B00653EEFF}"/>
                </a:ext>
              </a:extLst>
            </p:cNvPr>
            <p:cNvSpPr>
              <a:spLocks noEditPoints="1"/>
            </p:cNvSpPr>
            <p:nvPr/>
          </p:nvSpPr>
          <p:spPr bwMode="auto">
            <a:xfrm>
              <a:off x="8002306" y="584664"/>
              <a:ext cx="244489" cy="261737"/>
            </a:xfrm>
            <a:custGeom>
              <a:avLst/>
              <a:gdLst>
                <a:gd name="T0" fmla="*/ 120 w 120"/>
                <a:gd name="T1" fmla="*/ 120 h 120"/>
                <a:gd name="T2" fmla="*/ 120 w 120"/>
                <a:gd name="T3" fmla="*/ 0 h 120"/>
                <a:gd name="T4" fmla="*/ 0 w 120"/>
                <a:gd name="T5" fmla="*/ 0 h 120"/>
                <a:gd name="T6" fmla="*/ 0 w 120"/>
                <a:gd name="T7" fmla="*/ 120 h 120"/>
                <a:gd name="T8" fmla="*/ 24 w 120"/>
                <a:gd name="T9" fmla="*/ 120 h 120"/>
                <a:gd name="T10" fmla="*/ 24 w 120"/>
                <a:gd name="T11" fmla="*/ 116 h 120"/>
                <a:gd name="T12" fmla="*/ 60 w 120"/>
                <a:gd name="T13" fmla="*/ 80 h 120"/>
                <a:gd name="T14" fmla="*/ 96 w 120"/>
                <a:gd name="T15" fmla="*/ 116 h 120"/>
                <a:gd name="T16" fmla="*/ 96 w 120"/>
                <a:gd name="T17" fmla="*/ 120 h 120"/>
                <a:gd name="T18" fmla="*/ 120 w 120"/>
                <a:gd name="T19" fmla="*/ 120 h 120"/>
                <a:gd name="T20" fmla="*/ 77 w 120"/>
                <a:gd name="T21" fmla="*/ 75 h 120"/>
                <a:gd name="T22" fmla="*/ 92 w 120"/>
                <a:gd name="T23" fmla="*/ 48 h 120"/>
                <a:gd name="T24" fmla="*/ 60 w 120"/>
                <a:gd name="T25" fmla="*/ 16 h 120"/>
                <a:gd name="T26" fmla="*/ 28 w 120"/>
                <a:gd name="T27" fmla="*/ 48 h 120"/>
                <a:gd name="T28" fmla="*/ 43 w 120"/>
                <a:gd name="T29" fmla="*/ 75 h 120"/>
                <a:gd name="T30" fmla="*/ 16 w 120"/>
                <a:gd name="T31" fmla="*/ 112 h 120"/>
                <a:gd name="T32" fmla="*/ 8 w 120"/>
                <a:gd name="T33" fmla="*/ 112 h 120"/>
                <a:gd name="T34" fmla="*/ 8 w 120"/>
                <a:gd name="T35" fmla="*/ 8 h 120"/>
                <a:gd name="T36" fmla="*/ 112 w 120"/>
                <a:gd name="T37" fmla="*/ 8 h 120"/>
                <a:gd name="T38" fmla="*/ 112 w 120"/>
                <a:gd name="T39" fmla="*/ 112 h 120"/>
                <a:gd name="T40" fmla="*/ 104 w 120"/>
                <a:gd name="T41" fmla="*/ 112 h 120"/>
                <a:gd name="T42" fmla="*/ 77 w 120"/>
                <a:gd name="T43" fmla="*/ 75 h 120"/>
                <a:gd name="T44" fmla="*/ 60 w 120"/>
                <a:gd name="T45" fmla="*/ 72 h 120"/>
                <a:gd name="T46" fmla="*/ 36 w 120"/>
                <a:gd name="T47" fmla="*/ 48 h 120"/>
                <a:gd name="T48" fmla="*/ 60 w 120"/>
                <a:gd name="T49" fmla="*/ 24 h 120"/>
                <a:gd name="T50" fmla="*/ 84 w 120"/>
                <a:gd name="T51" fmla="*/ 48 h 120"/>
                <a:gd name="T52" fmla="*/ 60 w 120"/>
                <a:gd name="T53" fmla="*/ 7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120"/>
                  </a:moveTo>
                  <a:cubicBezTo>
                    <a:pt x="120" y="0"/>
                    <a:pt x="120" y="0"/>
                    <a:pt x="120" y="0"/>
                  </a:cubicBez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lnTo>
                    <a:pt x="120" y="120"/>
                  </a:lnTo>
                  <a:close/>
                  <a:moveTo>
                    <a:pt x="77" y="75"/>
                  </a:moveTo>
                  <a:cubicBezTo>
                    <a:pt x="86" y="70"/>
                    <a:pt x="92" y="60"/>
                    <a:pt x="92" y="48"/>
                  </a:cubicBezTo>
                  <a:cubicBezTo>
                    <a:pt x="92" y="30"/>
                    <a:pt x="78" y="16"/>
                    <a:pt x="60" y="16"/>
                  </a:cubicBezTo>
                  <a:cubicBezTo>
                    <a:pt x="42" y="16"/>
                    <a:pt x="28" y="30"/>
                    <a:pt x="28" y="48"/>
                  </a:cubicBezTo>
                  <a:cubicBezTo>
                    <a:pt x="28" y="60"/>
                    <a:pt x="34" y="70"/>
                    <a:pt x="43" y="75"/>
                  </a:cubicBezTo>
                  <a:cubicBezTo>
                    <a:pt x="29" y="81"/>
                    <a:pt x="18" y="95"/>
                    <a:pt x="16" y="112"/>
                  </a:cubicBezTo>
                  <a:cubicBezTo>
                    <a:pt x="8" y="112"/>
                    <a:pt x="8" y="112"/>
                    <a:pt x="8" y="112"/>
                  </a:cubicBezTo>
                  <a:cubicBezTo>
                    <a:pt x="8" y="8"/>
                    <a:pt x="8" y="8"/>
                    <a:pt x="8" y="8"/>
                  </a:cubicBezTo>
                  <a:cubicBezTo>
                    <a:pt x="112" y="8"/>
                    <a:pt x="112" y="8"/>
                    <a:pt x="112" y="8"/>
                  </a:cubicBezTo>
                  <a:cubicBezTo>
                    <a:pt x="112" y="112"/>
                    <a:pt x="112" y="112"/>
                    <a:pt x="112" y="112"/>
                  </a:cubicBezTo>
                  <a:cubicBezTo>
                    <a:pt x="104" y="112"/>
                    <a:pt x="104" y="112"/>
                    <a:pt x="104" y="112"/>
                  </a:cubicBezTo>
                  <a:cubicBezTo>
                    <a:pt x="102" y="95"/>
                    <a:pt x="91" y="81"/>
                    <a:pt x="77" y="75"/>
                  </a:cubicBezTo>
                  <a:moveTo>
                    <a:pt x="60" y="72"/>
                  </a:moveTo>
                  <a:cubicBezTo>
                    <a:pt x="47" y="72"/>
                    <a:pt x="36" y="61"/>
                    <a:pt x="36" y="48"/>
                  </a:cubicBezTo>
                  <a:cubicBezTo>
                    <a:pt x="36" y="35"/>
                    <a:pt x="47" y="24"/>
                    <a:pt x="60" y="24"/>
                  </a:cubicBezTo>
                  <a:cubicBezTo>
                    <a:pt x="73" y="24"/>
                    <a:pt x="84" y="35"/>
                    <a:pt x="84" y="48"/>
                  </a:cubicBezTo>
                  <a:cubicBezTo>
                    <a:pt x="84" y="61"/>
                    <a:pt x="73" y="72"/>
                    <a:pt x="60" y="72"/>
                  </a:cubicBezTo>
                </a:path>
              </a:pathLst>
            </a:custGeom>
            <a:solidFill>
              <a:schemeClr val="tx2"/>
            </a:solidFill>
            <a:ln w="3175" cap="flat" cmpd="sng" algn="ctr">
              <a:solidFill>
                <a:schemeClr val="tx2"/>
              </a:solidFill>
              <a:prstDash val="solid"/>
              <a:headEnd type="none" w="med" len="med"/>
              <a:tailEnd type="none" w="med" len="med"/>
            </a:ln>
            <a:effectLst/>
          </p:spPr>
          <p:txBody>
            <a:bodyPr vert="horz" wrap="square" lIns="0" tIns="44814" rIns="0" bIns="44814" numCol="1" rtlCol="0" anchor="ctr" anchorCtr="0" compatLnSpc="1">
              <a:prstTxWarp prst="textNoShape">
                <a:avLst/>
              </a:prstTxWarp>
            </a:bodyPr>
            <a:lstStyle/>
            <a:p>
              <a:pPr algn="ctr" defTabSz="895923" fontAlgn="base">
                <a:spcBef>
                  <a:spcPct val="0"/>
                </a:spcBef>
                <a:spcAft>
                  <a:spcPct val="0"/>
                </a:spcAft>
              </a:pPr>
              <a:endParaRPr lang="en-US" sz="1922" kern="0">
                <a:gradFill>
                  <a:gsLst>
                    <a:gs pos="0">
                      <a:srgbClr val="FFFFFF"/>
                    </a:gs>
                    <a:gs pos="100000">
                      <a:srgbClr val="FFFFFF"/>
                    </a:gs>
                  </a:gsLst>
                  <a:lin ang="5400000" scaled="0"/>
                </a:gradFill>
                <a:latin typeface="Segoe UI Semilight"/>
              </a:endParaRPr>
            </a:p>
          </p:txBody>
        </p:sp>
      </p:grpSp>
      <p:sp>
        <p:nvSpPr>
          <p:cNvPr id="78" name="Rectangle 77">
            <a:extLst>
              <a:ext uri="{FF2B5EF4-FFF2-40B4-BE49-F238E27FC236}">
                <a16:creationId xmlns:a16="http://schemas.microsoft.com/office/drawing/2014/main" id="{C6ED7B23-2C9E-4083-A1FE-B85F5F09886E}"/>
              </a:ext>
            </a:extLst>
          </p:cNvPr>
          <p:cNvSpPr/>
          <p:nvPr/>
        </p:nvSpPr>
        <p:spPr>
          <a:xfrm>
            <a:off x="-22903" y="-45158"/>
            <a:ext cx="8857940" cy="1357769"/>
          </a:xfrm>
          <a:prstGeom prst="rect">
            <a:avLst/>
          </a:prstGeom>
        </p:spPr>
        <p:txBody>
          <a:bodyPr wrap="square">
            <a:spAutoFit/>
          </a:bodyPr>
          <a:lstStyle/>
          <a:p>
            <a:pPr marL="0" lvl="1" defTabSz="895698">
              <a:spcBef>
                <a:spcPts val="576"/>
              </a:spcBef>
              <a:spcAft>
                <a:spcPts val="576"/>
              </a:spcAft>
              <a:defRPr/>
            </a:pPr>
            <a:r>
              <a:rPr lang="en-US" sz="2745" b="1" cap="all"/>
              <a:t>Define consistent security policies and enable controls FOR WORKLOADS ACROSS HYBRID INFRASTRUCTURE</a:t>
            </a:r>
          </a:p>
        </p:txBody>
      </p:sp>
    </p:spTree>
    <p:extLst>
      <p:ext uri="{BB962C8B-B14F-4D97-AF65-F5344CB8AC3E}">
        <p14:creationId xmlns:p14="http://schemas.microsoft.com/office/powerpoint/2010/main" val="2841299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1+#ppt_w/2"/>
                                          </p:val>
                                        </p:tav>
                                        <p:tav tm="100000">
                                          <p:val>
                                            <p:strVal val="#ppt_x"/>
                                          </p:val>
                                        </p:tav>
                                      </p:tavLst>
                                    </p:anim>
                                    <p:anim calcmode="lin" valueType="num">
                                      <p:cBhvr additive="base">
                                        <p:cTn id="12" dur="7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617AD0E-E088-4AF2-BBD0-C2FD4026015F}"/>
              </a:ext>
            </a:extLst>
          </p:cNvPr>
          <p:cNvSpPr/>
          <p:nvPr/>
        </p:nvSpPr>
        <p:spPr bwMode="auto">
          <a:xfrm>
            <a:off x="457551" y="3439726"/>
            <a:ext cx="5110878" cy="724143"/>
          </a:xfrm>
          <a:prstGeom prst="rect">
            <a:avLst/>
          </a:prstGeom>
          <a:noFill/>
          <a:ln w="9525" cap="flat" cmpd="sng" algn="ctr">
            <a:noFill/>
            <a:prstDash val="solid"/>
            <a:headEnd type="none" w="med" len="med"/>
            <a:tailEnd type="none" w="med" len="med"/>
          </a:ln>
          <a:effectLst/>
        </p:spPr>
        <p:txBody>
          <a:bodyPr wrap="square" lIns="0" tIns="0" rIns="0" bIns="0" anchor="t">
            <a:spAutoFit/>
          </a:bodyPr>
          <a:lstStyle/>
          <a:p>
            <a:pPr marL="0" lvl="1" defTabSz="895698">
              <a:spcBef>
                <a:spcPts val="576"/>
              </a:spcBef>
              <a:spcAft>
                <a:spcPts val="576"/>
              </a:spcAft>
              <a:defRPr/>
            </a:pPr>
            <a:r>
              <a:rPr lang="en-US" sz="2353"/>
              <a:t>Enhance security through built-in intelligence and recommendations</a:t>
            </a:r>
          </a:p>
        </p:txBody>
      </p:sp>
      <p:sp>
        <p:nvSpPr>
          <p:cNvPr id="8" name="Title 1">
            <a:extLst>
              <a:ext uri="{FF2B5EF4-FFF2-40B4-BE49-F238E27FC236}">
                <a16:creationId xmlns:a16="http://schemas.microsoft.com/office/drawing/2014/main" id="{3D2BD997-E7C2-4BF0-9793-B96395B02F13}"/>
              </a:ext>
            </a:extLst>
          </p:cNvPr>
          <p:cNvSpPr txBox="1">
            <a:spLocks/>
          </p:cNvSpPr>
          <p:nvPr/>
        </p:nvSpPr>
        <p:spPr>
          <a:xfrm>
            <a:off x="457551" y="2731041"/>
            <a:ext cx="5640006" cy="597419"/>
          </a:xfrm>
          <a:prstGeom prst="rect">
            <a:avLst/>
          </a:prstGeom>
        </p:spPr>
        <p:txBody>
          <a:bodyPr vert="horz" wrap="square" lIns="0" tIns="0" rIns="0" bIns="0" rtlCol="0" anchor="ctr">
            <a:spAutoFit/>
          </a:bodyPr>
          <a:lstStyle>
            <a:lvl1pPr algn="l" defTabSz="914367" rtl="0" eaLnBrk="1" latinLnBrk="0" hangingPunct="1">
              <a:lnSpc>
                <a:spcPct val="90000"/>
              </a:lnSpc>
              <a:spcBef>
                <a:spcPct val="0"/>
              </a:spcBef>
              <a:buNone/>
              <a:defRPr lang="en-US" sz="3137" b="0" kern="0" cap="all" spc="118" baseline="0" dirty="0">
                <a:ln w="3175">
                  <a:noFill/>
                </a:ln>
                <a:gradFill>
                  <a:gsLst>
                    <a:gs pos="0">
                      <a:srgbClr val="4B4B4B"/>
                    </a:gs>
                    <a:gs pos="100000">
                      <a:srgbClr val="4B4B4B"/>
                    </a:gs>
                  </a:gsLst>
                  <a:lin ang="5400000" scaled="1"/>
                </a:gradFill>
                <a:effectLst/>
                <a:latin typeface="+mn-lt"/>
                <a:ea typeface="Segoe UI Black" panose="020B0A02040204020203" pitchFamily="34" charset="0"/>
                <a:cs typeface="Segoe UI Black" panose="020B0A02040204020203" pitchFamily="34" charset="0"/>
              </a:defRPr>
            </a:lvl1pPr>
          </a:lstStyle>
          <a:p>
            <a:r>
              <a:rPr lang="en-US" sz="4313" b="1"/>
              <a:t>Guidance</a:t>
            </a:r>
          </a:p>
        </p:txBody>
      </p:sp>
      <p:pic>
        <p:nvPicPr>
          <p:cNvPr id="10" name="Picture Placeholder 9" descr="A person sitting at a table using a computer&#10;&#10;Description generated with very high confidence">
            <a:extLst>
              <a:ext uri="{FF2B5EF4-FFF2-40B4-BE49-F238E27FC236}">
                <a16:creationId xmlns:a16="http://schemas.microsoft.com/office/drawing/2014/main" id="{F82DBF46-DC9E-4CDE-8DBE-799BC1C3B70A}"/>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2821" r="27885"/>
          <a:stretch/>
        </p:blipFill>
        <p:spPr>
          <a:xfrm>
            <a:off x="6097557" y="488"/>
            <a:ext cx="6094444" cy="6855127"/>
          </a:xfrm>
        </p:spPr>
      </p:pic>
    </p:spTree>
    <p:extLst>
      <p:ext uri="{BB962C8B-B14F-4D97-AF65-F5344CB8AC3E}">
        <p14:creationId xmlns:p14="http://schemas.microsoft.com/office/powerpoint/2010/main" val="605578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2">
            <a:extLst>
              <a:ext uri="{FF2B5EF4-FFF2-40B4-BE49-F238E27FC236}">
                <a16:creationId xmlns:a16="http://schemas.microsoft.com/office/drawing/2014/main" id="{ED5C089A-F05B-4736-91DE-1E10D1CEAC4B}"/>
              </a:ext>
            </a:extLst>
          </p:cNvPr>
          <p:cNvSpPr txBox="1">
            <a:spLocks/>
          </p:cNvSpPr>
          <p:nvPr/>
        </p:nvSpPr>
        <p:spPr>
          <a:xfrm>
            <a:off x="345763" y="2979232"/>
            <a:ext cx="5310031" cy="899537"/>
          </a:xfrm>
          <a:prstGeom prst="rect">
            <a:avLst/>
          </a:prstGeom>
        </p:spPr>
        <p:txBody>
          <a:bodyPr anchor="ct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00000"/>
              </a:lnSpc>
              <a:spcAft>
                <a:spcPts val="2353"/>
              </a:spcAft>
              <a:defRPr/>
            </a:pPr>
            <a:r>
              <a:rPr lang="en-US" sz="2353" kern="0" cap="all" spc="118">
                <a:gradFill>
                  <a:gsLst>
                    <a:gs pos="0">
                      <a:srgbClr val="4B4B4B"/>
                    </a:gs>
                    <a:gs pos="100000">
                      <a:srgbClr val="4B4B4B"/>
                    </a:gs>
                  </a:gsLst>
                  <a:lin ang="5400000" scaled="1"/>
                </a:gradFill>
                <a:latin typeface="+mn-lt"/>
                <a:ea typeface="Segoe UI Black" panose="020B0A02040204020203" pitchFamily="34" charset="0"/>
                <a:cs typeface="Segoe UI Black" panose="020B0A02040204020203" pitchFamily="34" charset="0"/>
              </a:rPr>
              <a:t>Take advantage of advanced security reports, </a:t>
            </a:r>
            <a:r>
              <a:rPr lang="en-US" sz="2353" b="1" kern="0" cap="all" spc="118">
                <a:gradFill>
                  <a:gsLst>
                    <a:gs pos="0">
                      <a:srgbClr val="4B4B4B"/>
                    </a:gs>
                    <a:gs pos="100000">
                      <a:srgbClr val="4B4B4B"/>
                    </a:gs>
                  </a:gsLst>
                  <a:lin ang="5400000" scaled="1"/>
                </a:gradFill>
                <a:latin typeface="+mn-lt"/>
                <a:ea typeface="Segoe UI Black" panose="020B0A02040204020203" pitchFamily="34" charset="0"/>
                <a:cs typeface="Segoe UI Black" panose="020B0A02040204020203" pitchFamily="34" charset="0"/>
              </a:rPr>
              <a:t>remediation recommendations</a:t>
            </a:r>
            <a:r>
              <a:rPr lang="en-US" sz="2353" kern="0" cap="all" spc="118">
                <a:gradFill>
                  <a:gsLst>
                    <a:gs pos="0">
                      <a:srgbClr val="4B4B4B"/>
                    </a:gs>
                    <a:gs pos="100000">
                      <a:srgbClr val="4B4B4B"/>
                    </a:gs>
                  </a:gsLst>
                  <a:lin ang="5400000" scaled="1"/>
                </a:gradFill>
                <a:latin typeface="+mn-lt"/>
                <a:ea typeface="Segoe UI Black" panose="020B0A02040204020203" pitchFamily="34" charset="0"/>
                <a:cs typeface="Segoe UI Black" panose="020B0A02040204020203" pitchFamily="34" charset="0"/>
              </a:rPr>
              <a:t> and risk-based policies to </a:t>
            </a:r>
            <a:r>
              <a:rPr lang="en-US" sz="2353" b="1" kern="0" cap="all" spc="118">
                <a:gradFill>
                  <a:gsLst>
                    <a:gs pos="0">
                      <a:srgbClr val="4B4B4B"/>
                    </a:gs>
                    <a:gs pos="100000">
                      <a:srgbClr val="4B4B4B"/>
                    </a:gs>
                  </a:gsLst>
                  <a:lin ang="5400000" scaled="1"/>
                </a:gradFill>
                <a:latin typeface="+mn-lt"/>
                <a:ea typeface="Segoe UI Black" panose="020B0A02040204020203" pitchFamily="34" charset="0"/>
                <a:cs typeface="Segoe UI Black" panose="020B0A02040204020203" pitchFamily="34" charset="0"/>
              </a:rPr>
              <a:t>protect access</a:t>
            </a:r>
            <a:r>
              <a:rPr lang="en-US" sz="2353" kern="0" cap="all" spc="118">
                <a:gradFill>
                  <a:gsLst>
                    <a:gs pos="0">
                      <a:srgbClr val="4B4B4B"/>
                    </a:gs>
                    <a:gs pos="100000">
                      <a:srgbClr val="4B4B4B"/>
                    </a:gs>
                  </a:gsLst>
                  <a:lin ang="5400000" scaled="1"/>
                </a:gradFill>
                <a:latin typeface="+mn-lt"/>
                <a:ea typeface="Segoe UI Black" panose="020B0A02040204020203" pitchFamily="34" charset="0"/>
                <a:cs typeface="Segoe UI Black" panose="020B0A02040204020203" pitchFamily="34" charset="0"/>
              </a:rPr>
              <a:t> in your organization</a:t>
            </a:r>
          </a:p>
        </p:txBody>
      </p:sp>
      <p:pic>
        <p:nvPicPr>
          <p:cNvPr id="13" name="Picture 12">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742866" y="1803324"/>
            <a:ext cx="7219556" cy="3731611"/>
          </a:xfrm>
          <a:prstGeom prst="rect">
            <a:avLst/>
          </a:prstGeom>
        </p:spPr>
      </p:pic>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948" y="2237103"/>
            <a:ext cx="4822558" cy="2905779"/>
          </a:xfrm>
          <a:prstGeom prst="rect">
            <a:avLst/>
          </a:prstGeom>
        </p:spPr>
      </p:pic>
      <p:pic>
        <p:nvPicPr>
          <p:cNvPr id="48" name="Picture 47">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5400000">
            <a:off x="8345298" y="3387532"/>
            <a:ext cx="5488688" cy="3088909"/>
          </a:xfrm>
          <a:prstGeom prst="rect">
            <a:avLst/>
          </a:prstGeom>
        </p:spPr>
      </p:pic>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43478" y="3410956"/>
            <a:ext cx="2108366" cy="3101673"/>
          </a:xfrm>
          <a:prstGeom prst="rect">
            <a:avLst/>
          </a:prstGeom>
        </p:spPr>
      </p:pic>
      <p:sp>
        <p:nvSpPr>
          <p:cNvPr id="8" name="Data Text">
            <a:extLst>
              <a:ext uri="{FF2B5EF4-FFF2-40B4-BE49-F238E27FC236}">
                <a16:creationId xmlns:a16="http://schemas.microsoft.com/office/drawing/2014/main" id="{2E882B97-60B0-4BD5-92D2-37C9AC66F592}"/>
              </a:ext>
            </a:extLst>
          </p:cNvPr>
          <p:cNvSpPr/>
          <p:nvPr/>
        </p:nvSpPr>
        <p:spPr>
          <a:xfrm>
            <a:off x="9167448" y="125226"/>
            <a:ext cx="388012" cy="115426"/>
          </a:xfrm>
          <a:prstGeom prst="rect">
            <a:avLst/>
          </a:prstGeom>
        </p:spPr>
        <p:txBody>
          <a:bodyPr wrap="none" lIns="0" tIns="0" rIns="0" bIns="0">
            <a:noAutofit/>
          </a:bodyPr>
          <a:lstStyle/>
          <a:p>
            <a:pPr algn="ctr" defTabSz="878441" fontAlgn="base">
              <a:lnSpc>
                <a:spcPct val="90000"/>
              </a:lnSpc>
              <a:spcBef>
                <a:spcPct val="0"/>
              </a:spcBef>
              <a:spcAft>
                <a:spcPct val="0"/>
              </a:spcAft>
              <a:defRPr/>
            </a:pPr>
            <a:r>
              <a:rPr lang="en-US" sz="1078" kern="0">
                <a:solidFill>
                  <a:schemeClr val="tx1">
                    <a:lumMod val="60000"/>
                    <a:lumOff val="40000"/>
                  </a:schemeClr>
                </a:solidFill>
              </a:rPr>
              <a:t>IDENTITY</a:t>
            </a:r>
          </a:p>
        </p:txBody>
      </p:sp>
      <p:grpSp>
        <p:nvGrpSpPr>
          <p:cNvPr id="9" name="Group 8">
            <a:extLst>
              <a:ext uri="{FF2B5EF4-FFF2-40B4-BE49-F238E27FC236}">
                <a16:creationId xmlns:a16="http://schemas.microsoft.com/office/drawing/2014/main" id="{6FAAB235-B723-4F51-ADE8-D527B7573C5E}"/>
              </a:ext>
            </a:extLst>
          </p:cNvPr>
          <p:cNvGrpSpPr/>
          <p:nvPr/>
        </p:nvGrpSpPr>
        <p:grpSpPr>
          <a:xfrm>
            <a:off x="10589375" y="314921"/>
            <a:ext cx="518161" cy="535468"/>
            <a:chOff x="9927970" y="486781"/>
            <a:chExt cx="685196" cy="685196"/>
          </a:xfrm>
        </p:grpSpPr>
        <p:sp>
          <p:nvSpPr>
            <p:cNvPr id="10" name="Oval 9">
              <a:extLst>
                <a:ext uri="{FF2B5EF4-FFF2-40B4-BE49-F238E27FC236}">
                  <a16:creationId xmlns:a16="http://schemas.microsoft.com/office/drawing/2014/main" id="{B0BE7E2D-9629-407D-8995-B3BC6D499437}"/>
                </a:ext>
              </a:extLst>
            </p:cNvPr>
            <p:cNvSpPr/>
            <p:nvPr/>
          </p:nvSpPr>
          <p:spPr bwMode="auto">
            <a:xfrm rot="5400000">
              <a:off x="9927970" y="486781"/>
              <a:ext cx="685196" cy="68519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4">
              <a:extLst>
                <a:ext uri="{FF2B5EF4-FFF2-40B4-BE49-F238E27FC236}">
                  <a16:creationId xmlns:a16="http://schemas.microsoft.com/office/drawing/2014/main" id="{6DB8707A-A356-41E6-AE47-6D21E5FF9233}"/>
                </a:ext>
              </a:extLst>
            </p:cNvPr>
            <p:cNvGrpSpPr>
              <a:grpSpLocks noChangeAspect="1"/>
            </p:cNvGrpSpPr>
            <p:nvPr/>
          </p:nvGrpSpPr>
          <p:grpSpPr bwMode="auto">
            <a:xfrm>
              <a:off x="10153055" y="673245"/>
              <a:ext cx="235026" cy="312268"/>
              <a:chOff x="5564" y="2790"/>
              <a:chExt cx="198" cy="290"/>
            </a:xfrm>
            <a:solidFill>
              <a:schemeClr val="tx2"/>
            </a:solidFill>
          </p:grpSpPr>
          <p:sp>
            <p:nvSpPr>
              <p:cNvPr id="12" name="Freeform 15">
                <a:extLst>
                  <a:ext uri="{FF2B5EF4-FFF2-40B4-BE49-F238E27FC236}">
                    <a16:creationId xmlns:a16="http://schemas.microsoft.com/office/drawing/2014/main" id="{A8D2E42E-776E-40A3-9796-FD2CBAFD6847}"/>
                  </a:ext>
                </a:extLst>
              </p:cNvPr>
              <p:cNvSpPr>
                <a:spLocks noEditPoints="1"/>
              </p:cNvSpPr>
              <p:nvPr/>
            </p:nvSpPr>
            <p:spPr bwMode="auto">
              <a:xfrm>
                <a:off x="5564" y="2790"/>
                <a:ext cx="89" cy="87"/>
              </a:xfrm>
              <a:custGeom>
                <a:avLst/>
                <a:gdLst>
                  <a:gd name="T0" fmla="*/ 89 w 89"/>
                  <a:gd name="T1" fmla="*/ 87 h 87"/>
                  <a:gd name="T2" fmla="*/ 0 w 89"/>
                  <a:gd name="T3" fmla="*/ 87 h 87"/>
                  <a:gd name="T4" fmla="*/ 0 w 89"/>
                  <a:gd name="T5" fmla="*/ 0 h 87"/>
                  <a:gd name="T6" fmla="*/ 89 w 89"/>
                  <a:gd name="T7" fmla="*/ 0 h 87"/>
                  <a:gd name="T8" fmla="*/ 89 w 89"/>
                  <a:gd name="T9" fmla="*/ 87 h 87"/>
                  <a:gd name="T10" fmla="*/ 20 w 89"/>
                  <a:gd name="T11" fmla="*/ 68 h 87"/>
                  <a:gd name="T12" fmla="*/ 69 w 89"/>
                  <a:gd name="T13" fmla="*/ 68 h 87"/>
                  <a:gd name="T14" fmla="*/ 69 w 89"/>
                  <a:gd name="T15" fmla="*/ 19 h 87"/>
                  <a:gd name="T16" fmla="*/ 20 w 89"/>
                  <a:gd name="T17" fmla="*/ 19 h 87"/>
                  <a:gd name="T18" fmla="*/ 20 w 89"/>
                  <a:gd name="T19" fmla="*/ 6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7">
                    <a:moveTo>
                      <a:pt x="89" y="87"/>
                    </a:moveTo>
                    <a:lnTo>
                      <a:pt x="0" y="87"/>
                    </a:lnTo>
                    <a:lnTo>
                      <a:pt x="0" y="0"/>
                    </a:lnTo>
                    <a:lnTo>
                      <a:pt x="89" y="0"/>
                    </a:lnTo>
                    <a:lnTo>
                      <a:pt x="89" y="87"/>
                    </a:lnTo>
                    <a:close/>
                    <a:moveTo>
                      <a:pt x="20" y="68"/>
                    </a:moveTo>
                    <a:lnTo>
                      <a:pt x="69" y="68"/>
                    </a:lnTo>
                    <a:lnTo>
                      <a:pt x="69" y="19"/>
                    </a:lnTo>
                    <a:lnTo>
                      <a:pt x="20" y="19"/>
                    </a:lnTo>
                    <a:lnTo>
                      <a:pt x="20"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784" kern="0">
                  <a:solidFill>
                    <a:sysClr val="windowText" lastClr="000000"/>
                  </a:solidFill>
                </a:endParaRPr>
              </a:p>
            </p:txBody>
          </p:sp>
          <p:sp>
            <p:nvSpPr>
              <p:cNvPr id="14" name="Freeform 16">
                <a:extLst>
                  <a:ext uri="{FF2B5EF4-FFF2-40B4-BE49-F238E27FC236}">
                    <a16:creationId xmlns:a16="http://schemas.microsoft.com/office/drawing/2014/main" id="{D6B20FCD-0BE1-452C-80CA-1FB147AB5EB3}"/>
                  </a:ext>
                </a:extLst>
              </p:cNvPr>
              <p:cNvSpPr>
                <a:spLocks noEditPoints="1"/>
              </p:cNvSpPr>
              <p:nvPr/>
            </p:nvSpPr>
            <p:spPr bwMode="auto">
              <a:xfrm>
                <a:off x="5564" y="3000"/>
                <a:ext cx="89" cy="80"/>
              </a:xfrm>
              <a:custGeom>
                <a:avLst/>
                <a:gdLst>
                  <a:gd name="T0" fmla="*/ 89 w 89"/>
                  <a:gd name="T1" fmla="*/ 80 h 80"/>
                  <a:gd name="T2" fmla="*/ 0 w 89"/>
                  <a:gd name="T3" fmla="*/ 80 h 80"/>
                  <a:gd name="T4" fmla="*/ 0 w 89"/>
                  <a:gd name="T5" fmla="*/ 0 h 80"/>
                  <a:gd name="T6" fmla="*/ 89 w 89"/>
                  <a:gd name="T7" fmla="*/ 0 h 80"/>
                  <a:gd name="T8" fmla="*/ 89 w 89"/>
                  <a:gd name="T9" fmla="*/ 80 h 80"/>
                  <a:gd name="T10" fmla="*/ 20 w 89"/>
                  <a:gd name="T11" fmla="*/ 61 h 80"/>
                  <a:gd name="T12" fmla="*/ 69 w 89"/>
                  <a:gd name="T13" fmla="*/ 61 h 80"/>
                  <a:gd name="T14" fmla="*/ 69 w 89"/>
                  <a:gd name="T15" fmla="*/ 20 h 80"/>
                  <a:gd name="T16" fmla="*/ 20 w 89"/>
                  <a:gd name="T17" fmla="*/ 20 h 80"/>
                  <a:gd name="T18" fmla="*/ 20 w 89"/>
                  <a:gd name="T19" fmla="*/ 6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0">
                    <a:moveTo>
                      <a:pt x="89" y="80"/>
                    </a:moveTo>
                    <a:lnTo>
                      <a:pt x="0" y="80"/>
                    </a:lnTo>
                    <a:lnTo>
                      <a:pt x="0" y="0"/>
                    </a:lnTo>
                    <a:lnTo>
                      <a:pt x="89" y="0"/>
                    </a:lnTo>
                    <a:lnTo>
                      <a:pt x="89" y="80"/>
                    </a:lnTo>
                    <a:close/>
                    <a:moveTo>
                      <a:pt x="20" y="61"/>
                    </a:moveTo>
                    <a:lnTo>
                      <a:pt x="69" y="61"/>
                    </a:lnTo>
                    <a:lnTo>
                      <a:pt x="69" y="20"/>
                    </a:lnTo>
                    <a:lnTo>
                      <a:pt x="20" y="20"/>
                    </a:lnTo>
                    <a:lnTo>
                      <a:pt x="2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784" kern="0">
                  <a:solidFill>
                    <a:sysClr val="windowText" lastClr="000000"/>
                  </a:solidFill>
                </a:endParaRPr>
              </a:p>
            </p:txBody>
          </p:sp>
          <p:sp>
            <p:nvSpPr>
              <p:cNvPr id="15" name="Freeform 17">
                <a:extLst>
                  <a:ext uri="{FF2B5EF4-FFF2-40B4-BE49-F238E27FC236}">
                    <a16:creationId xmlns:a16="http://schemas.microsoft.com/office/drawing/2014/main" id="{A162E68B-3581-4E61-846A-2C137E632814}"/>
                  </a:ext>
                </a:extLst>
              </p:cNvPr>
              <p:cNvSpPr>
                <a:spLocks noEditPoints="1"/>
              </p:cNvSpPr>
              <p:nvPr/>
            </p:nvSpPr>
            <p:spPr bwMode="auto">
              <a:xfrm>
                <a:off x="5564" y="2896"/>
                <a:ext cx="198" cy="87"/>
              </a:xfrm>
              <a:custGeom>
                <a:avLst/>
                <a:gdLst>
                  <a:gd name="T0" fmla="*/ 198 w 198"/>
                  <a:gd name="T1" fmla="*/ 87 h 87"/>
                  <a:gd name="T2" fmla="*/ 0 w 198"/>
                  <a:gd name="T3" fmla="*/ 87 h 87"/>
                  <a:gd name="T4" fmla="*/ 0 w 198"/>
                  <a:gd name="T5" fmla="*/ 0 h 87"/>
                  <a:gd name="T6" fmla="*/ 198 w 198"/>
                  <a:gd name="T7" fmla="*/ 0 h 87"/>
                  <a:gd name="T8" fmla="*/ 198 w 198"/>
                  <a:gd name="T9" fmla="*/ 87 h 87"/>
                  <a:gd name="T10" fmla="*/ 20 w 198"/>
                  <a:gd name="T11" fmla="*/ 68 h 87"/>
                  <a:gd name="T12" fmla="*/ 178 w 198"/>
                  <a:gd name="T13" fmla="*/ 68 h 87"/>
                  <a:gd name="T14" fmla="*/ 178 w 198"/>
                  <a:gd name="T15" fmla="*/ 20 h 87"/>
                  <a:gd name="T16" fmla="*/ 20 w 198"/>
                  <a:gd name="T17" fmla="*/ 20 h 87"/>
                  <a:gd name="T18" fmla="*/ 20 w 198"/>
                  <a:gd name="T19" fmla="*/ 6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87">
                    <a:moveTo>
                      <a:pt x="198" y="87"/>
                    </a:moveTo>
                    <a:lnTo>
                      <a:pt x="0" y="87"/>
                    </a:lnTo>
                    <a:lnTo>
                      <a:pt x="0" y="0"/>
                    </a:lnTo>
                    <a:lnTo>
                      <a:pt x="198" y="0"/>
                    </a:lnTo>
                    <a:lnTo>
                      <a:pt x="198" y="87"/>
                    </a:lnTo>
                    <a:close/>
                    <a:moveTo>
                      <a:pt x="20" y="68"/>
                    </a:moveTo>
                    <a:lnTo>
                      <a:pt x="178" y="68"/>
                    </a:lnTo>
                    <a:lnTo>
                      <a:pt x="178" y="20"/>
                    </a:lnTo>
                    <a:lnTo>
                      <a:pt x="20" y="20"/>
                    </a:lnTo>
                    <a:lnTo>
                      <a:pt x="20"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784" kern="0">
                  <a:solidFill>
                    <a:sysClr val="windowText" lastClr="000000"/>
                  </a:solidFill>
                </a:endParaRPr>
              </a:p>
            </p:txBody>
          </p:sp>
          <p:sp>
            <p:nvSpPr>
              <p:cNvPr id="16" name="Rectangle 18">
                <a:extLst>
                  <a:ext uri="{FF2B5EF4-FFF2-40B4-BE49-F238E27FC236}">
                    <a16:creationId xmlns:a16="http://schemas.microsoft.com/office/drawing/2014/main" id="{3313C416-3F10-4A80-B623-99D8F1818086}"/>
                  </a:ext>
                </a:extLst>
              </p:cNvPr>
              <p:cNvSpPr>
                <a:spLocks noChangeArrowheads="1"/>
              </p:cNvSpPr>
              <p:nvPr/>
            </p:nvSpPr>
            <p:spPr bwMode="auto">
              <a:xfrm>
                <a:off x="5673" y="2790"/>
                <a:ext cx="89" cy="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784" kern="0">
                  <a:solidFill>
                    <a:sysClr val="windowText" lastClr="000000"/>
                  </a:solidFill>
                </a:endParaRPr>
              </a:p>
            </p:txBody>
          </p:sp>
        </p:grpSp>
      </p:grpSp>
      <p:grpSp>
        <p:nvGrpSpPr>
          <p:cNvPr id="17" name="Group 16">
            <a:extLst>
              <a:ext uri="{FF2B5EF4-FFF2-40B4-BE49-F238E27FC236}">
                <a16:creationId xmlns:a16="http://schemas.microsoft.com/office/drawing/2014/main" id="{3A94CB80-59E1-4068-A309-03509F748E83}"/>
              </a:ext>
            </a:extLst>
          </p:cNvPr>
          <p:cNvGrpSpPr/>
          <p:nvPr/>
        </p:nvGrpSpPr>
        <p:grpSpPr>
          <a:xfrm>
            <a:off x="9845650" y="322315"/>
            <a:ext cx="518160" cy="518160"/>
            <a:chOff x="10660688" y="482552"/>
            <a:chExt cx="685196" cy="685197"/>
          </a:xfrm>
        </p:grpSpPr>
        <p:sp>
          <p:nvSpPr>
            <p:cNvPr id="18" name="Oval 17">
              <a:extLst>
                <a:ext uri="{FF2B5EF4-FFF2-40B4-BE49-F238E27FC236}">
                  <a16:creationId xmlns:a16="http://schemas.microsoft.com/office/drawing/2014/main" id="{FE158E03-62FA-466A-AC76-C8BB88B4E870}"/>
                </a:ext>
              </a:extLst>
            </p:cNvPr>
            <p:cNvSpPr/>
            <p:nvPr/>
          </p:nvSpPr>
          <p:spPr bwMode="auto">
            <a:xfrm rot="5400000">
              <a:off x="10660687" y="482553"/>
              <a:ext cx="685197" cy="68519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2C55AB41-FF53-4A20-890E-F17DC9ABA631}"/>
                </a:ext>
              </a:extLst>
            </p:cNvPr>
            <p:cNvGrpSpPr/>
            <p:nvPr/>
          </p:nvGrpSpPr>
          <p:grpSpPr>
            <a:xfrm>
              <a:off x="10813825" y="678864"/>
              <a:ext cx="455759" cy="301030"/>
              <a:chOff x="9627677" y="1273017"/>
              <a:chExt cx="390358" cy="257833"/>
            </a:xfrm>
            <a:solidFill>
              <a:schemeClr val="tx2"/>
            </a:solidFill>
          </p:grpSpPr>
          <p:sp>
            <p:nvSpPr>
              <p:cNvPr id="20" name="Rectangle 1760">
                <a:extLst>
                  <a:ext uri="{FF2B5EF4-FFF2-40B4-BE49-F238E27FC236}">
                    <a16:creationId xmlns:a16="http://schemas.microsoft.com/office/drawing/2014/main" id="{11161C16-C269-4204-8827-BEB69EA9644D}"/>
                  </a:ext>
                </a:extLst>
              </p:cNvPr>
              <p:cNvSpPr>
                <a:spLocks noChangeArrowheads="1"/>
              </p:cNvSpPr>
              <p:nvPr/>
            </p:nvSpPr>
            <p:spPr bwMode="auto">
              <a:xfrm>
                <a:off x="9772821" y="1438896"/>
                <a:ext cx="17129" cy="34258"/>
              </a:xfrm>
              <a:prstGeom prst="rect">
                <a:avLst/>
              </a:pr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21" name="Rectangle 1761">
                <a:extLst>
                  <a:ext uri="{FF2B5EF4-FFF2-40B4-BE49-F238E27FC236}">
                    <a16:creationId xmlns:a16="http://schemas.microsoft.com/office/drawing/2014/main" id="{FBCFB55B-06EF-4C90-969D-3117F65E53AF}"/>
                  </a:ext>
                </a:extLst>
              </p:cNvPr>
              <p:cNvSpPr>
                <a:spLocks noChangeArrowheads="1"/>
              </p:cNvSpPr>
              <p:nvPr/>
            </p:nvSpPr>
            <p:spPr bwMode="auto">
              <a:xfrm>
                <a:off x="9738564" y="1460532"/>
                <a:ext cx="84742" cy="17129"/>
              </a:xfrm>
              <a:prstGeom prst="rect">
                <a:avLst/>
              </a:pr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22" name="Freeform 1762">
                <a:extLst>
                  <a:ext uri="{FF2B5EF4-FFF2-40B4-BE49-F238E27FC236}">
                    <a16:creationId xmlns:a16="http://schemas.microsoft.com/office/drawing/2014/main" id="{9E2587E8-E3F1-48FF-B102-D952D0CA3CC0}"/>
                  </a:ext>
                </a:extLst>
              </p:cNvPr>
              <p:cNvSpPr>
                <a:spLocks/>
              </p:cNvSpPr>
              <p:nvPr/>
            </p:nvSpPr>
            <p:spPr bwMode="auto">
              <a:xfrm>
                <a:off x="9644806" y="1273017"/>
                <a:ext cx="272258" cy="128015"/>
              </a:xfrm>
              <a:custGeom>
                <a:avLst/>
                <a:gdLst>
                  <a:gd name="T0" fmla="*/ 19 w 302"/>
                  <a:gd name="T1" fmla="*/ 142 h 142"/>
                  <a:gd name="T2" fmla="*/ 0 w 302"/>
                  <a:gd name="T3" fmla="*/ 142 h 142"/>
                  <a:gd name="T4" fmla="*/ 0 w 302"/>
                  <a:gd name="T5" fmla="*/ 0 h 142"/>
                  <a:gd name="T6" fmla="*/ 302 w 302"/>
                  <a:gd name="T7" fmla="*/ 0 h 142"/>
                  <a:gd name="T8" fmla="*/ 302 w 302"/>
                  <a:gd name="T9" fmla="*/ 104 h 142"/>
                  <a:gd name="T10" fmla="*/ 284 w 302"/>
                  <a:gd name="T11" fmla="*/ 104 h 142"/>
                  <a:gd name="T12" fmla="*/ 284 w 302"/>
                  <a:gd name="T13" fmla="*/ 19 h 142"/>
                  <a:gd name="T14" fmla="*/ 19 w 302"/>
                  <a:gd name="T15" fmla="*/ 19 h 142"/>
                  <a:gd name="T16" fmla="*/ 19 w 302"/>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142">
                    <a:moveTo>
                      <a:pt x="19" y="142"/>
                    </a:moveTo>
                    <a:lnTo>
                      <a:pt x="0" y="142"/>
                    </a:lnTo>
                    <a:lnTo>
                      <a:pt x="0" y="0"/>
                    </a:lnTo>
                    <a:lnTo>
                      <a:pt x="302" y="0"/>
                    </a:lnTo>
                    <a:lnTo>
                      <a:pt x="302" y="104"/>
                    </a:lnTo>
                    <a:lnTo>
                      <a:pt x="284" y="104"/>
                    </a:lnTo>
                    <a:lnTo>
                      <a:pt x="284" y="19"/>
                    </a:lnTo>
                    <a:lnTo>
                      <a:pt x="19" y="19"/>
                    </a:lnTo>
                    <a:lnTo>
                      <a:pt x="19" y="142"/>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23" name="Rectangle 1763">
                <a:extLst>
                  <a:ext uri="{FF2B5EF4-FFF2-40B4-BE49-F238E27FC236}">
                    <a16:creationId xmlns:a16="http://schemas.microsoft.com/office/drawing/2014/main" id="{A635A955-358C-4B55-B750-892EF6440457}"/>
                  </a:ext>
                </a:extLst>
              </p:cNvPr>
              <p:cNvSpPr>
                <a:spLocks noChangeArrowheads="1"/>
              </p:cNvSpPr>
              <p:nvPr/>
            </p:nvSpPr>
            <p:spPr bwMode="auto">
              <a:xfrm>
                <a:off x="9706109" y="1426275"/>
                <a:ext cx="113591" cy="17129"/>
              </a:xfrm>
              <a:prstGeom prst="rect">
                <a:avLst/>
              </a:pr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24" name="Freeform 1764">
                <a:extLst>
                  <a:ext uri="{FF2B5EF4-FFF2-40B4-BE49-F238E27FC236}">
                    <a16:creationId xmlns:a16="http://schemas.microsoft.com/office/drawing/2014/main" id="{44D7AEBF-EFC8-46C2-ADA7-FE4682A4BB9A}"/>
                  </a:ext>
                </a:extLst>
              </p:cNvPr>
              <p:cNvSpPr>
                <a:spLocks noEditPoints="1"/>
              </p:cNvSpPr>
              <p:nvPr/>
            </p:nvSpPr>
            <p:spPr bwMode="auto">
              <a:xfrm>
                <a:off x="9627677" y="1392017"/>
                <a:ext cx="87447" cy="138833"/>
              </a:xfrm>
              <a:custGeom>
                <a:avLst/>
                <a:gdLst>
                  <a:gd name="T0" fmla="*/ 36 w 41"/>
                  <a:gd name="T1" fmla="*/ 65 h 65"/>
                  <a:gd name="T2" fmla="*/ 5 w 41"/>
                  <a:gd name="T3" fmla="*/ 65 h 65"/>
                  <a:gd name="T4" fmla="*/ 0 w 41"/>
                  <a:gd name="T5" fmla="*/ 60 h 65"/>
                  <a:gd name="T6" fmla="*/ 0 w 41"/>
                  <a:gd name="T7" fmla="*/ 5 h 65"/>
                  <a:gd name="T8" fmla="*/ 5 w 41"/>
                  <a:gd name="T9" fmla="*/ 0 h 65"/>
                  <a:gd name="T10" fmla="*/ 36 w 41"/>
                  <a:gd name="T11" fmla="*/ 0 h 65"/>
                  <a:gd name="T12" fmla="*/ 41 w 41"/>
                  <a:gd name="T13" fmla="*/ 5 h 65"/>
                  <a:gd name="T14" fmla="*/ 41 w 41"/>
                  <a:gd name="T15" fmla="*/ 60 h 65"/>
                  <a:gd name="T16" fmla="*/ 36 w 41"/>
                  <a:gd name="T17" fmla="*/ 65 h 65"/>
                  <a:gd name="T18" fmla="*/ 6 w 41"/>
                  <a:gd name="T19" fmla="*/ 59 h 65"/>
                  <a:gd name="T20" fmla="*/ 35 w 41"/>
                  <a:gd name="T21" fmla="*/ 59 h 65"/>
                  <a:gd name="T22" fmla="*/ 35 w 41"/>
                  <a:gd name="T23" fmla="*/ 6 h 65"/>
                  <a:gd name="T24" fmla="*/ 6 w 41"/>
                  <a:gd name="T25" fmla="*/ 6 h 65"/>
                  <a:gd name="T26" fmla="*/ 6 w 41"/>
                  <a:gd name="T27" fmla="*/ 5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65">
                    <a:moveTo>
                      <a:pt x="36" y="65"/>
                    </a:moveTo>
                    <a:cubicBezTo>
                      <a:pt x="5" y="65"/>
                      <a:pt x="5" y="65"/>
                      <a:pt x="5" y="65"/>
                    </a:cubicBezTo>
                    <a:cubicBezTo>
                      <a:pt x="3" y="65"/>
                      <a:pt x="0" y="62"/>
                      <a:pt x="0" y="60"/>
                    </a:cubicBezTo>
                    <a:cubicBezTo>
                      <a:pt x="0" y="5"/>
                      <a:pt x="0" y="5"/>
                      <a:pt x="0" y="5"/>
                    </a:cubicBezTo>
                    <a:cubicBezTo>
                      <a:pt x="0" y="2"/>
                      <a:pt x="3" y="0"/>
                      <a:pt x="5" y="0"/>
                    </a:cubicBezTo>
                    <a:cubicBezTo>
                      <a:pt x="36" y="0"/>
                      <a:pt x="36" y="0"/>
                      <a:pt x="36" y="0"/>
                    </a:cubicBezTo>
                    <a:cubicBezTo>
                      <a:pt x="39" y="0"/>
                      <a:pt x="41" y="2"/>
                      <a:pt x="41" y="5"/>
                    </a:cubicBezTo>
                    <a:cubicBezTo>
                      <a:pt x="41" y="60"/>
                      <a:pt x="41" y="60"/>
                      <a:pt x="41" y="60"/>
                    </a:cubicBezTo>
                    <a:cubicBezTo>
                      <a:pt x="41" y="62"/>
                      <a:pt x="39" y="65"/>
                      <a:pt x="36" y="65"/>
                    </a:cubicBezTo>
                    <a:close/>
                    <a:moveTo>
                      <a:pt x="6" y="59"/>
                    </a:moveTo>
                    <a:cubicBezTo>
                      <a:pt x="35" y="59"/>
                      <a:pt x="35" y="59"/>
                      <a:pt x="35" y="59"/>
                    </a:cubicBezTo>
                    <a:cubicBezTo>
                      <a:pt x="35" y="6"/>
                      <a:pt x="35" y="6"/>
                      <a:pt x="35" y="6"/>
                    </a:cubicBezTo>
                    <a:cubicBezTo>
                      <a:pt x="6" y="6"/>
                      <a:pt x="6" y="6"/>
                      <a:pt x="6" y="6"/>
                    </a:cubicBezTo>
                    <a:lnTo>
                      <a:pt x="6" y="59"/>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25" name="Rectangle 1765">
                <a:extLst>
                  <a:ext uri="{FF2B5EF4-FFF2-40B4-BE49-F238E27FC236}">
                    <a16:creationId xmlns:a16="http://schemas.microsoft.com/office/drawing/2014/main" id="{B8A01D53-4BFC-449B-9838-3063064D5157}"/>
                  </a:ext>
                </a:extLst>
              </p:cNvPr>
              <p:cNvSpPr>
                <a:spLocks noChangeArrowheads="1"/>
              </p:cNvSpPr>
              <p:nvPr/>
            </p:nvSpPr>
            <p:spPr bwMode="auto">
              <a:xfrm>
                <a:off x="9663738" y="1494790"/>
                <a:ext cx="17129" cy="8114"/>
              </a:xfrm>
              <a:prstGeom prst="rect">
                <a:avLst/>
              </a:pr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27" name="Freeform 1766">
                <a:extLst>
                  <a:ext uri="{FF2B5EF4-FFF2-40B4-BE49-F238E27FC236}">
                    <a16:creationId xmlns:a16="http://schemas.microsoft.com/office/drawing/2014/main" id="{EC645311-7730-4A28-B3DE-92AEB027D07F}"/>
                  </a:ext>
                </a:extLst>
              </p:cNvPr>
              <p:cNvSpPr>
                <a:spLocks noEditPoints="1"/>
              </p:cNvSpPr>
              <p:nvPr/>
            </p:nvSpPr>
            <p:spPr bwMode="auto">
              <a:xfrm>
                <a:off x="9820651" y="1365967"/>
                <a:ext cx="197384" cy="149560"/>
              </a:xfrm>
              <a:custGeom>
                <a:avLst/>
                <a:gdLst>
                  <a:gd name="T0" fmla="*/ 87 w 96"/>
                  <a:gd name="T1" fmla="*/ 73 h 73"/>
                  <a:gd name="T2" fmla="*/ 9 w 96"/>
                  <a:gd name="T3" fmla="*/ 73 h 73"/>
                  <a:gd name="T4" fmla="*/ 0 w 96"/>
                  <a:gd name="T5" fmla="*/ 64 h 73"/>
                  <a:gd name="T6" fmla="*/ 0 w 96"/>
                  <a:gd name="T7" fmla="*/ 9 h 73"/>
                  <a:gd name="T8" fmla="*/ 9 w 96"/>
                  <a:gd name="T9" fmla="*/ 0 h 73"/>
                  <a:gd name="T10" fmla="*/ 87 w 96"/>
                  <a:gd name="T11" fmla="*/ 0 h 73"/>
                  <a:gd name="T12" fmla="*/ 96 w 96"/>
                  <a:gd name="T13" fmla="*/ 9 h 73"/>
                  <a:gd name="T14" fmla="*/ 96 w 96"/>
                  <a:gd name="T15" fmla="*/ 64 h 73"/>
                  <a:gd name="T16" fmla="*/ 87 w 96"/>
                  <a:gd name="T17" fmla="*/ 73 h 73"/>
                  <a:gd name="T18" fmla="*/ 9 w 96"/>
                  <a:gd name="T19" fmla="*/ 8 h 73"/>
                  <a:gd name="T20" fmla="*/ 8 w 96"/>
                  <a:gd name="T21" fmla="*/ 9 h 73"/>
                  <a:gd name="T22" fmla="*/ 8 w 96"/>
                  <a:gd name="T23" fmla="*/ 64 h 73"/>
                  <a:gd name="T24" fmla="*/ 9 w 96"/>
                  <a:gd name="T25" fmla="*/ 65 h 73"/>
                  <a:gd name="T26" fmla="*/ 87 w 96"/>
                  <a:gd name="T27" fmla="*/ 65 h 73"/>
                  <a:gd name="T28" fmla="*/ 88 w 96"/>
                  <a:gd name="T29" fmla="*/ 64 h 73"/>
                  <a:gd name="T30" fmla="*/ 88 w 96"/>
                  <a:gd name="T31" fmla="*/ 9 h 73"/>
                  <a:gd name="T32" fmla="*/ 87 w 96"/>
                  <a:gd name="T33" fmla="*/ 8 h 73"/>
                  <a:gd name="T34" fmla="*/ 9 w 96"/>
                  <a:gd name="T35" fmla="*/ 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73">
                    <a:moveTo>
                      <a:pt x="87" y="73"/>
                    </a:moveTo>
                    <a:cubicBezTo>
                      <a:pt x="9" y="73"/>
                      <a:pt x="9" y="73"/>
                      <a:pt x="9" y="73"/>
                    </a:cubicBezTo>
                    <a:cubicBezTo>
                      <a:pt x="4" y="73"/>
                      <a:pt x="0" y="69"/>
                      <a:pt x="0" y="64"/>
                    </a:cubicBezTo>
                    <a:cubicBezTo>
                      <a:pt x="0" y="9"/>
                      <a:pt x="0" y="9"/>
                      <a:pt x="0" y="9"/>
                    </a:cubicBezTo>
                    <a:cubicBezTo>
                      <a:pt x="0" y="4"/>
                      <a:pt x="4" y="0"/>
                      <a:pt x="9" y="0"/>
                    </a:cubicBezTo>
                    <a:cubicBezTo>
                      <a:pt x="87" y="0"/>
                      <a:pt x="87" y="0"/>
                      <a:pt x="87" y="0"/>
                    </a:cubicBezTo>
                    <a:cubicBezTo>
                      <a:pt x="92" y="0"/>
                      <a:pt x="96" y="4"/>
                      <a:pt x="96" y="9"/>
                    </a:cubicBezTo>
                    <a:cubicBezTo>
                      <a:pt x="96" y="64"/>
                      <a:pt x="96" y="64"/>
                      <a:pt x="96" y="64"/>
                    </a:cubicBezTo>
                    <a:cubicBezTo>
                      <a:pt x="96" y="69"/>
                      <a:pt x="92" y="73"/>
                      <a:pt x="87" y="73"/>
                    </a:cubicBezTo>
                    <a:close/>
                    <a:moveTo>
                      <a:pt x="9" y="8"/>
                    </a:moveTo>
                    <a:cubicBezTo>
                      <a:pt x="8" y="8"/>
                      <a:pt x="8" y="9"/>
                      <a:pt x="8" y="9"/>
                    </a:cubicBezTo>
                    <a:cubicBezTo>
                      <a:pt x="8" y="64"/>
                      <a:pt x="8" y="64"/>
                      <a:pt x="8" y="64"/>
                    </a:cubicBezTo>
                    <a:cubicBezTo>
                      <a:pt x="8" y="64"/>
                      <a:pt x="8" y="65"/>
                      <a:pt x="9" y="65"/>
                    </a:cubicBezTo>
                    <a:cubicBezTo>
                      <a:pt x="87" y="65"/>
                      <a:pt x="87" y="65"/>
                      <a:pt x="87" y="65"/>
                    </a:cubicBezTo>
                    <a:cubicBezTo>
                      <a:pt x="87" y="65"/>
                      <a:pt x="88" y="64"/>
                      <a:pt x="88" y="64"/>
                    </a:cubicBezTo>
                    <a:cubicBezTo>
                      <a:pt x="88" y="9"/>
                      <a:pt x="88" y="9"/>
                      <a:pt x="88" y="9"/>
                    </a:cubicBezTo>
                    <a:cubicBezTo>
                      <a:pt x="88" y="9"/>
                      <a:pt x="87" y="8"/>
                      <a:pt x="87" y="8"/>
                    </a:cubicBezTo>
                    <a:lnTo>
                      <a:pt x="9" y="8"/>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28" name="Rectangle 1767">
                <a:extLst>
                  <a:ext uri="{FF2B5EF4-FFF2-40B4-BE49-F238E27FC236}">
                    <a16:creationId xmlns:a16="http://schemas.microsoft.com/office/drawing/2014/main" id="{F01CCB7B-6BA4-4E58-856A-3370D0986A6A}"/>
                  </a:ext>
                </a:extLst>
              </p:cNvPr>
              <p:cNvSpPr>
                <a:spLocks noChangeArrowheads="1"/>
              </p:cNvSpPr>
              <p:nvPr/>
            </p:nvSpPr>
            <p:spPr bwMode="auto">
              <a:xfrm>
                <a:off x="9902639" y="1473154"/>
                <a:ext cx="25242" cy="17129"/>
              </a:xfrm>
              <a:prstGeom prst="rect">
                <a:avLst/>
              </a:prstGeom>
              <a:grpFill/>
              <a:ln>
                <a:noFill/>
              </a:ln>
            </p:spPr>
            <p:txBody>
              <a:bodyPr vert="horz" wrap="square" lIns="89642" tIns="44821" rIns="89642" bIns="44821" numCol="1" anchor="t" anchorCtr="0" compatLnSpc="1">
                <a:prstTxWarp prst="textNoShape">
                  <a:avLst/>
                </a:prstTxWarp>
              </a:bodyPr>
              <a:lstStyle/>
              <a:p>
                <a:endParaRPr lang="en-US" sz="1765"/>
              </a:p>
            </p:txBody>
          </p:sp>
        </p:grpSp>
      </p:grpSp>
      <p:grpSp>
        <p:nvGrpSpPr>
          <p:cNvPr id="30" name="Group 29">
            <a:extLst>
              <a:ext uri="{FF2B5EF4-FFF2-40B4-BE49-F238E27FC236}">
                <a16:creationId xmlns:a16="http://schemas.microsoft.com/office/drawing/2014/main" id="{6DAEBDB0-081F-4BC9-82D2-074A86A9CA08}"/>
              </a:ext>
            </a:extLst>
          </p:cNvPr>
          <p:cNvGrpSpPr/>
          <p:nvPr/>
        </p:nvGrpSpPr>
        <p:grpSpPr>
          <a:xfrm>
            <a:off x="11263514" y="339149"/>
            <a:ext cx="518160" cy="518160"/>
            <a:chOff x="9388518" y="479579"/>
            <a:chExt cx="528550" cy="528550"/>
          </a:xfrm>
        </p:grpSpPr>
        <p:sp>
          <p:nvSpPr>
            <p:cNvPr id="31" name="Oval 30">
              <a:extLst>
                <a:ext uri="{FF2B5EF4-FFF2-40B4-BE49-F238E27FC236}">
                  <a16:creationId xmlns:a16="http://schemas.microsoft.com/office/drawing/2014/main" id="{E98EF41F-C51C-43F0-9429-9260465B97E9}"/>
                </a:ext>
              </a:extLst>
            </p:cNvPr>
            <p:cNvSpPr/>
            <p:nvPr/>
          </p:nvSpPr>
          <p:spPr bwMode="auto">
            <a:xfrm rot="5400000">
              <a:off x="9388518" y="479579"/>
              <a:ext cx="528550" cy="52855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Freeform 32">
              <a:extLst>
                <a:ext uri="{FF2B5EF4-FFF2-40B4-BE49-F238E27FC236}">
                  <a16:creationId xmlns:a16="http://schemas.microsoft.com/office/drawing/2014/main" id="{709E7896-D7E6-4617-A153-8653BBB3EFA2}"/>
                </a:ext>
              </a:extLst>
            </p:cNvPr>
            <p:cNvSpPr>
              <a:spLocks/>
            </p:cNvSpPr>
            <p:nvPr/>
          </p:nvSpPr>
          <p:spPr bwMode="auto">
            <a:xfrm>
              <a:off x="9677760" y="666973"/>
              <a:ext cx="92533" cy="76882"/>
            </a:xfrm>
            <a:custGeom>
              <a:avLst/>
              <a:gdLst>
                <a:gd name="T0" fmla="*/ 31 w 126"/>
                <a:gd name="T1" fmla="*/ 110 h 110"/>
                <a:gd name="T2" fmla="*/ 0 w 126"/>
                <a:gd name="T3" fmla="*/ 54 h 110"/>
                <a:gd name="T4" fmla="*/ 31 w 126"/>
                <a:gd name="T5" fmla="*/ 0 h 110"/>
                <a:gd name="T6" fmla="*/ 95 w 126"/>
                <a:gd name="T7" fmla="*/ 0 h 110"/>
                <a:gd name="T8" fmla="*/ 126 w 126"/>
                <a:gd name="T9" fmla="*/ 54 h 110"/>
                <a:gd name="T10" fmla="*/ 95 w 126"/>
                <a:gd name="T11" fmla="*/ 110 h 110"/>
                <a:gd name="T12" fmla="*/ 31 w 126"/>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26" h="110">
                  <a:moveTo>
                    <a:pt x="31" y="110"/>
                  </a:moveTo>
                  <a:lnTo>
                    <a:pt x="0" y="54"/>
                  </a:lnTo>
                  <a:lnTo>
                    <a:pt x="31" y="0"/>
                  </a:lnTo>
                  <a:lnTo>
                    <a:pt x="95" y="0"/>
                  </a:lnTo>
                  <a:lnTo>
                    <a:pt x="126" y="54"/>
                  </a:lnTo>
                  <a:lnTo>
                    <a:pt x="95" y="110"/>
                  </a:lnTo>
                  <a:lnTo>
                    <a:pt x="31" y="110"/>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sp>
          <p:nvSpPr>
            <p:cNvPr id="33" name="Freeform 34">
              <a:extLst>
                <a:ext uri="{FF2B5EF4-FFF2-40B4-BE49-F238E27FC236}">
                  <a16:creationId xmlns:a16="http://schemas.microsoft.com/office/drawing/2014/main" id="{8C78FA3F-9FD1-457B-B08E-CC4B44A25BD4}"/>
                </a:ext>
              </a:extLst>
            </p:cNvPr>
            <p:cNvSpPr>
              <a:spLocks/>
            </p:cNvSpPr>
            <p:nvPr/>
          </p:nvSpPr>
          <p:spPr bwMode="auto">
            <a:xfrm>
              <a:off x="9535289" y="666973"/>
              <a:ext cx="92533" cy="76882"/>
            </a:xfrm>
            <a:custGeom>
              <a:avLst/>
              <a:gdLst>
                <a:gd name="T0" fmla="*/ 32 w 126"/>
                <a:gd name="T1" fmla="*/ 110 h 110"/>
                <a:gd name="T2" fmla="*/ 0 w 126"/>
                <a:gd name="T3" fmla="*/ 54 h 110"/>
                <a:gd name="T4" fmla="*/ 32 w 126"/>
                <a:gd name="T5" fmla="*/ 0 h 110"/>
                <a:gd name="T6" fmla="*/ 95 w 126"/>
                <a:gd name="T7" fmla="*/ 0 h 110"/>
                <a:gd name="T8" fmla="*/ 126 w 126"/>
                <a:gd name="T9" fmla="*/ 54 h 110"/>
                <a:gd name="T10" fmla="*/ 95 w 126"/>
                <a:gd name="T11" fmla="*/ 110 h 110"/>
                <a:gd name="T12" fmla="*/ 32 w 126"/>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26" h="110">
                  <a:moveTo>
                    <a:pt x="32" y="110"/>
                  </a:moveTo>
                  <a:lnTo>
                    <a:pt x="0" y="54"/>
                  </a:lnTo>
                  <a:lnTo>
                    <a:pt x="32" y="0"/>
                  </a:lnTo>
                  <a:lnTo>
                    <a:pt x="95" y="0"/>
                  </a:lnTo>
                  <a:lnTo>
                    <a:pt x="126" y="54"/>
                  </a:lnTo>
                  <a:lnTo>
                    <a:pt x="95" y="110"/>
                  </a:lnTo>
                  <a:lnTo>
                    <a:pt x="32" y="110"/>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sp>
          <p:nvSpPr>
            <p:cNvPr id="34" name="Freeform 35">
              <a:extLst>
                <a:ext uri="{FF2B5EF4-FFF2-40B4-BE49-F238E27FC236}">
                  <a16:creationId xmlns:a16="http://schemas.microsoft.com/office/drawing/2014/main" id="{718FFCDA-A1CC-4B6E-98CC-9EE6856508AE}"/>
                </a:ext>
              </a:extLst>
            </p:cNvPr>
            <p:cNvSpPr>
              <a:spLocks/>
            </p:cNvSpPr>
            <p:nvPr/>
          </p:nvSpPr>
          <p:spPr bwMode="auto">
            <a:xfrm>
              <a:off x="9606525" y="795436"/>
              <a:ext cx="94002" cy="77581"/>
            </a:xfrm>
            <a:custGeom>
              <a:avLst/>
              <a:gdLst>
                <a:gd name="T0" fmla="*/ 34 w 128"/>
                <a:gd name="T1" fmla="*/ 111 h 111"/>
                <a:gd name="T2" fmla="*/ 0 w 128"/>
                <a:gd name="T3" fmla="*/ 54 h 111"/>
                <a:gd name="T4" fmla="*/ 34 w 128"/>
                <a:gd name="T5" fmla="*/ 0 h 111"/>
                <a:gd name="T6" fmla="*/ 97 w 128"/>
                <a:gd name="T7" fmla="*/ 0 h 111"/>
                <a:gd name="T8" fmla="*/ 128 w 128"/>
                <a:gd name="T9" fmla="*/ 54 h 111"/>
                <a:gd name="T10" fmla="*/ 97 w 128"/>
                <a:gd name="T11" fmla="*/ 111 h 111"/>
                <a:gd name="T12" fmla="*/ 34 w 128"/>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128" h="111">
                  <a:moveTo>
                    <a:pt x="34" y="111"/>
                  </a:moveTo>
                  <a:lnTo>
                    <a:pt x="0" y="54"/>
                  </a:lnTo>
                  <a:lnTo>
                    <a:pt x="34" y="0"/>
                  </a:lnTo>
                  <a:lnTo>
                    <a:pt x="97" y="0"/>
                  </a:lnTo>
                  <a:lnTo>
                    <a:pt x="128" y="54"/>
                  </a:lnTo>
                  <a:lnTo>
                    <a:pt x="97" y="111"/>
                  </a:lnTo>
                  <a:lnTo>
                    <a:pt x="34" y="111"/>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sp>
          <p:nvSpPr>
            <p:cNvPr id="35" name="Freeform 33">
              <a:extLst>
                <a:ext uri="{FF2B5EF4-FFF2-40B4-BE49-F238E27FC236}">
                  <a16:creationId xmlns:a16="http://schemas.microsoft.com/office/drawing/2014/main" id="{F48BB309-B943-4ACD-8AB9-437154FDC215}"/>
                </a:ext>
              </a:extLst>
            </p:cNvPr>
            <p:cNvSpPr>
              <a:spLocks/>
            </p:cNvSpPr>
            <p:nvPr/>
          </p:nvSpPr>
          <p:spPr bwMode="auto">
            <a:xfrm>
              <a:off x="9677760" y="743856"/>
              <a:ext cx="92533" cy="76882"/>
            </a:xfrm>
            <a:custGeom>
              <a:avLst/>
              <a:gdLst>
                <a:gd name="T0" fmla="*/ 31 w 126"/>
                <a:gd name="T1" fmla="*/ 110 h 110"/>
                <a:gd name="T2" fmla="*/ 0 w 126"/>
                <a:gd name="T3" fmla="*/ 56 h 110"/>
                <a:gd name="T4" fmla="*/ 31 w 126"/>
                <a:gd name="T5" fmla="*/ 0 h 110"/>
                <a:gd name="T6" fmla="*/ 95 w 126"/>
                <a:gd name="T7" fmla="*/ 0 h 110"/>
                <a:gd name="T8" fmla="*/ 126 w 126"/>
                <a:gd name="T9" fmla="*/ 56 h 110"/>
                <a:gd name="T10" fmla="*/ 95 w 126"/>
                <a:gd name="T11" fmla="*/ 110 h 110"/>
                <a:gd name="T12" fmla="*/ 31 w 126"/>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26" h="110">
                  <a:moveTo>
                    <a:pt x="31" y="110"/>
                  </a:moveTo>
                  <a:lnTo>
                    <a:pt x="0" y="56"/>
                  </a:lnTo>
                  <a:lnTo>
                    <a:pt x="31" y="0"/>
                  </a:lnTo>
                  <a:lnTo>
                    <a:pt x="95" y="0"/>
                  </a:lnTo>
                  <a:lnTo>
                    <a:pt x="126" y="56"/>
                  </a:lnTo>
                  <a:lnTo>
                    <a:pt x="95" y="110"/>
                  </a:lnTo>
                  <a:lnTo>
                    <a:pt x="31" y="110"/>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sp>
          <p:nvSpPr>
            <p:cNvPr id="36" name="Freeform 34">
              <a:extLst>
                <a:ext uri="{FF2B5EF4-FFF2-40B4-BE49-F238E27FC236}">
                  <a16:creationId xmlns:a16="http://schemas.microsoft.com/office/drawing/2014/main" id="{6E142F5C-9B0D-4385-85FE-9913F55EAC66}"/>
                </a:ext>
              </a:extLst>
            </p:cNvPr>
            <p:cNvSpPr>
              <a:spLocks/>
            </p:cNvSpPr>
            <p:nvPr/>
          </p:nvSpPr>
          <p:spPr bwMode="auto">
            <a:xfrm>
              <a:off x="9613100" y="635444"/>
              <a:ext cx="92533" cy="76882"/>
            </a:xfrm>
            <a:custGeom>
              <a:avLst/>
              <a:gdLst>
                <a:gd name="T0" fmla="*/ 32 w 126"/>
                <a:gd name="T1" fmla="*/ 110 h 110"/>
                <a:gd name="T2" fmla="*/ 0 w 126"/>
                <a:gd name="T3" fmla="*/ 54 h 110"/>
                <a:gd name="T4" fmla="*/ 32 w 126"/>
                <a:gd name="T5" fmla="*/ 0 h 110"/>
                <a:gd name="T6" fmla="*/ 95 w 126"/>
                <a:gd name="T7" fmla="*/ 0 h 110"/>
                <a:gd name="T8" fmla="*/ 126 w 126"/>
                <a:gd name="T9" fmla="*/ 54 h 110"/>
                <a:gd name="T10" fmla="*/ 95 w 126"/>
                <a:gd name="T11" fmla="*/ 110 h 110"/>
                <a:gd name="T12" fmla="*/ 32 w 126"/>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26" h="110">
                  <a:moveTo>
                    <a:pt x="32" y="110"/>
                  </a:moveTo>
                  <a:lnTo>
                    <a:pt x="0" y="54"/>
                  </a:lnTo>
                  <a:lnTo>
                    <a:pt x="32" y="0"/>
                  </a:lnTo>
                  <a:lnTo>
                    <a:pt x="95" y="0"/>
                  </a:lnTo>
                  <a:lnTo>
                    <a:pt x="126" y="54"/>
                  </a:lnTo>
                  <a:lnTo>
                    <a:pt x="95" y="110"/>
                  </a:lnTo>
                  <a:lnTo>
                    <a:pt x="32" y="110"/>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sp>
          <p:nvSpPr>
            <p:cNvPr id="37" name="Freeform 35">
              <a:extLst>
                <a:ext uri="{FF2B5EF4-FFF2-40B4-BE49-F238E27FC236}">
                  <a16:creationId xmlns:a16="http://schemas.microsoft.com/office/drawing/2014/main" id="{7EC1F072-0146-4E56-8D10-77689F84DE3D}"/>
                </a:ext>
              </a:extLst>
            </p:cNvPr>
            <p:cNvSpPr>
              <a:spLocks/>
            </p:cNvSpPr>
            <p:nvPr/>
          </p:nvSpPr>
          <p:spPr bwMode="auto">
            <a:xfrm>
              <a:off x="9598352" y="726166"/>
              <a:ext cx="94002" cy="77581"/>
            </a:xfrm>
            <a:custGeom>
              <a:avLst/>
              <a:gdLst>
                <a:gd name="T0" fmla="*/ 34 w 128"/>
                <a:gd name="T1" fmla="*/ 111 h 111"/>
                <a:gd name="T2" fmla="*/ 0 w 128"/>
                <a:gd name="T3" fmla="*/ 54 h 111"/>
                <a:gd name="T4" fmla="*/ 34 w 128"/>
                <a:gd name="T5" fmla="*/ 0 h 111"/>
                <a:gd name="T6" fmla="*/ 97 w 128"/>
                <a:gd name="T7" fmla="*/ 0 h 111"/>
                <a:gd name="T8" fmla="*/ 128 w 128"/>
                <a:gd name="T9" fmla="*/ 54 h 111"/>
                <a:gd name="T10" fmla="*/ 97 w 128"/>
                <a:gd name="T11" fmla="*/ 111 h 111"/>
                <a:gd name="T12" fmla="*/ 34 w 128"/>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128" h="111">
                  <a:moveTo>
                    <a:pt x="34" y="111"/>
                  </a:moveTo>
                  <a:lnTo>
                    <a:pt x="0" y="54"/>
                  </a:lnTo>
                  <a:lnTo>
                    <a:pt x="34" y="0"/>
                  </a:lnTo>
                  <a:lnTo>
                    <a:pt x="97" y="0"/>
                  </a:lnTo>
                  <a:lnTo>
                    <a:pt x="128" y="54"/>
                  </a:lnTo>
                  <a:lnTo>
                    <a:pt x="97" y="111"/>
                  </a:lnTo>
                  <a:lnTo>
                    <a:pt x="34" y="111"/>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grpSp>
      <p:sp>
        <p:nvSpPr>
          <p:cNvPr id="38" name="Oval 37">
            <a:extLst>
              <a:ext uri="{FF2B5EF4-FFF2-40B4-BE49-F238E27FC236}">
                <a16:creationId xmlns:a16="http://schemas.microsoft.com/office/drawing/2014/main" id="{7E88EF97-61AE-4D76-9E60-25BE0D743D3A}"/>
              </a:ext>
            </a:extLst>
          </p:cNvPr>
          <p:cNvSpPr/>
          <p:nvPr/>
        </p:nvSpPr>
        <p:spPr bwMode="auto">
          <a:xfrm rot="5400000">
            <a:off x="9089247" y="297794"/>
            <a:ext cx="546309" cy="53905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9" name="Freeform 5">
            <a:extLst>
              <a:ext uri="{FF2B5EF4-FFF2-40B4-BE49-F238E27FC236}">
                <a16:creationId xmlns:a16="http://schemas.microsoft.com/office/drawing/2014/main" id="{ED836FEC-6904-41A4-B7D5-BBA3DD5E1709}"/>
              </a:ext>
            </a:extLst>
          </p:cNvPr>
          <p:cNvSpPr>
            <a:spLocks noEditPoints="1"/>
          </p:cNvSpPr>
          <p:nvPr/>
        </p:nvSpPr>
        <p:spPr bwMode="auto">
          <a:xfrm>
            <a:off x="9241613" y="431258"/>
            <a:ext cx="239683" cy="256592"/>
          </a:xfrm>
          <a:custGeom>
            <a:avLst/>
            <a:gdLst>
              <a:gd name="T0" fmla="*/ 120 w 120"/>
              <a:gd name="T1" fmla="*/ 120 h 120"/>
              <a:gd name="T2" fmla="*/ 120 w 120"/>
              <a:gd name="T3" fmla="*/ 0 h 120"/>
              <a:gd name="T4" fmla="*/ 0 w 120"/>
              <a:gd name="T5" fmla="*/ 0 h 120"/>
              <a:gd name="T6" fmla="*/ 0 w 120"/>
              <a:gd name="T7" fmla="*/ 120 h 120"/>
              <a:gd name="T8" fmla="*/ 24 w 120"/>
              <a:gd name="T9" fmla="*/ 120 h 120"/>
              <a:gd name="T10" fmla="*/ 24 w 120"/>
              <a:gd name="T11" fmla="*/ 116 h 120"/>
              <a:gd name="T12" fmla="*/ 60 w 120"/>
              <a:gd name="T13" fmla="*/ 80 h 120"/>
              <a:gd name="T14" fmla="*/ 96 w 120"/>
              <a:gd name="T15" fmla="*/ 116 h 120"/>
              <a:gd name="T16" fmla="*/ 96 w 120"/>
              <a:gd name="T17" fmla="*/ 120 h 120"/>
              <a:gd name="T18" fmla="*/ 120 w 120"/>
              <a:gd name="T19" fmla="*/ 120 h 120"/>
              <a:gd name="T20" fmla="*/ 77 w 120"/>
              <a:gd name="T21" fmla="*/ 75 h 120"/>
              <a:gd name="T22" fmla="*/ 92 w 120"/>
              <a:gd name="T23" fmla="*/ 48 h 120"/>
              <a:gd name="T24" fmla="*/ 60 w 120"/>
              <a:gd name="T25" fmla="*/ 16 h 120"/>
              <a:gd name="T26" fmla="*/ 28 w 120"/>
              <a:gd name="T27" fmla="*/ 48 h 120"/>
              <a:gd name="T28" fmla="*/ 43 w 120"/>
              <a:gd name="T29" fmla="*/ 75 h 120"/>
              <a:gd name="T30" fmla="*/ 16 w 120"/>
              <a:gd name="T31" fmla="*/ 112 h 120"/>
              <a:gd name="T32" fmla="*/ 8 w 120"/>
              <a:gd name="T33" fmla="*/ 112 h 120"/>
              <a:gd name="T34" fmla="*/ 8 w 120"/>
              <a:gd name="T35" fmla="*/ 8 h 120"/>
              <a:gd name="T36" fmla="*/ 112 w 120"/>
              <a:gd name="T37" fmla="*/ 8 h 120"/>
              <a:gd name="T38" fmla="*/ 112 w 120"/>
              <a:gd name="T39" fmla="*/ 112 h 120"/>
              <a:gd name="T40" fmla="*/ 104 w 120"/>
              <a:gd name="T41" fmla="*/ 112 h 120"/>
              <a:gd name="T42" fmla="*/ 77 w 120"/>
              <a:gd name="T43" fmla="*/ 75 h 120"/>
              <a:gd name="T44" fmla="*/ 60 w 120"/>
              <a:gd name="T45" fmla="*/ 72 h 120"/>
              <a:gd name="T46" fmla="*/ 36 w 120"/>
              <a:gd name="T47" fmla="*/ 48 h 120"/>
              <a:gd name="T48" fmla="*/ 60 w 120"/>
              <a:gd name="T49" fmla="*/ 24 h 120"/>
              <a:gd name="T50" fmla="*/ 84 w 120"/>
              <a:gd name="T51" fmla="*/ 48 h 120"/>
              <a:gd name="T52" fmla="*/ 60 w 120"/>
              <a:gd name="T53" fmla="*/ 7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120"/>
                </a:moveTo>
                <a:cubicBezTo>
                  <a:pt x="120" y="0"/>
                  <a:pt x="120" y="0"/>
                  <a:pt x="120" y="0"/>
                </a:cubicBez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lnTo>
                  <a:pt x="120" y="120"/>
                </a:lnTo>
                <a:close/>
                <a:moveTo>
                  <a:pt x="77" y="75"/>
                </a:moveTo>
                <a:cubicBezTo>
                  <a:pt x="86" y="70"/>
                  <a:pt x="92" y="60"/>
                  <a:pt x="92" y="48"/>
                </a:cubicBezTo>
                <a:cubicBezTo>
                  <a:pt x="92" y="30"/>
                  <a:pt x="78" y="16"/>
                  <a:pt x="60" y="16"/>
                </a:cubicBezTo>
                <a:cubicBezTo>
                  <a:pt x="42" y="16"/>
                  <a:pt x="28" y="30"/>
                  <a:pt x="28" y="48"/>
                </a:cubicBezTo>
                <a:cubicBezTo>
                  <a:pt x="28" y="60"/>
                  <a:pt x="34" y="70"/>
                  <a:pt x="43" y="75"/>
                </a:cubicBezTo>
                <a:cubicBezTo>
                  <a:pt x="29" y="81"/>
                  <a:pt x="18" y="95"/>
                  <a:pt x="16" y="112"/>
                </a:cubicBezTo>
                <a:cubicBezTo>
                  <a:pt x="8" y="112"/>
                  <a:pt x="8" y="112"/>
                  <a:pt x="8" y="112"/>
                </a:cubicBezTo>
                <a:cubicBezTo>
                  <a:pt x="8" y="8"/>
                  <a:pt x="8" y="8"/>
                  <a:pt x="8" y="8"/>
                </a:cubicBezTo>
                <a:cubicBezTo>
                  <a:pt x="112" y="8"/>
                  <a:pt x="112" y="8"/>
                  <a:pt x="112" y="8"/>
                </a:cubicBezTo>
                <a:cubicBezTo>
                  <a:pt x="112" y="112"/>
                  <a:pt x="112" y="112"/>
                  <a:pt x="112" y="112"/>
                </a:cubicBezTo>
                <a:cubicBezTo>
                  <a:pt x="104" y="112"/>
                  <a:pt x="104" y="112"/>
                  <a:pt x="104" y="112"/>
                </a:cubicBezTo>
                <a:cubicBezTo>
                  <a:pt x="102" y="95"/>
                  <a:pt x="91" y="81"/>
                  <a:pt x="77" y="75"/>
                </a:cubicBezTo>
                <a:moveTo>
                  <a:pt x="60" y="72"/>
                </a:moveTo>
                <a:cubicBezTo>
                  <a:pt x="47" y="72"/>
                  <a:pt x="36" y="61"/>
                  <a:pt x="36" y="48"/>
                </a:cubicBezTo>
                <a:cubicBezTo>
                  <a:pt x="36" y="35"/>
                  <a:pt x="47" y="24"/>
                  <a:pt x="60" y="24"/>
                </a:cubicBezTo>
                <a:cubicBezTo>
                  <a:pt x="73" y="24"/>
                  <a:pt x="84" y="35"/>
                  <a:pt x="84" y="48"/>
                </a:cubicBezTo>
                <a:cubicBezTo>
                  <a:pt x="84" y="61"/>
                  <a:pt x="73" y="72"/>
                  <a:pt x="60" y="72"/>
                </a:cubicBezTo>
              </a:path>
            </a:pathLst>
          </a:custGeom>
          <a:solidFill>
            <a:schemeClr val="bg1"/>
          </a:solidFill>
          <a:ln w="3175" cap="flat" cmpd="sng" algn="ctr">
            <a:solidFill>
              <a:schemeClr val="bg1"/>
            </a:solidFill>
            <a:prstDash val="solid"/>
            <a:headEnd type="none" w="med" len="med"/>
            <a:tailEnd type="none" w="med" len="med"/>
          </a:ln>
          <a:effectLst/>
        </p:spPr>
        <p:txBody>
          <a:bodyPr vert="horz" wrap="square" lIns="0" tIns="44814" rIns="0" bIns="44814" numCol="1" rtlCol="0" anchor="ctr" anchorCtr="0" compatLnSpc="1">
            <a:prstTxWarp prst="textNoShape">
              <a:avLst/>
            </a:prstTxWarp>
          </a:bodyPr>
          <a:lstStyle/>
          <a:p>
            <a:pPr algn="ctr" defTabSz="895923" fontAlgn="base">
              <a:spcBef>
                <a:spcPct val="0"/>
              </a:spcBef>
              <a:spcAft>
                <a:spcPct val="0"/>
              </a:spcAft>
            </a:pPr>
            <a:endParaRPr lang="en-US" sz="1922" kern="0">
              <a:gradFill>
                <a:gsLst>
                  <a:gs pos="0">
                    <a:srgbClr val="FFFFFF"/>
                  </a:gs>
                  <a:gs pos="100000">
                    <a:srgbClr val="FFFFFF"/>
                  </a:gs>
                </a:gsLst>
                <a:lin ang="5400000" scaled="0"/>
              </a:gradFill>
              <a:latin typeface="Segoe UI Semilight"/>
            </a:endParaRPr>
          </a:p>
        </p:txBody>
      </p:sp>
      <p:sp>
        <p:nvSpPr>
          <p:cNvPr id="2" name="Rectangle 1">
            <a:extLst>
              <a:ext uri="{FF2B5EF4-FFF2-40B4-BE49-F238E27FC236}">
                <a16:creationId xmlns:a16="http://schemas.microsoft.com/office/drawing/2014/main" id="{8CE527AB-C1AA-4634-B1F5-714CE7AE83A9}"/>
              </a:ext>
            </a:extLst>
          </p:cNvPr>
          <p:cNvSpPr/>
          <p:nvPr/>
        </p:nvSpPr>
        <p:spPr>
          <a:xfrm>
            <a:off x="99074" y="108274"/>
            <a:ext cx="8861096" cy="935351"/>
          </a:xfrm>
          <a:prstGeom prst="rect">
            <a:avLst/>
          </a:prstGeom>
        </p:spPr>
        <p:txBody>
          <a:bodyPr wrap="square">
            <a:spAutoFit/>
          </a:bodyPr>
          <a:lstStyle/>
          <a:p>
            <a:r>
              <a:rPr lang="en-US" sz="2745" b="1"/>
              <a:t>BUILT-IN INTELLIGENCE AND RECOMMENDATIONS FOR USERS</a:t>
            </a:r>
          </a:p>
        </p:txBody>
      </p:sp>
    </p:spTree>
    <p:extLst>
      <p:ext uri="{BB962C8B-B14F-4D97-AF65-F5344CB8AC3E}">
        <p14:creationId xmlns:p14="http://schemas.microsoft.com/office/powerpoint/2010/main" val="2154666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46B17984-4309-4DD4-8B44-E65931C7EB2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528240" y="1221477"/>
            <a:ext cx="7219556" cy="3731611"/>
          </a:xfrm>
          <a:prstGeom prst="rect">
            <a:avLst/>
          </a:prstGeom>
        </p:spPr>
      </p:pic>
      <p:sp>
        <p:nvSpPr>
          <p:cNvPr id="40" name="Title 2">
            <a:extLst>
              <a:ext uri="{FF2B5EF4-FFF2-40B4-BE49-F238E27FC236}">
                <a16:creationId xmlns:a16="http://schemas.microsoft.com/office/drawing/2014/main" id="{E6FD4DF0-DD67-4B89-A5BC-80237C92E11F}"/>
              </a:ext>
            </a:extLst>
          </p:cNvPr>
          <p:cNvSpPr txBox="1">
            <a:spLocks/>
          </p:cNvSpPr>
          <p:nvPr/>
        </p:nvSpPr>
        <p:spPr>
          <a:xfrm>
            <a:off x="5873132" y="1439564"/>
            <a:ext cx="5120242" cy="899537"/>
          </a:xfrm>
          <a:prstGeom prst="rect">
            <a:avLst/>
          </a:prstGeom>
        </p:spPr>
        <p:txBody>
          <a:bodyPr anchor="ct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00000"/>
              </a:lnSpc>
              <a:spcAft>
                <a:spcPts val="2353"/>
              </a:spcAft>
            </a:pPr>
            <a:br>
              <a:rPr lang="en-US" sz="2353" kern="0" cap="all" spc="118">
                <a:solidFill>
                  <a:schemeClr val="tx1"/>
                </a:solidFill>
                <a:latin typeface="+mn-lt"/>
                <a:ea typeface="Segoe UI Black" panose="020B0A02040204020203" pitchFamily="34" charset="0"/>
                <a:cs typeface="Segoe UI Black" panose="020B0A02040204020203" pitchFamily="34" charset="0"/>
              </a:rPr>
            </a:br>
            <a:br>
              <a:rPr lang="en-US" sz="2353" kern="0" cap="all" spc="118">
                <a:solidFill>
                  <a:schemeClr val="tx1"/>
                </a:solidFill>
                <a:latin typeface="+mn-lt"/>
                <a:ea typeface="Segoe UI Black" panose="020B0A02040204020203" pitchFamily="34" charset="0"/>
                <a:cs typeface="Segoe UI Black" panose="020B0A02040204020203" pitchFamily="34" charset="0"/>
              </a:rPr>
            </a:br>
            <a:br>
              <a:rPr lang="en-US" sz="2353" kern="0" cap="all" spc="118">
                <a:solidFill>
                  <a:schemeClr val="tx1"/>
                </a:solidFill>
                <a:latin typeface="+mn-lt"/>
                <a:ea typeface="Segoe UI Black" panose="020B0A02040204020203" pitchFamily="34" charset="0"/>
                <a:cs typeface="Segoe UI Black" panose="020B0A02040204020203" pitchFamily="34" charset="0"/>
              </a:rPr>
            </a:br>
            <a:endParaRPr lang="en-US" sz="2353" kern="0" cap="all" spc="118">
              <a:solidFill>
                <a:schemeClr val="tx1"/>
              </a:solidFill>
              <a:latin typeface="+mn-lt"/>
              <a:ea typeface="Segoe UI Black" panose="020B0A02040204020203" pitchFamily="34" charset="0"/>
              <a:cs typeface="Segoe UI Black" panose="020B0A02040204020203" pitchFamily="34" charset="0"/>
            </a:endParaRPr>
          </a:p>
          <a:p>
            <a:pPr>
              <a:lnSpc>
                <a:spcPct val="100000"/>
              </a:lnSpc>
              <a:spcAft>
                <a:spcPts val="2353"/>
              </a:spcAft>
            </a:pPr>
            <a:endParaRPr lang="en-US" sz="2353" b="1" kern="0" cap="all" spc="118">
              <a:solidFill>
                <a:schemeClr val="tx1"/>
              </a:solidFill>
              <a:latin typeface="+mn-lt"/>
              <a:ea typeface="Segoe UI Black" panose="020B0A02040204020203" pitchFamily="34" charset="0"/>
              <a:cs typeface="Segoe UI Black" panose="020B0A02040204020203" pitchFamily="34" charset="0"/>
            </a:endParaRPr>
          </a:p>
        </p:txBody>
      </p:sp>
      <p:pic>
        <p:nvPicPr>
          <p:cNvPr id="42" name="Picture 41">
            <a:extLst>
              <a:ext uri="{FF2B5EF4-FFF2-40B4-BE49-F238E27FC236}">
                <a16:creationId xmlns:a16="http://schemas.microsoft.com/office/drawing/2014/main" id="{C7F8BE7B-400E-4D10-B7CB-F069F56C860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6225" b="11697"/>
          <a:stretch/>
        </p:blipFill>
        <p:spPr>
          <a:xfrm>
            <a:off x="5739415" y="1691846"/>
            <a:ext cx="4619157" cy="2659986"/>
          </a:xfrm>
          <a:prstGeom prst="rect">
            <a:avLst/>
          </a:prstGeom>
        </p:spPr>
      </p:pic>
      <p:sp>
        <p:nvSpPr>
          <p:cNvPr id="43" name="Title 2">
            <a:extLst>
              <a:ext uri="{FF2B5EF4-FFF2-40B4-BE49-F238E27FC236}">
                <a16:creationId xmlns:a16="http://schemas.microsoft.com/office/drawing/2014/main" id="{AE283C98-3652-45D7-BF5E-62D7746E2061}"/>
              </a:ext>
            </a:extLst>
          </p:cNvPr>
          <p:cNvSpPr txBox="1">
            <a:spLocks/>
          </p:cNvSpPr>
          <p:nvPr/>
        </p:nvSpPr>
        <p:spPr>
          <a:xfrm>
            <a:off x="349601" y="5272061"/>
            <a:ext cx="5120242" cy="899537"/>
          </a:xfrm>
          <a:prstGeom prst="rect">
            <a:avLst/>
          </a:prstGeom>
        </p:spPr>
        <p:txBody>
          <a:bodyPr anchor="ct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00000"/>
              </a:lnSpc>
              <a:spcAft>
                <a:spcPts val="2353"/>
              </a:spcAft>
            </a:pPr>
            <a:r>
              <a:rPr lang="en-US" sz="2353" kern="0" cap="all" spc="118">
                <a:solidFill>
                  <a:schemeClr val="tx1"/>
                </a:solidFill>
                <a:latin typeface="+mn-lt"/>
                <a:ea typeface="Segoe UI Black" panose="020B0A02040204020203" pitchFamily="34" charset="0"/>
                <a:cs typeface="Segoe UI Black" panose="020B0A02040204020203" pitchFamily="34" charset="0"/>
              </a:rPr>
              <a:t>Assess</a:t>
            </a:r>
            <a:r>
              <a:rPr lang="en-US" sz="2353" b="1" kern="0" cap="all" spc="118">
                <a:solidFill>
                  <a:schemeClr val="tx1"/>
                </a:solidFill>
                <a:latin typeface="+mn-lt"/>
                <a:ea typeface="Segoe UI Black" panose="020B0A02040204020203" pitchFamily="34" charset="0"/>
                <a:cs typeface="Segoe UI Black" panose="020B0A02040204020203" pitchFamily="34" charset="0"/>
              </a:rPr>
              <a:t> organizational security score </a:t>
            </a:r>
            <a:r>
              <a:rPr lang="en-US" sz="2353" kern="0" cap="all" spc="118">
                <a:solidFill>
                  <a:schemeClr val="tx1"/>
                </a:solidFill>
                <a:latin typeface="+mn-lt"/>
                <a:ea typeface="Segoe UI Black" panose="020B0A02040204020203" pitchFamily="34" charset="0"/>
                <a:cs typeface="Segoe UI Black" panose="020B0A02040204020203" pitchFamily="34" charset="0"/>
              </a:rPr>
              <a:t>including trends over time</a:t>
            </a:r>
            <a:br>
              <a:rPr lang="en-US" sz="2353" kern="0" cap="all" spc="118">
                <a:solidFill>
                  <a:schemeClr val="tx1"/>
                </a:solidFill>
                <a:latin typeface="+mn-lt"/>
                <a:ea typeface="Segoe UI Black" panose="020B0A02040204020203" pitchFamily="34" charset="0"/>
                <a:cs typeface="Segoe UI Black" panose="020B0A02040204020203" pitchFamily="34" charset="0"/>
              </a:rPr>
            </a:br>
            <a:br>
              <a:rPr lang="en-US" sz="2353" kern="0" cap="all" spc="118">
                <a:solidFill>
                  <a:schemeClr val="tx1"/>
                </a:solidFill>
                <a:latin typeface="+mn-lt"/>
                <a:ea typeface="Segoe UI Black" panose="020B0A02040204020203" pitchFamily="34" charset="0"/>
                <a:cs typeface="Segoe UI Black" panose="020B0A02040204020203" pitchFamily="34" charset="0"/>
              </a:rPr>
            </a:br>
            <a:endParaRPr lang="en-US" sz="2353" kern="0" cap="all" spc="118">
              <a:solidFill>
                <a:schemeClr val="tx1"/>
              </a:solidFill>
              <a:latin typeface="+mn-lt"/>
              <a:ea typeface="Segoe UI Black" panose="020B0A02040204020203" pitchFamily="34" charset="0"/>
              <a:cs typeface="Segoe UI Black" panose="020B0A02040204020203" pitchFamily="34" charset="0"/>
            </a:endParaRPr>
          </a:p>
        </p:txBody>
      </p:sp>
      <p:sp>
        <p:nvSpPr>
          <p:cNvPr id="38" name="Title 2">
            <a:extLst>
              <a:ext uri="{FF2B5EF4-FFF2-40B4-BE49-F238E27FC236}">
                <a16:creationId xmlns:a16="http://schemas.microsoft.com/office/drawing/2014/main" id="{384DEE6F-EC42-4157-89D4-0D7B24B72BD1}"/>
              </a:ext>
            </a:extLst>
          </p:cNvPr>
          <p:cNvSpPr txBox="1">
            <a:spLocks/>
          </p:cNvSpPr>
          <p:nvPr/>
        </p:nvSpPr>
        <p:spPr>
          <a:xfrm>
            <a:off x="349601" y="2837269"/>
            <a:ext cx="5120242" cy="899537"/>
          </a:xfrm>
          <a:prstGeom prst="rect">
            <a:avLst/>
          </a:prstGeom>
        </p:spPr>
        <p:txBody>
          <a:bodyPr anchor="ct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00000"/>
              </a:lnSpc>
              <a:spcAft>
                <a:spcPts val="2353"/>
              </a:spcAft>
            </a:pPr>
            <a:r>
              <a:rPr lang="en-US" sz="2353" kern="0" cap="all" spc="118" dirty="0">
                <a:ln>
                  <a:noFill/>
                </a:ln>
                <a:solidFill>
                  <a:srgbClr val="505050"/>
                </a:solidFill>
                <a:latin typeface="Segoe UI"/>
                <a:ea typeface="Segoe UI Black" panose="020B0A02040204020203" pitchFamily="34" charset="0"/>
                <a:cs typeface="Segoe UI Black" panose="020B0A02040204020203" pitchFamily="34" charset="0"/>
              </a:rPr>
              <a:t>Recommendations driven </a:t>
            </a:r>
            <a:br>
              <a:rPr lang="en-US" sz="2353" kern="0" cap="all" spc="118" dirty="0">
                <a:ln>
                  <a:noFill/>
                </a:ln>
                <a:solidFill>
                  <a:srgbClr val="505050"/>
                </a:solidFill>
                <a:latin typeface="Segoe UI"/>
                <a:ea typeface="Segoe UI Black" panose="020B0A02040204020203" pitchFamily="34" charset="0"/>
                <a:cs typeface="Segoe UI Black" panose="020B0A02040204020203" pitchFamily="34" charset="0"/>
              </a:rPr>
            </a:br>
            <a:r>
              <a:rPr lang="en-US" sz="2353" kern="0" cap="all" spc="118" dirty="0">
                <a:ln>
                  <a:noFill/>
                </a:ln>
                <a:solidFill>
                  <a:srgbClr val="505050"/>
                </a:solidFill>
                <a:latin typeface="Segoe UI"/>
                <a:ea typeface="Segoe UI Black" panose="020B0A02040204020203" pitchFamily="34" charset="0"/>
                <a:cs typeface="Segoe UI Black" panose="020B0A02040204020203" pitchFamily="34" charset="0"/>
              </a:rPr>
              <a:t>by your endpoints FOR </a:t>
            </a:r>
            <a:r>
              <a:rPr lang="en-US" sz="2353" b="1" kern="0" cap="all" spc="118" dirty="0">
                <a:ln>
                  <a:noFill/>
                </a:ln>
                <a:solidFill>
                  <a:srgbClr val="505050"/>
                </a:solidFill>
                <a:latin typeface="Segoe UI"/>
                <a:ea typeface="Segoe UI Black" panose="020B0A02040204020203" pitchFamily="34" charset="0"/>
                <a:cs typeface="Segoe UI Black" panose="020B0A02040204020203" pitchFamily="34" charset="0"/>
              </a:rPr>
              <a:t>ENHANCED SECURITY</a:t>
            </a:r>
            <a:endParaRPr lang="en-US" sz="2353" kern="0" cap="all" spc="118" dirty="0">
              <a:solidFill>
                <a:schemeClr val="tx1"/>
              </a:solidFill>
              <a:latin typeface="+mn-lt"/>
              <a:ea typeface="Segoe UI Black" panose="020B0A02040204020203" pitchFamily="34" charset="0"/>
              <a:cs typeface="Segoe UI Black" panose="020B0A02040204020203" pitchFamily="34" charset="0"/>
            </a:endParaRPr>
          </a:p>
          <a:p>
            <a:pPr>
              <a:lnSpc>
                <a:spcPct val="100000"/>
              </a:lnSpc>
              <a:spcAft>
                <a:spcPts val="2353"/>
              </a:spcAft>
            </a:pPr>
            <a:r>
              <a:rPr lang="en-US" sz="2353" kern="0" cap="all" spc="118" dirty="0">
                <a:solidFill>
                  <a:schemeClr val="tx1"/>
                </a:solidFill>
                <a:latin typeface="+mn-lt"/>
                <a:ea typeface="Segoe UI Black" panose="020B0A02040204020203" pitchFamily="34" charset="0"/>
                <a:cs typeface="Segoe UI Black" panose="020B0A02040204020203" pitchFamily="34" charset="0"/>
              </a:rPr>
              <a:t>alerts come with recommendation for </a:t>
            </a:r>
            <a:r>
              <a:rPr lang="en-US" sz="2353" b="1" kern="0" cap="all" spc="118" dirty="0">
                <a:solidFill>
                  <a:schemeClr val="tx1"/>
                </a:solidFill>
                <a:latin typeface="+mn-lt"/>
                <a:ea typeface="Segoe UI Black" panose="020B0A02040204020203" pitchFamily="34" charset="0"/>
                <a:cs typeface="Segoe UI Black" panose="020B0A02040204020203" pitchFamily="34" charset="0"/>
              </a:rPr>
              <a:t>remediation of threats and future risks</a:t>
            </a:r>
          </a:p>
          <a:p>
            <a:pPr>
              <a:lnSpc>
                <a:spcPct val="100000"/>
              </a:lnSpc>
              <a:spcAft>
                <a:spcPts val="2353"/>
              </a:spcAft>
            </a:pPr>
            <a:endParaRPr lang="en-US" sz="2353" b="1" kern="0" cap="all" spc="118" dirty="0">
              <a:solidFill>
                <a:schemeClr val="tx1"/>
              </a:solidFill>
              <a:latin typeface="+mn-lt"/>
              <a:ea typeface="Segoe UI Black" panose="020B0A02040204020203" pitchFamily="34" charset="0"/>
              <a:cs typeface="Segoe UI Black" panose="020B0A02040204020203" pitchFamily="34" charset="0"/>
            </a:endParaRPr>
          </a:p>
        </p:txBody>
      </p:sp>
      <p:sp>
        <p:nvSpPr>
          <p:cNvPr id="44" name="Data Text">
            <a:extLst>
              <a:ext uri="{FF2B5EF4-FFF2-40B4-BE49-F238E27FC236}">
                <a16:creationId xmlns:a16="http://schemas.microsoft.com/office/drawing/2014/main" id="{45BC5D23-6EC5-4451-AE4B-9661C926BFA8}"/>
              </a:ext>
            </a:extLst>
          </p:cNvPr>
          <p:cNvSpPr/>
          <p:nvPr/>
        </p:nvSpPr>
        <p:spPr>
          <a:xfrm>
            <a:off x="9870611" y="90649"/>
            <a:ext cx="388012" cy="115426"/>
          </a:xfrm>
          <a:prstGeom prst="rect">
            <a:avLst/>
          </a:prstGeom>
        </p:spPr>
        <p:txBody>
          <a:bodyPr wrap="none" lIns="0" tIns="0" rIns="0" bIns="0">
            <a:noAutofit/>
          </a:bodyPr>
          <a:lstStyle/>
          <a:p>
            <a:pPr algn="ctr" defTabSz="878441" fontAlgn="base">
              <a:lnSpc>
                <a:spcPct val="90000"/>
              </a:lnSpc>
              <a:spcBef>
                <a:spcPct val="0"/>
              </a:spcBef>
              <a:spcAft>
                <a:spcPct val="0"/>
              </a:spcAft>
              <a:defRPr/>
            </a:pPr>
            <a:r>
              <a:rPr lang="en-US" sz="1078" kern="0">
                <a:solidFill>
                  <a:schemeClr val="tx1">
                    <a:lumMod val="60000"/>
                    <a:lumOff val="40000"/>
                  </a:schemeClr>
                </a:solidFill>
              </a:rPr>
              <a:t>DEVICES</a:t>
            </a:r>
          </a:p>
        </p:txBody>
      </p:sp>
      <p:grpSp>
        <p:nvGrpSpPr>
          <p:cNvPr id="45" name="Group 44">
            <a:extLst>
              <a:ext uri="{FF2B5EF4-FFF2-40B4-BE49-F238E27FC236}">
                <a16:creationId xmlns:a16="http://schemas.microsoft.com/office/drawing/2014/main" id="{44236ECB-2058-4D00-B3EC-171DC2B5B31A}"/>
              </a:ext>
            </a:extLst>
          </p:cNvPr>
          <p:cNvGrpSpPr/>
          <p:nvPr/>
        </p:nvGrpSpPr>
        <p:grpSpPr>
          <a:xfrm>
            <a:off x="11194009" y="343156"/>
            <a:ext cx="518160" cy="518160"/>
            <a:chOff x="4926827" y="479579"/>
            <a:chExt cx="528550" cy="528550"/>
          </a:xfrm>
        </p:grpSpPr>
        <p:sp>
          <p:nvSpPr>
            <p:cNvPr id="46" name="Oval 45">
              <a:extLst>
                <a:ext uri="{FF2B5EF4-FFF2-40B4-BE49-F238E27FC236}">
                  <a16:creationId xmlns:a16="http://schemas.microsoft.com/office/drawing/2014/main" id="{23582A97-345B-4CFE-9BB7-5BCF5101F308}"/>
                </a:ext>
              </a:extLst>
            </p:cNvPr>
            <p:cNvSpPr/>
            <p:nvPr/>
          </p:nvSpPr>
          <p:spPr bwMode="auto">
            <a:xfrm rot="5400000">
              <a:off x="4926827" y="479579"/>
              <a:ext cx="528550" cy="52855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47" name="Group 30">
              <a:extLst>
                <a:ext uri="{FF2B5EF4-FFF2-40B4-BE49-F238E27FC236}">
                  <a16:creationId xmlns:a16="http://schemas.microsoft.com/office/drawing/2014/main" id="{D96955A5-A215-4FB6-AAE2-FF4E7C7DFD9A}"/>
                </a:ext>
              </a:extLst>
            </p:cNvPr>
            <p:cNvGrpSpPr>
              <a:grpSpLocks noChangeAspect="1"/>
            </p:cNvGrpSpPr>
            <p:nvPr/>
          </p:nvGrpSpPr>
          <p:grpSpPr bwMode="auto">
            <a:xfrm>
              <a:off x="5073598" y="627134"/>
              <a:ext cx="235004" cy="233443"/>
              <a:chOff x="4976" y="3801"/>
              <a:chExt cx="320" cy="334"/>
            </a:xfrm>
          </p:grpSpPr>
          <p:sp>
            <p:nvSpPr>
              <p:cNvPr id="48" name="Freeform 31">
                <a:extLst>
                  <a:ext uri="{FF2B5EF4-FFF2-40B4-BE49-F238E27FC236}">
                    <a16:creationId xmlns:a16="http://schemas.microsoft.com/office/drawing/2014/main" id="{74319788-9615-4668-9259-85E956DF81FB}"/>
                  </a:ext>
                </a:extLst>
              </p:cNvPr>
              <p:cNvSpPr>
                <a:spLocks/>
              </p:cNvSpPr>
              <p:nvPr/>
            </p:nvSpPr>
            <p:spPr bwMode="auto">
              <a:xfrm>
                <a:off x="5071" y="3912"/>
                <a:ext cx="128" cy="112"/>
              </a:xfrm>
              <a:custGeom>
                <a:avLst/>
                <a:gdLst>
                  <a:gd name="T0" fmla="*/ 31 w 128"/>
                  <a:gd name="T1" fmla="*/ 112 h 112"/>
                  <a:gd name="T2" fmla="*/ 0 w 128"/>
                  <a:gd name="T3" fmla="*/ 56 h 112"/>
                  <a:gd name="T4" fmla="*/ 31 w 128"/>
                  <a:gd name="T5" fmla="*/ 0 h 112"/>
                  <a:gd name="T6" fmla="*/ 97 w 128"/>
                  <a:gd name="T7" fmla="*/ 0 h 112"/>
                  <a:gd name="T8" fmla="*/ 128 w 128"/>
                  <a:gd name="T9" fmla="*/ 56 h 112"/>
                  <a:gd name="T10" fmla="*/ 97 w 128"/>
                  <a:gd name="T11" fmla="*/ 112 h 112"/>
                  <a:gd name="T12" fmla="*/ 31 w 128"/>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28" h="112">
                    <a:moveTo>
                      <a:pt x="31" y="112"/>
                    </a:moveTo>
                    <a:lnTo>
                      <a:pt x="0" y="56"/>
                    </a:lnTo>
                    <a:lnTo>
                      <a:pt x="31" y="0"/>
                    </a:lnTo>
                    <a:lnTo>
                      <a:pt x="97" y="0"/>
                    </a:lnTo>
                    <a:lnTo>
                      <a:pt x="128" y="56"/>
                    </a:lnTo>
                    <a:lnTo>
                      <a:pt x="97" y="112"/>
                    </a:lnTo>
                    <a:lnTo>
                      <a:pt x="31" y="112"/>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sp>
            <p:nvSpPr>
              <p:cNvPr id="49" name="Freeform 32">
                <a:extLst>
                  <a:ext uri="{FF2B5EF4-FFF2-40B4-BE49-F238E27FC236}">
                    <a16:creationId xmlns:a16="http://schemas.microsoft.com/office/drawing/2014/main" id="{7DD954F1-5883-4A28-A71B-1857F009D306}"/>
                  </a:ext>
                </a:extLst>
              </p:cNvPr>
              <p:cNvSpPr>
                <a:spLocks/>
              </p:cNvSpPr>
              <p:nvPr/>
            </p:nvSpPr>
            <p:spPr bwMode="auto">
              <a:xfrm>
                <a:off x="5170" y="3858"/>
                <a:ext cx="126" cy="110"/>
              </a:xfrm>
              <a:custGeom>
                <a:avLst/>
                <a:gdLst>
                  <a:gd name="T0" fmla="*/ 31 w 126"/>
                  <a:gd name="T1" fmla="*/ 110 h 110"/>
                  <a:gd name="T2" fmla="*/ 0 w 126"/>
                  <a:gd name="T3" fmla="*/ 54 h 110"/>
                  <a:gd name="T4" fmla="*/ 31 w 126"/>
                  <a:gd name="T5" fmla="*/ 0 h 110"/>
                  <a:gd name="T6" fmla="*/ 95 w 126"/>
                  <a:gd name="T7" fmla="*/ 0 h 110"/>
                  <a:gd name="T8" fmla="*/ 126 w 126"/>
                  <a:gd name="T9" fmla="*/ 54 h 110"/>
                  <a:gd name="T10" fmla="*/ 95 w 126"/>
                  <a:gd name="T11" fmla="*/ 110 h 110"/>
                  <a:gd name="T12" fmla="*/ 31 w 126"/>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26" h="110">
                    <a:moveTo>
                      <a:pt x="31" y="110"/>
                    </a:moveTo>
                    <a:lnTo>
                      <a:pt x="0" y="54"/>
                    </a:lnTo>
                    <a:lnTo>
                      <a:pt x="31" y="0"/>
                    </a:lnTo>
                    <a:lnTo>
                      <a:pt x="95" y="0"/>
                    </a:lnTo>
                    <a:lnTo>
                      <a:pt x="126" y="54"/>
                    </a:lnTo>
                    <a:lnTo>
                      <a:pt x="95" y="110"/>
                    </a:lnTo>
                    <a:lnTo>
                      <a:pt x="31" y="110"/>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sp>
            <p:nvSpPr>
              <p:cNvPr id="50" name="Freeform 33">
                <a:extLst>
                  <a:ext uri="{FF2B5EF4-FFF2-40B4-BE49-F238E27FC236}">
                    <a16:creationId xmlns:a16="http://schemas.microsoft.com/office/drawing/2014/main" id="{FC9054A5-938E-4E7E-9404-22CDC27EC896}"/>
                  </a:ext>
                </a:extLst>
              </p:cNvPr>
              <p:cNvSpPr>
                <a:spLocks/>
              </p:cNvSpPr>
              <p:nvPr/>
            </p:nvSpPr>
            <p:spPr bwMode="auto">
              <a:xfrm>
                <a:off x="5170" y="3968"/>
                <a:ext cx="126" cy="110"/>
              </a:xfrm>
              <a:custGeom>
                <a:avLst/>
                <a:gdLst>
                  <a:gd name="T0" fmla="*/ 31 w 126"/>
                  <a:gd name="T1" fmla="*/ 110 h 110"/>
                  <a:gd name="T2" fmla="*/ 0 w 126"/>
                  <a:gd name="T3" fmla="*/ 56 h 110"/>
                  <a:gd name="T4" fmla="*/ 31 w 126"/>
                  <a:gd name="T5" fmla="*/ 0 h 110"/>
                  <a:gd name="T6" fmla="*/ 95 w 126"/>
                  <a:gd name="T7" fmla="*/ 0 h 110"/>
                  <a:gd name="T8" fmla="*/ 126 w 126"/>
                  <a:gd name="T9" fmla="*/ 56 h 110"/>
                  <a:gd name="T10" fmla="*/ 95 w 126"/>
                  <a:gd name="T11" fmla="*/ 110 h 110"/>
                  <a:gd name="T12" fmla="*/ 31 w 126"/>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26" h="110">
                    <a:moveTo>
                      <a:pt x="31" y="110"/>
                    </a:moveTo>
                    <a:lnTo>
                      <a:pt x="0" y="56"/>
                    </a:lnTo>
                    <a:lnTo>
                      <a:pt x="31" y="0"/>
                    </a:lnTo>
                    <a:lnTo>
                      <a:pt x="95" y="0"/>
                    </a:lnTo>
                    <a:lnTo>
                      <a:pt x="126" y="56"/>
                    </a:lnTo>
                    <a:lnTo>
                      <a:pt x="95" y="110"/>
                    </a:lnTo>
                    <a:lnTo>
                      <a:pt x="31" y="110"/>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sp>
            <p:nvSpPr>
              <p:cNvPr id="51" name="Freeform 34">
                <a:extLst>
                  <a:ext uri="{FF2B5EF4-FFF2-40B4-BE49-F238E27FC236}">
                    <a16:creationId xmlns:a16="http://schemas.microsoft.com/office/drawing/2014/main" id="{A75CE390-CF7B-432A-8F21-D7586B61C1EC}"/>
                  </a:ext>
                </a:extLst>
              </p:cNvPr>
              <p:cNvSpPr>
                <a:spLocks/>
              </p:cNvSpPr>
              <p:nvPr/>
            </p:nvSpPr>
            <p:spPr bwMode="auto">
              <a:xfrm>
                <a:off x="4976" y="3858"/>
                <a:ext cx="126" cy="110"/>
              </a:xfrm>
              <a:custGeom>
                <a:avLst/>
                <a:gdLst>
                  <a:gd name="T0" fmla="*/ 32 w 126"/>
                  <a:gd name="T1" fmla="*/ 110 h 110"/>
                  <a:gd name="T2" fmla="*/ 0 w 126"/>
                  <a:gd name="T3" fmla="*/ 54 h 110"/>
                  <a:gd name="T4" fmla="*/ 32 w 126"/>
                  <a:gd name="T5" fmla="*/ 0 h 110"/>
                  <a:gd name="T6" fmla="*/ 95 w 126"/>
                  <a:gd name="T7" fmla="*/ 0 h 110"/>
                  <a:gd name="T8" fmla="*/ 126 w 126"/>
                  <a:gd name="T9" fmla="*/ 54 h 110"/>
                  <a:gd name="T10" fmla="*/ 95 w 126"/>
                  <a:gd name="T11" fmla="*/ 110 h 110"/>
                  <a:gd name="T12" fmla="*/ 32 w 126"/>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26" h="110">
                    <a:moveTo>
                      <a:pt x="32" y="110"/>
                    </a:moveTo>
                    <a:lnTo>
                      <a:pt x="0" y="54"/>
                    </a:lnTo>
                    <a:lnTo>
                      <a:pt x="32" y="0"/>
                    </a:lnTo>
                    <a:lnTo>
                      <a:pt x="95" y="0"/>
                    </a:lnTo>
                    <a:lnTo>
                      <a:pt x="126" y="54"/>
                    </a:lnTo>
                    <a:lnTo>
                      <a:pt x="95" y="110"/>
                    </a:lnTo>
                    <a:lnTo>
                      <a:pt x="32" y="110"/>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sp>
            <p:nvSpPr>
              <p:cNvPr id="52" name="Freeform 35">
                <a:extLst>
                  <a:ext uri="{FF2B5EF4-FFF2-40B4-BE49-F238E27FC236}">
                    <a16:creationId xmlns:a16="http://schemas.microsoft.com/office/drawing/2014/main" id="{EEEC06E7-71CC-42B0-A694-9871B6C4BF15}"/>
                  </a:ext>
                </a:extLst>
              </p:cNvPr>
              <p:cNvSpPr>
                <a:spLocks/>
              </p:cNvSpPr>
              <p:nvPr/>
            </p:nvSpPr>
            <p:spPr bwMode="auto">
              <a:xfrm>
                <a:off x="5073" y="4024"/>
                <a:ext cx="128" cy="111"/>
              </a:xfrm>
              <a:custGeom>
                <a:avLst/>
                <a:gdLst>
                  <a:gd name="T0" fmla="*/ 34 w 128"/>
                  <a:gd name="T1" fmla="*/ 111 h 111"/>
                  <a:gd name="T2" fmla="*/ 0 w 128"/>
                  <a:gd name="T3" fmla="*/ 54 h 111"/>
                  <a:gd name="T4" fmla="*/ 34 w 128"/>
                  <a:gd name="T5" fmla="*/ 0 h 111"/>
                  <a:gd name="T6" fmla="*/ 97 w 128"/>
                  <a:gd name="T7" fmla="*/ 0 h 111"/>
                  <a:gd name="T8" fmla="*/ 128 w 128"/>
                  <a:gd name="T9" fmla="*/ 54 h 111"/>
                  <a:gd name="T10" fmla="*/ 97 w 128"/>
                  <a:gd name="T11" fmla="*/ 111 h 111"/>
                  <a:gd name="T12" fmla="*/ 34 w 128"/>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128" h="111">
                    <a:moveTo>
                      <a:pt x="34" y="111"/>
                    </a:moveTo>
                    <a:lnTo>
                      <a:pt x="0" y="54"/>
                    </a:lnTo>
                    <a:lnTo>
                      <a:pt x="34" y="0"/>
                    </a:lnTo>
                    <a:lnTo>
                      <a:pt x="97" y="0"/>
                    </a:lnTo>
                    <a:lnTo>
                      <a:pt x="128" y="54"/>
                    </a:lnTo>
                    <a:lnTo>
                      <a:pt x="97" y="111"/>
                    </a:lnTo>
                    <a:lnTo>
                      <a:pt x="34" y="111"/>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sp>
            <p:nvSpPr>
              <p:cNvPr id="53" name="Freeform 36">
                <a:extLst>
                  <a:ext uri="{FF2B5EF4-FFF2-40B4-BE49-F238E27FC236}">
                    <a16:creationId xmlns:a16="http://schemas.microsoft.com/office/drawing/2014/main" id="{0E271184-AD67-4172-8CC0-7A721773BD5E}"/>
                  </a:ext>
                </a:extLst>
              </p:cNvPr>
              <p:cNvSpPr>
                <a:spLocks/>
              </p:cNvSpPr>
              <p:nvPr/>
            </p:nvSpPr>
            <p:spPr bwMode="auto">
              <a:xfrm>
                <a:off x="5071" y="3801"/>
                <a:ext cx="128" cy="111"/>
              </a:xfrm>
              <a:custGeom>
                <a:avLst/>
                <a:gdLst>
                  <a:gd name="T0" fmla="*/ 31 w 128"/>
                  <a:gd name="T1" fmla="*/ 111 h 111"/>
                  <a:gd name="T2" fmla="*/ 0 w 128"/>
                  <a:gd name="T3" fmla="*/ 57 h 111"/>
                  <a:gd name="T4" fmla="*/ 31 w 128"/>
                  <a:gd name="T5" fmla="*/ 0 h 111"/>
                  <a:gd name="T6" fmla="*/ 97 w 128"/>
                  <a:gd name="T7" fmla="*/ 0 h 111"/>
                  <a:gd name="T8" fmla="*/ 128 w 128"/>
                  <a:gd name="T9" fmla="*/ 57 h 111"/>
                  <a:gd name="T10" fmla="*/ 97 w 128"/>
                  <a:gd name="T11" fmla="*/ 111 h 111"/>
                  <a:gd name="T12" fmla="*/ 31 w 128"/>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128" h="111">
                    <a:moveTo>
                      <a:pt x="31" y="111"/>
                    </a:moveTo>
                    <a:lnTo>
                      <a:pt x="0" y="57"/>
                    </a:lnTo>
                    <a:lnTo>
                      <a:pt x="31" y="0"/>
                    </a:lnTo>
                    <a:lnTo>
                      <a:pt x="97" y="0"/>
                    </a:lnTo>
                    <a:lnTo>
                      <a:pt x="128" y="57"/>
                    </a:lnTo>
                    <a:lnTo>
                      <a:pt x="97" y="111"/>
                    </a:lnTo>
                    <a:lnTo>
                      <a:pt x="31" y="111"/>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grpSp>
      </p:grpSp>
      <p:grpSp>
        <p:nvGrpSpPr>
          <p:cNvPr id="54" name="Group 53">
            <a:extLst>
              <a:ext uri="{FF2B5EF4-FFF2-40B4-BE49-F238E27FC236}">
                <a16:creationId xmlns:a16="http://schemas.microsoft.com/office/drawing/2014/main" id="{EC90D4C5-C1BD-4BE9-AB37-2D55D5A0F81F}"/>
              </a:ext>
            </a:extLst>
          </p:cNvPr>
          <p:cNvGrpSpPr/>
          <p:nvPr/>
        </p:nvGrpSpPr>
        <p:grpSpPr>
          <a:xfrm>
            <a:off x="10467583" y="329427"/>
            <a:ext cx="518160" cy="518160"/>
            <a:chOff x="5953965" y="479580"/>
            <a:chExt cx="528550" cy="528550"/>
          </a:xfrm>
        </p:grpSpPr>
        <p:sp>
          <p:nvSpPr>
            <p:cNvPr id="55" name="Oval 54">
              <a:extLst>
                <a:ext uri="{FF2B5EF4-FFF2-40B4-BE49-F238E27FC236}">
                  <a16:creationId xmlns:a16="http://schemas.microsoft.com/office/drawing/2014/main" id="{908ED1D6-2A7F-4C69-9FC9-F5D31EF03D0A}"/>
                </a:ext>
              </a:extLst>
            </p:cNvPr>
            <p:cNvSpPr/>
            <p:nvPr/>
          </p:nvSpPr>
          <p:spPr bwMode="auto">
            <a:xfrm rot="5400000">
              <a:off x="5953965" y="479580"/>
              <a:ext cx="528550" cy="52855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56" name="Group 14">
              <a:extLst>
                <a:ext uri="{FF2B5EF4-FFF2-40B4-BE49-F238E27FC236}">
                  <a16:creationId xmlns:a16="http://schemas.microsoft.com/office/drawing/2014/main" id="{11AA4FF7-0C8D-4B41-9FDA-87870278E3C2}"/>
                </a:ext>
              </a:extLst>
            </p:cNvPr>
            <p:cNvGrpSpPr>
              <a:grpSpLocks noChangeAspect="1"/>
            </p:cNvGrpSpPr>
            <p:nvPr/>
          </p:nvGrpSpPr>
          <p:grpSpPr bwMode="auto">
            <a:xfrm>
              <a:off x="6127578" y="623417"/>
              <a:ext cx="181296" cy="240879"/>
              <a:chOff x="5564" y="2790"/>
              <a:chExt cx="198" cy="290"/>
            </a:xfrm>
            <a:solidFill>
              <a:schemeClr val="tx2"/>
            </a:solidFill>
          </p:grpSpPr>
          <p:sp>
            <p:nvSpPr>
              <p:cNvPr id="57" name="Freeform 15">
                <a:extLst>
                  <a:ext uri="{FF2B5EF4-FFF2-40B4-BE49-F238E27FC236}">
                    <a16:creationId xmlns:a16="http://schemas.microsoft.com/office/drawing/2014/main" id="{ED788A05-BCF4-419E-8BCB-78E7D39B9A66}"/>
                  </a:ext>
                </a:extLst>
              </p:cNvPr>
              <p:cNvSpPr>
                <a:spLocks noEditPoints="1"/>
              </p:cNvSpPr>
              <p:nvPr/>
            </p:nvSpPr>
            <p:spPr bwMode="auto">
              <a:xfrm>
                <a:off x="5564" y="2790"/>
                <a:ext cx="89" cy="87"/>
              </a:xfrm>
              <a:custGeom>
                <a:avLst/>
                <a:gdLst>
                  <a:gd name="T0" fmla="*/ 89 w 89"/>
                  <a:gd name="T1" fmla="*/ 87 h 87"/>
                  <a:gd name="T2" fmla="*/ 0 w 89"/>
                  <a:gd name="T3" fmla="*/ 87 h 87"/>
                  <a:gd name="T4" fmla="*/ 0 w 89"/>
                  <a:gd name="T5" fmla="*/ 0 h 87"/>
                  <a:gd name="T6" fmla="*/ 89 w 89"/>
                  <a:gd name="T7" fmla="*/ 0 h 87"/>
                  <a:gd name="T8" fmla="*/ 89 w 89"/>
                  <a:gd name="T9" fmla="*/ 87 h 87"/>
                  <a:gd name="T10" fmla="*/ 20 w 89"/>
                  <a:gd name="T11" fmla="*/ 68 h 87"/>
                  <a:gd name="T12" fmla="*/ 69 w 89"/>
                  <a:gd name="T13" fmla="*/ 68 h 87"/>
                  <a:gd name="T14" fmla="*/ 69 w 89"/>
                  <a:gd name="T15" fmla="*/ 19 h 87"/>
                  <a:gd name="T16" fmla="*/ 20 w 89"/>
                  <a:gd name="T17" fmla="*/ 19 h 87"/>
                  <a:gd name="T18" fmla="*/ 20 w 89"/>
                  <a:gd name="T19" fmla="*/ 6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7">
                    <a:moveTo>
                      <a:pt x="89" y="87"/>
                    </a:moveTo>
                    <a:lnTo>
                      <a:pt x="0" y="87"/>
                    </a:lnTo>
                    <a:lnTo>
                      <a:pt x="0" y="0"/>
                    </a:lnTo>
                    <a:lnTo>
                      <a:pt x="89" y="0"/>
                    </a:lnTo>
                    <a:lnTo>
                      <a:pt x="89" y="87"/>
                    </a:lnTo>
                    <a:close/>
                    <a:moveTo>
                      <a:pt x="20" y="68"/>
                    </a:moveTo>
                    <a:lnTo>
                      <a:pt x="69" y="68"/>
                    </a:lnTo>
                    <a:lnTo>
                      <a:pt x="69" y="19"/>
                    </a:lnTo>
                    <a:lnTo>
                      <a:pt x="20" y="19"/>
                    </a:lnTo>
                    <a:lnTo>
                      <a:pt x="20"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784" kern="0">
                  <a:solidFill>
                    <a:sysClr val="windowText" lastClr="000000"/>
                  </a:solidFill>
                </a:endParaRPr>
              </a:p>
            </p:txBody>
          </p:sp>
          <p:sp>
            <p:nvSpPr>
              <p:cNvPr id="58" name="Freeform 16">
                <a:extLst>
                  <a:ext uri="{FF2B5EF4-FFF2-40B4-BE49-F238E27FC236}">
                    <a16:creationId xmlns:a16="http://schemas.microsoft.com/office/drawing/2014/main" id="{C2EEF315-5F13-44E3-8E52-66606C74959D}"/>
                  </a:ext>
                </a:extLst>
              </p:cNvPr>
              <p:cNvSpPr>
                <a:spLocks noEditPoints="1"/>
              </p:cNvSpPr>
              <p:nvPr/>
            </p:nvSpPr>
            <p:spPr bwMode="auto">
              <a:xfrm>
                <a:off x="5564" y="3000"/>
                <a:ext cx="89" cy="80"/>
              </a:xfrm>
              <a:custGeom>
                <a:avLst/>
                <a:gdLst>
                  <a:gd name="T0" fmla="*/ 89 w 89"/>
                  <a:gd name="T1" fmla="*/ 80 h 80"/>
                  <a:gd name="T2" fmla="*/ 0 w 89"/>
                  <a:gd name="T3" fmla="*/ 80 h 80"/>
                  <a:gd name="T4" fmla="*/ 0 w 89"/>
                  <a:gd name="T5" fmla="*/ 0 h 80"/>
                  <a:gd name="T6" fmla="*/ 89 w 89"/>
                  <a:gd name="T7" fmla="*/ 0 h 80"/>
                  <a:gd name="T8" fmla="*/ 89 w 89"/>
                  <a:gd name="T9" fmla="*/ 80 h 80"/>
                  <a:gd name="T10" fmla="*/ 20 w 89"/>
                  <a:gd name="T11" fmla="*/ 61 h 80"/>
                  <a:gd name="T12" fmla="*/ 69 w 89"/>
                  <a:gd name="T13" fmla="*/ 61 h 80"/>
                  <a:gd name="T14" fmla="*/ 69 w 89"/>
                  <a:gd name="T15" fmla="*/ 20 h 80"/>
                  <a:gd name="T16" fmla="*/ 20 w 89"/>
                  <a:gd name="T17" fmla="*/ 20 h 80"/>
                  <a:gd name="T18" fmla="*/ 20 w 89"/>
                  <a:gd name="T19" fmla="*/ 6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0">
                    <a:moveTo>
                      <a:pt x="89" y="80"/>
                    </a:moveTo>
                    <a:lnTo>
                      <a:pt x="0" y="80"/>
                    </a:lnTo>
                    <a:lnTo>
                      <a:pt x="0" y="0"/>
                    </a:lnTo>
                    <a:lnTo>
                      <a:pt x="89" y="0"/>
                    </a:lnTo>
                    <a:lnTo>
                      <a:pt x="89" y="80"/>
                    </a:lnTo>
                    <a:close/>
                    <a:moveTo>
                      <a:pt x="20" y="61"/>
                    </a:moveTo>
                    <a:lnTo>
                      <a:pt x="69" y="61"/>
                    </a:lnTo>
                    <a:lnTo>
                      <a:pt x="69" y="20"/>
                    </a:lnTo>
                    <a:lnTo>
                      <a:pt x="20" y="20"/>
                    </a:lnTo>
                    <a:lnTo>
                      <a:pt x="2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784" kern="0">
                  <a:solidFill>
                    <a:sysClr val="windowText" lastClr="000000"/>
                  </a:solidFill>
                </a:endParaRPr>
              </a:p>
            </p:txBody>
          </p:sp>
          <p:sp>
            <p:nvSpPr>
              <p:cNvPr id="59" name="Freeform 17">
                <a:extLst>
                  <a:ext uri="{FF2B5EF4-FFF2-40B4-BE49-F238E27FC236}">
                    <a16:creationId xmlns:a16="http://schemas.microsoft.com/office/drawing/2014/main" id="{13F138D8-1727-4A0A-A231-74FD2C358B92}"/>
                  </a:ext>
                </a:extLst>
              </p:cNvPr>
              <p:cNvSpPr>
                <a:spLocks noEditPoints="1"/>
              </p:cNvSpPr>
              <p:nvPr/>
            </p:nvSpPr>
            <p:spPr bwMode="auto">
              <a:xfrm>
                <a:off x="5564" y="2896"/>
                <a:ext cx="198" cy="87"/>
              </a:xfrm>
              <a:custGeom>
                <a:avLst/>
                <a:gdLst>
                  <a:gd name="T0" fmla="*/ 198 w 198"/>
                  <a:gd name="T1" fmla="*/ 87 h 87"/>
                  <a:gd name="T2" fmla="*/ 0 w 198"/>
                  <a:gd name="T3" fmla="*/ 87 h 87"/>
                  <a:gd name="T4" fmla="*/ 0 w 198"/>
                  <a:gd name="T5" fmla="*/ 0 h 87"/>
                  <a:gd name="T6" fmla="*/ 198 w 198"/>
                  <a:gd name="T7" fmla="*/ 0 h 87"/>
                  <a:gd name="T8" fmla="*/ 198 w 198"/>
                  <a:gd name="T9" fmla="*/ 87 h 87"/>
                  <a:gd name="T10" fmla="*/ 20 w 198"/>
                  <a:gd name="T11" fmla="*/ 68 h 87"/>
                  <a:gd name="T12" fmla="*/ 178 w 198"/>
                  <a:gd name="T13" fmla="*/ 68 h 87"/>
                  <a:gd name="T14" fmla="*/ 178 w 198"/>
                  <a:gd name="T15" fmla="*/ 20 h 87"/>
                  <a:gd name="T16" fmla="*/ 20 w 198"/>
                  <a:gd name="T17" fmla="*/ 20 h 87"/>
                  <a:gd name="T18" fmla="*/ 20 w 198"/>
                  <a:gd name="T19" fmla="*/ 6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87">
                    <a:moveTo>
                      <a:pt x="198" y="87"/>
                    </a:moveTo>
                    <a:lnTo>
                      <a:pt x="0" y="87"/>
                    </a:lnTo>
                    <a:lnTo>
                      <a:pt x="0" y="0"/>
                    </a:lnTo>
                    <a:lnTo>
                      <a:pt x="198" y="0"/>
                    </a:lnTo>
                    <a:lnTo>
                      <a:pt x="198" y="87"/>
                    </a:lnTo>
                    <a:close/>
                    <a:moveTo>
                      <a:pt x="20" y="68"/>
                    </a:moveTo>
                    <a:lnTo>
                      <a:pt x="178" y="68"/>
                    </a:lnTo>
                    <a:lnTo>
                      <a:pt x="178" y="20"/>
                    </a:lnTo>
                    <a:lnTo>
                      <a:pt x="20" y="20"/>
                    </a:lnTo>
                    <a:lnTo>
                      <a:pt x="20"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784" kern="0">
                  <a:solidFill>
                    <a:sysClr val="windowText" lastClr="000000"/>
                  </a:solidFill>
                </a:endParaRPr>
              </a:p>
            </p:txBody>
          </p:sp>
          <p:sp>
            <p:nvSpPr>
              <p:cNvPr id="60" name="Rectangle 18">
                <a:extLst>
                  <a:ext uri="{FF2B5EF4-FFF2-40B4-BE49-F238E27FC236}">
                    <a16:creationId xmlns:a16="http://schemas.microsoft.com/office/drawing/2014/main" id="{AA29E692-6389-4F8A-AD92-4C7B1C38297D}"/>
                  </a:ext>
                </a:extLst>
              </p:cNvPr>
              <p:cNvSpPr>
                <a:spLocks noChangeArrowheads="1"/>
              </p:cNvSpPr>
              <p:nvPr/>
            </p:nvSpPr>
            <p:spPr bwMode="auto">
              <a:xfrm>
                <a:off x="5673" y="2790"/>
                <a:ext cx="89" cy="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784" kern="0">
                  <a:solidFill>
                    <a:sysClr val="windowText" lastClr="000000"/>
                  </a:solidFill>
                </a:endParaRPr>
              </a:p>
            </p:txBody>
          </p:sp>
        </p:grpSp>
      </p:grpSp>
      <p:grpSp>
        <p:nvGrpSpPr>
          <p:cNvPr id="61" name="Group 60">
            <a:extLst>
              <a:ext uri="{FF2B5EF4-FFF2-40B4-BE49-F238E27FC236}">
                <a16:creationId xmlns:a16="http://schemas.microsoft.com/office/drawing/2014/main" id="{8F320620-6F28-4114-851E-B771E2C1535E}"/>
              </a:ext>
            </a:extLst>
          </p:cNvPr>
          <p:cNvGrpSpPr/>
          <p:nvPr/>
        </p:nvGrpSpPr>
        <p:grpSpPr>
          <a:xfrm>
            <a:off x="9805537" y="338182"/>
            <a:ext cx="518160" cy="518160"/>
            <a:chOff x="6981097" y="479580"/>
            <a:chExt cx="528550" cy="528550"/>
          </a:xfrm>
        </p:grpSpPr>
        <p:sp>
          <p:nvSpPr>
            <p:cNvPr id="62" name="Oval 61">
              <a:extLst>
                <a:ext uri="{FF2B5EF4-FFF2-40B4-BE49-F238E27FC236}">
                  <a16:creationId xmlns:a16="http://schemas.microsoft.com/office/drawing/2014/main" id="{2017E223-7828-46DA-B86B-E8E898DBBBF9}"/>
                </a:ext>
              </a:extLst>
            </p:cNvPr>
            <p:cNvSpPr/>
            <p:nvPr/>
          </p:nvSpPr>
          <p:spPr bwMode="auto">
            <a:xfrm rot="5400000">
              <a:off x="6981097" y="479580"/>
              <a:ext cx="528550" cy="52855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63" name="Group 62">
              <a:extLst>
                <a:ext uri="{FF2B5EF4-FFF2-40B4-BE49-F238E27FC236}">
                  <a16:creationId xmlns:a16="http://schemas.microsoft.com/office/drawing/2014/main" id="{8A060E87-F5D5-4CA0-A364-FDFDD39A9ADE}"/>
                </a:ext>
              </a:extLst>
            </p:cNvPr>
            <p:cNvGrpSpPr/>
            <p:nvPr/>
          </p:nvGrpSpPr>
          <p:grpSpPr>
            <a:xfrm>
              <a:off x="7069592" y="627750"/>
              <a:ext cx="351565" cy="232210"/>
              <a:chOff x="9627677" y="1273017"/>
              <a:chExt cx="390357" cy="257833"/>
            </a:xfrm>
            <a:solidFill>
              <a:schemeClr val="bg1"/>
            </a:solidFill>
          </p:grpSpPr>
          <p:sp>
            <p:nvSpPr>
              <p:cNvPr id="64" name="Rectangle 1760">
                <a:extLst>
                  <a:ext uri="{FF2B5EF4-FFF2-40B4-BE49-F238E27FC236}">
                    <a16:creationId xmlns:a16="http://schemas.microsoft.com/office/drawing/2014/main" id="{0FE2A62C-59A3-4409-88FA-C57B4B4E72AE}"/>
                  </a:ext>
                </a:extLst>
              </p:cNvPr>
              <p:cNvSpPr>
                <a:spLocks noChangeArrowheads="1"/>
              </p:cNvSpPr>
              <p:nvPr/>
            </p:nvSpPr>
            <p:spPr bwMode="auto">
              <a:xfrm>
                <a:off x="9772821" y="1438896"/>
                <a:ext cx="17129" cy="34258"/>
              </a:xfrm>
              <a:prstGeom prst="rect">
                <a:avLst/>
              </a:pr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65" name="Rectangle 1761">
                <a:extLst>
                  <a:ext uri="{FF2B5EF4-FFF2-40B4-BE49-F238E27FC236}">
                    <a16:creationId xmlns:a16="http://schemas.microsoft.com/office/drawing/2014/main" id="{8451BCFC-12AF-46DC-A9BD-6C63AC15B067}"/>
                  </a:ext>
                </a:extLst>
              </p:cNvPr>
              <p:cNvSpPr>
                <a:spLocks noChangeArrowheads="1"/>
              </p:cNvSpPr>
              <p:nvPr/>
            </p:nvSpPr>
            <p:spPr bwMode="auto">
              <a:xfrm>
                <a:off x="9738564" y="1460532"/>
                <a:ext cx="84742" cy="17129"/>
              </a:xfrm>
              <a:prstGeom prst="rect">
                <a:avLst/>
              </a:pr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66" name="Freeform 1762">
                <a:extLst>
                  <a:ext uri="{FF2B5EF4-FFF2-40B4-BE49-F238E27FC236}">
                    <a16:creationId xmlns:a16="http://schemas.microsoft.com/office/drawing/2014/main" id="{E06470C3-F275-49B2-942B-1A6A29A17845}"/>
                  </a:ext>
                </a:extLst>
              </p:cNvPr>
              <p:cNvSpPr>
                <a:spLocks/>
              </p:cNvSpPr>
              <p:nvPr/>
            </p:nvSpPr>
            <p:spPr bwMode="auto">
              <a:xfrm>
                <a:off x="9644806" y="1273017"/>
                <a:ext cx="272258" cy="128015"/>
              </a:xfrm>
              <a:custGeom>
                <a:avLst/>
                <a:gdLst>
                  <a:gd name="T0" fmla="*/ 19 w 302"/>
                  <a:gd name="T1" fmla="*/ 142 h 142"/>
                  <a:gd name="T2" fmla="*/ 0 w 302"/>
                  <a:gd name="T3" fmla="*/ 142 h 142"/>
                  <a:gd name="T4" fmla="*/ 0 w 302"/>
                  <a:gd name="T5" fmla="*/ 0 h 142"/>
                  <a:gd name="T6" fmla="*/ 302 w 302"/>
                  <a:gd name="T7" fmla="*/ 0 h 142"/>
                  <a:gd name="T8" fmla="*/ 302 w 302"/>
                  <a:gd name="T9" fmla="*/ 104 h 142"/>
                  <a:gd name="T10" fmla="*/ 284 w 302"/>
                  <a:gd name="T11" fmla="*/ 104 h 142"/>
                  <a:gd name="T12" fmla="*/ 284 w 302"/>
                  <a:gd name="T13" fmla="*/ 19 h 142"/>
                  <a:gd name="T14" fmla="*/ 19 w 302"/>
                  <a:gd name="T15" fmla="*/ 19 h 142"/>
                  <a:gd name="T16" fmla="*/ 19 w 302"/>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142">
                    <a:moveTo>
                      <a:pt x="19" y="142"/>
                    </a:moveTo>
                    <a:lnTo>
                      <a:pt x="0" y="142"/>
                    </a:lnTo>
                    <a:lnTo>
                      <a:pt x="0" y="0"/>
                    </a:lnTo>
                    <a:lnTo>
                      <a:pt x="302" y="0"/>
                    </a:lnTo>
                    <a:lnTo>
                      <a:pt x="302" y="104"/>
                    </a:lnTo>
                    <a:lnTo>
                      <a:pt x="284" y="104"/>
                    </a:lnTo>
                    <a:lnTo>
                      <a:pt x="284" y="19"/>
                    </a:lnTo>
                    <a:lnTo>
                      <a:pt x="19" y="19"/>
                    </a:lnTo>
                    <a:lnTo>
                      <a:pt x="19" y="142"/>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67" name="Rectangle 1763">
                <a:extLst>
                  <a:ext uri="{FF2B5EF4-FFF2-40B4-BE49-F238E27FC236}">
                    <a16:creationId xmlns:a16="http://schemas.microsoft.com/office/drawing/2014/main" id="{48106A62-E948-431E-9964-97CDB4C131E6}"/>
                  </a:ext>
                </a:extLst>
              </p:cNvPr>
              <p:cNvSpPr>
                <a:spLocks noChangeArrowheads="1"/>
              </p:cNvSpPr>
              <p:nvPr/>
            </p:nvSpPr>
            <p:spPr bwMode="auto">
              <a:xfrm>
                <a:off x="9706109" y="1426275"/>
                <a:ext cx="113591" cy="17129"/>
              </a:xfrm>
              <a:prstGeom prst="rect">
                <a:avLst/>
              </a:pr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68" name="Freeform 1764">
                <a:extLst>
                  <a:ext uri="{FF2B5EF4-FFF2-40B4-BE49-F238E27FC236}">
                    <a16:creationId xmlns:a16="http://schemas.microsoft.com/office/drawing/2014/main" id="{225702BB-B91C-410E-87F9-2E7A30FCB846}"/>
                  </a:ext>
                </a:extLst>
              </p:cNvPr>
              <p:cNvSpPr>
                <a:spLocks noEditPoints="1"/>
              </p:cNvSpPr>
              <p:nvPr/>
            </p:nvSpPr>
            <p:spPr bwMode="auto">
              <a:xfrm>
                <a:off x="9627677" y="1392017"/>
                <a:ext cx="87447" cy="138833"/>
              </a:xfrm>
              <a:custGeom>
                <a:avLst/>
                <a:gdLst>
                  <a:gd name="T0" fmla="*/ 36 w 41"/>
                  <a:gd name="T1" fmla="*/ 65 h 65"/>
                  <a:gd name="T2" fmla="*/ 5 w 41"/>
                  <a:gd name="T3" fmla="*/ 65 h 65"/>
                  <a:gd name="T4" fmla="*/ 0 w 41"/>
                  <a:gd name="T5" fmla="*/ 60 h 65"/>
                  <a:gd name="T6" fmla="*/ 0 w 41"/>
                  <a:gd name="T7" fmla="*/ 5 h 65"/>
                  <a:gd name="T8" fmla="*/ 5 w 41"/>
                  <a:gd name="T9" fmla="*/ 0 h 65"/>
                  <a:gd name="T10" fmla="*/ 36 w 41"/>
                  <a:gd name="T11" fmla="*/ 0 h 65"/>
                  <a:gd name="T12" fmla="*/ 41 w 41"/>
                  <a:gd name="T13" fmla="*/ 5 h 65"/>
                  <a:gd name="T14" fmla="*/ 41 w 41"/>
                  <a:gd name="T15" fmla="*/ 60 h 65"/>
                  <a:gd name="T16" fmla="*/ 36 w 41"/>
                  <a:gd name="T17" fmla="*/ 65 h 65"/>
                  <a:gd name="T18" fmla="*/ 6 w 41"/>
                  <a:gd name="T19" fmla="*/ 59 h 65"/>
                  <a:gd name="T20" fmla="*/ 35 w 41"/>
                  <a:gd name="T21" fmla="*/ 59 h 65"/>
                  <a:gd name="T22" fmla="*/ 35 w 41"/>
                  <a:gd name="T23" fmla="*/ 6 h 65"/>
                  <a:gd name="T24" fmla="*/ 6 w 41"/>
                  <a:gd name="T25" fmla="*/ 6 h 65"/>
                  <a:gd name="T26" fmla="*/ 6 w 41"/>
                  <a:gd name="T27" fmla="*/ 5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65">
                    <a:moveTo>
                      <a:pt x="36" y="65"/>
                    </a:moveTo>
                    <a:cubicBezTo>
                      <a:pt x="5" y="65"/>
                      <a:pt x="5" y="65"/>
                      <a:pt x="5" y="65"/>
                    </a:cubicBezTo>
                    <a:cubicBezTo>
                      <a:pt x="3" y="65"/>
                      <a:pt x="0" y="62"/>
                      <a:pt x="0" y="60"/>
                    </a:cubicBezTo>
                    <a:cubicBezTo>
                      <a:pt x="0" y="5"/>
                      <a:pt x="0" y="5"/>
                      <a:pt x="0" y="5"/>
                    </a:cubicBezTo>
                    <a:cubicBezTo>
                      <a:pt x="0" y="2"/>
                      <a:pt x="3" y="0"/>
                      <a:pt x="5" y="0"/>
                    </a:cubicBezTo>
                    <a:cubicBezTo>
                      <a:pt x="36" y="0"/>
                      <a:pt x="36" y="0"/>
                      <a:pt x="36" y="0"/>
                    </a:cubicBezTo>
                    <a:cubicBezTo>
                      <a:pt x="39" y="0"/>
                      <a:pt x="41" y="2"/>
                      <a:pt x="41" y="5"/>
                    </a:cubicBezTo>
                    <a:cubicBezTo>
                      <a:pt x="41" y="60"/>
                      <a:pt x="41" y="60"/>
                      <a:pt x="41" y="60"/>
                    </a:cubicBezTo>
                    <a:cubicBezTo>
                      <a:pt x="41" y="62"/>
                      <a:pt x="39" y="65"/>
                      <a:pt x="36" y="65"/>
                    </a:cubicBezTo>
                    <a:close/>
                    <a:moveTo>
                      <a:pt x="6" y="59"/>
                    </a:moveTo>
                    <a:cubicBezTo>
                      <a:pt x="35" y="59"/>
                      <a:pt x="35" y="59"/>
                      <a:pt x="35" y="59"/>
                    </a:cubicBezTo>
                    <a:cubicBezTo>
                      <a:pt x="35" y="6"/>
                      <a:pt x="35" y="6"/>
                      <a:pt x="35" y="6"/>
                    </a:cubicBezTo>
                    <a:cubicBezTo>
                      <a:pt x="6" y="6"/>
                      <a:pt x="6" y="6"/>
                      <a:pt x="6" y="6"/>
                    </a:cubicBezTo>
                    <a:lnTo>
                      <a:pt x="6" y="59"/>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69" name="Rectangle 1765">
                <a:extLst>
                  <a:ext uri="{FF2B5EF4-FFF2-40B4-BE49-F238E27FC236}">
                    <a16:creationId xmlns:a16="http://schemas.microsoft.com/office/drawing/2014/main" id="{E4917C15-3B82-4B72-88E9-5136C88A282E}"/>
                  </a:ext>
                </a:extLst>
              </p:cNvPr>
              <p:cNvSpPr>
                <a:spLocks noChangeArrowheads="1"/>
              </p:cNvSpPr>
              <p:nvPr/>
            </p:nvSpPr>
            <p:spPr bwMode="auto">
              <a:xfrm>
                <a:off x="9663738" y="1494790"/>
                <a:ext cx="17129" cy="8114"/>
              </a:xfrm>
              <a:prstGeom prst="rect">
                <a:avLst/>
              </a:pr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70" name="Freeform 1766">
                <a:extLst>
                  <a:ext uri="{FF2B5EF4-FFF2-40B4-BE49-F238E27FC236}">
                    <a16:creationId xmlns:a16="http://schemas.microsoft.com/office/drawing/2014/main" id="{5F957D50-B27F-48CD-A61F-3AFE453F9210}"/>
                  </a:ext>
                </a:extLst>
              </p:cNvPr>
              <p:cNvSpPr>
                <a:spLocks noEditPoints="1"/>
              </p:cNvSpPr>
              <p:nvPr/>
            </p:nvSpPr>
            <p:spPr bwMode="auto">
              <a:xfrm>
                <a:off x="9813390" y="1360464"/>
                <a:ext cx="204644" cy="155061"/>
              </a:xfrm>
              <a:custGeom>
                <a:avLst/>
                <a:gdLst>
                  <a:gd name="T0" fmla="*/ 87 w 96"/>
                  <a:gd name="T1" fmla="*/ 73 h 73"/>
                  <a:gd name="T2" fmla="*/ 9 w 96"/>
                  <a:gd name="T3" fmla="*/ 73 h 73"/>
                  <a:gd name="T4" fmla="*/ 0 w 96"/>
                  <a:gd name="T5" fmla="*/ 64 h 73"/>
                  <a:gd name="T6" fmla="*/ 0 w 96"/>
                  <a:gd name="T7" fmla="*/ 9 h 73"/>
                  <a:gd name="T8" fmla="*/ 9 w 96"/>
                  <a:gd name="T9" fmla="*/ 0 h 73"/>
                  <a:gd name="T10" fmla="*/ 87 w 96"/>
                  <a:gd name="T11" fmla="*/ 0 h 73"/>
                  <a:gd name="T12" fmla="*/ 96 w 96"/>
                  <a:gd name="T13" fmla="*/ 9 h 73"/>
                  <a:gd name="T14" fmla="*/ 96 w 96"/>
                  <a:gd name="T15" fmla="*/ 64 h 73"/>
                  <a:gd name="T16" fmla="*/ 87 w 96"/>
                  <a:gd name="T17" fmla="*/ 73 h 73"/>
                  <a:gd name="T18" fmla="*/ 9 w 96"/>
                  <a:gd name="T19" fmla="*/ 8 h 73"/>
                  <a:gd name="T20" fmla="*/ 8 w 96"/>
                  <a:gd name="T21" fmla="*/ 9 h 73"/>
                  <a:gd name="T22" fmla="*/ 8 w 96"/>
                  <a:gd name="T23" fmla="*/ 64 h 73"/>
                  <a:gd name="T24" fmla="*/ 9 w 96"/>
                  <a:gd name="T25" fmla="*/ 65 h 73"/>
                  <a:gd name="T26" fmla="*/ 87 w 96"/>
                  <a:gd name="T27" fmla="*/ 65 h 73"/>
                  <a:gd name="T28" fmla="*/ 88 w 96"/>
                  <a:gd name="T29" fmla="*/ 64 h 73"/>
                  <a:gd name="T30" fmla="*/ 88 w 96"/>
                  <a:gd name="T31" fmla="*/ 9 h 73"/>
                  <a:gd name="T32" fmla="*/ 87 w 96"/>
                  <a:gd name="T33" fmla="*/ 8 h 73"/>
                  <a:gd name="T34" fmla="*/ 9 w 96"/>
                  <a:gd name="T35" fmla="*/ 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73">
                    <a:moveTo>
                      <a:pt x="87" y="73"/>
                    </a:moveTo>
                    <a:cubicBezTo>
                      <a:pt x="9" y="73"/>
                      <a:pt x="9" y="73"/>
                      <a:pt x="9" y="73"/>
                    </a:cubicBezTo>
                    <a:cubicBezTo>
                      <a:pt x="4" y="73"/>
                      <a:pt x="0" y="69"/>
                      <a:pt x="0" y="64"/>
                    </a:cubicBezTo>
                    <a:cubicBezTo>
                      <a:pt x="0" y="9"/>
                      <a:pt x="0" y="9"/>
                      <a:pt x="0" y="9"/>
                    </a:cubicBezTo>
                    <a:cubicBezTo>
                      <a:pt x="0" y="4"/>
                      <a:pt x="4" y="0"/>
                      <a:pt x="9" y="0"/>
                    </a:cubicBezTo>
                    <a:cubicBezTo>
                      <a:pt x="87" y="0"/>
                      <a:pt x="87" y="0"/>
                      <a:pt x="87" y="0"/>
                    </a:cubicBezTo>
                    <a:cubicBezTo>
                      <a:pt x="92" y="0"/>
                      <a:pt x="96" y="4"/>
                      <a:pt x="96" y="9"/>
                    </a:cubicBezTo>
                    <a:cubicBezTo>
                      <a:pt x="96" y="64"/>
                      <a:pt x="96" y="64"/>
                      <a:pt x="96" y="64"/>
                    </a:cubicBezTo>
                    <a:cubicBezTo>
                      <a:pt x="96" y="69"/>
                      <a:pt x="92" y="73"/>
                      <a:pt x="87" y="73"/>
                    </a:cubicBezTo>
                    <a:close/>
                    <a:moveTo>
                      <a:pt x="9" y="8"/>
                    </a:moveTo>
                    <a:cubicBezTo>
                      <a:pt x="8" y="8"/>
                      <a:pt x="8" y="9"/>
                      <a:pt x="8" y="9"/>
                    </a:cubicBezTo>
                    <a:cubicBezTo>
                      <a:pt x="8" y="64"/>
                      <a:pt x="8" y="64"/>
                      <a:pt x="8" y="64"/>
                    </a:cubicBezTo>
                    <a:cubicBezTo>
                      <a:pt x="8" y="64"/>
                      <a:pt x="8" y="65"/>
                      <a:pt x="9" y="65"/>
                    </a:cubicBezTo>
                    <a:cubicBezTo>
                      <a:pt x="87" y="65"/>
                      <a:pt x="87" y="65"/>
                      <a:pt x="87" y="65"/>
                    </a:cubicBezTo>
                    <a:cubicBezTo>
                      <a:pt x="87" y="65"/>
                      <a:pt x="88" y="64"/>
                      <a:pt x="88" y="64"/>
                    </a:cubicBezTo>
                    <a:cubicBezTo>
                      <a:pt x="88" y="9"/>
                      <a:pt x="88" y="9"/>
                      <a:pt x="88" y="9"/>
                    </a:cubicBezTo>
                    <a:cubicBezTo>
                      <a:pt x="88" y="9"/>
                      <a:pt x="87" y="8"/>
                      <a:pt x="87" y="8"/>
                    </a:cubicBezTo>
                    <a:lnTo>
                      <a:pt x="9" y="8"/>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71" name="Rectangle 1767">
                <a:extLst>
                  <a:ext uri="{FF2B5EF4-FFF2-40B4-BE49-F238E27FC236}">
                    <a16:creationId xmlns:a16="http://schemas.microsoft.com/office/drawing/2014/main" id="{80E42AC0-7C54-475F-8950-5379D116A3F5}"/>
                  </a:ext>
                </a:extLst>
              </p:cNvPr>
              <p:cNvSpPr>
                <a:spLocks noChangeArrowheads="1"/>
              </p:cNvSpPr>
              <p:nvPr/>
            </p:nvSpPr>
            <p:spPr bwMode="auto">
              <a:xfrm>
                <a:off x="9902639" y="1473154"/>
                <a:ext cx="25242" cy="17129"/>
              </a:xfrm>
              <a:prstGeom prst="rect">
                <a:avLst/>
              </a:prstGeom>
              <a:grpFill/>
              <a:ln>
                <a:noFill/>
              </a:ln>
            </p:spPr>
            <p:txBody>
              <a:bodyPr vert="horz" wrap="square" lIns="89642" tIns="44821" rIns="89642" bIns="44821" numCol="1" anchor="t" anchorCtr="0" compatLnSpc="1">
                <a:prstTxWarp prst="textNoShape">
                  <a:avLst/>
                </a:prstTxWarp>
              </a:bodyPr>
              <a:lstStyle/>
              <a:p>
                <a:endParaRPr lang="en-US" sz="1765"/>
              </a:p>
            </p:txBody>
          </p:sp>
        </p:grpSp>
      </p:grpSp>
      <p:grpSp>
        <p:nvGrpSpPr>
          <p:cNvPr id="72" name="Group 71">
            <a:extLst>
              <a:ext uri="{FF2B5EF4-FFF2-40B4-BE49-F238E27FC236}">
                <a16:creationId xmlns:a16="http://schemas.microsoft.com/office/drawing/2014/main" id="{B2F4FB16-251F-47AC-AB65-E56FF9BC5ADC}"/>
              </a:ext>
            </a:extLst>
          </p:cNvPr>
          <p:cNvGrpSpPr/>
          <p:nvPr/>
        </p:nvGrpSpPr>
        <p:grpSpPr>
          <a:xfrm>
            <a:off x="9001815" y="303113"/>
            <a:ext cx="539053" cy="546309"/>
            <a:chOff x="7849786" y="443325"/>
            <a:chExt cx="549862" cy="557264"/>
          </a:xfrm>
        </p:grpSpPr>
        <p:sp>
          <p:nvSpPr>
            <p:cNvPr id="73" name="Oval 72">
              <a:extLst>
                <a:ext uri="{FF2B5EF4-FFF2-40B4-BE49-F238E27FC236}">
                  <a16:creationId xmlns:a16="http://schemas.microsoft.com/office/drawing/2014/main" id="{22A87639-D0DB-46C1-B275-3914316E734A}"/>
                </a:ext>
              </a:extLst>
            </p:cNvPr>
            <p:cNvSpPr/>
            <p:nvPr/>
          </p:nvSpPr>
          <p:spPr bwMode="auto">
            <a:xfrm rot="5400000">
              <a:off x="7846085" y="447026"/>
              <a:ext cx="557264" cy="54986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4" name="Freeform 5">
              <a:extLst>
                <a:ext uri="{FF2B5EF4-FFF2-40B4-BE49-F238E27FC236}">
                  <a16:creationId xmlns:a16="http://schemas.microsoft.com/office/drawing/2014/main" id="{C5861151-BAAA-46B9-B077-820F47894D6B}"/>
                </a:ext>
              </a:extLst>
            </p:cNvPr>
            <p:cNvSpPr>
              <a:spLocks noEditPoints="1"/>
            </p:cNvSpPr>
            <p:nvPr/>
          </p:nvSpPr>
          <p:spPr bwMode="auto">
            <a:xfrm>
              <a:off x="8002306" y="584664"/>
              <a:ext cx="244489" cy="261737"/>
            </a:xfrm>
            <a:custGeom>
              <a:avLst/>
              <a:gdLst>
                <a:gd name="T0" fmla="*/ 120 w 120"/>
                <a:gd name="T1" fmla="*/ 120 h 120"/>
                <a:gd name="T2" fmla="*/ 120 w 120"/>
                <a:gd name="T3" fmla="*/ 0 h 120"/>
                <a:gd name="T4" fmla="*/ 0 w 120"/>
                <a:gd name="T5" fmla="*/ 0 h 120"/>
                <a:gd name="T6" fmla="*/ 0 w 120"/>
                <a:gd name="T7" fmla="*/ 120 h 120"/>
                <a:gd name="T8" fmla="*/ 24 w 120"/>
                <a:gd name="T9" fmla="*/ 120 h 120"/>
                <a:gd name="T10" fmla="*/ 24 w 120"/>
                <a:gd name="T11" fmla="*/ 116 h 120"/>
                <a:gd name="T12" fmla="*/ 60 w 120"/>
                <a:gd name="T13" fmla="*/ 80 h 120"/>
                <a:gd name="T14" fmla="*/ 96 w 120"/>
                <a:gd name="T15" fmla="*/ 116 h 120"/>
                <a:gd name="T16" fmla="*/ 96 w 120"/>
                <a:gd name="T17" fmla="*/ 120 h 120"/>
                <a:gd name="T18" fmla="*/ 120 w 120"/>
                <a:gd name="T19" fmla="*/ 120 h 120"/>
                <a:gd name="T20" fmla="*/ 77 w 120"/>
                <a:gd name="T21" fmla="*/ 75 h 120"/>
                <a:gd name="T22" fmla="*/ 92 w 120"/>
                <a:gd name="T23" fmla="*/ 48 h 120"/>
                <a:gd name="T24" fmla="*/ 60 w 120"/>
                <a:gd name="T25" fmla="*/ 16 h 120"/>
                <a:gd name="T26" fmla="*/ 28 w 120"/>
                <a:gd name="T27" fmla="*/ 48 h 120"/>
                <a:gd name="T28" fmla="*/ 43 w 120"/>
                <a:gd name="T29" fmla="*/ 75 h 120"/>
                <a:gd name="T30" fmla="*/ 16 w 120"/>
                <a:gd name="T31" fmla="*/ 112 h 120"/>
                <a:gd name="T32" fmla="*/ 8 w 120"/>
                <a:gd name="T33" fmla="*/ 112 h 120"/>
                <a:gd name="T34" fmla="*/ 8 w 120"/>
                <a:gd name="T35" fmla="*/ 8 h 120"/>
                <a:gd name="T36" fmla="*/ 112 w 120"/>
                <a:gd name="T37" fmla="*/ 8 h 120"/>
                <a:gd name="T38" fmla="*/ 112 w 120"/>
                <a:gd name="T39" fmla="*/ 112 h 120"/>
                <a:gd name="T40" fmla="*/ 104 w 120"/>
                <a:gd name="T41" fmla="*/ 112 h 120"/>
                <a:gd name="T42" fmla="*/ 77 w 120"/>
                <a:gd name="T43" fmla="*/ 75 h 120"/>
                <a:gd name="T44" fmla="*/ 60 w 120"/>
                <a:gd name="T45" fmla="*/ 72 h 120"/>
                <a:gd name="T46" fmla="*/ 36 w 120"/>
                <a:gd name="T47" fmla="*/ 48 h 120"/>
                <a:gd name="T48" fmla="*/ 60 w 120"/>
                <a:gd name="T49" fmla="*/ 24 h 120"/>
                <a:gd name="T50" fmla="*/ 84 w 120"/>
                <a:gd name="T51" fmla="*/ 48 h 120"/>
                <a:gd name="T52" fmla="*/ 60 w 120"/>
                <a:gd name="T53" fmla="*/ 7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120"/>
                  </a:moveTo>
                  <a:cubicBezTo>
                    <a:pt x="120" y="0"/>
                    <a:pt x="120" y="0"/>
                    <a:pt x="120" y="0"/>
                  </a:cubicBez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lnTo>
                    <a:pt x="120" y="120"/>
                  </a:lnTo>
                  <a:close/>
                  <a:moveTo>
                    <a:pt x="77" y="75"/>
                  </a:moveTo>
                  <a:cubicBezTo>
                    <a:pt x="86" y="70"/>
                    <a:pt x="92" y="60"/>
                    <a:pt x="92" y="48"/>
                  </a:cubicBezTo>
                  <a:cubicBezTo>
                    <a:pt x="92" y="30"/>
                    <a:pt x="78" y="16"/>
                    <a:pt x="60" y="16"/>
                  </a:cubicBezTo>
                  <a:cubicBezTo>
                    <a:pt x="42" y="16"/>
                    <a:pt x="28" y="30"/>
                    <a:pt x="28" y="48"/>
                  </a:cubicBezTo>
                  <a:cubicBezTo>
                    <a:pt x="28" y="60"/>
                    <a:pt x="34" y="70"/>
                    <a:pt x="43" y="75"/>
                  </a:cubicBezTo>
                  <a:cubicBezTo>
                    <a:pt x="29" y="81"/>
                    <a:pt x="18" y="95"/>
                    <a:pt x="16" y="112"/>
                  </a:cubicBezTo>
                  <a:cubicBezTo>
                    <a:pt x="8" y="112"/>
                    <a:pt x="8" y="112"/>
                    <a:pt x="8" y="112"/>
                  </a:cubicBezTo>
                  <a:cubicBezTo>
                    <a:pt x="8" y="8"/>
                    <a:pt x="8" y="8"/>
                    <a:pt x="8" y="8"/>
                  </a:cubicBezTo>
                  <a:cubicBezTo>
                    <a:pt x="112" y="8"/>
                    <a:pt x="112" y="8"/>
                    <a:pt x="112" y="8"/>
                  </a:cubicBezTo>
                  <a:cubicBezTo>
                    <a:pt x="112" y="112"/>
                    <a:pt x="112" y="112"/>
                    <a:pt x="112" y="112"/>
                  </a:cubicBezTo>
                  <a:cubicBezTo>
                    <a:pt x="104" y="112"/>
                    <a:pt x="104" y="112"/>
                    <a:pt x="104" y="112"/>
                  </a:cubicBezTo>
                  <a:cubicBezTo>
                    <a:pt x="102" y="95"/>
                    <a:pt x="91" y="81"/>
                    <a:pt x="77" y="75"/>
                  </a:cubicBezTo>
                  <a:moveTo>
                    <a:pt x="60" y="72"/>
                  </a:moveTo>
                  <a:cubicBezTo>
                    <a:pt x="47" y="72"/>
                    <a:pt x="36" y="61"/>
                    <a:pt x="36" y="48"/>
                  </a:cubicBezTo>
                  <a:cubicBezTo>
                    <a:pt x="36" y="35"/>
                    <a:pt x="47" y="24"/>
                    <a:pt x="60" y="24"/>
                  </a:cubicBezTo>
                  <a:cubicBezTo>
                    <a:pt x="73" y="24"/>
                    <a:pt x="84" y="35"/>
                    <a:pt x="84" y="48"/>
                  </a:cubicBezTo>
                  <a:cubicBezTo>
                    <a:pt x="84" y="61"/>
                    <a:pt x="73" y="72"/>
                    <a:pt x="60" y="72"/>
                  </a:cubicBezTo>
                </a:path>
              </a:pathLst>
            </a:custGeom>
            <a:solidFill>
              <a:schemeClr val="tx2"/>
            </a:solidFill>
            <a:ln w="3175" cap="flat" cmpd="sng" algn="ctr">
              <a:solidFill>
                <a:schemeClr val="tx2"/>
              </a:solidFill>
              <a:prstDash val="solid"/>
              <a:headEnd type="none" w="med" len="med"/>
              <a:tailEnd type="none" w="med" len="med"/>
            </a:ln>
            <a:effectLst/>
          </p:spPr>
          <p:txBody>
            <a:bodyPr vert="horz" wrap="square" lIns="0" tIns="44814" rIns="0" bIns="44814" numCol="1" rtlCol="0" anchor="ctr" anchorCtr="0" compatLnSpc="1">
              <a:prstTxWarp prst="textNoShape">
                <a:avLst/>
              </a:prstTxWarp>
            </a:bodyPr>
            <a:lstStyle/>
            <a:p>
              <a:pPr algn="ctr" defTabSz="895923" fontAlgn="base">
                <a:spcBef>
                  <a:spcPct val="0"/>
                </a:spcBef>
                <a:spcAft>
                  <a:spcPct val="0"/>
                </a:spcAft>
              </a:pPr>
              <a:endParaRPr lang="en-US" sz="1922" kern="0">
                <a:gradFill>
                  <a:gsLst>
                    <a:gs pos="0">
                      <a:srgbClr val="FFFFFF"/>
                    </a:gs>
                    <a:gs pos="100000">
                      <a:srgbClr val="FFFFFF"/>
                    </a:gs>
                  </a:gsLst>
                  <a:lin ang="5400000" scaled="0"/>
                </a:gradFill>
                <a:latin typeface="Segoe UI Semilight"/>
              </a:endParaRPr>
            </a:p>
          </p:txBody>
        </p:sp>
      </p:grpSp>
      <p:grpSp>
        <p:nvGrpSpPr>
          <p:cNvPr id="2" name="Group 1">
            <a:extLst>
              <a:ext uri="{FF2B5EF4-FFF2-40B4-BE49-F238E27FC236}">
                <a16:creationId xmlns:a16="http://schemas.microsoft.com/office/drawing/2014/main" id="{13C23F56-906C-43EE-92CE-3052F9041E10}"/>
              </a:ext>
            </a:extLst>
          </p:cNvPr>
          <p:cNvGrpSpPr/>
          <p:nvPr/>
        </p:nvGrpSpPr>
        <p:grpSpPr>
          <a:xfrm>
            <a:off x="6683870" y="3421431"/>
            <a:ext cx="6070411" cy="3438281"/>
            <a:chOff x="2440877" y="3846298"/>
            <a:chExt cx="6192135" cy="3507226"/>
          </a:xfrm>
        </p:grpSpPr>
        <p:pic>
          <p:nvPicPr>
            <p:cNvPr id="75" name="Picture 74">
              <a:extLst>
                <a:ext uri="{FF2B5EF4-FFF2-40B4-BE49-F238E27FC236}">
                  <a16:creationId xmlns:a16="http://schemas.microsoft.com/office/drawing/2014/main" id="{78902F99-FB21-495E-8D16-BF91081442A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40877" y="3846298"/>
              <a:ext cx="6192135" cy="3507226"/>
            </a:xfrm>
            <a:prstGeom prst="rect">
              <a:avLst/>
            </a:prstGeom>
          </p:spPr>
        </p:pic>
        <p:pic>
          <p:nvPicPr>
            <p:cNvPr id="37" name="Picture 36">
              <a:extLst>
                <a:ext uri="{FF2B5EF4-FFF2-40B4-BE49-F238E27FC236}">
                  <a16:creationId xmlns:a16="http://schemas.microsoft.com/office/drawing/2014/main" id="{2B6145E6-A55E-47CD-836F-55D7EF1810F1}"/>
                </a:ext>
              </a:extLst>
            </p:cNvPr>
            <p:cNvPicPr>
              <a:picLocks noChangeAspect="1"/>
            </p:cNvPicPr>
            <p:nvPr/>
          </p:nvPicPr>
          <p:blipFill rotWithShape="1">
            <a:blip r:embed="rId6">
              <a:extLst>
                <a:ext uri="{28A0092B-C50C-407E-A947-70E740481C1C}">
                  <a14:useLocalDpi xmlns:a14="http://schemas.microsoft.com/office/drawing/2010/main" val="0"/>
                </a:ext>
              </a:extLst>
            </a:blip>
            <a:srcRect b="24385"/>
            <a:stretch/>
          </p:blipFill>
          <p:spPr>
            <a:xfrm>
              <a:off x="3760998" y="4558253"/>
              <a:ext cx="3540767" cy="2305728"/>
            </a:xfrm>
            <a:prstGeom prst="rect">
              <a:avLst/>
            </a:prstGeom>
          </p:spPr>
        </p:pic>
      </p:grpSp>
      <p:sp>
        <p:nvSpPr>
          <p:cNvPr id="76" name="Rectangle 75">
            <a:extLst>
              <a:ext uri="{FF2B5EF4-FFF2-40B4-BE49-F238E27FC236}">
                <a16:creationId xmlns:a16="http://schemas.microsoft.com/office/drawing/2014/main" id="{E6251B25-6A7D-4EA5-B6BA-7964937752E3}"/>
              </a:ext>
            </a:extLst>
          </p:cNvPr>
          <p:cNvSpPr/>
          <p:nvPr/>
        </p:nvSpPr>
        <p:spPr>
          <a:xfrm>
            <a:off x="99074" y="108274"/>
            <a:ext cx="8861096" cy="935351"/>
          </a:xfrm>
          <a:prstGeom prst="rect">
            <a:avLst/>
          </a:prstGeom>
        </p:spPr>
        <p:txBody>
          <a:bodyPr wrap="square">
            <a:spAutoFit/>
          </a:bodyPr>
          <a:lstStyle/>
          <a:p>
            <a:r>
              <a:rPr lang="en-US" sz="2745" b="1"/>
              <a:t>BUILT-IN INTELLIGENCE AND RECOMMENDATIONS FOR DEVICES</a:t>
            </a:r>
          </a:p>
        </p:txBody>
      </p:sp>
    </p:spTree>
    <p:extLst>
      <p:ext uri="{BB962C8B-B14F-4D97-AF65-F5344CB8AC3E}">
        <p14:creationId xmlns:p14="http://schemas.microsoft.com/office/powerpoint/2010/main" val="78313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A8DAE770-1B30-4A2E-9C6E-5B378A0C94CC}"/>
              </a:ext>
            </a:extLst>
          </p:cNvPr>
          <p:cNvSpPr>
            <a:spLocks noGrp="1"/>
          </p:cNvSpPr>
          <p:nvPr>
            <p:ph type="title"/>
          </p:nvPr>
        </p:nvSpPr>
        <p:spPr>
          <a:xfrm>
            <a:off x="588263" y="457201"/>
            <a:ext cx="11018520" cy="923330"/>
          </a:xfrm>
        </p:spPr>
        <p:txBody>
          <a:bodyPr/>
          <a:lstStyle/>
          <a:p>
            <a:r>
              <a:rPr lang="en-US" dirty="0"/>
              <a:t>Disrupt Attacker ROI</a:t>
            </a:r>
            <a:br>
              <a:rPr lang="en-US" dirty="0"/>
            </a:br>
            <a:r>
              <a:rPr lang="en-US" sz="2400" b="0" dirty="0"/>
              <a:t>Prioritize investments to maximize impact</a:t>
            </a:r>
            <a:endParaRPr lang="en-US" b="0" dirty="0"/>
          </a:p>
        </p:txBody>
      </p:sp>
      <p:sp>
        <p:nvSpPr>
          <p:cNvPr id="17" name="Left Brace 16">
            <a:extLst>
              <a:ext uri="{FF2B5EF4-FFF2-40B4-BE49-F238E27FC236}">
                <a16:creationId xmlns:a16="http://schemas.microsoft.com/office/drawing/2014/main" id="{4E763BC8-8279-453A-AEF8-2F57AA2C3984}"/>
              </a:ext>
            </a:extLst>
          </p:cNvPr>
          <p:cNvSpPr/>
          <p:nvPr/>
        </p:nvSpPr>
        <p:spPr>
          <a:xfrm>
            <a:off x="3262783" y="2639026"/>
            <a:ext cx="429117" cy="1555218"/>
          </a:xfrm>
          <a:prstGeom prst="leftBrace">
            <a:avLst>
              <a:gd name="adj1" fmla="val 0"/>
              <a:gd name="adj2" fmla="val 50000"/>
            </a:avLst>
          </a:prstGeom>
          <a:ln w="381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F6121F6A-4F55-457D-9908-2A23A48589AA}"/>
              </a:ext>
            </a:extLst>
          </p:cNvPr>
          <p:cNvSpPr txBox="1"/>
          <p:nvPr/>
        </p:nvSpPr>
        <p:spPr>
          <a:xfrm>
            <a:off x="3663527" y="3942259"/>
            <a:ext cx="2898573" cy="124649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000" kern="0">
                <a:gradFill>
                  <a:gsLst>
                    <a:gs pos="2917">
                      <a:schemeClr val="accent1"/>
                    </a:gs>
                    <a:gs pos="30000">
                      <a:schemeClr val="accent1"/>
                    </a:gs>
                  </a:gsLst>
                  <a:lin ang="5400000" scaled="0"/>
                </a:gradFill>
                <a:latin typeface="Segoe UI"/>
              </a:rPr>
              <a:t>Defender Investment:</a:t>
            </a:r>
          </a:p>
          <a:p>
            <a:pPr lvl="1">
              <a:lnSpc>
                <a:spcPct val="90000"/>
              </a:lnSpc>
              <a:spcAft>
                <a:spcPts val="1200"/>
              </a:spcAft>
              <a:defRPr/>
            </a:pPr>
            <a:r>
              <a:rPr lang="en-US" sz="1600" kern="0">
                <a:gradFill>
                  <a:gsLst>
                    <a:gs pos="2917">
                      <a:schemeClr val="tx2"/>
                    </a:gs>
                    <a:gs pos="30000">
                      <a:schemeClr val="tx2"/>
                    </a:gs>
                  </a:gsLst>
                  <a:lin ang="5400000" scaled="0"/>
                </a:gradFill>
                <a:latin typeface="Segoe UI"/>
              </a:rPr>
              <a:t>Security budget</a:t>
            </a:r>
          </a:p>
          <a:p>
            <a:pPr lvl="1">
              <a:lnSpc>
                <a:spcPct val="90000"/>
              </a:lnSpc>
              <a:spcAft>
                <a:spcPts val="1200"/>
              </a:spcAft>
              <a:defRPr/>
            </a:pPr>
            <a:r>
              <a:rPr lang="en-US" sz="1600" kern="0">
                <a:gradFill>
                  <a:gsLst>
                    <a:gs pos="2917">
                      <a:schemeClr val="tx2"/>
                    </a:gs>
                    <a:gs pos="30000">
                      <a:schemeClr val="tx2"/>
                    </a:gs>
                  </a:gsLst>
                  <a:lin ang="5400000" scaled="0"/>
                </a:gradFill>
                <a:latin typeface="Segoe UI"/>
              </a:rPr>
              <a:t>Team time/attention</a:t>
            </a:r>
          </a:p>
        </p:txBody>
      </p:sp>
      <p:sp>
        <p:nvSpPr>
          <p:cNvPr id="19" name="TextBox 18">
            <a:extLst>
              <a:ext uri="{FF2B5EF4-FFF2-40B4-BE49-F238E27FC236}">
                <a16:creationId xmlns:a16="http://schemas.microsoft.com/office/drawing/2014/main" id="{2437496A-E283-485D-AC69-7CBBB6577380}"/>
              </a:ext>
            </a:extLst>
          </p:cNvPr>
          <p:cNvSpPr txBox="1"/>
          <p:nvPr/>
        </p:nvSpPr>
        <p:spPr>
          <a:xfrm>
            <a:off x="3663526" y="2399126"/>
            <a:ext cx="3901874" cy="162813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i="0" strike="noStrike" kern="0" cap="none" spc="0" normalizeH="0" baseline="0" noProof="0">
                <a:ln>
                  <a:noFill/>
                </a:ln>
                <a:gradFill>
                  <a:gsLst>
                    <a:gs pos="2917">
                      <a:schemeClr val="accent1"/>
                    </a:gs>
                    <a:gs pos="30000">
                      <a:schemeClr val="accent1"/>
                    </a:gs>
                  </a:gsLst>
                  <a:lin ang="5400000" scaled="0"/>
                </a:gradFill>
                <a:effectLst/>
                <a:uLnTx/>
                <a:uFillTx/>
                <a:latin typeface="Segoe UI"/>
                <a:ea typeface="+mn-ea"/>
                <a:cs typeface="+mn-cs"/>
              </a:rPr>
              <a:t>Defender Return:</a:t>
            </a:r>
          </a:p>
          <a:p>
            <a:pPr marR="0" lvl="0" algn="l" defTabSz="914400" rtl="0" eaLnBrk="1" fontAlgn="auto" latinLnBrk="0" hangingPunct="1">
              <a:lnSpc>
                <a:spcPct val="90000"/>
              </a:lnSpc>
              <a:spcBef>
                <a:spcPts val="0"/>
              </a:spcBef>
              <a:spcAft>
                <a:spcPts val="600"/>
              </a:spcAft>
              <a:buClrTx/>
              <a:buSzTx/>
              <a:tabLst/>
              <a:defRPr/>
            </a:pPr>
            <a:r>
              <a:rPr kumimoji="0" lang="en-US" b="1" i="0" u="none" strike="noStrike" kern="0" cap="none" spc="0" normalizeH="0" baseline="0" noProof="0">
                <a:ln>
                  <a:noFill/>
                </a:ln>
                <a:gradFill>
                  <a:gsLst>
                    <a:gs pos="2917">
                      <a:schemeClr val="accent4"/>
                    </a:gs>
                    <a:gs pos="30000">
                      <a:schemeClr val="accent4"/>
                    </a:gs>
                  </a:gsLst>
                  <a:lin ang="5400000" scaled="0"/>
                </a:gradFill>
                <a:effectLst/>
                <a:uLnTx/>
                <a:uFillTx/>
                <a:latin typeface="Segoe UI"/>
                <a:ea typeface="+mn-ea"/>
                <a:cs typeface="+mn-cs"/>
              </a:rPr>
              <a:t>Ruin Attacker ROI</a:t>
            </a:r>
          </a:p>
          <a:p>
            <a:pPr marL="344488" marR="0" lvl="1" algn="l" defTabSz="914400" rtl="0" eaLnBrk="1" fontAlgn="auto" latinLnBrk="0" hangingPunct="1">
              <a:lnSpc>
                <a:spcPct val="90000"/>
              </a:lnSpc>
              <a:spcBef>
                <a:spcPts val="0"/>
              </a:spcBef>
              <a:spcAft>
                <a:spcPts val="1200"/>
              </a:spcAft>
              <a:buClrTx/>
              <a:buSzTx/>
              <a:tabLst/>
              <a:defRPr/>
            </a:pPr>
            <a:r>
              <a:rPr kumimoji="0" lang="en-US" sz="1600" b="0" i="0" u="none" strike="noStrike" kern="0" cap="none" spc="0" normalizeH="0" baseline="0" noProof="0">
                <a:ln>
                  <a:noFill/>
                </a:ln>
                <a:gradFill>
                  <a:gsLst>
                    <a:gs pos="2917">
                      <a:schemeClr val="tx2"/>
                    </a:gs>
                    <a:gs pos="30000">
                      <a:schemeClr val="tx2"/>
                    </a:gs>
                  </a:gsLst>
                  <a:lin ang="5400000" scaled="0"/>
                </a:gradFill>
                <a:effectLst/>
                <a:uLnTx/>
                <a:uFillTx/>
                <a:latin typeface="Segoe UI"/>
                <a:ea typeface="+mn-ea"/>
                <a:cs typeface="+mn-cs"/>
              </a:rPr>
              <a:t>Deters opportunistic attacks</a:t>
            </a:r>
          </a:p>
          <a:p>
            <a:pPr marL="344488" marR="0" lvl="1" algn="l" defTabSz="914400" rtl="0" eaLnBrk="1" fontAlgn="auto" latinLnBrk="0" hangingPunct="1">
              <a:lnSpc>
                <a:spcPct val="90000"/>
              </a:lnSpc>
              <a:spcBef>
                <a:spcPts val="0"/>
              </a:spcBef>
              <a:spcAft>
                <a:spcPts val="1200"/>
              </a:spcAft>
              <a:buClrTx/>
              <a:buSzTx/>
              <a:tabLst/>
              <a:defRPr/>
            </a:pPr>
            <a:r>
              <a:rPr kumimoji="0" lang="en-US" sz="1600" b="0" i="0" u="none" strike="noStrike" kern="0" cap="none" spc="0" normalizeH="0" baseline="0" noProof="0">
                <a:ln>
                  <a:noFill/>
                </a:ln>
                <a:gradFill>
                  <a:gsLst>
                    <a:gs pos="2917">
                      <a:schemeClr val="tx2"/>
                    </a:gs>
                    <a:gs pos="30000">
                      <a:schemeClr val="tx2"/>
                    </a:gs>
                  </a:gsLst>
                  <a:lin ang="5400000" scaled="0"/>
                </a:gradFill>
                <a:effectLst/>
                <a:uLnTx/>
                <a:uFillTx/>
                <a:latin typeface="Segoe UI"/>
                <a:ea typeface="+mn-ea"/>
                <a:cs typeface="+mn-cs"/>
              </a:rPr>
              <a:t>Slows or stops determined attacks</a:t>
            </a:r>
          </a:p>
        </p:txBody>
      </p:sp>
      <p:sp>
        <p:nvSpPr>
          <p:cNvPr id="20" name="Rectangle 19">
            <a:extLst>
              <a:ext uri="{FF2B5EF4-FFF2-40B4-BE49-F238E27FC236}">
                <a16:creationId xmlns:a16="http://schemas.microsoft.com/office/drawing/2014/main" id="{F937381E-F04A-4BF3-8E35-7D33F12FF0B1}"/>
              </a:ext>
            </a:extLst>
          </p:cNvPr>
          <p:cNvSpPr/>
          <p:nvPr/>
        </p:nvSpPr>
        <p:spPr>
          <a:xfrm>
            <a:off x="478800" y="3070470"/>
            <a:ext cx="2795073" cy="707886"/>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baseline="0" noProof="0">
                <a:ln>
                  <a:noFill/>
                </a:ln>
                <a:gradFill>
                  <a:gsLst>
                    <a:gs pos="2917">
                      <a:schemeClr val="accent1"/>
                    </a:gs>
                    <a:gs pos="30000">
                      <a:schemeClr val="accent1"/>
                    </a:gs>
                  </a:gsLst>
                  <a:lin ang="5400000" scaled="0"/>
                </a:gradFill>
                <a:effectLst/>
                <a:uLnTx/>
                <a:uFillTx/>
                <a:latin typeface="Segoe UI"/>
                <a:ea typeface="+mn-ea"/>
                <a:cs typeface="+mn-cs"/>
              </a:rPr>
              <a:t>Security Return on Investment (SROI)</a:t>
            </a:r>
          </a:p>
        </p:txBody>
      </p:sp>
      <p:sp>
        <p:nvSpPr>
          <p:cNvPr id="21" name="Rounded Rectangular Callout 10">
            <a:extLst>
              <a:ext uri="{FF2B5EF4-FFF2-40B4-BE49-F238E27FC236}">
                <a16:creationId xmlns:a16="http://schemas.microsoft.com/office/drawing/2014/main" id="{C38992AC-A82D-49AE-9A92-224477C80D6E}"/>
              </a:ext>
            </a:extLst>
          </p:cNvPr>
          <p:cNvSpPr/>
          <p:nvPr/>
        </p:nvSpPr>
        <p:spPr bwMode="auto">
          <a:xfrm>
            <a:off x="7902785" y="4247052"/>
            <a:ext cx="3238935" cy="67884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chemeClr val="accent3"/>
                    </a:gs>
                    <a:gs pos="100000">
                      <a:schemeClr val="accent3"/>
                    </a:gs>
                  </a:gsLst>
                  <a:lin ang="5400000" scaled="0"/>
                </a:gradFill>
                <a:effectLst/>
                <a:uLnTx/>
                <a:uFillTx/>
                <a:latin typeface="Segoe UI"/>
                <a:ea typeface="Segoe UI" pitchFamily="34" charset="0"/>
                <a:cs typeface="Segoe UI" pitchFamily="34" charset="0"/>
              </a:rPr>
              <a:t>Prioritizing defense can rapidly raise impact attacker cost</a:t>
            </a:r>
            <a:r>
              <a:rPr kumimoji="0" lang="en-US" sz="1400" b="0" i="0" u="none" strike="noStrike" kern="0" cap="none" spc="0" normalizeH="0" noProof="0" dirty="0">
                <a:ln>
                  <a:noFill/>
                </a:ln>
                <a:gradFill>
                  <a:gsLst>
                    <a:gs pos="0">
                      <a:schemeClr val="accent3"/>
                    </a:gs>
                    <a:gs pos="100000">
                      <a:schemeClr val="accent3"/>
                    </a:gs>
                  </a:gsLst>
                  <a:lin ang="5400000" scaled="0"/>
                </a:gradFill>
                <a:effectLst/>
                <a:uLnTx/>
                <a:uFillTx/>
                <a:latin typeface="Segoe UI"/>
                <a:ea typeface="Segoe UI" pitchFamily="34" charset="0"/>
                <a:cs typeface="Segoe UI" pitchFamily="34" charset="0"/>
              </a:rPr>
              <a:t> &amp; friction</a:t>
            </a:r>
            <a:endParaRPr kumimoji="0" lang="en-US" sz="1400" b="0" i="0" u="none" strike="noStrike" kern="0" cap="none" spc="0" normalizeH="0" baseline="0" noProof="0" dirty="0">
              <a:ln>
                <a:noFill/>
              </a:ln>
              <a:gradFill>
                <a:gsLst>
                  <a:gs pos="0">
                    <a:schemeClr val="accent3"/>
                  </a:gs>
                  <a:gs pos="100000">
                    <a:schemeClr val="accent3"/>
                  </a:gs>
                </a:gsLst>
                <a:lin ang="5400000" scaled="0"/>
              </a:gradFill>
              <a:effectLst/>
              <a:uLnTx/>
              <a:uFillTx/>
              <a:latin typeface="Segoe UI"/>
              <a:ea typeface="Segoe UI" pitchFamily="34" charset="0"/>
              <a:cs typeface="Segoe UI" pitchFamily="34" charset="0"/>
            </a:endParaRPr>
          </a:p>
        </p:txBody>
      </p:sp>
      <p:sp>
        <p:nvSpPr>
          <p:cNvPr id="26" name="Left Brace 25">
            <a:extLst>
              <a:ext uri="{FF2B5EF4-FFF2-40B4-BE49-F238E27FC236}">
                <a16:creationId xmlns:a16="http://schemas.microsoft.com/office/drawing/2014/main" id="{EA337AF7-AE7D-45C5-999B-7E47EDE51DA1}"/>
              </a:ext>
            </a:extLst>
          </p:cNvPr>
          <p:cNvSpPr/>
          <p:nvPr/>
        </p:nvSpPr>
        <p:spPr>
          <a:xfrm>
            <a:off x="6676544" y="2367758"/>
            <a:ext cx="1473055" cy="1258608"/>
          </a:xfrm>
          <a:prstGeom prst="leftBrace">
            <a:avLst>
              <a:gd name="adj1" fmla="val 0"/>
              <a:gd name="adj2" fmla="val 50000"/>
            </a:avLst>
          </a:prstGeom>
          <a:ln w="381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9367077D-CB5A-422D-8CE6-4BCDDC8F56B8}"/>
              </a:ext>
            </a:extLst>
          </p:cNvPr>
          <p:cNvSpPr txBox="1"/>
          <p:nvPr/>
        </p:nvSpPr>
        <p:spPr>
          <a:xfrm>
            <a:off x="7624215" y="3357512"/>
            <a:ext cx="3901874" cy="794064"/>
          </a:xfrm>
          <a:prstGeom prst="rect">
            <a:avLst/>
          </a:prstGeom>
          <a:solidFill>
            <a:srgbClr val="EAEAEA"/>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b="1" kern="0" dirty="0">
                <a:gradFill>
                  <a:gsLst>
                    <a:gs pos="2917">
                      <a:schemeClr val="accent4"/>
                    </a:gs>
                    <a:gs pos="30000">
                      <a:schemeClr val="accent4"/>
                    </a:gs>
                  </a:gsLst>
                  <a:lin ang="5400000" scaled="0"/>
                </a:gradFill>
                <a:latin typeface="Segoe UI"/>
              </a:rPr>
              <a:t>Attacker Investment: </a:t>
            </a:r>
            <a:br>
              <a:rPr lang="en-US" b="1" kern="0" dirty="0">
                <a:gradFill>
                  <a:gsLst>
                    <a:gs pos="2917">
                      <a:schemeClr val="accent4"/>
                    </a:gs>
                    <a:gs pos="30000">
                      <a:schemeClr val="accent4"/>
                    </a:gs>
                  </a:gsLst>
                  <a:lin ang="5400000" scaled="0"/>
                </a:gradFill>
                <a:latin typeface="Segoe UI"/>
              </a:rPr>
            </a:br>
            <a:r>
              <a:rPr lang="en-US" kern="0" dirty="0">
                <a:gradFill>
                  <a:gsLst>
                    <a:gs pos="2917">
                      <a:schemeClr val="accent4"/>
                    </a:gs>
                    <a:gs pos="30000">
                      <a:schemeClr val="accent4"/>
                    </a:gs>
                  </a:gsLst>
                  <a:lin ang="5400000" scaled="0"/>
                </a:gradFill>
                <a:latin typeface="Segoe UI"/>
              </a:rPr>
              <a:t>Increase Attack Friction &amp; Cost</a:t>
            </a:r>
          </a:p>
        </p:txBody>
      </p:sp>
      <p:sp>
        <p:nvSpPr>
          <p:cNvPr id="28" name="TextBox 27">
            <a:extLst>
              <a:ext uri="{FF2B5EF4-FFF2-40B4-BE49-F238E27FC236}">
                <a16:creationId xmlns:a16="http://schemas.microsoft.com/office/drawing/2014/main" id="{7D740CDB-D615-4BBA-9D57-297BBD2DBC18}"/>
              </a:ext>
            </a:extLst>
          </p:cNvPr>
          <p:cNvSpPr txBox="1"/>
          <p:nvPr/>
        </p:nvSpPr>
        <p:spPr>
          <a:xfrm>
            <a:off x="7624215" y="2117849"/>
            <a:ext cx="3179685" cy="794064"/>
          </a:xfrm>
          <a:prstGeom prst="rect">
            <a:avLst/>
          </a:prstGeom>
          <a:solidFill>
            <a:srgbClr val="EAEAEA"/>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b="1" kern="0" dirty="0">
                <a:gradFill>
                  <a:gsLst>
                    <a:gs pos="2917">
                      <a:schemeClr val="accent4"/>
                    </a:gs>
                    <a:gs pos="30000">
                      <a:schemeClr val="accent4"/>
                    </a:gs>
                  </a:gsLst>
                  <a:lin ang="5400000" scaled="0"/>
                </a:gradFill>
                <a:latin typeface="Segoe UI"/>
              </a:rPr>
              <a:t>Attacker Return: </a:t>
            </a:r>
            <a:r>
              <a:rPr lang="en-US" kern="0" dirty="0">
                <a:gradFill>
                  <a:gsLst>
                    <a:gs pos="2917">
                      <a:schemeClr val="accent4"/>
                    </a:gs>
                    <a:gs pos="30000">
                      <a:schemeClr val="accent4"/>
                    </a:gs>
                  </a:gsLst>
                  <a:lin ang="5400000" scaled="0"/>
                </a:gradFill>
                <a:latin typeface="Segoe UI"/>
              </a:rPr>
              <a:t>Successful Monetization</a:t>
            </a:r>
          </a:p>
        </p:txBody>
      </p:sp>
      <p:sp>
        <p:nvSpPr>
          <p:cNvPr id="29" name="Rounded Rectangular Callout 11">
            <a:extLst>
              <a:ext uri="{FF2B5EF4-FFF2-40B4-BE49-F238E27FC236}">
                <a16:creationId xmlns:a16="http://schemas.microsoft.com/office/drawing/2014/main" id="{F1698742-D75B-4CB3-816C-6940886CB039}"/>
              </a:ext>
            </a:extLst>
          </p:cNvPr>
          <p:cNvSpPr/>
          <p:nvPr/>
        </p:nvSpPr>
        <p:spPr bwMode="auto">
          <a:xfrm>
            <a:off x="7729025" y="1380531"/>
            <a:ext cx="3681300" cy="583437"/>
          </a:xfrm>
          <a:prstGeom prst="rect">
            <a:avLst/>
          </a:prstGeom>
          <a:noFill/>
          <a:ln>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chemeClr val="tx1">
                        <a:lumMod val="75000"/>
                        <a:lumOff val="25000"/>
                      </a:schemeClr>
                    </a:gs>
                    <a:gs pos="100000">
                      <a:schemeClr val="tx1">
                        <a:lumMod val="75000"/>
                        <a:lumOff val="25000"/>
                      </a:schemeClr>
                    </a:gs>
                  </a:gsLst>
                  <a:lin ang="5400000" scaled="0"/>
                </a:gradFill>
                <a:effectLst/>
                <a:uLnTx/>
                <a:uFillTx/>
                <a:ea typeface="Segoe UI" pitchFamily="34" charset="0"/>
                <a:cs typeface="Segoe UI" pitchFamily="34" charset="0"/>
              </a:rPr>
              <a:t>Rapid detection and response drives down predictability and quantity of return</a:t>
            </a:r>
          </a:p>
        </p:txBody>
      </p:sp>
      <p:cxnSp>
        <p:nvCxnSpPr>
          <p:cNvPr id="30" name="Straight Connector 29">
            <a:extLst>
              <a:ext uri="{FF2B5EF4-FFF2-40B4-BE49-F238E27FC236}">
                <a16:creationId xmlns:a16="http://schemas.microsoft.com/office/drawing/2014/main" id="{E989FD7C-DC2D-44E6-8EBC-D3A026C7634F}"/>
              </a:ext>
            </a:extLst>
          </p:cNvPr>
          <p:cNvCxnSpPr>
            <a:cxnSpLocks/>
          </p:cNvCxnSpPr>
          <p:nvPr/>
        </p:nvCxnSpPr>
        <p:spPr>
          <a:xfrm>
            <a:off x="8129813" y="1959044"/>
            <a:ext cx="0" cy="241300"/>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5C37D35-EC78-4C45-BDC6-BE1E578888AB}"/>
              </a:ext>
            </a:extLst>
          </p:cNvPr>
          <p:cNvCxnSpPr>
            <a:cxnSpLocks/>
          </p:cNvCxnSpPr>
          <p:nvPr/>
        </p:nvCxnSpPr>
        <p:spPr>
          <a:xfrm>
            <a:off x="9136288" y="4005752"/>
            <a:ext cx="0" cy="241300"/>
          </a:xfrm>
          <a:prstGeom prst="line">
            <a:avLst/>
          </a:prstGeom>
          <a:ln>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557083-1916-4306-AD20-D04C34F4BA3D}"/>
              </a:ext>
            </a:extLst>
          </p:cNvPr>
          <p:cNvSpPr/>
          <p:nvPr/>
        </p:nvSpPr>
        <p:spPr>
          <a:xfrm>
            <a:off x="12835191" y="1461021"/>
            <a:ext cx="3503331" cy="369332"/>
          </a:xfrm>
          <a:prstGeom prst="rect">
            <a:avLst/>
          </a:prstGeom>
        </p:spPr>
        <p:txBody>
          <a:bodyPr wrap="none">
            <a:spAutoFit/>
          </a:bodyPr>
          <a:lstStyle/>
          <a:p>
            <a:r>
              <a:rPr lang="en-US" dirty="0"/>
              <a:t>https://youtu.be/maQh35MdFKY</a:t>
            </a:r>
          </a:p>
        </p:txBody>
      </p:sp>
      <p:grpSp>
        <p:nvGrpSpPr>
          <p:cNvPr id="5" name="Group 4">
            <a:extLst>
              <a:ext uri="{FF2B5EF4-FFF2-40B4-BE49-F238E27FC236}">
                <a16:creationId xmlns:a16="http://schemas.microsoft.com/office/drawing/2014/main" id="{E8A207EC-A6AA-42EB-A5CD-C441FB9CFD3E}"/>
              </a:ext>
            </a:extLst>
          </p:cNvPr>
          <p:cNvGrpSpPr/>
          <p:nvPr/>
        </p:nvGrpSpPr>
        <p:grpSpPr>
          <a:xfrm>
            <a:off x="478800" y="4549152"/>
            <a:ext cx="3087260" cy="2131566"/>
            <a:chOff x="186613" y="4586475"/>
            <a:chExt cx="3228391" cy="2115212"/>
          </a:xfrm>
        </p:grpSpPr>
        <p:pic>
          <p:nvPicPr>
            <p:cNvPr id="3" name="Online Media 2" title="Microsoft Security | Explaining your Security Investment ROI">
              <a:hlinkClick r:id="" action="ppaction://media"/>
              <a:extLst>
                <a:ext uri="{FF2B5EF4-FFF2-40B4-BE49-F238E27FC236}">
                  <a16:creationId xmlns:a16="http://schemas.microsoft.com/office/drawing/2014/main" id="{33DD6FF2-C602-41AE-B4AC-0F485A2FF268}"/>
                </a:ext>
              </a:extLst>
            </p:cNvPr>
            <p:cNvPicPr>
              <a:picLocks noRot="1" noChangeAspect="1"/>
            </p:cNvPicPr>
            <p:nvPr>
              <a:videoFile r:link="rId1"/>
            </p:nvPr>
          </p:nvPicPr>
          <p:blipFill>
            <a:blip r:embed="rId4"/>
            <a:stretch>
              <a:fillRect/>
            </a:stretch>
          </p:blipFill>
          <p:spPr>
            <a:xfrm>
              <a:off x="763318" y="4925899"/>
              <a:ext cx="2407968" cy="1354482"/>
            </a:xfrm>
            <a:prstGeom prst="rect">
              <a:avLst/>
            </a:prstGeom>
          </p:spPr>
        </p:pic>
        <p:sp>
          <p:nvSpPr>
            <p:cNvPr id="4" name="Rectangle 3">
              <a:extLst>
                <a:ext uri="{FF2B5EF4-FFF2-40B4-BE49-F238E27FC236}">
                  <a16:creationId xmlns:a16="http://schemas.microsoft.com/office/drawing/2014/main" id="{B4811A5E-6116-4BBC-827E-61187A905D58}"/>
                </a:ext>
              </a:extLst>
            </p:cNvPr>
            <p:cNvSpPr/>
            <p:nvPr/>
          </p:nvSpPr>
          <p:spPr bwMode="auto">
            <a:xfrm>
              <a:off x="186613" y="4586475"/>
              <a:ext cx="3228391" cy="21152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1600" b="1" dirty="0">
                  <a:solidFill>
                    <a:schemeClr val="tx1"/>
                  </a:solidFill>
                  <a:ea typeface="Segoe UI" pitchFamily="34" charset="0"/>
                  <a:cs typeface="Segoe UI" pitchFamily="34" charset="0"/>
                </a:rPr>
                <a:t>Cost of Attack Video</a:t>
              </a:r>
            </a:p>
            <a:p>
              <a:pPr algn="ctr" defTabSz="932472" fontAlgn="base">
                <a:spcBef>
                  <a:spcPct val="0"/>
                </a:spcBef>
                <a:spcAft>
                  <a:spcPct val="0"/>
                </a:spcAft>
              </a:pPr>
              <a:endParaRPr lang="en-US" sz="1600" b="1" dirty="0">
                <a:solidFill>
                  <a:schemeClr val="tx1"/>
                </a:solidFill>
                <a:ea typeface="Segoe UI" pitchFamily="34" charset="0"/>
                <a:cs typeface="Segoe UI" pitchFamily="34" charset="0"/>
              </a:endParaRPr>
            </a:p>
            <a:p>
              <a:pPr algn="ctr" defTabSz="932472" fontAlgn="base">
                <a:spcBef>
                  <a:spcPct val="0"/>
                </a:spcBef>
                <a:spcAft>
                  <a:spcPct val="0"/>
                </a:spcAft>
              </a:pPr>
              <a:endParaRPr lang="en-US" sz="1600" b="1" dirty="0">
                <a:solidFill>
                  <a:schemeClr val="tx1"/>
                </a:solidFill>
                <a:ea typeface="Segoe UI" pitchFamily="34" charset="0"/>
                <a:cs typeface="Segoe UI" pitchFamily="34" charset="0"/>
              </a:endParaRPr>
            </a:p>
            <a:p>
              <a:pPr algn="ctr" defTabSz="932472" fontAlgn="base">
                <a:spcBef>
                  <a:spcPct val="0"/>
                </a:spcBef>
                <a:spcAft>
                  <a:spcPct val="0"/>
                </a:spcAft>
              </a:pPr>
              <a:endParaRPr lang="en-US" sz="1600" b="1" dirty="0">
                <a:solidFill>
                  <a:schemeClr val="tx1"/>
                </a:solidFill>
                <a:ea typeface="Segoe UI" pitchFamily="34" charset="0"/>
                <a:cs typeface="Segoe UI" pitchFamily="34" charset="0"/>
              </a:endParaRPr>
            </a:p>
            <a:p>
              <a:pPr algn="ctr" defTabSz="932472" fontAlgn="base">
                <a:spcBef>
                  <a:spcPct val="0"/>
                </a:spcBef>
                <a:spcAft>
                  <a:spcPct val="0"/>
                </a:spcAft>
              </a:pPr>
              <a:endParaRPr lang="en-US" sz="1600" b="1" dirty="0">
                <a:solidFill>
                  <a:schemeClr val="tx1"/>
                </a:solidFill>
                <a:ea typeface="Segoe UI" pitchFamily="34" charset="0"/>
                <a:cs typeface="Segoe UI" pitchFamily="34" charset="0"/>
              </a:endParaRPr>
            </a:p>
            <a:p>
              <a:pPr algn="ctr" defTabSz="932472" fontAlgn="base">
                <a:spcBef>
                  <a:spcPct val="0"/>
                </a:spcBef>
                <a:spcAft>
                  <a:spcPct val="0"/>
                </a:spcAft>
              </a:pPr>
              <a:endParaRPr lang="en-US" sz="1600" b="1" dirty="0">
                <a:solidFill>
                  <a:schemeClr val="tx1"/>
                </a:solidFill>
                <a:ea typeface="Segoe UI" pitchFamily="34" charset="0"/>
                <a:cs typeface="Segoe UI" pitchFamily="34" charset="0"/>
              </a:endParaRPr>
            </a:p>
            <a:p>
              <a:pPr algn="ctr" defTabSz="932472" fontAlgn="base">
                <a:spcBef>
                  <a:spcPct val="0"/>
                </a:spcBef>
                <a:spcAft>
                  <a:spcPct val="0"/>
                </a:spcAft>
              </a:pPr>
              <a:endParaRPr lang="en-US" sz="1600" b="1" dirty="0">
                <a:solidFill>
                  <a:schemeClr val="tx1"/>
                </a:solidFill>
                <a:ea typeface="Segoe UI" pitchFamily="34" charset="0"/>
                <a:cs typeface="Segoe UI" pitchFamily="34" charset="0"/>
              </a:endParaRPr>
            </a:p>
            <a:p>
              <a:pPr algn="ctr" defTabSz="932472" fontAlgn="base">
                <a:spcBef>
                  <a:spcPct val="0"/>
                </a:spcBef>
                <a:spcAft>
                  <a:spcPct val="0"/>
                </a:spcAft>
              </a:pPr>
              <a:r>
                <a:rPr lang="en-US" sz="1400" b="1" dirty="0">
                  <a:gradFill>
                    <a:gsLst>
                      <a:gs pos="0">
                        <a:srgbClr val="FFFFFF"/>
                      </a:gs>
                      <a:gs pos="100000">
                        <a:srgbClr val="FFFFFF"/>
                      </a:gs>
                    </a:gsLst>
                    <a:lin ang="5400000" scaled="0"/>
                  </a:gradFill>
                  <a:ea typeface="Segoe UI" pitchFamily="34" charset="0"/>
                  <a:cs typeface="Segoe UI" pitchFamily="34" charset="0"/>
                  <a:hlinkClick r:id="rId5"/>
                </a:rPr>
                <a:t>https://youtu.be/maQh35MdFKY</a:t>
              </a:r>
              <a:r>
                <a:rPr lang="en-US" sz="1400" b="1" dirty="0">
                  <a:gradFill>
                    <a:gsLst>
                      <a:gs pos="0">
                        <a:srgbClr val="FFFFFF"/>
                      </a:gs>
                      <a:gs pos="100000">
                        <a:srgbClr val="FFFFFF"/>
                      </a:gs>
                    </a:gsLst>
                    <a:lin ang="5400000" scaled="0"/>
                  </a:gradFill>
                  <a:ea typeface="Segoe UI" pitchFamily="34" charset="0"/>
                  <a:cs typeface="Segoe UI" pitchFamily="34" charset="0"/>
                </a:rPr>
                <a:t> </a:t>
              </a:r>
            </a:p>
          </p:txBody>
        </p:sp>
      </p:grpSp>
    </p:spTree>
    <p:extLst>
      <p:ext uri="{BB962C8B-B14F-4D97-AF65-F5344CB8AC3E}">
        <p14:creationId xmlns:p14="http://schemas.microsoft.com/office/powerpoint/2010/main" val="32162410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xEl>
                                              <p:pRg st="0" end="0"/>
                                            </p:txEl>
                                          </p:spTgt>
                                        </p:tgtEl>
                                        <p:attrNameLst>
                                          <p:attrName>style.visibility</p:attrName>
                                        </p:attrNameLst>
                                      </p:cBhvr>
                                      <p:to>
                                        <p:strVal val="visible"/>
                                      </p:to>
                                    </p:set>
                                    <p:animEffect transition="in" filter="fade">
                                      <p:cBhvr>
                                        <p:cTn id="15" dur="500"/>
                                        <p:tgtEl>
                                          <p:spTgt spid="18">
                                            <p:txEl>
                                              <p:pRg st="0" end="0"/>
                                            </p:txEl>
                                          </p:spTgt>
                                        </p:tgtEl>
                                      </p:cBhvr>
                                    </p:animEffect>
                                  </p:childTnLst>
                                </p:cTn>
                              </p:par>
                              <p:par>
                                <p:cTn id="16" presetID="10" presetClass="entr" presetSubtype="0" fill="hold" nodeType="withEffect">
                                  <p:stCondLst>
                                    <p:cond delay="250"/>
                                  </p:stCondLst>
                                  <p:childTnLst>
                                    <p:set>
                                      <p:cBhvr>
                                        <p:cTn id="17" dur="1" fill="hold">
                                          <p:stCondLst>
                                            <p:cond delay="0"/>
                                          </p:stCondLst>
                                        </p:cTn>
                                        <p:tgtEl>
                                          <p:spTgt spid="19">
                                            <p:txEl>
                                              <p:pRg st="0" end="0"/>
                                            </p:txEl>
                                          </p:spTgt>
                                        </p:tgtEl>
                                        <p:attrNameLst>
                                          <p:attrName>style.visibility</p:attrName>
                                        </p:attrNameLst>
                                      </p:cBhvr>
                                      <p:to>
                                        <p:strVal val="visible"/>
                                      </p:to>
                                    </p:set>
                                    <p:animEffect transition="in" filter="fade">
                                      <p:cBhvr>
                                        <p:cTn id="18" dur="500"/>
                                        <p:tgtEl>
                                          <p:spTgt spid="19">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
                                            <p:txEl>
                                              <p:pRg st="1" end="1"/>
                                            </p:txEl>
                                          </p:spTgt>
                                        </p:tgtEl>
                                        <p:attrNameLst>
                                          <p:attrName>style.visibility</p:attrName>
                                        </p:attrNameLst>
                                      </p:cBhvr>
                                      <p:to>
                                        <p:strVal val="visible"/>
                                      </p:to>
                                    </p:set>
                                    <p:animEffect transition="in" filter="fade">
                                      <p:cBhvr>
                                        <p:cTn id="23" dur="500"/>
                                        <p:tgtEl>
                                          <p:spTgt spid="18">
                                            <p:txEl>
                                              <p:pRg st="1" end="1"/>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8">
                                            <p:txEl>
                                              <p:pRg st="2" end="2"/>
                                            </p:txEl>
                                          </p:spTgt>
                                        </p:tgtEl>
                                        <p:attrNameLst>
                                          <p:attrName>style.visibility</p:attrName>
                                        </p:attrNameLst>
                                      </p:cBhvr>
                                      <p:to>
                                        <p:strVal val="visible"/>
                                      </p:to>
                                    </p:set>
                                    <p:animEffect transition="in" filter="fade">
                                      <p:cBhvr>
                                        <p:cTn id="26" dur="500"/>
                                        <p:tgtEl>
                                          <p:spTgt spid="18">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
                                            <p:txEl>
                                              <p:pRg st="1" end="1"/>
                                            </p:txEl>
                                          </p:spTgt>
                                        </p:tgtEl>
                                        <p:attrNameLst>
                                          <p:attrName>style.visibility</p:attrName>
                                        </p:attrNameLst>
                                      </p:cBhvr>
                                      <p:to>
                                        <p:strVal val="visible"/>
                                      </p:to>
                                    </p:set>
                                    <p:animEffect transition="in" filter="fade">
                                      <p:cBhvr>
                                        <p:cTn id="31" dur="500"/>
                                        <p:tgtEl>
                                          <p:spTgt spid="19">
                                            <p:txEl>
                                              <p:pRg st="1" end="1"/>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xEl>
                                              <p:pRg st="2" end="2"/>
                                            </p:txEl>
                                          </p:spTgt>
                                        </p:tgtEl>
                                        <p:attrNameLst>
                                          <p:attrName>style.visibility</p:attrName>
                                        </p:attrNameLst>
                                      </p:cBhvr>
                                      <p:to>
                                        <p:strVal val="visible"/>
                                      </p:to>
                                    </p:set>
                                    <p:animEffect transition="in" filter="fade">
                                      <p:cBhvr>
                                        <p:cTn id="34" dur="500"/>
                                        <p:tgtEl>
                                          <p:spTgt spid="19">
                                            <p:txEl>
                                              <p:pRg st="2" end="2"/>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9">
                                            <p:txEl>
                                              <p:pRg st="3" end="3"/>
                                            </p:txEl>
                                          </p:spTgt>
                                        </p:tgtEl>
                                        <p:attrNameLst>
                                          <p:attrName>style.visibility</p:attrName>
                                        </p:attrNameLst>
                                      </p:cBhvr>
                                      <p:to>
                                        <p:strVal val="visible"/>
                                      </p:to>
                                    </p:set>
                                    <p:animEffect transition="in" filter="fade">
                                      <p:cBhvr>
                                        <p:cTn id="37" dur="500"/>
                                        <p:tgtEl>
                                          <p:spTgt spid="19">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left)">
                                      <p:cBhvr>
                                        <p:cTn id="42" dur="500"/>
                                        <p:tgtEl>
                                          <p:spTgt spid="26"/>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par>
                          <p:cTn id="47" fill="hold">
                            <p:stCondLst>
                              <p:cond delay="1000"/>
                            </p:stCondLst>
                            <p:childTnLst>
                              <p:par>
                                <p:cTn id="48" presetID="22" presetClass="entr" presetSubtype="1"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wipe(up)">
                                      <p:cBhvr>
                                        <p:cTn id="50" dur="500"/>
                                        <p:tgtEl>
                                          <p:spTgt spid="29"/>
                                        </p:tgtEl>
                                      </p:cBhvr>
                                    </p:animEffect>
                                  </p:childTnLst>
                                </p:cTn>
                              </p:par>
                              <p:par>
                                <p:cTn id="51" presetID="22" presetClass="entr" presetSubtype="1" fill="hold"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wipe(up)">
                                      <p:cBhvr>
                                        <p:cTn id="53" dur="500"/>
                                        <p:tgtEl>
                                          <p:spTgt spid="3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500"/>
                                        <p:tgtEl>
                                          <p:spTgt spid="27"/>
                                        </p:tgtEl>
                                      </p:cBhvr>
                                    </p:animEffect>
                                  </p:childTnLst>
                                </p:cTn>
                              </p:par>
                            </p:childTnLst>
                          </p:cTn>
                        </p:par>
                        <p:par>
                          <p:cTn id="59" fill="hold">
                            <p:stCondLst>
                              <p:cond delay="500"/>
                            </p:stCondLst>
                            <p:childTnLst>
                              <p:par>
                                <p:cTn id="60" presetID="22" presetClass="entr" presetSubtype="4" fill="hold" grpId="0" nodeType="after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wipe(down)">
                                      <p:cBhvr>
                                        <p:cTn id="62" dur="500"/>
                                        <p:tgtEl>
                                          <p:spTgt spid="21"/>
                                        </p:tgtEl>
                                      </p:cBhvr>
                                    </p:animEffect>
                                  </p:childTnLst>
                                </p:cTn>
                              </p:par>
                              <p:par>
                                <p:cTn id="63" presetID="22" presetClass="entr" presetSubtype="4" fill="hold" nodeType="with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wipe(down)">
                                      <p:cBhvr>
                                        <p:cTn id="65" dur="500"/>
                                        <p:tgtEl>
                                          <p:spTgt spid="31"/>
                                        </p:tgtEl>
                                      </p:cBhvr>
                                    </p:animEffec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5"/>
                                        </p:tgtEl>
                                        <p:attrNameLst>
                                          <p:attrName>style.visibility</p:attrName>
                                        </p:attrNameLst>
                                      </p:cBhvr>
                                      <p:to>
                                        <p:strVal val="visible"/>
                                      </p:to>
                                    </p:set>
                                    <p:animEffect transition="in" filter="fade">
                                      <p:cBhvr>
                                        <p:cTn id="6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p:bldP spid="21" grpId="0" animBg="1"/>
      <p:bldP spid="26" grpId="0" animBg="1"/>
      <p:bldP spid="27" grpId="0" animBg="1"/>
      <p:bldP spid="28" grpId="0" animBg="1"/>
      <p:bldP spid="2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4119E0C7-10A2-44F7-AF8E-21EFA2FF5FE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742866" y="1803324"/>
            <a:ext cx="7219556" cy="3731611"/>
          </a:xfrm>
          <a:prstGeom prst="rect">
            <a:avLst/>
          </a:prstGeom>
        </p:spPr>
      </p:pic>
      <p:sp>
        <p:nvSpPr>
          <p:cNvPr id="38" name="Title 2">
            <a:extLst>
              <a:ext uri="{FF2B5EF4-FFF2-40B4-BE49-F238E27FC236}">
                <a16:creationId xmlns:a16="http://schemas.microsoft.com/office/drawing/2014/main" id="{581A3E28-FA6F-4B40-99AD-40AED5817097}"/>
              </a:ext>
            </a:extLst>
          </p:cNvPr>
          <p:cNvSpPr txBox="1">
            <a:spLocks/>
          </p:cNvSpPr>
          <p:nvPr/>
        </p:nvSpPr>
        <p:spPr>
          <a:xfrm>
            <a:off x="345763" y="2979232"/>
            <a:ext cx="5120242" cy="899537"/>
          </a:xfrm>
          <a:prstGeom prst="rect">
            <a:avLst/>
          </a:prstGeom>
        </p:spPr>
        <p:txBody>
          <a:bodyPr anchor="ct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00000"/>
              </a:lnSpc>
              <a:spcAft>
                <a:spcPts val="2353"/>
              </a:spcAft>
            </a:pPr>
            <a:r>
              <a:rPr lang="en-US" sz="2353" kern="0" cap="all" spc="118" dirty="0">
                <a:solidFill>
                  <a:schemeClr val="tx1"/>
                </a:solidFill>
                <a:latin typeface="+mn-lt"/>
                <a:ea typeface="Segoe UI Black" panose="020B0A02040204020203" pitchFamily="34" charset="0"/>
                <a:cs typeface="Segoe UI Black" panose="020B0A02040204020203" pitchFamily="34" charset="0"/>
              </a:rPr>
              <a:t>Machine learning based recommendations driven by </a:t>
            </a:r>
            <a:r>
              <a:rPr lang="en-US" sz="2353" b="1" kern="0" cap="all" spc="118" dirty="0">
                <a:solidFill>
                  <a:schemeClr val="tx1"/>
                </a:solidFill>
                <a:latin typeface="+mn-lt"/>
                <a:ea typeface="Segoe UI Black" panose="020B0A02040204020203" pitchFamily="34" charset="0"/>
                <a:cs typeface="Segoe UI Black" panose="020B0A02040204020203" pitchFamily="34" charset="0"/>
              </a:rPr>
              <a:t>signals specific to your organization</a:t>
            </a:r>
          </a:p>
          <a:p>
            <a:pPr>
              <a:lnSpc>
                <a:spcPct val="100000"/>
              </a:lnSpc>
              <a:spcAft>
                <a:spcPts val="2353"/>
              </a:spcAft>
            </a:pPr>
            <a:r>
              <a:rPr lang="en-US" sz="2353" b="1" kern="0" cap="all" spc="118" dirty="0">
                <a:solidFill>
                  <a:schemeClr val="tx1"/>
                </a:solidFill>
                <a:latin typeface="+mn-lt"/>
                <a:ea typeface="Segoe UI Black" panose="020B0A02040204020203" pitchFamily="34" charset="0"/>
                <a:cs typeface="Segoe UI Black" panose="020B0A02040204020203" pitchFamily="34" charset="0"/>
              </a:rPr>
              <a:t>Leverage the most effective controls </a:t>
            </a:r>
            <a:r>
              <a:rPr lang="en-US" sz="2353" kern="0" cap="all" spc="118" dirty="0">
                <a:solidFill>
                  <a:schemeClr val="tx1"/>
                </a:solidFill>
                <a:latin typeface="+mn-lt"/>
                <a:ea typeface="Segoe UI Black" panose="020B0A02040204020203" pitchFamily="34" charset="0"/>
                <a:cs typeface="Segoe UI Black" panose="020B0A02040204020203" pitchFamily="34" charset="0"/>
              </a:rPr>
              <a:t>based on best practices and your goals</a:t>
            </a:r>
          </a:p>
        </p:txBody>
      </p:sp>
      <p:grpSp>
        <p:nvGrpSpPr>
          <p:cNvPr id="41" name="Group 40">
            <a:extLst>
              <a:ext uri="{FF2B5EF4-FFF2-40B4-BE49-F238E27FC236}">
                <a16:creationId xmlns:a16="http://schemas.microsoft.com/office/drawing/2014/main" id="{DF7725EC-F14C-4C2C-93B4-E0DD12739D89}"/>
              </a:ext>
            </a:extLst>
          </p:cNvPr>
          <p:cNvGrpSpPr/>
          <p:nvPr/>
        </p:nvGrpSpPr>
        <p:grpSpPr>
          <a:xfrm>
            <a:off x="9091753" y="168700"/>
            <a:ext cx="2668787" cy="747838"/>
            <a:chOff x="9038737" y="201199"/>
            <a:chExt cx="2722302" cy="762834"/>
          </a:xfrm>
        </p:grpSpPr>
        <p:sp>
          <p:nvSpPr>
            <p:cNvPr id="42" name="Data Text">
              <a:extLst>
                <a:ext uri="{FF2B5EF4-FFF2-40B4-BE49-F238E27FC236}">
                  <a16:creationId xmlns:a16="http://schemas.microsoft.com/office/drawing/2014/main" id="{57A75E0F-3ACA-440A-B690-7A8D5C2BDAEA}"/>
                </a:ext>
              </a:extLst>
            </p:cNvPr>
            <p:cNvSpPr/>
            <p:nvPr/>
          </p:nvSpPr>
          <p:spPr>
            <a:xfrm>
              <a:off x="10575903" y="201199"/>
              <a:ext cx="395792" cy="117741"/>
            </a:xfrm>
            <a:prstGeom prst="rect">
              <a:avLst/>
            </a:prstGeom>
          </p:spPr>
          <p:txBody>
            <a:bodyPr wrap="none" lIns="0" tIns="0" rIns="0" bIns="0">
              <a:noAutofit/>
            </a:bodyPr>
            <a:lstStyle/>
            <a:p>
              <a:pPr algn="ctr" defTabSz="878441" fontAlgn="base">
                <a:lnSpc>
                  <a:spcPct val="90000"/>
                </a:lnSpc>
                <a:spcBef>
                  <a:spcPct val="0"/>
                </a:spcBef>
                <a:spcAft>
                  <a:spcPct val="0"/>
                </a:spcAft>
                <a:defRPr/>
              </a:pPr>
              <a:r>
                <a:rPr lang="en-US" sz="1078" kern="0">
                  <a:solidFill>
                    <a:schemeClr val="tx1">
                      <a:lumMod val="60000"/>
                      <a:lumOff val="40000"/>
                    </a:schemeClr>
                  </a:solidFill>
                </a:rPr>
                <a:t>APPS / DATA</a:t>
              </a:r>
            </a:p>
          </p:txBody>
        </p:sp>
        <p:grpSp>
          <p:nvGrpSpPr>
            <p:cNvPr id="44" name="Group 43">
              <a:extLst>
                <a:ext uri="{FF2B5EF4-FFF2-40B4-BE49-F238E27FC236}">
                  <a16:creationId xmlns:a16="http://schemas.microsoft.com/office/drawing/2014/main" id="{31C54337-EF24-407F-892D-F391F814D20F}"/>
                </a:ext>
              </a:extLst>
            </p:cNvPr>
            <p:cNvGrpSpPr/>
            <p:nvPr/>
          </p:nvGrpSpPr>
          <p:grpSpPr>
            <a:xfrm>
              <a:off x="11232489" y="435331"/>
              <a:ext cx="528550" cy="528550"/>
              <a:chOff x="4926827" y="479579"/>
              <a:chExt cx="528550" cy="528550"/>
            </a:xfrm>
          </p:grpSpPr>
          <p:sp>
            <p:nvSpPr>
              <p:cNvPr id="66" name="Oval 65">
                <a:extLst>
                  <a:ext uri="{FF2B5EF4-FFF2-40B4-BE49-F238E27FC236}">
                    <a16:creationId xmlns:a16="http://schemas.microsoft.com/office/drawing/2014/main" id="{DA2CEEF3-8BD3-4FAC-8BCB-AA5F59AF5E7B}"/>
                  </a:ext>
                </a:extLst>
              </p:cNvPr>
              <p:cNvSpPr/>
              <p:nvPr/>
            </p:nvSpPr>
            <p:spPr bwMode="auto">
              <a:xfrm rot="5400000">
                <a:off x="4926827" y="479579"/>
                <a:ext cx="528550" cy="52855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67" name="Group 30">
                <a:extLst>
                  <a:ext uri="{FF2B5EF4-FFF2-40B4-BE49-F238E27FC236}">
                    <a16:creationId xmlns:a16="http://schemas.microsoft.com/office/drawing/2014/main" id="{2EAA7E39-964E-4798-9BE1-BD1CE5B08022}"/>
                  </a:ext>
                </a:extLst>
              </p:cNvPr>
              <p:cNvGrpSpPr>
                <a:grpSpLocks noChangeAspect="1"/>
              </p:cNvGrpSpPr>
              <p:nvPr/>
            </p:nvGrpSpPr>
            <p:grpSpPr bwMode="auto">
              <a:xfrm>
                <a:off x="5073598" y="627134"/>
                <a:ext cx="235004" cy="233443"/>
                <a:chOff x="4976" y="3801"/>
                <a:chExt cx="320" cy="334"/>
              </a:xfrm>
            </p:grpSpPr>
            <p:sp>
              <p:nvSpPr>
                <p:cNvPr id="68" name="Freeform 31">
                  <a:extLst>
                    <a:ext uri="{FF2B5EF4-FFF2-40B4-BE49-F238E27FC236}">
                      <a16:creationId xmlns:a16="http://schemas.microsoft.com/office/drawing/2014/main" id="{7D7EE560-25AF-40DA-8BFD-456AA46D8190}"/>
                    </a:ext>
                  </a:extLst>
                </p:cNvPr>
                <p:cNvSpPr>
                  <a:spLocks/>
                </p:cNvSpPr>
                <p:nvPr/>
              </p:nvSpPr>
              <p:spPr bwMode="auto">
                <a:xfrm>
                  <a:off x="5071" y="3912"/>
                  <a:ext cx="128" cy="112"/>
                </a:xfrm>
                <a:custGeom>
                  <a:avLst/>
                  <a:gdLst>
                    <a:gd name="T0" fmla="*/ 31 w 128"/>
                    <a:gd name="T1" fmla="*/ 112 h 112"/>
                    <a:gd name="T2" fmla="*/ 0 w 128"/>
                    <a:gd name="T3" fmla="*/ 56 h 112"/>
                    <a:gd name="T4" fmla="*/ 31 w 128"/>
                    <a:gd name="T5" fmla="*/ 0 h 112"/>
                    <a:gd name="T6" fmla="*/ 97 w 128"/>
                    <a:gd name="T7" fmla="*/ 0 h 112"/>
                    <a:gd name="T8" fmla="*/ 128 w 128"/>
                    <a:gd name="T9" fmla="*/ 56 h 112"/>
                    <a:gd name="T10" fmla="*/ 97 w 128"/>
                    <a:gd name="T11" fmla="*/ 112 h 112"/>
                    <a:gd name="T12" fmla="*/ 31 w 128"/>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28" h="112">
                      <a:moveTo>
                        <a:pt x="31" y="112"/>
                      </a:moveTo>
                      <a:lnTo>
                        <a:pt x="0" y="56"/>
                      </a:lnTo>
                      <a:lnTo>
                        <a:pt x="31" y="0"/>
                      </a:lnTo>
                      <a:lnTo>
                        <a:pt x="97" y="0"/>
                      </a:lnTo>
                      <a:lnTo>
                        <a:pt x="128" y="56"/>
                      </a:lnTo>
                      <a:lnTo>
                        <a:pt x="97" y="112"/>
                      </a:lnTo>
                      <a:lnTo>
                        <a:pt x="31" y="112"/>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sp>
              <p:nvSpPr>
                <p:cNvPr id="69" name="Freeform 32">
                  <a:extLst>
                    <a:ext uri="{FF2B5EF4-FFF2-40B4-BE49-F238E27FC236}">
                      <a16:creationId xmlns:a16="http://schemas.microsoft.com/office/drawing/2014/main" id="{58B2B9E6-5AB7-454D-879E-D5E8630385DD}"/>
                    </a:ext>
                  </a:extLst>
                </p:cNvPr>
                <p:cNvSpPr>
                  <a:spLocks/>
                </p:cNvSpPr>
                <p:nvPr/>
              </p:nvSpPr>
              <p:spPr bwMode="auto">
                <a:xfrm>
                  <a:off x="5170" y="3858"/>
                  <a:ext cx="126" cy="110"/>
                </a:xfrm>
                <a:custGeom>
                  <a:avLst/>
                  <a:gdLst>
                    <a:gd name="T0" fmla="*/ 31 w 126"/>
                    <a:gd name="T1" fmla="*/ 110 h 110"/>
                    <a:gd name="T2" fmla="*/ 0 w 126"/>
                    <a:gd name="T3" fmla="*/ 54 h 110"/>
                    <a:gd name="T4" fmla="*/ 31 w 126"/>
                    <a:gd name="T5" fmla="*/ 0 h 110"/>
                    <a:gd name="T6" fmla="*/ 95 w 126"/>
                    <a:gd name="T7" fmla="*/ 0 h 110"/>
                    <a:gd name="T8" fmla="*/ 126 w 126"/>
                    <a:gd name="T9" fmla="*/ 54 h 110"/>
                    <a:gd name="T10" fmla="*/ 95 w 126"/>
                    <a:gd name="T11" fmla="*/ 110 h 110"/>
                    <a:gd name="T12" fmla="*/ 31 w 126"/>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26" h="110">
                      <a:moveTo>
                        <a:pt x="31" y="110"/>
                      </a:moveTo>
                      <a:lnTo>
                        <a:pt x="0" y="54"/>
                      </a:lnTo>
                      <a:lnTo>
                        <a:pt x="31" y="0"/>
                      </a:lnTo>
                      <a:lnTo>
                        <a:pt x="95" y="0"/>
                      </a:lnTo>
                      <a:lnTo>
                        <a:pt x="126" y="54"/>
                      </a:lnTo>
                      <a:lnTo>
                        <a:pt x="95" y="110"/>
                      </a:lnTo>
                      <a:lnTo>
                        <a:pt x="31" y="110"/>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sp>
              <p:nvSpPr>
                <p:cNvPr id="70" name="Freeform 33">
                  <a:extLst>
                    <a:ext uri="{FF2B5EF4-FFF2-40B4-BE49-F238E27FC236}">
                      <a16:creationId xmlns:a16="http://schemas.microsoft.com/office/drawing/2014/main" id="{79454A19-00B8-4FEB-8341-97DEBF62EAB0}"/>
                    </a:ext>
                  </a:extLst>
                </p:cNvPr>
                <p:cNvSpPr>
                  <a:spLocks/>
                </p:cNvSpPr>
                <p:nvPr/>
              </p:nvSpPr>
              <p:spPr bwMode="auto">
                <a:xfrm>
                  <a:off x="5170" y="3968"/>
                  <a:ext cx="126" cy="110"/>
                </a:xfrm>
                <a:custGeom>
                  <a:avLst/>
                  <a:gdLst>
                    <a:gd name="T0" fmla="*/ 31 w 126"/>
                    <a:gd name="T1" fmla="*/ 110 h 110"/>
                    <a:gd name="T2" fmla="*/ 0 w 126"/>
                    <a:gd name="T3" fmla="*/ 56 h 110"/>
                    <a:gd name="T4" fmla="*/ 31 w 126"/>
                    <a:gd name="T5" fmla="*/ 0 h 110"/>
                    <a:gd name="T6" fmla="*/ 95 w 126"/>
                    <a:gd name="T7" fmla="*/ 0 h 110"/>
                    <a:gd name="T8" fmla="*/ 126 w 126"/>
                    <a:gd name="T9" fmla="*/ 56 h 110"/>
                    <a:gd name="T10" fmla="*/ 95 w 126"/>
                    <a:gd name="T11" fmla="*/ 110 h 110"/>
                    <a:gd name="T12" fmla="*/ 31 w 126"/>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26" h="110">
                      <a:moveTo>
                        <a:pt x="31" y="110"/>
                      </a:moveTo>
                      <a:lnTo>
                        <a:pt x="0" y="56"/>
                      </a:lnTo>
                      <a:lnTo>
                        <a:pt x="31" y="0"/>
                      </a:lnTo>
                      <a:lnTo>
                        <a:pt x="95" y="0"/>
                      </a:lnTo>
                      <a:lnTo>
                        <a:pt x="126" y="56"/>
                      </a:lnTo>
                      <a:lnTo>
                        <a:pt x="95" y="110"/>
                      </a:lnTo>
                      <a:lnTo>
                        <a:pt x="31" y="110"/>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sp>
              <p:nvSpPr>
                <p:cNvPr id="71" name="Freeform 34">
                  <a:extLst>
                    <a:ext uri="{FF2B5EF4-FFF2-40B4-BE49-F238E27FC236}">
                      <a16:creationId xmlns:a16="http://schemas.microsoft.com/office/drawing/2014/main" id="{B7096B82-047E-4677-912E-A8B4C39A90A0}"/>
                    </a:ext>
                  </a:extLst>
                </p:cNvPr>
                <p:cNvSpPr>
                  <a:spLocks/>
                </p:cNvSpPr>
                <p:nvPr/>
              </p:nvSpPr>
              <p:spPr bwMode="auto">
                <a:xfrm>
                  <a:off x="4976" y="3858"/>
                  <a:ext cx="126" cy="110"/>
                </a:xfrm>
                <a:custGeom>
                  <a:avLst/>
                  <a:gdLst>
                    <a:gd name="T0" fmla="*/ 32 w 126"/>
                    <a:gd name="T1" fmla="*/ 110 h 110"/>
                    <a:gd name="T2" fmla="*/ 0 w 126"/>
                    <a:gd name="T3" fmla="*/ 54 h 110"/>
                    <a:gd name="T4" fmla="*/ 32 w 126"/>
                    <a:gd name="T5" fmla="*/ 0 h 110"/>
                    <a:gd name="T6" fmla="*/ 95 w 126"/>
                    <a:gd name="T7" fmla="*/ 0 h 110"/>
                    <a:gd name="T8" fmla="*/ 126 w 126"/>
                    <a:gd name="T9" fmla="*/ 54 h 110"/>
                    <a:gd name="T10" fmla="*/ 95 w 126"/>
                    <a:gd name="T11" fmla="*/ 110 h 110"/>
                    <a:gd name="T12" fmla="*/ 32 w 126"/>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26" h="110">
                      <a:moveTo>
                        <a:pt x="32" y="110"/>
                      </a:moveTo>
                      <a:lnTo>
                        <a:pt x="0" y="54"/>
                      </a:lnTo>
                      <a:lnTo>
                        <a:pt x="32" y="0"/>
                      </a:lnTo>
                      <a:lnTo>
                        <a:pt x="95" y="0"/>
                      </a:lnTo>
                      <a:lnTo>
                        <a:pt x="126" y="54"/>
                      </a:lnTo>
                      <a:lnTo>
                        <a:pt x="95" y="110"/>
                      </a:lnTo>
                      <a:lnTo>
                        <a:pt x="32" y="110"/>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sp>
              <p:nvSpPr>
                <p:cNvPr id="72" name="Freeform 35">
                  <a:extLst>
                    <a:ext uri="{FF2B5EF4-FFF2-40B4-BE49-F238E27FC236}">
                      <a16:creationId xmlns:a16="http://schemas.microsoft.com/office/drawing/2014/main" id="{CED825C5-1134-4FAD-8108-8ADC97353419}"/>
                    </a:ext>
                  </a:extLst>
                </p:cNvPr>
                <p:cNvSpPr>
                  <a:spLocks/>
                </p:cNvSpPr>
                <p:nvPr/>
              </p:nvSpPr>
              <p:spPr bwMode="auto">
                <a:xfrm>
                  <a:off x="5073" y="4024"/>
                  <a:ext cx="128" cy="111"/>
                </a:xfrm>
                <a:custGeom>
                  <a:avLst/>
                  <a:gdLst>
                    <a:gd name="T0" fmla="*/ 34 w 128"/>
                    <a:gd name="T1" fmla="*/ 111 h 111"/>
                    <a:gd name="T2" fmla="*/ 0 w 128"/>
                    <a:gd name="T3" fmla="*/ 54 h 111"/>
                    <a:gd name="T4" fmla="*/ 34 w 128"/>
                    <a:gd name="T5" fmla="*/ 0 h 111"/>
                    <a:gd name="T6" fmla="*/ 97 w 128"/>
                    <a:gd name="T7" fmla="*/ 0 h 111"/>
                    <a:gd name="T8" fmla="*/ 128 w 128"/>
                    <a:gd name="T9" fmla="*/ 54 h 111"/>
                    <a:gd name="T10" fmla="*/ 97 w 128"/>
                    <a:gd name="T11" fmla="*/ 111 h 111"/>
                    <a:gd name="T12" fmla="*/ 34 w 128"/>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128" h="111">
                      <a:moveTo>
                        <a:pt x="34" y="111"/>
                      </a:moveTo>
                      <a:lnTo>
                        <a:pt x="0" y="54"/>
                      </a:lnTo>
                      <a:lnTo>
                        <a:pt x="34" y="0"/>
                      </a:lnTo>
                      <a:lnTo>
                        <a:pt x="97" y="0"/>
                      </a:lnTo>
                      <a:lnTo>
                        <a:pt x="128" y="54"/>
                      </a:lnTo>
                      <a:lnTo>
                        <a:pt x="97" y="111"/>
                      </a:lnTo>
                      <a:lnTo>
                        <a:pt x="34" y="111"/>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sp>
              <p:nvSpPr>
                <p:cNvPr id="73" name="Freeform 36">
                  <a:extLst>
                    <a:ext uri="{FF2B5EF4-FFF2-40B4-BE49-F238E27FC236}">
                      <a16:creationId xmlns:a16="http://schemas.microsoft.com/office/drawing/2014/main" id="{0A3E466F-B902-486C-B36F-5CF858CD6E8A}"/>
                    </a:ext>
                  </a:extLst>
                </p:cNvPr>
                <p:cNvSpPr>
                  <a:spLocks/>
                </p:cNvSpPr>
                <p:nvPr/>
              </p:nvSpPr>
              <p:spPr bwMode="auto">
                <a:xfrm>
                  <a:off x="5071" y="3801"/>
                  <a:ext cx="128" cy="111"/>
                </a:xfrm>
                <a:custGeom>
                  <a:avLst/>
                  <a:gdLst>
                    <a:gd name="T0" fmla="*/ 31 w 128"/>
                    <a:gd name="T1" fmla="*/ 111 h 111"/>
                    <a:gd name="T2" fmla="*/ 0 w 128"/>
                    <a:gd name="T3" fmla="*/ 57 h 111"/>
                    <a:gd name="T4" fmla="*/ 31 w 128"/>
                    <a:gd name="T5" fmla="*/ 0 h 111"/>
                    <a:gd name="T6" fmla="*/ 97 w 128"/>
                    <a:gd name="T7" fmla="*/ 0 h 111"/>
                    <a:gd name="T8" fmla="*/ 128 w 128"/>
                    <a:gd name="T9" fmla="*/ 57 h 111"/>
                    <a:gd name="T10" fmla="*/ 97 w 128"/>
                    <a:gd name="T11" fmla="*/ 111 h 111"/>
                    <a:gd name="T12" fmla="*/ 31 w 128"/>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128" h="111">
                      <a:moveTo>
                        <a:pt x="31" y="111"/>
                      </a:moveTo>
                      <a:lnTo>
                        <a:pt x="0" y="57"/>
                      </a:lnTo>
                      <a:lnTo>
                        <a:pt x="31" y="0"/>
                      </a:lnTo>
                      <a:lnTo>
                        <a:pt x="97" y="0"/>
                      </a:lnTo>
                      <a:lnTo>
                        <a:pt x="128" y="57"/>
                      </a:lnTo>
                      <a:lnTo>
                        <a:pt x="97" y="111"/>
                      </a:lnTo>
                      <a:lnTo>
                        <a:pt x="31" y="111"/>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grpSp>
        </p:grpSp>
        <p:grpSp>
          <p:nvGrpSpPr>
            <p:cNvPr id="45" name="Group 44">
              <a:extLst>
                <a:ext uri="{FF2B5EF4-FFF2-40B4-BE49-F238E27FC236}">
                  <a16:creationId xmlns:a16="http://schemas.microsoft.com/office/drawing/2014/main" id="{C3A89795-34D8-4E32-BACE-521CEBAE80FA}"/>
                </a:ext>
              </a:extLst>
            </p:cNvPr>
            <p:cNvGrpSpPr/>
            <p:nvPr/>
          </p:nvGrpSpPr>
          <p:grpSpPr>
            <a:xfrm>
              <a:off x="10518694" y="435483"/>
              <a:ext cx="528550" cy="528550"/>
              <a:chOff x="5953965" y="479580"/>
              <a:chExt cx="528550" cy="528550"/>
            </a:xfrm>
          </p:grpSpPr>
          <p:sp>
            <p:nvSpPr>
              <p:cNvPr id="60" name="Oval 59">
                <a:extLst>
                  <a:ext uri="{FF2B5EF4-FFF2-40B4-BE49-F238E27FC236}">
                    <a16:creationId xmlns:a16="http://schemas.microsoft.com/office/drawing/2014/main" id="{329B5750-0961-4C9A-BFFD-EC615BFA6799}"/>
                  </a:ext>
                </a:extLst>
              </p:cNvPr>
              <p:cNvSpPr/>
              <p:nvPr/>
            </p:nvSpPr>
            <p:spPr bwMode="auto">
              <a:xfrm rot="5400000">
                <a:off x="5953965" y="479580"/>
                <a:ext cx="528550" cy="52855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61" name="Group 14">
                <a:extLst>
                  <a:ext uri="{FF2B5EF4-FFF2-40B4-BE49-F238E27FC236}">
                    <a16:creationId xmlns:a16="http://schemas.microsoft.com/office/drawing/2014/main" id="{BF9DDA26-CE23-4A76-B86A-B3F5DF9313A7}"/>
                  </a:ext>
                </a:extLst>
              </p:cNvPr>
              <p:cNvGrpSpPr>
                <a:grpSpLocks noChangeAspect="1"/>
              </p:cNvGrpSpPr>
              <p:nvPr/>
            </p:nvGrpSpPr>
            <p:grpSpPr bwMode="auto">
              <a:xfrm>
                <a:off x="6127578" y="623417"/>
                <a:ext cx="181296" cy="240879"/>
                <a:chOff x="5564" y="2790"/>
                <a:chExt cx="198" cy="290"/>
              </a:xfrm>
              <a:solidFill>
                <a:schemeClr val="bg1"/>
              </a:solidFill>
            </p:grpSpPr>
            <p:sp>
              <p:nvSpPr>
                <p:cNvPr id="62" name="Freeform 15">
                  <a:extLst>
                    <a:ext uri="{FF2B5EF4-FFF2-40B4-BE49-F238E27FC236}">
                      <a16:creationId xmlns:a16="http://schemas.microsoft.com/office/drawing/2014/main" id="{6FEB4769-B8D4-496E-901E-075E25A29D88}"/>
                    </a:ext>
                  </a:extLst>
                </p:cNvPr>
                <p:cNvSpPr>
                  <a:spLocks noEditPoints="1"/>
                </p:cNvSpPr>
                <p:nvPr/>
              </p:nvSpPr>
              <p:spPr bwMode="auto">
                <a:xfrm>
                  <a:off x="5564" y="2790"/>
                  <a:ext cx="89" cy="87"/>
                </a:xfrm>
                <a:custGeom>
                  <a:avLst/>
                  <a:gdLst>
                    <a:gd name="T0" fmla="*/ 89 w 89"/>
                    <a:gd name="T1" fmla="*/ 87 h 87"/>
                    <a:gd name="T2" fmla="*/ 0 w 89"/>
                    <a:gd name="T3" fmla="*/ 87 h 87"/>
                    <a:gd name="T4" fmla="*/ 0 w 89"/>
                    <a:gd name="T5" fmla="*/ 0 h 87"/>
                    <a:gd name="T6" fmla="*/ 89 w 89"/>
                    <a:gd name="T7" fmla="*/ 0 h 87"/>
                    <a:gd name="T8" fmla="*/ 89 w 89"/>
                    <a:gd name="T9" fmla="*/ 87 h 87"/>
                    <a:gd name="T10" fmla="*/ 20 w 89"/>
                    <a:gd name="T11" fmla="*/ 68 h 87"/>
                    <a:gd name="T12" fmla="*/ 69 w 89"/>
                    <a:gd name="T13" fmla="*/ 68 h 87"/>
                    <a:gd name="T14" fmla="*/ 69 w 89"/>
                    <a:gd name="T15" fmla="*/ 19 h 87"/>
                    <a:gd name="T16" fmla="*/ 20 w 89"/>
                    <a:gd name="T17" fmla="*/ 19 h 87"/>
                    <a:gd name="T18" fmla="*/ 20 w 89"/>
                    <a:gd name="T19" fmla="*/ 6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7">
                      <a:moveTo>
                        <a:pt x="89" y="87"/>
                      </a:moveTo>
                      <a:lnTo>
                        <a:pt x="0" y="87"/>
                      </a:lnTo>
                      <a:lnTo>
                        <a:pt x="0" y="0"/>
                      </a:lnTo>
                      <a:lnTo>
                        <a:pt x="89" y="0"/>
                      </a:lnTo>
                      <a:lnTo>
                        <a:pt x="89" y="87"/>
                      </a:lnTo>
                      <a:close/>
                      <a:moveTo>
                        <a:pt x="20" y="68"/>
                      </a:moveTo>
                      <a:lnTo>
                        <a:pt x="69" y="68"/>
                      </a:lnTo>
                      <a:lnTo>
                        <a:pt x="69" y="19"/>
                      </a:lnTo>
                      <a:lnTo>
                        <a:pt x="20" y="19"/>
                      </a:lnTo>
                      <a:lnTo>
                        <a:pt x="20"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784" kern="0">
                    <a:solidFill>
                      <a:sysClr val="windowText" lastClr="000000"/>
                    </a:solidFill>
                  </a:endParaRPr>
                </a:p>
              </p:txBody>
            </p:sp>
            <p:sp>
              <p:nvSpPr>
                <p:cNvPr id="63" name="Freeform 16">
                  <a:extLst>
                    <a:ext uri="{FF2B5EF4-FFF2-40B4-BE49-F238E27FC236}">
                      <a16:creationId xmlns:a16="http://schemas.microsoft.com/office/drawing/2014/main" id="{551F9792-7695-4EB4-9539-F552333B0B5A}"/>
                    </a:ext>
                  </a:extLst>
                </p:cNvPr>
                <p:cNvSpPr>
                  <a:spLocks noEditPoints="1"/>
                </p:cNvSpPr>
                <p:nvPr/>
              </p:nvSpPr>
              <p:spPr bwMode="auto">
                <a:xfrm>
                  <a:off x="5564" y="3000"/>
                  <a:ext cx="89" cy="80"/>
                </a:xfrm>
                <a:custGeom>
                  <a:avLst/>
                  <a:gdLst>
                    <a:gd name="T0" fmla="*/ 89 w 89"/>
                    <a:gd name="T1" fmla="*/ 80 h 80"/>
                    <a:gd name="T2" fmla="*/ 0 w 89"/>
                    <a:gd name="T3" fmla="*/ 80 h 80"/>
                    <a:gd name="T4" fmla="*/ 0 w 89"/>
                    <a:gd name="T5" fmla="*/ 0 h 80"/>
                    <a:gd name="T6" fmla="*/ 89 w 89"/>
                    <a:gd name="T7" fmla="*/ 0 h 80"/>
                    <a:gd name="T8" fmla="*/ 89 w 89"/>
                    <a:gd name="T9" fmla="*/ 80 h 80"/>
                    <a:gd name="T10" fmla="*/ 20 w 89"/>
                    <a:gd name="T11" fmla="*/ 61 h 80"/>
                    <a:gd name="T12" fmla="*/ 69 w 89"/>
                    <a:gd name="T13" fmla="*/ 61 h 80"/>
                    <a:gd name="T14" fmla="*/ 69 w 89"/>
                    <a:gd name="T15" fmla="*/ 20 h 80"/>
                    <a:gd name="T16" fmla="*/ 20 w 89"/>
                    <a:gd name="T17" fmla="*/ 20 h 80"/>
                    <a:gd name="T18" fmla="*/ 20 w 89"/>
                    <a:gd name="T19" fmla="*/ 6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0">
                      <a:moveTo>
                        <a:pt x="89" y="80"/>
                      </a:moveTo>
                      <a:lnTo>
                        <a:pt x="0" y="80"/>
                      </a:lnTo>
                      <a:lnTo>
                        <a:pt x="0" y="0"/>
                      </a:lnTo>
                      <a:lnTo>
                        <a:pt x="89" y="0"/>
                      </a:lnTo>
                      <a:lnTo>
                        <a:pt x="89" y="80"/>
                      </a:lnTo>
                      <a:close/>
                      <a:moveTo>
                        <a:pt x="20" y="61"/>
                      </a:moveTo>
                      <a:lnTo>
                        <a:pt x="69" y="61"/>
                      </a:lnTo>
                      <a:lnTo>
                        <a:pt x="69" y="20"/>
                      </a:lnTo>
                      <a:lnTo>
                        <a:pt x="20" y="20"/>
                      </a:lnTo>
                      <a:lnTo>
                        <a:pt x="2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784" kern="0">
                    <a:solidFill>
                      <a:sysClr val="windowText" lastClr="000000"/>
                    </a:solidFill>
                  </a:endParaRPr>
                </a:p>
              </p:txBody>
            </p:sp>
            <p:sp>
              <p:nvSpPr>
                <p:cNvPr id="64" name="Freeform 17">
                  <a:extLst>
                    <a:ext uri="{FF2B5EF4-FFF2-40B4-BE49-F238E27FC236}">
                      <a16:creationId xmlns:a16="http://schemas.microsoft.com/office/drawing/2014/main" id="{A1288C3A-785C-4591-84DE-35577876225D}"/>
                    </a:ext>
                  </a:extLst>
                </p:cNvPr>
                <p:cNvSpPr>
                  <a:spLocks noEditPoints="1"/>
                </p:cNvSpPr>
                <p:nvPr/>
              </p:nvSpPr>
              <p:spPr bwMode="auto">
                <a:xfrm>
                  <a:off x="5564" y="2896"/>
                  <a:ext cx="198" cy="87"/>
                </a:xfrm>
                <a:custGeom>
                  <a:avLst/>
                  <a:gdLst>
                    <a:gd name="T0" fmla="*/ 198 w 198"/>
                    <a:gd name="T1" fmla="*/ 87 h 87"/>
                    <a:gd name="T2" fmla="*/ 0 w 198"/>
                    <a:gd name="T3" fmla="*/ 87 h 87"/>
                    <a:gd name="T4" fmla="*/ 0 w 198"/>
                    <a:gd name="T5" fmla="*/ 0 h 87"/>
                    <a:gd name="T6" fmla="*/ 198 w 198"/>
                    <a:gd name="T7" fmla="*/ 0 h 87"/>
                    <a:gd name="T8" fmla="*/ 198 w 198"/>
                    <a:gd name="T9" fmla="*/ 87 h 87"/>
                    <a:gd name="T10" fmla="*/ 20 w 198"/>
                    <a:gd name="T11" fmla="*/ 68 h 87"/>
                    <a:gd name="T12" fmla="*/ 178 w 198"/>
                    <a:gd name="T13" fmla="*/ 68 h 87"/>
                    <a:gd name="T14" fmla="*/ 178 w 198"/>
                    <a:gd name="T15" fmla="*/ 20 h 87"/>
                    <a:gd name="T16" fmla="*/ 20 w 198"/>
                    <a:gd name="T17" fmla="*/ 20 h 87"/>
                    <a:gd name="T18" fmla="*/ 20 w 198"/>
                    <a:gd name="T19" fmla="*/ 6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87">
                      <a:moveTo>
                        <a:pt x="198" y="87"/>
                      </a:moveTo>
                      <a:lnTo>
                        <a:pt x="0" y="87"/>
                      </a:lnTo>
                      <a:lnTo>
                        <a:pt x="0" y="0"/>
                      </a:lnTo>
                      <a:lnTo>
                        <a:pt x="198" y="0"/>
                      </a:lnTo>
                      <a:lnTo>
                        <a:pt x="198" y="87"/>
                      </a:lnTo>
                      <a:close/>
                      <a:moveTo>
                        <a:pt x="20" y="68"/>
                      </a:moveTo>
                      <a:lnTo>
                        <a:pt x="178" y="68"/>
                      </a:lnTo>
                      <a:lnTo>
                        <a:pt x="178" y="20"/>
                      </a:lnTo>
                      <a:lnTo>
                        <a:pt x="20" y="20"/>
                      </a:lnTo>
                      <a:lnTo>
                        <a:pt x="20"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784" kern="0">
                    <a:solidFill>
                      <a:sysClr val="windowText" lastClr="000000"/>
                    </a:solidFill>
                  </a:endParaRPr>
                </a:p>
              </p:txBody>
            </p:sp>
            <p:sp>
              <p:nvSpPr>
                <p:cNvPr id="65" name="Rectangle 18">
                  <a:extLst>
                    <a:ext uri="{FF2B5EF4-FFF2-40B4-BE49-F238E27FC236}">
                      <a16:creationId xmlns:a16="http://schemas.microsoft.com/office/drawing/2014/main" id="{017B6E26-F70C-45BB-BC59-C216941A82C6}"/>
                    </a:ext>
                  </a:extLst>
                </p:cNvPr>
                <p:cNvSpPr>
                  <a:spLocks noChangeArrowheads="1"/>
                </p:cNvSpPr>
                <p:nvPr/>
              </p:nvSpPr>
              <p:spPr bwMode="auto">
                <a:xfrm>
                  <a:off x="5673" y="2790"/>
                  <a:ext cx="89" cy="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784" kern="0">
                    <a:solidFill>
                      <a:sysClr val="windowText" lastClr="000000"/>
                    </a:solidFill>
                  </a:endParaRPr>
                </a:p>
              </p:txBody>
            </p:sp>
          </p:grpSp>
        </p:grpSp>
        <p:grpSp>
          <p:nvGrpSpPr>
            <p:cNvPr id="46" name="Group 45">
              <a:extLst>
                <a:ext uri="{FF2B5EF4-FFF2-40B4-BE49-F238E27FC236}">
                  <a16:creationId xmlns:a16="http://schemas.microsoft.com/office/drawing/2014/main" id="{6FB58CE5-D213-42EA-B30E-6493DF7A8126}"/>
                </a:ext>
              </a:extLst>
            </p:cNvPr>
            <p:cNvGrpSpPr/>
            <p:nvPr/>
          </p:nvGrpSpPr>
          <p:grpSpPr>
            <a:xfrm>
              <a:off x="9796645" y="435331"/>
              <a:ext cx="528550" cy="528550"/>
              <a:chOff x="10699107" y="486781"/>
              <a:chExt cx="685196" cy="685196"/>
            </a:xfrm>
          </p:grpSpPr>
          <p:sp>
            <p:nvSpPr>
              <p:cNvPr id="50" name="Oval 49">
                <a:extLst>
                  <a:ext uri="{FF2B5EF4-FFF2-40B4-BE49-F238E27FC236}">
                    <a16:creationId xmlns:a16="http://schemas.microsoft.com/office/drawing/2014/main" id="{0A416304-F98B-4D6C-BA8C-FAB2FB1C0DB8}"/>
                  </a:ext>
                </a:extLst>
              </p:cNvPr>
              <p:cNvSpPr/>
              <p:nvPr/>
            </p:nvSpPr>
            <p:spPr bwMode="auto">
              <a:xfrm rot="5400000">
                <a:off x="10699107" y="486781"/>
                <a:ext cx="685196" cy="68519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51" name="Group 50">
                <a:extLst>
                  <a:ext uri="{FF2B5EF4-FFF2-40B4-BE49-F238E27FC236}">
                    <a16:creationId xmlns:a16="http://schemas.microsoft.com/office/drawing/2014/main" id="{9FD4F182-E174-4D55-BEAA-C4ED5C665632}"/>
                  </a:ext>
                </a:extLst>
              </p:cNvPr>
              <p:cNvGrpSpPr/>
              <p:nvPr/>
            </p:nvGrpSpPr>
            <p:grpSpPr>
              <a:xfrm>
                <a:off x="10813829" y="678864"/>
                <a:ext cx="455758" cy="301030"/>
                <a:chOff x="9627677" y="1273017"/>
                <a:chExt cx="390357" cy="257833"/>
              </a:xfrm>
              <a:solidFill>
                <a:schemeClr val="tx2"/>
              </a:solidFill>
            </p:grpSpPr>
            <p:sp>
              <p:nvSpPr>
                <p:cNvPr id="52" name="Rectangle 1760">
                  <a:extLst>
                    <a:ext uri="{FF2B5EF4-FFF2-40B4-BE49-F238E27FC236}">
                      <a16:creationId xmlns:a16="http://schemas.microsoft.com/office/drawing/2014/main" id="{A292F4EC-64D6-4FD1-BCB8-5424B71BCD59}"/>
                    </a:ext>
                  </a:extLst>
                </p:cNvPr>
                <p:cNvSpPr>
                  <a:spLocks noChangeArrowheads="1"/>
                </p:cNvSpPr>
                <p:nvPr/>
              </p:nvSpPr>
              <p:spPr bwMode="auto">
                <a:xfrm>
                  <a:off x="9772821" y="1438896"/>
                  <a:ext cx="17129" cy="34258"/>
                </a:xfrm>
                <a:prstGeom prst="rect">
                  <a:avLst/>
                </a:pr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53" name="Rectangle 1761">
                  <a:extLst>
                    <a:ext uri="{FF2B5EF4-FFF2-40B4-BE49-F238E27FC236}">
                      <a16:creationId xmlns:a16="http://schemas.microsoft.com/office/drawing/2014/main" id="{89ECF2F6-3286-479D-9017-BA38B32E2902}"/>
                    </a:ext>
                  </a:extLst>
                </p:cNvPr>
                <p:cNvSpPr>
                  <a:spLocks noChangeArrowheads="1"/>
                </p:cNvSpPr>
                <p:nvPr/>
              </p:nvSpPr>
              <p:spPr bwMode="auto">
                <a:xfrm>
                  <a:off x="9738564" y="1460532"/>
                  <a:ext cx="84742" cy="17129"/>
                </a:xfrm>
                <a:prstGeom prst="rect">
                  <a:avLst/>
                </a:pr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54" name="Freeform 1762">
                  <a:extLst>
                    <a:ext uri="{FF2B5EF4-FFF2-40B4-BE49-F238E27FC236}">
                      <a16:creationId xmlns:a16="http://schemas.microsoft.com/office/drawing/2014/main" id="{35076263-591B-4FFE-8E5E-491DD0682525}"/>
                    </a:ext>
                  </a:extLst>
                </p:cNvPr>
                <p:cNvSpPr>
                  <a:spLocks/>
                </p:cNvSpPr>
                <p:nvPr/>
              </p:nvSpPr>
              <p:spPr bwMode="auto">
                <a:xfrm>
                  <a:off x="9644806" y="1273017"/>
                  <a:ext cx="272258" cy="128015"/>
                </a:xfrm>
                <a:custGeom>
                  <a:avLst/>
                  <a:gdLst>
                    <a:gd name="T0" fmla="*/ 19 w 302"/>
                    <a:gd name="T1" fmla="*/ 142 h 142"/>
                    <a:gd name="T2" fmla="*/ 0 w 302"/>
                    <a:gd name="T3" fmla="*/ 142 h 142"/>
                    <a:gd name="T4" fmla="*/ 0 w 302"/>
                    <a:gd name="T5" fmla="*/ 0 h 142"/>
                    <a:gd name="T6" fmla="*/ 302 w 302"/>
                    <a:gd name="T7" fmla="*/ 0 h 142"/>
                    <a:gd name="T8" fmla="*/ 302 w 302"/>
                    <a:gd name="T9" fmla="*/ 104 h 142"/>
                    <a:gd name="T10" fmla="*/ 284 w 302"/>
                    <a:gd name="T11" fmla="*/ 104 h 142"/>
                    <a:gd name="T12" fmla="*/ 284 w 302"/>
                    <a:gd name="T13" fmla="*/ 19 h 142"/>
                    <a:gd name="T14" fmla="*/ 19 w 302"/>
                    <a:gd name="T15" fmla="*/ 19 h 142"/>
                    <a:gd name="T16" fmla="*/ 19 w 302"/>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142">
                      <a:moveTo>
                        <a:pt x="19" y="142"/>
                      </a:moveTo>
                      <a:lnTo>
                        <a:pt x="0" y="142"/>
                      </a:lnTo>
                      <a:lnTo>
                        <a:pt x="0" y="0"/>
                      </a:lnTo>
                      <a:lnTo>
                        <a:pt x="302" y="0"/>
                      </a:lnTo>
                      <a:lnTo>
                        <a:pt x="302" y="104"/>
                      </a:lnTo>
                      <a:lnTo>
                        <a:pt x="284" y="104"/>
                      </a:lnTo>
                      <a:lnTo>
                        <a:pt x="284" y="19"/>
                      </a:lnTo>
                      <a:lnTo>
                        <a:pt x="19" y="19"/>
                      </a:lnTo>
                      <a:lnTo>
                        <a:pt x="19" y="142"/>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55" name="Rectangle 1763">
                  <a:extLst>
                    <a:ext uri="{FF2B5EF4-FFF2-40B4-BE49-F238E27FC236}">
                      <a16:creationId xmlns:a16="http://schemas.microsoft.com/office/drawing/2014/main" id="{A2DF13EE-3AC2-4EB9-84AC-9D944C738B35}"/>
                    </a:ext>
                  </a:extLst>
                </p:cNvPr>
                <p:cNvSpPr>
                  <a:spLocks noChangeArrowheads="1"/>
                </p:cNvSpPr>
                <p:nvPr/>
              </p:nvSpPr>
              <p:spPr bwMode="auto">
                <a:xfrm>
                  <a:off x="9706109" y="1426275"/>
                  <a:ext cx="113591" cy="17129"/>
                </a:xfrm>
                <a:prstGeom prst="rect">
                  <a:avLst/>
                </a:pr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56" name="Freeform 1764">
                  <a:extLst>
                    <a:ext uri="{FF2B5EF4-FFF2-40B4-BE49-F238E27FC236}">
                      <a16:creationId xmlns:a16="http://schemas.microsoft.com/office/drawing/2014/main" id="{7B0EE6F2-78BE-41A0-BA70-E56462D88F45}"/>
                    </a:ext>
                  </a:extLst>
                </p:cNvPr>
                <p:cNvSpPr>
                  <a:spLocks noEditPoints="1"/>
                </p:cNvSpPr>
                <p:nvPr/>
              </p:nvSpPr>
              <p:spPr bwMode="auto">
                <a:xfrm>
                  <a:off x="9627677" y="1392017"/>
                  <a:ext cx="87447" cy="138833"/>
                </a:xfrm>
                <a:custGeom>
                  <a:avLst/>
                  <a:gdLst>
                    <a:gd name="T0" fmla="*/ 36 w 41"/>
                    <a:gd name="T1" fmla="*/ 65 h 65"/>
                    <a:gd name="T2" fmla="*/ 5 w 41"/>
                    <a:gd name="T3" fmla="*/ 65 h 65"/>
                    <a:gd name="T4" fmla="*/ 0 w 41"/>
                    <a:gd name="T5" fmla="*/ 60 h 65"/>
                    <a:gd name="T6" fmla="*/ 0 w 41"/>
                    <a:gd name="T7" fmla="*/ 5 h 65"/>
                    <a:gd name="T8" fmla="*/ 5 w 41"/>
                    <a:gd name="T9" fmla="*/ 0 h 65"/>
                    <a:gd name="T10" fmla="*/ 36 w 41"/>
                    <a:gd name="T11" fmla="*/ 0 h 65"/>
                    <a:gd name="T12" fmla="*/ 41 w 41"/>
                    <a:gd name="T13" fmla="*/ 5 h 65"/>
                    <a:gd name="T14" fmla="*/ 41 w 41"/>
                    <a:gd name="T15" fmla="*/ 60 h 65"/>
                    <a:gd name="T16" fmla="*/ 36 w 41"/>
                    <a:gd name="T17" fmla="*/ 65 h 65"/>
                    <a:gd name="T18" fmla="*/ 6 w 41"/>
                    <a:gd name="T19" fmla="*/ 59 h 65"/>
                    <a:gd name="T20" fmla="*/ 35 w 41"/>
                    <a:gd name="T21" fmla="*/ 59 h 65"/>
                    <a:gd name="T22" fmla="*/ 35 w 41"/>
                    <a:gd name="T23" fmla="*/ 6 h 65"/>
                    <a:gd name="T24" fmla="*/ 6 w 41"/>
                    <a:gd name="T25" fmla="*/ 6 h 65"/>
                    <a:gd name="T26" fmla="*/ 6 w 41"/>
                    <a:gd name="T27" fmla="*/ 5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65">
                      <a:moveTo>
                        <a:pt x="36" y="65"/>
                      </a:moveTo>
                      <a:cubicBezTo>
                        <a:pt x="5" y="65"/>
                        <a:pt x="5" y="65"/>
                        <a:pt x="5" y="65"/>
                      </a:cubicBezTo>
                      <a:cubicBezTo>
                        <a:pt x="3" y="65"/>
                        <a:pt x="0" y="62"/>
                        <a:pt x="0" y="60"/>
                      </a:cubicBezTo>
                      <a:cubicBezTo>
                        <a:pt x="0" y="5"/>
                        <a:pt x="0" y="5"/>
                        <a:pt x="0" y="5"/>
                      </a:cubicBezTo>
                      <a:cubicBezTo>
                        <a:pt x="0" y="2"/>
                        <a:pt x="3" y="0"/>
                        <a:pt x="5" y="0"/>
                      </a:cubicBezTo>
                      <a:cubicBezTo>
                        <a:pt x="36" y="0"/>
                        <a:pt x="36" y="0"/>
                        <a:pt x="36" y="0"/>
                      </a:cubicBezTo>
                      <a:cubicBezTo>
                        <a:pt x="39" y="0"/>
                        <a:pt x="41" y="2"/>
                        <a:pt x="41" y="5"/>
                      </a:cubicBezTo>
                      <a:cubicBezTo>
                        <a:pt x="41" y="60"/>
                        <a:pt x="41" y="60"/>
                        <a:pt x="41" y="60"/>
                      </a:cubicBezTo>
                      <a:cubicBezTo>
                        <a:pt x="41" y="62"/>
                        <a:pt x="39" y="65"/>
                        <a:pt x="36" y="65"/>
                      </a:cubicBezTo>
                      <a:close/>
                      <a:moveTo>
                        <a:pt x="6" y="59"/>
                      </a:moveTo>
                      <a:cubicBezTo>
                        <a:pt x="35" y="59"/>
                        <a:pt x="35" y="59"/>
                        <a:pt x="35" y="59"/>
                      </a:cubicBezTo>
                      <a:cubicBezTo>
                        <a:pt x="35" y="6"/>
                        <a:pt x="35" y="6"/>
                        <a:pt x="35" y="6"/>
                      </a:cubicBezTo>
                      <a:cubicBezTo>
                        <a:pt x="6" y="6"/>
                        <a:pt x="6" y="6"/>
                        <a:pt x="6" y="6"/>
                      </a:cubicBezTo>
                      <a:lnTo>
                        <a:pt x="6" y="59"/>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57" name="Rectangle 1765">
                  <a:extLst>
                    <a:ext uri="{FF2B5EF4-FFF2-40B4-BE49-F238E27FC236}">
                      <a16:creationId xmlns:a16="http://schemas.microsoft.com/office/drawing/2014/main" id="{1BE3A6D2-C770-472A-A853-513DCEB7C4DE}"/>
                    </a:ext>
                  </a:extLst>
                </p:cNvPr>
                <p:cNvSpPr>
                  <a:spLocks noChangeArrowheads="1"/>
                </p:cNvSpPr>
                <p:nvPr/>
              </p:nvSpPr>
              <p:spPr bwMode="auto">
                <a:xfrm>
                  <a:off x="9663738" y="1494790"/>
                  <a:ext cx="17129" cy="8114"/>
                </a:xfrm>
                <a:prstGeom prst="rect">
                  <a:avLst/>
                </a:pr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58" name="Freeform 1766">
                  <a:extLst>
                    <a:ext uri="{FF2B5EF4-FFF2-40B4-BE49-F238E27FC236}">
                      <a16:creationId xmlns:a16="http://schemas.microsoft.com/office/drawing/2014/main" id="{AAB6CDD2-7F82-4864-A6B7-4A294D5A3A4C}"/>
                    </a:ext>
                  </a:extLst>
                </p:cNvPr>
                <p:cNvSpPr>
                  <a:spLocks noEditPoints="1"/>
                </p:cNvSpPr>
                <p:nvPr/>
              </p:nvSpPr>
              <p:spPr bwMode="auto">
                <a:xfrm>
                  <a:off x="9813390" y="1360464"/>
                  <a:ext cx="204644" cy="155061"/>
                </a:xfrm>
                <a:custGeom>
                  <a:avLst/>
                  <a:gdLst>
                    <a:gd name="T0" fmla="*/ 87 w 96"/>
                    <a:gd name="T1" fmla="*/ 73 h 73"/>
                    <a:gd name="T2" fmla="*/ 9 w 96"/>
                    <a:gd name="T3" fmla="*/ 73 h 73"/>
                    <a:gd name="T4" fmla="*/ 0 w 96"/>
                    <a:gd name="T5" fmla="*/ 64 h 73"/>
                    <a:gd name="T6" fmla="*/ 0 w 96"/>
                    <a:gd name="T7" fmla="*/ 9 h 73"/>
                    <a:gd name="T8" fmla="*/ 9 w 96"/>
                    <a:gd name="T9" fmla="*/ 0 h 73"/>
                    <a:gd name="T10" fmla="*/ 87 w 96"/>
                    <a:gd name="T11" fmla="*/ 0 h 73"/>
                    <a:gd name="T12" fmla="*/ 96 w 96"/>
                    <a:gd name="T13" fmla="*/ 9 h 73"/>
                    <a:gd name="T14" fmla="*/ 96 w 96"/>
                    <a:gd name="T15" fmla="*/ 64 h 73"/>
                    <a:gd name="T16" fmla="*/ 87 w 96"/>
                    <a:gd name="T17" fmla="*/ 73 h 73"/>
                    <a:gd name="T18" fmla="*/ 9 w 96"/>
                    <a:gd name="T19" fmla="*/ 8 h 73"/>
                    <a:gd name="T20" fmla="*/ 8 w 96"/>
                    <a:gd name="T21" fmla="*/ 9 h 73"/>
                    <a:gd name="T22" fmla="*/ 8 w 96"/>
                    <a:gd name="T23" fmla="*/ 64 h 73"/>
                    <a:gd name="T24" fmla="*/ 9 w 96"/>
                    <a:gd name="T25" fmla="*/ 65 h 73"/>
                    <a:gd name="T26" fmla="*/ 87 w 96"/>
                    <a:gd name="T27" fmla="*/ 65 h 73"/>
                    <a:gd name="T28" fmla="*/ 88 w 96"/>
                    <a:gd name="T29" fmla="*/ 64 h 73"/>
                    <a:gd name="T30" fmla="*/ 88 w 96"/>
                    <a:gd name="T31" fmla="*/ 9 h 73"/>
                    <a:gd name="T32" fmla="*/ 87 w 96"/>
                    <a:gd name="T33" fmla="*/ 8 h 73"/>
                    <a:gd name="T34" fmla="*/ 9 w 96"/>
                    <a:gd name="T35" fmla="*/ 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73">
                      <a:moveTo>
                        <a:pt x="87" y="73"/>
                      </a:moveTo>
                      <a:cubicBezTo>
                        <a:pt x="9" y="73"/>
                        <a:pt x="9" y="73"/>
                        <a:pt x="9" y="73"/>
                      </a:cubicBezTo>
                      <a:cubicBezTo>
                        <a:pt x="4" y="73"/>
                        <a:pt x="0" y="69"/>
                        <a:pt x="0" y="64"/>
                      </a:cubicBezTo>
                      <a:cubicBezTo>
                        <a:pt x="0" y="9"/>
                        <a:pt x="0" y="9"/>
                        <a:pt x="0" y="9"/>
                      </a:cubicBezTo>
                      <a:cubicBezTo>
                        <a:pt x="0" y="4"/>
                        <a:pt x="4" y="0"/>
                        <a:pt x="9" y="0"/>
                      </a:cubicBezTo>
                      <a:cubicBezTo>
                        <a:pt x="87" y="0"/>
                        <a:pt x="87" y="0"/>
                        <a:pt x="87" y="0"/>
                      </a:cubicBezTo>
                      <a:cubicBezTo>
                        <a:pt x="92" y="0"/>
                        <a:pt x="96" y="4"/>
                        <a:pt x="96" y="9"/>
                      </a:cubicBezTo>
                      <a:cubicBezTo>
                        <a:pt x="96" y="64"/>
                        <a:pt x="96" y="64"/>
                        <a:pt x="96" y="64"/>
                      </a:cubicBezTo>
                      <a:cubicBezTo>
                        <a:pt x="96" y="69"/>
                        <a:pt x="92" y="73"/>
                        <a:pt x="87" y="73"/>
                      </a:cubicBezTo>
                      <a:close/>
                      <a:moveTo>
                        <a:pt x="9" y="8"/>
                      </a:moveTo>
                      <a:cubicBezTo>
                        <a:pt x="8" y="8"/>
                        <a:pt x="8" y="9"/>
                        <a:pt x="8" y="9"/>
                      </a:cubicBezTo>
                      <a:cubicBezTo>
                        <a:pt x="8" y="64"/>
                        <a:pt x="8" y="64"/>
                        <a:pt x="8" y="64"/>
                      </a:cubicBezTo>
                      <a:cubicBezTo>
                        <a:pt x="8" y="64"/>
                        <a:pt x="8" y="65"/>
                        <a:pt x="9" y="65"/>
                      </a:cubicBezTo>
                      <a:cubicBezTo>
                        <a:pt x="87" y="65"/>
                        <a:pt x="87" y="65"/>
                        <a:pt x="87" y="65"/>
                      </a:cubicBezTo>
                      <a:cubicBezTo>
                        <a:pt x="87" y="65"/>
                        <a:pt x="88" y="64"/>
                        <a:pt x="88" y="64"/>
                      </a:cubicBezTo>
                      <a:cubicBezTo>
                        <a:pt x="88" y="9"/>
                        <a:pt x="88" y="9"/>
                        <a:pt x="88" y="9"/>
                      </a:cubicBezTo>
                      <a:cubicBezTo>
                        <a:pt x="88" y="9"/>
                        <a:pt x="87" y="8"/>
                        <a:pt x="87" y="8"/>
                      </a:cubicBezTo>
                      <a:lnTo>
                        <a:pt x="9" y="8"/>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59" name="Rectangle 1767">
                  <a:extLst>
                    <a:ext uri="{FF2B5EF4-FFF2-40B4-BE49-F238E27FC236}">
                      <a16:creationId xmlns:a16="http://schemas.microsoft.com/office/drawing/2014/main" id="{00590DDC-B1FC-4CEF-B1A2-AF7CAF30FD22}"/>
                    </a:ext>
                  </a:extLst>
                </p:cNvPr>
                <p:cNvSpPr>
                  <a:spLocks noChangeArrowheads="1"/>
                </p:cNvSpPr>
                <p:nvPr/>
              </p:nvSpPr>
              <p:spPr bwMode="auto">
                <a:xfrm>
                  <a:off x="9902639" y="1473154"/>
                  <a:ext cx="25242" cy="17129"/>
                </a:xfrm>
                <a:prstGeom prst="rect">
                  <a:avLst/>
                </a:prstGeom>
                <a:grpFill/>
                <a:ln>
                  <a:noFill/>
                </a:ln>
              </p:spPr>
              <p:txBody>
                <a:bodyPr vert="horz" wrap="square" lIns="89642" tIns="44821" rIns="89642" bIns="44821" numCol="1" anchor="t" anchorCtr="0" compatLnSpc="1">
                  <a:prstTxWarp prst="textNoShape">
                    <a:avLst/>
                  </a:prstTxWarp>
                </a:bodyPr>
                <a:lstStyle/>
                <a:p>
                  <a:endParaRPr lang="en-US" sz="1765"/>
                </a:p>
              </p:txBody>
            </p:sp>
          </p:grpSp>
        </p:grpSp>
        <p:grpSp>
          <p:nvGrpSpPr>
            <p:cNvPr id="47" name="Group 46">
              <a:extLst>
                <a:ext uri="{FF2B5EF4-FFF2-40B4-BE49-F238E27FC236}">
                  <a16:creationId xmlns:a16="http://schemas.microsoft.com/office/drawing/2014/main" id="{991CFDDD-B79B-4600-A5C3-EE3DFF868289}"/>
                </a:ext>
              </a:extLst>
            </p:cNvPr>
            <p:cNvGrpSpPr/>
            <p:nvPr/>
          </p:nvGrpSpPr>
          <p:grpSpPr>
            <a:xfrm>
              <a:off x="9038737" y="406617"/>
              <a:ext cx="549862" cy="557264"/>
              <a:chOff x="7849786" y="443325"/>
              <a:chExt cx="549862" cy="557264"/>
            </a:xfrm>
          </p:grpSpPr>
          <p:sp>
            <p:nvSpPr>
              <p:cNvPr id="48" name="Oval 47">
                <a:extLst>
                  <a:ext uri="{FF2B5EF4-FFF2-40B4-BE49-F238E27FC236}">
                    <a16:creationId xmlns:a16="http://schemas.microsoft.com/office/drawing/2014/main" id="{08BCF1B4-B630-4790-87B0-0FB8C56CB36B}"/>
                  </a:ext>
                </a:extLst>
              </p:cNvPr>
              <p:cNvSpPr/>
              <p:nvPr/>
            </p:nvSpPr>
            <p:spPr bwMode="auto">
              <a:xfrm rot="5400000">
                <a:off x="7846085" y="447026"/>
                <a:ext cx="557264" cy="54986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9" name="Freeform 5">
                <a:extLst>
                  <a:ext uri="{FF2B5EF4-FFF2-40B4-BE49-F238E27FC236}">
                    <a16:creationId xmlns:a16="http://schemas.microsoft.com/office/drawing/2014/main" id="{29975B51-6941-436D-ABE1-65D65B14C290}"/>
                  </a:ext>
                </a:extLst>
              </p:cNvPr>
              <p:cNvSpPr>
                <a:spLocks noEditPoints="1"/>
              </p:cNvSpPr>
              <p:nvPr/>
            </p:nvSpPr>
            <p:spPr bwMode="auto">
              <a:xfrm>
                <a:off x="8002306" y="584664"/>
                <a:ext cx="244489" cy="261737"/>
              </a:xfrm>
              <a:custGeom>
                <a:avLst/>
                <a:gdLst>
                  <a:gd name="T0" fmla="*/ 120 w 120"/>
                  <a:gd name="T1" fmla="*/ 120 h 120"/>
                  <a:gd name="T2" fmla="*/ 120 w 120"/>
                  <a:gd name="T3" fmla="*/ 0 h 120"/>
                  <a:gd name="T4" fmla="*/ 0 w 120"/>
                  <a:gd name="T5" fmla="*/ 0 h 120"/>
                  <a:gd name="T6" fmla="*/ 0 w 120"/>
                  <a:gd name="T7" fmla="*/ 120 h 120"/>
                  <a:gd name="T8" fmla="*/ 24 w 120"/>
                  <a:gd name="T9" fmla="*/ 120 h 120"/>
                  <a:gd name="T10" fmla="*/ 24 w 120"/>
                  <a:gd name="T11" fmla="*/ 116 h 120"/>
                  <a:gd name="T12" fmla="*/ 60 w 120"/>
                  <a:gd name="T13" fmla="*/ 80 h 120"/>
                  <a:gd name="T14" fmla="*/ 96 w 120"/>
                  <a:gd name="T15" fmla="*/ 116 h 120"/>
                  <a:gd name="T16" fmla="*/ 96 w 120"/>
                  <a:gd name="T17" fmla="*/ 120 h 120"/>
                  <a:gd name="T18" fmla="*/ 120 w 120"/>
                  <a:gd name="T19" fmla="*/ 120 h 120"/>
                  <a:gd name="T20" fmla="*/ 77 w 120"/>
                  <a:gd name="T21" fmla="*/ 75 h 120"/>
                  <a:gd name="T22" fmla="*/ 92 w 120"/>
                  <a:gd name="T23" fmla="*/ 48 h 120"/>
                  <a:gd name="T24" fmla="*/ 60 w 120"/>
                  <a:gd name="T25" fmla="*/ 16 h 120"/>
                  <a:gd name="T26" fmla="*/ 28 w 120"/>
                  <a:gd name="T27" fmla="*/ 48 h 120"/>
                  <a:gd name="T28" fmla="*/ 43 w 120"/>
                  <a:gd name="T29" fmla="*/ 75 h 120"/>
                  <a:gd name="T30" fmla="*/ 16 w 120"/>
                  <a:gd name="T31" fmla="*/ 112 h 120"/>
                  <a:gd name="T32" fmla="*/ 8 w 120"/>
                  <a:gd name="T33" fmla="*/ 112 h 120"/>
                  <a:gd name="T34" fmla="*/ 8 w 120"/>
                  <a:gd name="T35" fmla="*/ 8 h 120"/>
                  <a:gd name="T36" fmla="*/ 112 w 120"/>
                  <a:gd name="T37" fmla="*/ 8 h 120"/>
                  <a:gd name="T38" fmla="*/ 112 w 120"/>
                  <a:gd name="T39" fmla="*/ 112 h 120"/>
                  <a:gd name="T40" fmla="*/ 104 w 120"/>
                  <a:gd name="T41" fmla="*/ 112 h 120"/>
                  <a:gd name="T42" fmla="*/ 77 w 120"/>
                  <a:gd name="T43" fmla="*/ 75 h 120"/>
                  <a:gd name="T44" fmla="*/ 60 w 120"/>
                  <a:gd name="T45" fmla="*/ 72 h 120"/>
                  <a:gd name="T46" fmla="*/ 36 w 120"/>
                  <a:gd name="T47" fmla="*/ 48 h 120"/>
                  <a:gd name="T48" fmla="*/ 60 w 120"/>
                  <a:gd name="T49" fmla="*/ 24 h 120"/>
                  <a:gd name="T50" fmla="*/ 84 w 120"/>
                  <a:gd name="T51" fmla="*/ 48 h 120"/>
                  <a:gd name="T52" fmla="*/ 60 w 120"/>
                  <a:gd name="T53" fmla="*/ 7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120"/>
                    </a:moveTo>
                    <a:cubicBezTo>
                      <a:pt x="120" y="0"/>
                      <a:pt x="120" y="0"/>
                      <a:pt x="120" y="0"/>
                    </a:cubicBez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lnTo>
                      <a:pt x="120" y="120"/>
                    </a:lnTo>
                    <a:close/>
                    <a:moveTo>
                      <a:pt x="77" y="75"/>
                    </a:moveTo>
                    <a:cubicBezTo>
                      <a:pt x="86" y="70"/>
                      <a:pt x="92" y="60"/>
                      <a:pt x="92" y="48"/>
                    </a:cubicBezTo>
                    <a:cubicBezTo>
                      <a:pt x="92" y="30"/>
                      <a:pt x="78" y="16"/>
                      <a:pt x="60" y="16"/>
                    </a:cubicBezTo>
                    <a:cubicBezTo>
                      <a:pt x="42" y="16"/>
                      <a:pt x="28" y="30"/>
                      <a:pt x="28" y="48"/>
                    </a:cubicBezTo>
                    <a:cubicBezTo>
                      <a:pt x="28" y="60"/>
                      <a:pt x="34" y="70"/>
                      <a:pt x="43" y="75"/>
                    </a:cubicBezTo>
                    <a:cubicBezTo>
                      <a:pt x="29" y="81"/>
                      <a:pt x="18" y="95"/>
                      <a:pt x="16" y="112"/>
                    </a:cubicBezTo>
                    <a:cubicBezTo>
                      <a:pt x="8" y="112"/>
                      <a:pt x="8" y="112"/>
                      <a:pt x="8" y="112"/>
                    </a:cubicBezTo>
                    <a:cubicBezTo>
                      <a:pt x="8" y="8"/>
                      <a:pt x="8" y="8"/>
                      <a:pt x="8" y="8"/>
                    </a:cubicBezTo>
                    <a:cubicBezTo>
                      <a:pt x="112" y="8"/>
                      <a:pt x="112" y="8"/>
                      <a:pt x="112" y="8"/>
                    </a:cubicBezTo>
                    <a:cubicBezTo>
                      <a:pt x="112" y="112"/>
                      <a:pt x="112" y="112"/>
                      <a:pt x="112" y="112"/>
                    </a:cubicBezTo>
                    <a:cubicBezTo>
                      <a:pt x="104" y="112"/>
                      <a:pt x="104" y="112"/>
                      <a:pt x="104" y="112"/>
                    </a:cubicBezTo>
                    <a:cubicBezTo>
                      <a:pt x="102" y="95"/>
                      <a:pt x="91" y="81"/>
                      <a:pt x="77" y="75"/>
                    </a:cubicBezTo>
                    <a:moveTo>
                      <a:pt x="60" y="72"/>
                    </a:moveTo>
                    <a:cubicBezTo>
                      <a:pt x="47" y="72"/>
                      <a:pt x="36" y="61"/>
                      <a:pt x="36" y="48"/>
                    </a:cubicBezTo>
                    <a:cubicBezTo>
                      <a:pt x="36" y="35"/>
                      <a:pt x="47" y="24"/>
                      <a:pt x="60" y="24"/>
                    </a:cubicBezTo>
                    <a:cubicBezTo>
                      <a:pt x="73" y="24"/>
                      <a:pt x="84" y="35"/>
                      <a:pt x="84" y="48"/>
                    </a:cubicBezTo>
                    <a:cubicBezTo>
                      <a:pt x="84" y="61"/>
                      <a:pt x="73" y="72"/>
                      <a:pt x="60" y="72"/>
                    </a:cubicBezTo>
                  </a:path>
                </a:pathLst>
              </a:custGeom>
              <a:solidFill>
                <a:schemeClr val="tx2"/>
              </a:solidFill>
              <a:ln w="3175" cap="flat" cmpd="sng" algn="ctr">
                <a:solidFill>
                  <a:schemeClr val="tx2"/>
                </a:solidFill>
                <a:prstDash val="solid"/>
                <a:headEnd type="none" w="med" len="med"/>
                <a:tailEnd type="none" w="med" len="med"/>
              </a:ln>
              <a:effectLst/>
            </p:spPr>
            <p:txBody>
              <a:bodyPr vert="horz" wrap="square" lIns="0" tIns="44814" rIns="0" bIns="44814" numCol="1" rtlCol="0" anchor="ctr" anchorCtr="0" compatLnSpc="1">
                <a:prstTxWarp prst="textNoShape">
                  <a:avLst/>
                </a:prstTxWarp>
              </a:bodyPr>
              <a:lstStyle/>
              <a:p>
                <a:pPr algn="ctr" defTabSz="895923" fontAlgn="base">
                  <a:spcBef>
                    <a:spcPct val="0"/>
                  </a:spcBef>
                  <a:spcAft>
                    <a:spcPct val="0"/>
                  </a:spcAft>
                </a:pPr>
                <a:endParaRPr lang="en-US" sz="1922" kern="0">
                  <a:gradFill>
                    <a:gsLst>
                      <a:gs pos="0">
                        <a:srgbClr val="FFFFFF"/>
                      </a:gs>
                      <a:gs pos="100000">
                        <a:srgbClr val="FFFFFF"/>
                      </a:gs>
                    </a:gsLst>
                    <a:lin ang="5400000" scaled="0"/>
                  </a:gradFill>
                  <a:latin typeface="Segoe UI Semilight"/>
                </a:endParaRPr>
              </a:p>
            </p:txBody>
          </p:sp>
        </p:grpSp>
      </p:grpSp>
      <p:sp>
        <p:nvSpPr>
          <p:cNvPr id="74" name="Rectangle 73">
            <a:extLst>
              <a:ext uri="{FF2B5EF4-FFF2-40B4-BE49-F238E27FC236}">
                <a16:creationId xmlns:a16="http://schemas.microsoft.com/office/drawing/2014/main" id="{5F00383E-147B-4D77-B66E-7AF29B9AEFA6}"/>
              </a:ext>
            </a:extLst>
          </p:cNvPr>
          <p:cNvSpPr/>
          <p:nvPr/>
        </p:nvSpPr>
        <p:spPr>
          <a:xfrm>
            <a:off x="135810" y="158026"/>
            <a:ext cx="8861096" cy="935351"/>
          </a:xfrm>
          <a:prstGeom prst="rect">
            <a:avLst/>
          </a:prstGeom>
        </p:spPr>
        <p:txBody>
          <a:bodyPr wrap="square">
            <a:spAutoFit/>
          </a:bodyPr>
          <a:lstStyle/>
          <a:p>
            <a:r>
              <a:rPr lang="en-US" sz="2745" b="1"/>
              <a:t>BUILT-IN INTELLIGENCE AND RECOMMENDATIONS FOR APPS &amp; DATA</a:t>
            </a:r>
          </a:p>
        </p:txBody>
      </p:sp>
      <p:pic>
        <p:nvPicPr>
          <p:cNvPr id="75" name="Picture 74">
            <a:extLst>
              <a:ext uri="{FF2B5EF4-FFF2-40B4-BE49-F238E27FC236}">
                <a16:creationId xmlns:a16="http://schemas.microsoft.com/office/drawing/2014/main" id="{4CF1CD5B-BB56-499D-B4B2-39409FD8569D}"/>
              </a:ext>
            </a:extLst>
          </p:cNvPr>
          <p:cNvPicPr>
            <a:picLocks noChangeAspect="1"/>
          </p:cNvPicPr>
          <p:nvPr/>
        </p:nvPicPr>
        <p:blipFill rotWithShape="1">
          <a:blip r:embed="rId4"/>
          <a:srcRect l="263" r="803" b="22418"/>
          <a:stretch/>
        </p:blipFill>
        <p:spPr>
          <a:xfrm>
            <a:off x="5926845" y="2173150"/>
            <a:ext cx="4597212" cy="2902703"/>
          </a:xfrm>
          <a:prstGeom prst="rect">
            <a:avLst/>
          </a:prstGeom>
          <a:ln w="6350">
            <a:solidFill>
              <a:schemeClr val="bg2">
                <a:lumMod val="10000"/>
              </a:schemeClr>
            </a:solidFill>
          </a:ln>
        </p:spPr>
      </p:pic>
    </p:spTree>
    <p:extLst>
      <p:ext uri="{BB962C8B-B14F-4D97-AF65-F5344CB8AC3E}">
        <p14:creationId xmlns:p14="http://schemas.microsoft.com/office/powerpoint/2010/main" val="1025526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2B12070-CAA2-41B1-AD4A-6A9751FDC5E3}"/>
              </a:ext>
            </a:extLst>
          </p:cNvPr>
          <p:cNvGrpSpPr/>
          <p:nvPr/>
        </p:nvGrpSpPr>
        <p:grpSpPr>
          <a:xfrm>
            <a:off x="4742866" y="1803324"/>
            <a:ext cx="7219556" cy="3731611"/>
            <a:chOff x="4837969" y="1838988"/>
            <a:chExt cx="7364323" cy="3806438"/>
          </a:xfrm>
        </p:grpSpPr>
        <p:pic>
          <p:nvPicPr>
            <p:cNvPr id="47" name="Picture 46">
              <a:extLst>
                <a:ext uri="{FF2B5EF4-FFF2-40B4-BE49-F238E27FC236}">
                  <a16:creationId xmlns:a16="http://schemas.microsoft.com/office/drawing/2014/main" id="{CFA13607-62BE-4BF0-B0FF-05F18969BD8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837969" y="1838988"/>
              <a:ext cx="7364323" cy="3806438"/>
            </a:xfrm>
            <a:prstGeom prst="rect">
              <a:avLst/>
            </a:prstGeom>
          </p:spPr>
        </p:pic>
        <p:pic>
          <p:nvPicPr>
            <p:cNvPr id="12" name="Picture 11">
              <a:extLst>
                <a:ext uri="{FF2B5EF4-FFF2-40B4-BE49-F238E27FC236}">
                  <a16:creationId xmlns:a16="http://schemas.microsoft.com/office/drawing/2014/main" id="{8EB40021-C124-4317-883D-85427C4FA3ED}"/>
                </a:ext>
              </a:extLst>
            </p:cNvPr>
            <p:cNvPicPr>
              <a:picLocks noChangeAspect="1"/>
            </p:cNvPicPr>
            <p:nvPr/>
          </p:nvPicPr>
          <p:blipFill rotWithShape="1">
            <a:blip r:embed="rId4"/>
            <a:srcRect r="12759"/>
            <a:stretch/>
          </p:blipFill>
          <p:spPr>
            <a:xfrm>
              <a:off x="6048867" y="2347438"/>
              <a:ext cx="4781053" cy="2714732"/>
            </a:xfrm>
            <a:prstGeom prst="rect">
              <a:avLst/>
            </a:prstGeom>
            <a:ln w="6350">
              <a:solidFill>
                <a:schemeClr val="bg2">
                  <a:lumMod val="10000"/>
                </a:schemeClr>
              </a:solidFill>
            </a:ln>
          </p:spPr>
        </p:pic>
      </p:grpSp>
      <p:sp>
        <p:nvSpPr>
          <p:cNvPr id="45" name="Title 2">
            <a:extLst>
              <a:ext uri="{FF2B5EF4-FFF2-40B4-BE49-F238E27FC236}">
                <a16:creationId xmlns:a16="http://schemas.microsoft.com/office/drawing/2014/main" id="{ED5C089A-F05B-4736-91DE-1E10D1CEAC4B}"/>
              </a:ext>
            </a:extLst>
          </p:cNvPr>
          <p:cNvSpPr txBox="1">
            <a:spLocks/>
          </p:cNvSpPr>
          <p:nvPr/>
        </p:nvSpPr>
        <p:spPr>
          <a:xfrm>
            <a:off x="237711" y="3320127"/>
            <a:ext cx="5310031" cy="899537"/>
          </a:xfrm>
          <a:prstGeom prst="rect">
            <a:avLst/>
          </a:prstGeom>
        </p:spPr>
        <p:txBody>
          <a:bodyPr anchor="ct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00000"/>
              </a:lnSpc>
              <a:spcAft>
                <a:spcPts val="2353"/>
              </a:spcAft>
            </a:pPr>
            <a:r>
              <a:rPr lang="en-US" sz="2353" b="1" kern="0" cap="all" spc="118">
                <a:gradFill>
                  <a:gsLst>
                    <a:gs pos="0">
                      <a:srgbClr val="4B4B4B"/>
                    </a:gs>
                    <a:gs pos="100000">
                      <a:srgbClr val="4B4B4B"/>
                    </a:gs>
                  </a:gsLst>
                  <a:lin ang="5400000" scaled="1"/>
                </a:gradFill>
                <a:latin typeface="+mn-lt"/>
                <a:ea typeface="Segoe UI Black" panose="020B0A02040204020203" pitchFamily="34" charset="0"/>
                <a:cs typeface="Segoe UI Black" panose="020B0A02040204020203" pitchFamily="34" charset="0"/>
              </a:rPr>
              <a:t>180+</a:t>
            </a:r>
            <a:r>
              <a:rPr lang="en-US" sz="2353" kern="0" cap="all" spc="118">
                <a:gradFill>
                  <a:gsLst>
                    <a:gs pos="0">
                      <a:srgbClr val="4B4B4B"/>
                    </a:gs>
                    <a:gs pos="100000">
                      <a:srgbClr val="4B4B4B"/>
                    </a:gs>
                  </a:gsLst>
                  <a:lin ang="5400000" scaled="1"/>
                </a:gradFill>
                <a:latin typeface="+mn-lt"/>
                <a:ea typeface="Segoe UI Black" panose="020B0A02040204020203" pitchFamily="34" charset="0"/>
                <a:cs typeface="Segoe UI Black" panose="020B0A02040204020203" pitchFamily="34" charset="0"/>
              </a:rPr>
              <a:t> </a:t>
            </a:r>
            <a:r>
              <a:rPr lang="en-US" sz="2353" b="1" kern="0" cap="all" spc="118">
                <a:gradFill>
                  <a:gsLst>
                    <a:gs pos="0">
                      <a:srgbClr val="4B4B4B"/>
                    </a:gs>
                    <a:gs pos="100000">
                      <a:srgbClr val="4B4B4B"/>
                    </a:gs>
                  </a:gsLst>
                  <a:lin ang="5400000" scaled="1"/>
                </a:gradFill>
                <a:latin typeface="+mn-lt"/>
                <a:ea typeface="Segoe UI Black" panose="020B0A02040204020203" pitchFamily="34" charset="0"/>
                <a:cs typeface="Segoe UI Black" panose="020B0A02040204020203" pitchFamily="34" charset="0"/>
              </a:rPr>
              <a:t>recommended</a:t>
            </a:r>
            <a:r>
              <a:rPr lang="en-US" sz="2353" kern="0" cap="all" spc="118">
                <a:gradFill>
                  <a:gsLst>
                    <a:gs pos="0">
                      <a:srgbClr val="4B4B4B"/>
                    </a:gs>
                    <a:gs pos="100000">
                      <a:srgbClr val="4B4B4B"/>
                    </a:gs>
                  </a:gsLst>
                  <a:lin ang="5400000" scaled="1"/>
                </a:gradFill>
                <a:latin typeface="+mn-lt"/>
                <a:ea typeface="Segoe UI Black" panose="020B0A02040204020203" pitchFamily="34" charset="0"/>
                <a:cs typeface="Segoe UI Black" panose="020B0A02040204020203" pitchFamily="34" charset="0"/>
              </a:rPr>
              <a:t> security configurations</a:t>
            </a:r>
          </a:p>
          <a:p>
            <a:pPr>
              <a:lnSpc>
                <a:spcPct val="100000"/>
              </a:lnSpc>
              <a:spcAft>
                <a:spcPts val="2353"/>
              </a:spcAft>
            </a:pPr>
            <a:r>
              <a:rPr lang="en-US" sz="2353" kern="0" cap="all" spc="118">
                <a:gradFill>
                  <a:gsLst>
                    <a:gs pos="0">
                      <a:srgbClr val="4B4B4B"/>
                    </a:gs>
                    <a:gs pos="100000">
                      <a:srgbClr val="4B4B4B"/>
                    </a:gs>
                  </a:gsLst>
                  <a:lin ang="5400000" scaled="1"/>
                </a:gradFill>
                <a:latin typeface="+mn-lt"/>
                <a:ea typeface="Segoe UI Black" panose="020B0A02040204020203" pitchFamily="34" charset="0"/>
                <a:cs typeface="Segoe UI Black" panose="020B0A02040204020203" pitchFamily="34" charset="0"/>
              </a:rPr>
              <a:t>Prioritized recommendations to fix vulnerabilities for </a:t>
            </a:r>
            <a:r>
              <a:rPr lang="en-US" sz="2353" b="1" kern="0" cap="all" spc="118">
                <a:gradFill>
                  <a:gsLst>
                    <a:gs pos="0">
                      <a:srgbClr val="4B4B4B"/>
                    </a:gs>
                    <a:gs pos="100000">
                      <a:srgbClr val="4B4B4B"/>
                    </a:gs>
                  </a:gsLst>
                  <a:lin ang="5400000" scaled="1"/>
                </a:gradFill>
                <a:latin typeface="+mn-lt"/>
                <a:ea typeface="Segoe UI Black" panose="020B0A02040204020203" pitchFamily="34" charset="0"/>
                <a:cs typeface="Segoe UI Black" panose="020B0A02040204020203" pitchFamily="34" charset="0"/>
              </a:rPr>
              <a:t>Azure resources</a:t>
            </a:r>
          </a:p>
          <a:p>
            <a:pPr>
              <a:lnSpc>
                <a:spcPct val="100000"/>
              </a:lnSpc>
              <a:spcAft>
                <a:spcPts val="2353"/>
              </a:spcAft>
            </a:pPr>
            <a:r>
              <a:rPr lang="en-US" sz="2353" b="1" kern="0" cap="all" spc="118">
                <a:gradFill>
                  <a:gsLst>
                    <a:gs pos="0">
                      <a:srgbClr val="4B4B4B"/>
                    </a:gs>
                    <a:gs pos="100000">
                      <a:srgbClr val="4B4B4B"/>
                    </a:gs>
                  </a:gsLst>
                  <a:lin ang="5400000" scaled="1"/>
                </a:gradFill>
                <a:latin typeface="+mn-lt"/>
                <a:ea typeface="Segoe UI Black" panose="020B0A02040204020203" pitchFamily="34" charset="0"/>
                <a:cs typeface="Segoe UI Black" panose="020B0A02040204020203" pitchFamily="34" charset="0"/>
              </a:rPr>
              <a:t>Automated remediation </a:t>
            </a:r>
            <a:r>
              <a:rPr lang="en-US" sz="2353" kern="0" cap="all" spc="118">
                <a:gradFill>
                  <a:gsLst>
                    <a:gs pos="0">
                      <a:srgbClr val="4B4B4B"/>
                    </a:gs>
                    <a:gs pos="100000">
                      <a:srgbClr val="4B4B4B"/>
                    </a:gs>
                  </a:gsLst>
                  <a:lin ang="5400000" scaled="1"/>
                </a:gradFill>
                <a:latin typeface="+mn-lt"/>
                <a:ea typeface="Segoe UI Black" panose="020B0A02040204020203" pitchFamily="34" charset="0"/>
                <a:cs typeface="Segoe UI Black" panose="020B0A02040204020203" pitchFamily="34" charset="0"/>
              </a:rPr>
              <a:t>with playbooks</a:t>
            </a:r>
            <a:endParaRPr lang="en-US" sz="2353" b="1" kern="0" cap="all" spc="118">
              <a:gradFill>
                <a:gsLst>
                  <a:gs pos="0">
                    <a:srgbClr val="4B4B4B"/>
                  </a:gs>
                  <a:gs pos="100000">
                    <a:srgbClr val="4B4B4B"/>
                  </a:gs>
                </a:gsLst>
                <a:lin ang="5400000" scaled="1"/>
              </a:gradFill>
              <a:latin typeface="+mn-lt"/>
              <a:ea typeface="Segoe UI Black" panose="020B0A02040204020203" pitchFamily="34" charset="0"/>
              <a:cs typeface="Segoe UI Black" panose="020B0A02040204020203" pitchFamily="34" charset="0"/>
            </a:endParaRPr>
          </a:p>
        </p:txBody>
      </p:sp>
      <p:grpSp>
        <p:nvGrpSpPr>
          <p:cNvPr id="11" name="Group 10">
            <a:extLst>
              <a:ext uri="{FF2B5EF4-FFF2-40B4-BE49-F238E27FC236}">
                <a16:creationId xmlns:a16="http://schemas.microsoft.com/office/drawing/2014/main" id="{79C42BBC-4076-4548-AB4D-127BB5FBC358}"/>
              </a:ext>
            </a:extLst>
          </p:cNvPr>
          <p:cNvGrpSpPr/>
          <p:nvPr/>
        </p:nvGrpSpPr>
        <p:grpSpPr>
          <a:xfrm>
            <a:off x="9103092" y="2029620"/>
            <a:ext cx="3088909" cy="5488688"/>
            <a:chOff x="9285627" y="2069821"/>
            <a:chExt cx="3150848" cy="5598748"/>
          </a:xfrm>
        </p:grpSpPr>
        <p:pic>
          <p:nvPicPr>
            <p:cNvPr id="50" name="Picture 49">
              <a:extLst>
                <a:ext uri="{FF2B5EF4-FFF2-40B4-BE49-F238E27FC236}">
                  <a16:creationId xmlns:a16="http://schemas.microsoft.com/office/drawing/2014/main" id="{AB86DF8C-6F34-45E3-8867-AF04B24A4CE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5400000">
              <a:off x="8061677" y="3293771"/>
              <a:ext cx="5598748" cy="3150848"/>
            </a:xfrm>
            <a:prstGeom prst="rect">
              <a:avLst/>
            </a:prstGeom>
          </p:spPr>
        </p:pic>
        <p:grpSp>
          <p:nvGrpSpPr>
            <p:cNvPr id="8" name="Group 7">
              <a:extLst>
                <a:ext uri="{FF2B5EF4-FFF2-40B4-BE49-F238E27FC236}">
                  <a16:creationId xmlns:a16="http://schemas.microsoft.com/office/drawing/2014/main" id="{B8424115-0B7A-41C5-8188-A99D63EC64D5}"/>
                </a:ext>
              </a:extLst>
            </p:cNvPr>
            <p:cNvGrpSpPr/>
            <p:nvPr/>
          </p:nvGrpSpPr>
          <p:grpSpPr>
            <a:xfrm>
              <a:off x="9712942" y="3318024"/>
              <a:ext cx="2099468" cy="3129391"/>
              <a:chOff x="9712942" y="3318024"/>
              <a:chExt cx="2099468" cy="3129391"/>
            </a:xfrm>
          </p:grpSpPr>
          <p:grpSp>
            <p:nvGrpSpPr>
              <p:cNvPr id="5" name="Group 4">
                <a:extLst>
                  <a:ext uri="{FF2B5EF4-FFF2-40B4-BE49-F238E27FC236}">
                    <a16:creationId xmlns:a16="http://schemas.microsoft.com/office/drawing/2014/main" id="{0C97DC26-8F21-4C3C-B796-797B90E0FAA7}"/>
                  </a:ext>
                </a:extLst>
              </p:cNvPr>
              <p:cNvGrpSpPr/>
              <p:nvPr/>
            </p:nvGrpSpPr>
            <p:grpSpPr>
              <a:xfrm>
                <a:off x="9712942" y="3318024"/>
                <a:ext cx="2099468" cy="2530881"/>
                <a:chOff x="9712942" y="3318024"/>
                <a:chExt cx="2116884" cy="2551875"/>
              </a:xfrm>
            </p:grpSpPr>
            <p:pic>
              <p:nvPicPr>
                <p:cNvPr id="15" name="Picture 14">
                  <a:extLst>
                    <a:ext uri="{FF2B5EF4-FFF2-40B4-BE49-F238E27FC236}">
                      <a16:creationId xmlns:a16="http://schemas.microsoft.com/office/drawing/2014/main" id="{E7B530AF-7C1C-4319-AE7E-8158B4367E1A}"/>
                    </a:ext>
                  </a:extLst>
                </p:cNvPr>
                <p:cNvPicPr>
                  <a:picLocks noChangeAspect="1"/>
                </p:cNvPicPr>
                <p:nvPr/>
              </p:nvPicPr>
              <p:blipFill rotWithShape="1">
                <a:blip r:embed="rId6"/>
                <a:srcRect r="60832"/>
                <a:stretch/>
              </p:blipFill>
              <p:spPr>
                <a:xfrm>
                  <a:off x="9712942" y="3318024"/>
                  <a:ext cx="2116884" cy="2551875"/>
                </a:xfrm>
                <a:prstGeom prst="rect">
                  <a:avLst/>
                </a:prstGeom>
                <a:ln w="6350">
                  <a:noFill/>
                </a:ln>
              </p:spPr>
            </p:pic>
            <p:sp>
              <p:nvSpPr>
                <p:cNvPr id="16" name="Rectangle 15">
                  <a:extLst>
                    <a:ext uri="{FF2B5EF4-FFF2-40B4-BE49-F238E27FC236}">
                      <a16:creationId xmlns:a16="http://schemas.microsoft.com/office/drawing/2014/main" id="{51840165-F544-4FAF-BE19-4F2B13A31D54}"/>
                    </a:ext>
                  </a:extLst>
                </p:cNvPr>
                <p:cNvSpPr/>
                <p:nvPr/>
              </p:nvSpPr>
              <p:spPr bwMode="auto">
                <a:xfrm>
                  <a:off x="9778493" y="3497262"/>
                  <a:ext cx="951968" cy="89711"/>
                </a:xfrm>
                <a:prstGeom prst="rect">
                  <a:avLst/>
                </a:prstGeom>
                <a:solidFill>
                  <a:srgbClr val="282D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BDE35730-11A7-4D5F-BFA9-48F515781112}"/>
                  </a:ext>
                </a:extLst>
              </p:cNvPr>
              <p:cNvSpPr/>
              <p:nvPr/>
            </p:nvSpPr>
            <p:spPr bwMode="auto">
              <a:xfrm>
                <a:off x="9712942" y="5848904"/>
                <a:ext cx="2099468" cy="59851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80" name="Group 79">
            <a:extLst>
              <a:ext uri="{FF2B5EF4-FFF2-40B4-BE49-F238E27FC236}">
                <a16:creationId xmlns:a16="http://schemas.microsoft.com/office/drawing/2014/main" id="{CD829ED7-A4CE-470E-9B22-736CAB7EFFC2}"/>
              </a:ext>
            </a:extLst>
          </p:cNvPr>
          <p:cNvGrpSpPr/>
          <p:nvPr/>
        </p:nvGrpSpPr>
        <p:grpSpPr>
          <a:xfrm>
            <a:off x="9063537" y="51566"/>
            <a:ext cx="2763573" cy="759950"/>
            <a:chOff x="8961865" y="64939"/>
            <a:chExt cx="2818988" cy="775189"/>
          </a:xfrm>
        </p:grpSpPr>
        <p:sp>
          <p:nvSpPr>
            <p:cNvPr id="81" name="Data Text">
              <a:extLst>
                <a:ext uri="{FF2B5EF4-FFF2-40B4-BE49-F238E27FC236}">
                  <a16:creationId xmlns:a16="http://schemas.microsoft.com/office/drawing/2014/main" id="{B0D69A28-F14F-40F7-8F28-648A3CA3D339}"/>
                </a:ext>
              </a:extLst>
            </p:cNvPr>
            <p:cNvSpPr/>
            <p:nvPr/>
          </p:nvSpPr>
          <p:spPr>
            <a:xfrm>
              <a:off x="11375581" y="64939"/>
              <a:ext cx="395792" cy="117741"/>
            </a:xfrm>
            <a:prstGeom prst="rect">
              <a:avLst/>
            </a:prstGeom>
          </p:spPr>
          <p:txBody>
            <a:bodyPr wrap="none" lIns="0" tIns="0" rIns="0" bIns="0">
              <a:noAutofit/>
            </a:bodyPr>
            <a:lstStyle/>
            <a:p>
              <a:pPr algn="ctr" defTabSz="878441" fontAlgn="base">
                <a:lnSpc>
                  <a:spcPct val="90000"/>
                </a:lnSpc>
                <a:spcBef>
                  <a:spcPct val="0"/>
                </a:spcBef>
                <a:spcAft>
                  <a:spcPct val="0"/>
                </a:spcAft>
                <a:defRPr/>
              </a:pPr>
              <a:r>
                <a:rPr lang="en-US" sz="1078" kern="0">
                  <a:solidFill>
                    <a:schemeClr val="tx1">
                      <a:lumMod val="60000"/>
                      <a:lumOff val="40000"/>
                    </a:schemeClr>
                  </a:solidFill>
                </a:rPr>
                <a:t>INFRASTRUCTURE</a:t>
              </a:r>
            </a:p>
          </p:txBody>
        </p:sp>
        <p:grpSp>
          <p:nvGrpSpPr>
            <p:cNvPr id="82" name="Group 81">
              <a:extLst>
                <a:ext uri="{FF2B5EF4-FFF2-40B4-BE49-F238E27FC236}">
                  <a16:creationId xmlns:a16="http://schemas.microsoft.com/office/drawing/2014/main" id="{B432E1D3-6F03-404A-91EE-175F3B98C1A9}"/>
                </a:ext>
              </a:extLst>
            </p:cNvPr>
            <p:cNvGrpSpPr/>
            <p:nvPr/>
          </p:nvGrpSpPr>
          <p:grpSpPr>
            <a:xfrm>
              <a:off x="11252303" y="298033"/>
              <a:ext cx="528550" cy="528550"/>
              <a:chOff x="10074921" y="143754"/>
              <a:chExt cx="685196" cy="685196"/>
            </a:xfrm>
          </p:grpSpPr>
          <p:sp>
            <p:nvSpPr>
              <p:cNvPr id="104" name="Oval 103">
                <a:extLst>
                  <a:ext uri="{FF2B5EF4-FFF2-40B4-BE49-F238E27FC236}">
                    <a16:creationId xmlns:a16="http://schemas.microsoft.com/office/drawing/2014/main" id="{2B2A073B-C1FA-41A5-B823-3E1A080A0DDA}"/>
                  </a:ext>
                </a:extLst>
              </p:cNvPr>
              <p:cNvSpPr/>
              <p:nvPr/>
            </p:nvSpPr>
            <p:spPr bwMode="auto">
              <a:xfrm rot="5400000">
                <a:off x="10074921" y="143754"/>
                <a:ext cx="685196" cy="68519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105" name="Group 30">
                <a:extLst>
                  <a:ext uri="{FF2B5EF4-FFF2-40B4-BE49-F238E27FC236}">
                    <a16:creationId xmlns:a16="http://schemas.microsoft.com/office/drawing/2014/main" id="{795E33E3-D3B4-4EEA-AB9D-9FE8E8D8672D}"/>
                  </a:ext>
                </a:extLst>
              </p:cNvPr>
              <p:cNvGrpSpPr>
                <a:grpSpLocks noChangeAspect="1"/>
              </p:cNvGrpSpPr>
              <p:nvPr/>
            </p:nvGrpSpPr>
            <p:grpSpPr bwMode="auto">
              <a:xfrm>
                <a:off x="10265193" y="335038"/>
                <a:ext cx="304652" cy="302628"/>
                <a:chOff x="4976" y="3801"/>
                <a:chExt cx="320" cy="334"/>
              </a:xfrm>
            </p:grpSpPr>
            <p:sp>
              <p:nvSpPr>
                <p:cNvPr id="106" name="Freeform 31">
                  <a:extLst>
                    <a:ext uri="{FF2B5EF4-FFF2-40B4-BE49-F238E27FC236}">
                      <a16:creationId xmlns:a16="http://schemas.microsoft.com/office/drawing/2014/main" id="{05511187-F111-4492-BE58-D2A02C83C0F9}"/>
                    </a:ext>
                  </a:extLst>
                </p:cNvPr>
                <p:cNvSpPr>
                  <a:spLocks/>
                </p:cNvSpPr>
                <p:nvPr/>
              </p:nvSpPr>
              <p:spPr bwMode="auto">
                <a:xfrm>
                  <a:off x="5071" y="3912"/>
                  <a:ext cx="128" cy="112"/>
                </a:xfrm>
                <a:custGeom>
                  <a:avLst/>
                  <a:gdLst>
                    <a:gd name="T0" fmla="*/ 31 w 128"/>
                    <a:gd name="T1" fmla="*/ 112 h 112"/>
                    <a:gd name="T2" fmla="*/ 0 w 128"/>
                    <a:gd name="T3" fmla="*/ 56 h 112"/>
                    <a:gd name="T4" fmla="*/ 31 w 128"/>
                    <a:gd name="T5" fmla="*/ 0 h 112"/>
                    <a:gd name="T6" fmla="*/ 97 w 128"/>
                    <a:gd name="T7" fmla="*/ 0 h 112"/>
                    <a:gd name="T8" fmla="*/ 128 w 128"/>
                    <a:gd name="T9" fmla="*/ 56 h 112"/>
                    <a:gd name="T10" fmla="*/ 97 w 128"/>
                    <a:gd name="T11" fmla="*/ 112 h 112"/>
                    <a:gd name="T12" fmla="*/ 31 w 128"/>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28" h="112">
                      <a:moveTo>
                        <a:pt x="31" y="112"/>
                      </a:moveTo>
                      <a:lnTo>
                        <a:pt x="0" y="56"/>
                      </a:lnTo>
                      <a:lnTo>
                        <a:pt x="31" y="0"/>
                      </a:lnTo>
                      <a:lnTo>
                        <a:pt x="97" y="0"/>
                      </a:lnTo>
                      <a:lnTo>
                        <a:pt x="128" y="56"/>
                      </a:lnTo>
                      <a:lnTo>
                        <a:pt x="97" y="112"/>
                      </a:lnTo>
                      <a:lnTo>
                        <a:pt x="31" y="112"/>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sp>
              <p:nvSpPr>
                <p:cNvPr id="107" name="Freeform 32">
                  <a:extLst>
                    <a:ext uri="{FF2B5EF4-FFF2-40B4-BE49-F238E27FC236}">
                      <a16:creationId xmlns:a16="http://schemas.microsoft.com/office/drawing/2014/main" id="{4F43D7BF-C55E-457C-8451-72EFBF582448}"/>
                    </a:ext>
                  </a:extLst>
                </p:cNvPr>
                <p:cNvSpPr>
                  <a:spLocks/>
                </p:cNvSpPr>
                <p:nvPr/>
              </p:nvSpPr>
              <p:spPr bwMode="auto">
                <a:xfrm>
                  <a:off x="5170" y="3858"/>
                  <a:ext cx="126" cy="110"/>
                </a:xfrm>
                <a:custGeom>
                  <a:avLst/>
                  <a:gdLst>
                    <a:gd name="T0" fmla="*/ 31 w 126"/>
                    <a:gd name="T1" fmla="*/ 110 h 110"/>
                    <a:gd name="T2" fmla="*/ 0 w 126"/>
                    <a:gd name="T3" fmla="*/ 54 h 110"/>
                    <a:gd name="T4" fmla="*/ 31 w 126"/>
                    <a:gd name="T5" fmla="*/ 0 h 110"/>
                    <a:gd name="T6" fmla="*/ 95 w 126"/>
                    <a:gd name="T7" fmla="*/ 0 h 110"/>
                    <a:gd name="T8" fmla="*/ 126 w 126"/>
                    <a:gd name="T9" fmla="*/ 54 h 110"/>
                    <a:gd name="T10" fmla="*/ 95 w 126"/>
                    <a:gd name="T11" fmla="*/ 110 h 110"/>
                    <a:gd name="T12" fmla="*/ 31 w 126"/>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26" h="110">
                      <a:moveTo>
                        <a:pt x="31" y="110"/>
                      </a:moveTo>
                      <a:lnTo>
                        <a:pt x="0" y="54"/>
                      </a:lnTo>
                      <a:lnTo>
                        <a:pt x="31" y="0"/>
                      </a:lnTo>
                      <a:lnTo>
                        <a:pt x="95" y="0"/>
                      </a:lnTo>
                      <a:lnTo>
                        <a:pt x="126" y="54"/>
                      </a:lnTo>
                      <a:lnTo>
                        <a:pt x="95" y="110"/>
                      </a:lnTo>
                      <a:lnTo>
                        <a:pt x="31" y="110"/>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sp>
              <p:nvSpPr>
                <p:cNvPr id="108" name="Freeform 33">
                  <a:extLst>
                    <a:ext uri="{FF2B5EF4-FFF2-40B4-BE49-F238E27FC236}">
                      <a16:creationId xmlns:a16="http://schemas.microsoft.com/office/drawing/2014/main" id="{E3BC8C74-345E-4391-8C43-C74AC3F1C8A6}"/>
                    </a:ext>
                  </a:extLst>
                </p:cNvPr>
                <p:cNvSpPr>
                  <a:spLocks/>
                </p:cNvSpPr>
                <p:nvPr/>
              </p:nvSpPr>
              <p:spPr bwMode="auto">
                <a:xfrm>
                  <a:off x="5170" y="3968"/>
                  <a:ext cx="126" cy="110"/>
                </a:xfrm>
                <a:custGeom>
                  <a:avLst/>
                  <a:gdLst>
                    <a:gd name="T0" fmla="*/ 31 w 126"/>
                    <a:gd name="T1" fmla="*/ 110 h 110"/>
                    <a:gd name="T2" fmla="*/ 0 w 126"/>
                    <a:gd name="T3" fmla="*/ 56 h 110"/>
                    <a:gd name="T4" fmla="*/ 31 w 126"/>
                    <a:gd name="T5" fmla="*/ 0 h 110"/>
                    <a:gd name="T6" fmla="*/ 95 w 126"/>
                    <a:gd name="T7" fmla="*/ 0 h 110"/>
                    <a:gd name="T8" fmla="*/ 126 w 126"/>
                    <a:gd name="T9" fmla="*/ 56 h 110"/>
                    <a:gd name="T10" fmla="*/ 95 w 126"/>
                    <a:gd name="T11" fmla="*/ 110 h 110"/>
                    <a:gd name="T12" fmla="*/ 31 w 126"/>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26" h="110">
                      <a:moveTo>
                        <a:pt x="31" y="110"/>
                      </a:moveTo>
                      <a:lnTo>
                        <a:pt x="0" y="56"/>
                      </a:lnTo>
                      <a:lnTo>
                        <a:pt x="31" y="0"/>
                      </a:lnTo>
                      <a:lnTo>
                        <a:pt x="95" y="0"/>
                      </a:lnTo>
                      <a:lnTo>
                        <a:pt x="126" y="56"/>
                      </a:lnTo>
                      <a:lnTo>
                        <a:pt x="95" y="110"/>
                      </a:lnTo>
                      <a:lnTo>
                        <a:pt x="31" y="110"/>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sp>
              <p:nvSpPr>
                <p:cNvPr id="109" name="Freeform 34">
                  <a:extLst>
                    <a:ext uri="{FF2B5EF4-FFF2-40B4-BE49-F238E27FC236}">
                      <a16:creationId xmlns:a16="http://schemas.microsoft.com/office/drawing/2014/main" id="{A0B5DE9E-CC5F-45A7-AD83-74C2AD5FCC83}"/>
                    </a:ext>
                  </a:extLst>
                </p:cNvPr>
                <p:cNvSpPr>
                  <a:spLocks/>
                </p:cNvSpPr>
                <p:nvPr/>
              </p:nvSpPr>
              <p:spPr bwMode="auto">
                <a:xfrm>
                  <a:off x="4976" y="3858"/>
                  <a:ext cx="126" cy="110"/>
                </a:xfrm>
                <a:custGeom>
                  <a:avLst/>
                  <a:gdLst>
                    <a:gd name="T0" fmla="*/ 32 w 126"/>
                    <a:gd name="T1" fmla="*/ 110 h 110"/>
                    <a:gd name="T2" fmla="*/ 0 w 126"/>
                    <a:gd name="T3" fmla="*/ 54 h 110"/>
                    <a:gd name="T4" fmla="*/ 32 w 126"/>
                    <a:gd name="T5" fmla="*/ 0 h 110"/>
                    <a:gd name="T6" fmla="*/ 95 w 126"/>
                    <a:gd name="T7" fmla="*/ 0 h 110"/>
                    <a:gd name="T8" fmla="*/ 126 w 126"/>
                    <a:gd name="T9" fmla="*/ 54 h 110"/>
                    <a:gd name="T10" fmla="*/ 95 w 126"/>
                    <a:gd name="T11" fmla="*/ 110 h 110"/>
                    <a:gd name="T12" fmla="*/ 32 w 126"/>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26" h="110">
                      <a:moveTo>
                        <a:pt x="32" y="110"/>
                      </a:moveTo>
                      <a:lnTo>
                        <a:pt x="0" y="54"/>
                      </a:lnTo>
                      <a:lnTo>
                        <a:pt x="32" y="0"/>
                      </a:lnTo>
                      <a:lnTo>
                        <a:pt x="95" y="0"/>
                      </a:lnTo>
                      <a:lnTo>
                        <a:pt x="126" y="54"/>
                      </a:lnTo>
                      <a:lnTo>
                        <a:pt x="95" y="110"/>
                      </a:lnTo>
                      <a:lnTo>
                        <a:pt x="32" y="110"/>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sp>
              <p:nvSpPr>
                <p:cNvPr id="110" name="Freeform 35">
                  <a:extLst>
                    <a:ext uri="{FF2B5EF4-FFF2-40B4-BE49-F238E27FC236}">
                      <a16:creationId xmlns:a16="http://schemas.microsoft.com/office/drawing/2014/main" id="{259B168D-24B8-4C36-8FFD-BF76FA27B7DA}"/>
                    </a:ext>
                  </a:extLst>
                </p:cNvPr>
                <p:cNvSpPr>
                  <a:spLocks/>
                </p:cNvSpPr>
                <p:nvPr/>
              </p:nvSpPr>
              <p:spPr bwMode="auto">
                <a:xfrm>
                  <a:off x="5073" y="4024"/>
                  <a:ext cx="128" cy="111"/>
                </a:xfrm>
                <a:custGeom>
                  <a:avLst/>
                  <a:gdLst>
                    <a:gd name="T0" fmla="*/ 34 w 128"/>
                    <a:gd name="T1" fmla="*/ 111 h 111"/>
                    <a:gd name="T2" fmla="*/ 0 w 128"/>
                    <a:gd name="T3" fmla="*/ 54 h 111"/>
                    <a:gd name="T4" fmla="*/ 34 w 128"/>
                    <a:gd name="T5" fmla="*/ 0 h 111"/>
                    <a:gd name="T6" fmla="*/ 97 w 128"/>
                    <a:gd name="T7" fmla="*/ 0 h 111"/>
                    <a:gd name="T8" fmla="*/ 128 w 128"/>
                    <a:gd name="T9" fmla="*/ 54 h 111"/>
                    <a:gd name="T10" fmla="*/ 97 w 128"/>
                    <a:gd name="T11" fmla="*/ 111 h 111"/>
                    <a:gd name="T12" fmla="*/ 34 w 128"/>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128" h="111">
                      <a:moveTo>
                        <a:pt x="34" y="111"/>
                      </a:moveTo>
                      <a:lnTo>
                        <a:pt x="0" y="54"/>
                      </a:lnTo>
                      <a:lnTo>
                        <a:pt x="34" y="0"/>
                      </a:lnTo>
                      <a:lnTo>
                        <a:pt x="97" y="0"/>
                      </a:lnTo>
                      <a:lnTo>
                        <a:pt x="128" y="54"/>
                      </a:lnTo>
                      <a:lnTo>
                        <a:pt x="97" y="111"/>
                      </a:lnTo>
                      <a:lnTo>
                        <a:pt x="34" y="111"/>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sp>
              <p:nvSpPr>
                <p:cNvPr id="111" name="Freeform 36">
                  <a:extLst>
                    <a:ext uri="{FF2B5EF4-FFF2-40B4-BE49-F238E27FC236}">
                      <a16:creationId xmlns:a16="http://schemas.microsoft.com/office/drawing/2014/main" id="{7A817BF2-2F54-45D2-9EFA-C5290F36E87C}"/>
                    </a:ext>
                  </a:extLst>
                </p:cNvPr>
                <p:cNvSpPr>
                  <a:spLocks/>
                </p:cNvSpPr>
                <p:nvPr/>
              </p:nvSpPr>
              <p:spPr bwMode="auto">
                <a:xfrm>
                  <a:off x="5071" y="3801"/>
                  <a:ext cx="128" cy="111"/>
                </a:xfrm>
                <a:custGeom>
                  <a:avLst/>
                  <a:gdLst>
                    <a:gd name="T0" fmla="*/ 31 w 128"/>
                    <a:gd name="T1" fmla="*/ 111 h 111"/>
                    <a:gd name="T2" fmla="*/ 0 w 128"/>
                    <a:gd name="T3" fmla="*/ 57 h 111"/>
                    <a:gd name="T4" fmla="*/ 31 w 128"/>
                    <a:gd name="T5" fmla="*/ 0 h 111"/>
                    <a:gd name="T6" fmla="*/ 97 w 128"/>
                    <a:gd name="T7" fmla="*/ 0 h 111"/>
                    <a:gd name="T8" fmla="*/ 128 w 128"/>
                    <a:gd name="T9" fmla="*/ 57 h 111"/>
                    <a:gd name="T10" fmla="*/ 97 w 128"/>
                    <a:gd name="T11" fmla="*/ 111 h 111"/>
                    <a:gd name="T12" fmla="*/ 31 w 128"/>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128" h="111">
                      <a:moveTo>
                        <a:pt x="31" y="111"/>
                      </a:moveTo>
                      <a:lnTo>
                        <a:pt x="0" y="57"/>
                      </a:lnTo>
                      <a:lnTo>
                        <a:pt x="31" y="0"/>
                      </a:lnTo>
                      <a:lnTo>
                        <a:pt x="97" y="0"/>
                      </a:lnTo>
                      <a:lnTo>
                        <a:pt x="128" y="57"/>
                      </a:lnTo>
                      <a:lnTo>
                        <a:pt x="97" y="111"/>
                      </a:lnTo>
                      <a:lnTo>
                        <a:pt x="31" y="111"/>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078" kern="0">
                    <a:solidFill>
                      <a:sysClr val="windowText" lastClr="000000"/>
                    </a:solidFill>
                  </a:endParaRPr>
                </a:p>
              </p:txBody>
            </p:sp>
          </p:grpSp>
        </p:grpSp>
        <p:grpSp>
          <p:nvGrpSpPr>
            <p:cNvPr id="83" name="Group 82">
              <a:extLst>
                <a:ext uri="{FF2B5EF4-FFF2-40B4-BE49-F238E27FC236}">
                  <a16:creationId xmlns:a16="http://schemas.microsoft.com/office/drawing/2014/main" id="{3C89ED37-A920-4556-AAE8-EB93D7C43D70}"/>
                </a:ext>
              </a:extLst>
            </p:cNvPr>
            <p:cNvGrpSpPr/>
            <p:nvPr/>
          </p:nvGrpSpPr>
          <p:grpSpPr>
            <a:xfrm>
              <a:off x="10550126" y="298033"/>
              <a:ext cx="528550" cy="528550"/>
              <a:chOff x="9927970" y="486781"/>
              <a:chExt cx="685196" cy="685196"/>
            </a:xfrm>
          </p:grpSpPr>
          <p:sp>
            <p:nvSpPr>
              <p:cNvPr id="98" name="Oval 97">
                <a:extLst>
                  <a:ext uri="{FF2B5EF4-FFF2-40B4-BE49-F238E27FC236}">
                    <a16:creationId xmlns:a16="http://schemas.microsoft.com/office/drawing/2014/main" id="{B1D5CEC7-1C7B-4602-8947-726D59F8F770}"/>
                  </a:ext>
                </a:extLst>
              </p:cNvPr>
              <p:cNvSpPr/>
              <p:nvPr/>
            </p:nvSpPr>
            <p:spPr bwMode="auto">
              <a:xfrm rot="5400000">
                <a:off x="9927970" y="486781"/>
                <a:ext cx="685196" cy="68519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99" name="Group 14">
                <a:extLst>
                  <a:ext uri="{FF2B5EF4-FFF2-40B4-BE49-F238E27FC236}">
                    <a16:creationId xmlns:a16="http://schemas.microsoft.com/office/drawing/2014/main" id="{99C20A2A-DFCF-4C5A-9BAB-93EF12BA8562}"/>
                  </a:ext>
                </a:extLst>
              </p:cNvPr>
              <p:cNvGrpSpPr>
                <a:grpSpLocks noChangeAspect="1"/>
              </p:cNvGrpSpPr>
              <p:nvPr/>
            </p:nvGrpSpPr>
            <p:grpSpPr bwMode="auto">
              <a:xfrm>
                <a:off x="10153055" y="673245"/>
                <a:ext cx="235026" cy="312268"/>
                <a:chOff x="5564" y="2790"/>
                <a:chExt cx="198" cy="290"/>
              </a:xfrm>
              <a:solidFill>
                <a:schemeClr val="tx2"/>
              </a:solidFill>
            </p:grpSpPr>
            <p:sp>
              <p:nvSpPr>
                <p:cNvPr id="100" name="Freeform 15">
                  <a:extLst>
                    <a:ext uri="{FF2B5EF4-FFF2-40B4-BE49-F238E27FC236}">
                      <a16:creationId xmlns:a16="http://schemas.microsoft.com/office/drawing/2014/main" id="{9DCB2ACD-FF40-4694-AB63-7448860A50DF}"/>
                    </a:ext>
                  </a:extLst>
                </p:cNvPr>
                <p:cNvSpPr>
                  <a:spLocks noEditPoints="1"/>
                </p:cNvSpPr>
                <p:nvPr/>
              </p:nvSpPr>
              <p:spPr bwMode="auto">
                <a:xfrm>
                  <a:off x="5564" y="2790"/>
                  <a:ext cx="89" cy="87"/>
                </a:xfrm>
                <a:custGeom>
                  <a:avLst/>
                  <a:gdLst>
                    <a:gd name="T0" fmla="*/ 89 w 89"/>
                    <a:gd name="T1" fmla="*/ 87 h 87"/>
                    <a:gd name="T2" fmla="*/ 0 w 89"/>
                    <a:gd name="T3" fmla="*/ 87 h 87"/>
                    <a:gd name="T4" fmla="*/ 0 w 89"/>
                    <a:gd name="T5" fmla="*/ 0 h 87"/>
                    <a:gd name="T6" fmla="*/ 89 w 89"/>
                    <a:gd name="T7" fmla="*/ 0 h 87"/>
                    <a:gd name="T8" fmla="*/ 89 w 89"/>
                    <a:gd name="T9" fmla="*/ 87 h 87"/>
                    <a:gd name="T10" fmla="*/ 20 w 89"/>
                    <a:gd name="T11" fmla="*/ 68 h 87"/>
                    <a:gd name="T12" fmla="*/ 69 w 89"/>
                    <a:gd name="T13" fmla="*/ 68 h 87"/>
                    <a:gd name="T14" fmla="*/ 69 w 89"/>
                    <a:gd name="T15" fmla="*/ 19 h 87"/>
                    <a:gd name="T16" fmla="*/ 20 w 89"/>
                    <a:gd name="T17" fmla="*/ 19 h 87"/>
                    <a:gd name="T18" fmla="*/ 20 w 89"/>
                    <a:gd name="T19" fmla="*/ 6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7">
                      <a:moveTo>
                        <a:pt x="89" y="87"/>
                      </a:moveTo>
                      <a:lnTo>
                        <a:pt x="0" y="87"/>
                      </a:lnTo>
                      <a:lnTo>
                        <a:pt x="0" y="0"/>
                      </a:lnTo>
                      <a:lnTo>
                        <a:pt x="89" y="0"/>
                      </a:lnTo>
                      <a:lnTo>
                        <a:pt x="89" y="87"/>
                      </a:lnTo>
                      <a:close/>
                      <a:moveTo>
                        <a:pt x="20" y="68"/>
                      </a:moveTo>
                      <a:lnTo>
                        <a:pt x="69" y="68"/>
                      </a:lnTo>
                      <a:lnTo>
                        <a:pt x="69" y="19"/>
                      </a:lnTo>
                      <a:lnTo>
                        <a:pt x="20" y="19"/>
                      </a:lnTo>
                      <a:lnTo>
                        <a:pt x="20"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784" kern="0">
                    <a:solidFill>
                      <a:sysClr val="windowText" lastClr="000000"/>
                    </a:solidFill>
                  </a:endParaRPr>
                </a:p>
              </p:txBody>
            </p:sp>
            <p:sp>
              <p:nvSpPr>
                <p:cNvPr id="101" name="Freeform 16">
                  <a:extLst>
                    <a:ext uri="{FF2B5EF4-FFF2-40B4-BE49-F238E27FC236}">
                      <a16:creationId xmlns:a16="http://schemas.microsoft.com/office/drawing/2014/main" id="{6130BF63-7739-4B22-BA3E-DCE089D9A896}"/>
                    </a:ext>
                  </a:extLst>
                </p:cNvPr>
                <p:cNvSpPr>
                  <a:spLocks noEditPoints="1"/>
                </p:cNvSpPr>
                <p:nvPr/>
              </p:nvSpPr>
              <p:spPr bwMode="auto">
                <a:xfrm>
                  <a:off x="5564" y="3000"/>
                  <a:ext cx="89" cy="80"/>
                </a:xfrm>
                <a:custGeom>
                  <a:avLst/>
                  <a:gdLst>
                    <a:gd name="T0" fmla="*/ 89 w 89"/>
                    <a:gd name="T1" fmla="*/ 80 h 80"/>
                    <a:gd name="T2" fmla="*/ 0 w 89"/>
                    <a:gd name="T3" fmla="*/ 80 h 80"/>
                    <a:gd name="T4" fmla="*/ 0 w 89"/>
                    <a:gd name="T5" fmla="*/ 0 h 80"/>
                    <a:gd name="T6" fmla="*/ 89 w 89"/>
                    <a:gd name="T7" fmla="*/ 0 h 80"/>
                    <a:gd name="T8" fmla="*/ 89 w 89"/>
                    <a:gd name="T9" fmla="*/ 80 h 80"/>
                    <a:gd name="T10" fmla="*/ 20 w 89"/>
                    <a:gd name="T11" fmla="*/ 61 h 80"/>
                    <a:gd name="T12" fmla="*/ 69 w 89"/>
                    <a:gd name="T13" fmla="*/ 61 h 80"/>
                    <a:gd name="T14" fmla="*/ 69 w 89"/>
                    <a:gd name="T15" fmla="*/ 20 h 80"/>
                    <a:gd name="T16" fmla="*/ 20 w 89"/>
                    <a:gd name="T17" fmla="*/ 20 h 80"/>
                    <a:gd name="T18" fmla="*/ 20 w 89"/>
                    <a:gd name="T19" fmla="*/ 6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0">
                      <a:moveTo>
                        <a:pt x="89" y="80"/>
                      </a:moveTo>
                      <a:lnTo>
                        <a:pt x="0" y="80"/>
                      </a:lnTo>
                      <a:lnTo>
                        <a:pt x="0" y="0"/>
                      </a:lnTo>
                      <a:lnTo>
                        <a:pt x="89" y="0"/>
                      </a:lnTo>
                      <a:lnTo>
                        <a:pt x="89" y="80"/>
                      </a:lnTo>
                      <a:close/>
                      <a:moveTo>
                        <a:pt x="20" y="61"/>
                      </a:moveTo>
                      <a:lnTo>
                        <a:pt x="69" y="61"/>
                      </a:lnTo>
                      <a:lnTo>
                        <a:pt x="69" y="20"/>
                      </a:lnTo>
                      <a:lnTo>
                        <a:pt x="20" y="20"/>
                      </a:lnTo>
                      <a:lnTo>
                        <a:pt x="2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784" kern="0">
                    <a:solidFill>
                      <a:sysClr val="windowText" lastClr="000000"/>
                    </a:solidFill>
                  </a:endParaRPr>
                </a:p>
              </p:txBody>
            </p:sp>
            <p:sp>
              <p:nvSpPr>
                <p:cNvPr id="102" name="Freeform 17">
                  <a:extLst>
                    <a:ext uri="{FF2B5EF4-FFF2-40B4-BE49-F238E27FC236}">
                      <a16:creationId xmlns:a16="http://schemas.microsoft.com/office/drawing/2014/main" id="{81D58DEF-52DE-4377-B6A6-66D9814E7A3E}"/>
                    </a:ext>
                  </a:extLst>
                </p:cNvPr>
                <p:cNvSpPr>
                  <a:spLocks noEditPoints="1"/>
                </p:cNvSpPr>
                <p:nvPr/>
              </p:nvSpPr>
              <p:spPr bwMode="auto">
                <a:xfrm>
                  <a:off x="5564" y="2896"/>
                  <a:ext cx="198" cy="87"/>
                </a:xfrm>
                <a:custGeom>
                  <a:avLst/>
                  <a:gdLst>
                    <a:gd name="T0" fmla="*/ 198 w 198"/>
                    <a:gd name="T1" fmla="*/ 87 h 87"/>
                    <a:gd name="T2" fmla="*/ 0 w 198"/>
                    <a:gd name="T3" fmla="*/ 87 h 87"/>
                    <a:gd name="T4" fmla="*/ 0 w 198"/>
                    <a:gd name="T5" fmla="*/ 0 h 87"/>
                    <a:gd name="T6" fmla="*/ 198 w 198"/>
                    <a:gd name="T7" fmla="*/ 0 h 87"/>
                    <a:gd name="T8" fmla="*/ 198 w 198"/>
                    <a:gd name="T9" fmla="*/ 87 h 87"/>
                    <a:gd name="T10" fmla="*/ 20 w 198"/>
                    <a:gd name="T11" fmla="*/ 68 h 87"/>
                    <a:gd name="T12" fmla="*/ 178 w 198"/>
                    <a:gd name="T13" fmla="*/ 68 h 87"/>
                    <a:gd name="T14" fmla="*/ 178 w 198"/>
                    <a:gd name="T15" fmla="*/ 20 h 87"/>
                    <a:gd name="T16" fmla="*/ 20 w 198"/>
                    <a:gd name="T17" fmla="*/ 20 h 87"/>
                    <a:gd name="T18" fmla="*/ 20 w 198"/>
                    <a:gd name="T19" fmla="*/ 6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87">
                      <a:moveTo>
                        <a:pt x="198" y="87"/>
                      </a:moveTo>
                      <a:lnTo>
                        <a:pt x="0" y="87"/>
                      </a:lnTo>
                      <a:lnTo>
                        <a:pt x="0" y="0"/>
                      </a:lnTo>
                      <a:lnTo>
                        <a:pt x="198" y="0"/>
                      </a:lnTo>
                      <a:lnTo>
                        <a:pt x="198" y="87"/>
                      </a:lnTo>
                      <a:close/>
                      <a:moveTo>
                        <a:pt x="20" y="68"/>
                      </a:moveTo>
                      <a:lnTo>
                        <a:pt x="178" y="68"/>
                      </a:lnTo>
                      <a:lnTo>
                        <a:pt x="178" y="20"/>
                      </a:lnTo>
                      <a:lnTo>
                        <a:pt x="20" y="20"/>
                      </a:lnTo>
                      <a:lnTo>
                        <a:pt x="20"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784" kern="0">
                    <a:solidFill>
                      <a:sysClr val="windowText" lastClr="000000"/>
                    </a:solidFill>
                  </a:endParaRPr>
                </a:p>
              </p:txBody>
            </p:sp>
            <p:sp>
              <p:nvSpPr>
                <p:cNvPr id="103" name="Rectangle 18">
                  <a:extLst>
                    <a:ext uri="{FF2B5EF4-FFF2-40B4-BE49-F238E27FC236}">
                      <a16:creationId xmlns:a16="http://schemas.microsoft.com/office/drawing/2014/main" id="{A48440DB-0DAD-4037-8FF8-F841A7BA9AA9}"/>
                    </a:ext>
                  </a:extLst>
                </p:cNvPr>
                <p:cNvSpPr>
                  <a:spLocks noChangeArrowheads="1"/>
                </p:cNvSpPr>
                <p:nvPr/>
              </p:nvSpPr>
              <p:spPr bwMode="auto">
                <a:xfrm>
                  <a:off x="5673" y="2790"/>
                  <a:ext cx="89" cy="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784" kern="0">
                    <a:solidFill>
                      <a:sysClr val="windowText" lastClr="000000"/>
                    </a:solidFill>
                  </a:endParaRPr>
                </a:p>
              </p:txBody>
            </p:sp>
          </p:grpSp>
        </p:grpSp>
        <p:grpSp>
          <p:nvGrpSpPr>
            <p:cNvPr id="84" name="Group 83">
              <a:extLst>
                <a:ext uri="{FF2B5EF4-FFF2-40B4-BE49-F238E27FC236}">
                  <a16:creationId xmlns:a16="http://schemas.microsoft.com/office/drawing/2014/main" id="{48673D68-22B4-4DBD-BA97-C3279531C5FE}"/>
                </a:ext>
              </a:extLst>
            </p:cNvPr>
            <p:cNvGrpSpPr/>
            <p:nvPr/>
          </p:nvGrpSpPr>
          <p:grpSpPr>
            <a:xfrm>
              <a:off x="9723134" y="298033"/>
              <a:ext cx="528550" cy="528550"/>
              <a:chOff x="10699109" y="486781"/>
              <a:chExt cx="685196" cy="685196"/>
            </a:xfrm>
          </p:grpSpPr>
          <p:sp>
            <p:nvSpPr>
              <p:cNvPr id="88" name="Oval 87">
                <a:extLst>
                  <a:ext uri="{FF2B5EF4-FFF2-40B4-BE49-F238E27FC236}">
                    <a16:creationId xmlns:a16="http://schemas.microsoft.com/office/drawing/2014/main" id="{8B970E04-4E6C-49B6-A51C-94177E5CD26E}"/>
                  </a:ext>
                </a:extLst>
              </p:cNvPr>
              <p:cNvSpPr/>
              <p:nvPr/>
            </p:nvSpPr>
            <p:spPr bwMode="auto">
              <a:xfrm rot="5400000">
                <a:off x="10699109" y="486781"/>
                <a:ext cx="685196" cy="68519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89" name="Group 88">
                <a:extLst>
                  <a:ext uri="{FF2B5EF4-FFF2-40B4-BE49-F238E27FC236}">
                    <a16:creationId xmlns:a16="http://schemas.microsoft.com/office/drawing/2014/main" id="{6E6EDD7D-1F25-41B6-A03B-FB4888541059}"/>
                  </a:ext>
                </a:extLst>
              </p:cNvPr>
              <p:cNvGrpSpPr/>
              <p:nvPr/>
            </p:nvGrpSpPr>
            <p:grpSpPr>
              <a:xfrm>
                <a:off x="10813829" y="678864"/>
                <a:ext cx="455758" cy="301030"/>
                <a:chOff x="9627677" y="1273017"/>
                <a:chExt cx="390357" cy="257833"/>
              </a:xfrm>
              <a:solidFill>
                <a:schemeClr val="tx2"/>
              </a:solidFill>
            </p:grpSpPr>
            <p:sp>
              <p:nvSpPr>
                <p:cNvPr id="90" name="Rectangle 1760">
                  <a:extLst>
                    <a:ext uri="{FF2B5EF4-FFF2-40B4-BE49-F238E27FC236}">
                      <a16:creationId xmlns:a16="http://schemas.microsoft.com/office/drawing/2014/main" id="{A448C81D-E673-41DC-A872-C3DFF281EDE8}"/>
                    </a:ext>
                  </a:extLst>
                </p:cNvPr>
                <p:cNvSpPr>
                  <a:spLocks noChangeArrowheads="1"/>
                </p:cNvSpPr>
                <p:nvPr/>
              </p:nvSpPr>
              <p:spPr bwMode="auto">
                <a:xfrm>
                  <a:off x="9772821" y="1438896"/>
                  <a:ext cx="17129" cy="34258"/>
                </a:xfrm>
                <a:prstGeom prst="rect">
                  <a:avLst/>
                </a:pr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91" name="Rectangle 1761">
                  <a:extLst>
                    <a:ext uri="{FF2B5EF4-FFF2-40B4-BE49-F238E27FC236}">
                      <a16:creationId xmlns:a16="http://schemas.microsoft.com/office/drawing/2014/main" id="{4E04F2F1-9C5E-4123-9E31-F628F29251B6}"/>
                    </a:ext>
                  </a:extLst>
                </p:cNvPr>
                <p:cNvSpPr>
                  <a:spLocks noChangeArrowheads="1"/>
                </p:cNvSpPr>
                <p:nvPr/>
              </p:nvSpPr>
              <p:spPr bwMode="auto">
                <a:xfrm>
                  <a:off x="9738564" y="1460532"/>
                  <a:ext cx="84742" cy="17129"/>
                </a:xfrm>
                <a:prstGeom prst="rect">
                  <a:avLst/>
                </a:pr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92" name="Freeform 1762">
                  <a:extLst>
                    <a:ext uri="{FF2B5EF4-FFF2-40B4-BE49-F238E27FC236}">
                      <a16:creationId xmlns:a16="http://schemas.microsoft.com/office/drawing/2014/main" id="{F85E90D1-A942-43ED-B620-34B0B115C324}"/>
                    </a:ext>
                  </a:extLst>
                </p:cNvPr>
                <p:cNvSpPr>
                  <a:spLocks/>
                </p:cNvSpPr>
                <p:nvPr/>
              </p:nvSpPr>
              <p:spPr bwMode="auto">
                <a:xfrm>
                  <a:off x="9644806" y="1273017"/>
                  <a:ext cx="272258" cy="128015"/>
                </a:xfrm>
                <a:custGeom>
                  <a:avLst/>
                  <a:gdLst>
                    <a:gd name="T0" fmla="*/ 19 w 302"/>
                    <a:gd name="T1" fmla="*/ 142 h 142"/>
                    <a:gd name="T2" fmla="*/ 0 w 302"/>
                    <a:gd name="T3" fmla="*/ 142 h 142"/>
                    <a:gd name="T4" fmla="*/ 0 w 302"/>
                    <a:gd name="T5" fmla="*/ 0 h 142"/>
                    <a:gd name="T6" fmla="*/ 302 w 302"/>
                    <a:gd name="T7" fmla="*/ 0 h 142"/>
                    <a:gd name="T8" fmla="*/ 302 w 302"/>
                    <a:gd name="T9" fmla="*/ 104 h 142"/>
                    <a:gd name="T10" fmla="*/ 284 w 302"/>
                    <a:gd name="T11" fmla="*/ 104 h 142"/>
                    <a:gd name="T12" fmla="*/ 284 w 302"/>
                    <a:gd name="T13" fmla="*/ 19 h 142"/>
                    <a:gd name="T14" fmla="*/ 19 w 302"/>
                    <a:gd name="T15" fmla="*/ 19 h 142"/>
                    <a:gd name="T16" fmla="*/ 19 w 302"/>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142">
                      <a:moveTo>
                        <a:pt x="19" y="142"/>
                      </a:moveTo>
                      <a:lnTo>
                        <a:pt x="0" y="142"/>
                      </a:lnTo>
                      <a:lnTo>
                        <a:pt x="0" y="0"/>
                      </a:lnTo>
                      <a:lnTo>
                        <a:pt x="302" y="0"/>
                      </a:lnTo>
                      <a:lnTo>
                        <a:pt x="302" y="104"/>
                      </a:lnTo>
                      <a:lnTo>
                        <a:pt x="284" y="104"/>
                      </a:lnTo>
                      <a:lnTo>
                        <a:pt x="284" y="19"/>
                      </a:lnTo>
                      <a:lnTo>
                        <a:pt x="19" y="19"/>
                      </a:lnTo>
                      <a:lnTo>
                        <a:pt x="19" y="142"/>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93" name="Rectangle 1763">
                  <a:extLst>
                    <a:ext uri="{FF2B5EF4-FFF2-40B4-BE49-F238E27FC236}">
                      <a16:creationId xmlns:a16="http://schemas.microsoft.com/office/drawing/2014/main" id="{6C72C9BF-832C-4282-8DD3-B49EABBF4AAE}"/>
                    </a:ext>
                  </a:extLst>
                </p:cNvPr>
                <p:cNvSpPr>
                  <a:spLocks noChangeArrowheads="1"/>
                </p:cNvSpPr>
                <p:nvPr/>
              </p:nvSpPr>
              <p:spPr bwMode="auto">
                <a:xfrm>
                  <a:off x="9706109" y="1426275"/>
                  <a:ext cx="113591" cy="17129"/>
                </a:xfrm>
                <a:prstGeom prst="rect">
                  <a:avLst/>
                </a:pr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94" name="Freeform 1764">
                  <a:extLst>
                    <a:ext uri="{FF2B5EF4-FFF2-40B4-BE49-F238E27FC236}">
                      <a16:creationId xmlns:a16="http://schemas.microsoft.com/office/drawing/2014/main" id="{B0515AD6-C039-412E-8080-E54DB2050E8F}"/>
                    </a:ext>
                  </a:extLst>
                </p:cNvPr>
                <p:cNvSpPr>
                  <a:spLocks noEditPoints="1"/>
                </p:cNvSpPr>
                <p:nvPr/>
              </p:nvSpPr>
              <p:spPr bwMode="auto">
                <a:xfrm>
                  <a:off x="9627677" y="1392017"/>
                  <a:ext cx="87447" cy="138833"/>
                </a:xfrm>
                <a:custGeom>
                  <a:avLst/>
                  <a:gdLst>
                    <a:gd name="T0" fmla="*/ 36 w 41"/>
                    <a:gd name="T1" fmla="*/ 65 h 65"/>
                    <a:gd name="T2" fmla="*/ 5 w 41"/>
                    <a:gd name="T3" fmla="*/ 65 h 65"/>
                    <a:gd name="T4" fmla="*/ 0 w 41"/>
                    <a:gd name="T5" fmla="*/ 60 h 65"/>
                    <a:gd name="T6" fmla="*/ 0 w 41"/>
                    <a:gd name="T7" fmla="*/ 5 h 65"/>
                    <a:gd name="T8" fmla="*/ 5 w 41"/>
                    <a:gd name="T9" fmla="*/ 0 h 65"/>
                    <a:gd name="T10" fmla="*/ 36 w 41"/>
                    <a:gd name="T11" fmla="*/ 0 h 65"/>
                    <a:gd name="T12" fmla="*/ 41 w 41"/>
                    <a:gd name="T13" fmla="*/ 5 h 65"/>
                    <a:gd name="T14" fmla="*/ 41 w 41"/>
                    <a:gd name="T15" fmla="*/ 60 h 65"/>
                    <a:gd name="T16" fmla="*/ 36 w 41"/>
                    <a:gd name="T17" fmla="*/ 65 h 65"/>
                    <a:gd name="T18" fmla="*/ 6 w 41"/>
                    <a:gd name="T19" fmla="*/ 59 h 65"/>
                    <a:gd name="T20" fmla="*/ 35 w 41"/>
                    <a:gd name="T21" fmla="*/ 59 h 65"/>
                    <a:gd name="T22" fmla="*/ 35 w 41"/>
                    <a:gd name="T23" fmla="*/ 6 h 65"/>
                    <a:gd name="T24" fmla="*/ 6 w 41"/>
                    <a:gd name="T25" fmla="*/ 6 h 65"/>
                    <a:gd name="T26" fmla="*/ 6 w 41"/>
                    <a:gd name="T27" fmla="*/ 5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65">
                      <a:moveTo>
                        <a:pt x="36" y="65"/>
                      </a:moveTo>
                      <a:cubicBezTo>
                        <a:pt x="5" y="65"/>
                        <a:pt x="5" y="65"/>
                        <a:pt x="5" y="65"/>
                      </a:cubicBezTo>
                      <a:cubicBezTo>
                        <a:pt x="3" y="65"/>
                        <a:pt x="0" y="62"/>
                        <a:pt x="0" y="60"/>
                      </a:cubicBezTo>
                      <a:cubicBezTo>
                        <a:pt x="0" y="5"/>
                        <a:pt x="0" y="5"/>
                        <a:pt x="0" y="5"/>
                      </a:cubicBezTo>
                      <a:cubicBezTo>
                        <a:pt x="0" y="2"/>
                        <a:pt x="3" y="0"/>
                        <a:pt x="5" y="0"/>
                      </a:cubicBezTo>
                      <a:cubicBezTo>
                        <a:pt x="36" y="0"/>
                        <a:pt x="36" y="0"/>
                        <a:pt x="36" y="0"/>
                      </a:cubicBezTo>
                      <a:cubicBezTo>
                        <a:pt x="39" y="0"/>
                        <a:pt x="41" y="2"/>
                        <a:pt x="41" y="5"/>
                      </a:cubicBezTo>
                      <a:cubicBezTo>
                        <a:pt x="41" y="60"/>
                        <a:pt x="41" y="60"/>
                        <a:pt x="41" y="60"/>
                      </a:cubicBezTo>
                      <a:cubicBezTo>
                        <a:pt x="41" y="62"/>
                        <a:pt x="39" y="65"/>
                        <a:pt x="36" y="65"/>
                      </a:cubicBezTo>
                      <a:close/>
                      <a:moveTo>
                        <a:pt x="6" y="59"/>
                      </a:moveTo>
                      <a:cubicBezTo>
                        <a:pt x="35" y="59"/>
                        <a:pt x="35" y="59"/>
                        <a:pt x="35" y="59"/>
                      </a:cubicBezTo>
                      <a:cubicBezTo>
                        <a:pt x="35" y="6"/>
                        <a:pt x="35" y="6"/>
                        <a:pt x="35" y="6"/>
                      </a:cubicBezTo>
                      <a:cubicBezTo>
                        <a:pt x="6" y="6"/>
                        <a:pt x="6" y="6"/>
                        <a:pt x="6" y="6"/>
                      </a:cubicBezTo>
                      <a:lnTo>
                        <a:pt x="6" y="59"/>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95" name="Rectangle 1765">
                  <a:extLst>
                    <a:ext uri="{FF2B5EF4-FFF2-40B4-BE49-F238E27FC236}">
                      <a16:creationId xmlns:a16="http://schemas.microsoft.com/office/drawing/2014/main" id="{0124221E-188E-428C-B98F-E502D5B722EB}"/>
                    </a:ext>
                  </a:extLst>
                </p:cNvPr>
                <p:cNvSpPr>
                  <a:spLocks noChangeArrowheads="1"/>
                </p:cNvSpPr>
                <p:nvPr/>
              </p:nvSpPr>
              <p:spPr bwMode="auto">
                <a:xfrm>
                  <a:off x="9663738" y="1494790"/>
                  <a:ext cx="17129" cy="8114"/>
                </a:xfrm>
                <a:prstGeom prst="rect">
                  <a:avLst/>
                </a:pr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96" name="Freeform 1766">
                  <a:extLst>
                    <a:ext uri="{FF2B5EF4-FFF2-40B4-BE49-F238E27FC236}">
                      <a16:creationId xmlns:a16="http://schemas.microsoft.com/office/drawing/2014/main" id="{01F6821C-E204-47C6-9128-994B4770DDDD}"/>
                    </a:ext>
                  </a:extLst>
                </p:cNvPr>
                <p:cNvSpPr>
                  <a:spLocks noEditPoints="1"/>
                </p:cNvSpPr>
                <p:nvPr/>
              </p:nvSpPr>
              <p:spPr bwMode="auto">
                <a:xfrm>
                  <a:off x="9813390" y="1360464"/>
                  <a:ext cx="204644" cy="155061"/>
                </a:xfrm>
                <a:custGeom>
                  <a:avLst/>
                  <a:gdLst>
                    <a:gd name="T0" fmla="*/ 87 w 96"/>
                    <a:gd name="T1" fmla="*/ 73 h 73"/>
                    <a:gd name="T2" fmla="*/ 9 w 96"/>
                    <a:gd name="T3" fmla="*/ 73 h 73"/>
                    <a:gd name="T4" fmla="*/ 0 w 96"/>
                    <a:gd name="T5" fmla="*/ 64 h 73"/>
                    <a:gd name="T6" fmla="*/ 0 w 96"/>
                    <a:gd name="T7" fmla="*/ 9 h 73"/>
                    <a:gd name="T8" fmla="*/ 9 w 96"/>
                    <a:gd name="T9" fmla="*/ 0 h 73"/>
                    <a:gd name="T10" fmla="*/ 87 w 96"/>
                    <a:gd name="T11" fmla="*/ 0 h 73"/>
                    <a:gd name="T12" fmla="*/ 96 w 96"/>
                    <a:gd name="T13" fmla="*/ 9 h 73"/>
                    <a:gd name="T14" fmla="*/ 96 w 96"/>
                    <a:gd name="T15" fmla="*/ 64 h 73"/>
                    <a:gd name="T16" fmla="*/ 87 w 96"/>
                    <a:gd name="T17" fmla="*/ 73 h 73"/>
                    <a:gd name="T18" fmla="*/ 9 w 96"/>
                    <a:gd name="T19" fmla="*/ 8 h 73"/>
                    <a:gd name="T20" fmla="*/ 8 w 96"/>
                    <a:gd name="T21" fmla="*/ 9 h 73"/>
                    <a:gd name="T22" fmla="*/ 8 w 96"/>
                    <a:gd name="T23" fmla="*/ 64 h 73"/>
                    <a:gd name="T24" fmla="*/ 9 w 96"/>
                    <a:gd name="T25" fmla="*/ 65 h 73"/>
                    <a:gd name="T26" fmla="*/ 87 w 96"/>
                    <a:gd name="T27" fmla="*/ 65 h 73"/>
                    <a:gd name="T28" fmla="*/ 88 w 96"/>
                    <a:gd name="T29" fmla="*/ 64 h 73"/>
                    <a:gd name="T30" fmla="*/ 88 w 96"/>
                    <a:gd name="T31" fmla="*/ 9 h 73"/>
                    <a:gd name="T32" fmla="*/ 87 w 96"/>
                    <a:gd name="T33" fmla="*/ 8 h 73"/>
                    <a:gd name="T34" fmla="*/ 9 w 96"/>
                    <a:gd name="T35" fmla="*/ 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73">
                      <a:moveTo>
                        <a:pt x="87" y="73"/>
                      </a:moveTo>
                      <a:cubicBezTo>
                        <a:pt x="9" y="73"/>
                        <a:pt x="9" y="73"/>
                        <a:pt x="9" y="73"/>
                      </a:cubicBezTo>
                      <a:cubicBezTo>
                        <a:pt x="4" y="73"/>
                        <a:pt x="0" y="69"/>
                        <a:pt x="0" y="64"/>
                      </a:cubicBezTo>
                      <a:cubicBezTo>
                        <a:pt x="0" y="9"/>
                        <a:pt x="0" y="9"/>
                        <a:pt x="0" y="9"/>
                      </a:cubicBezTo>
                      <a:cubicBezTo>
                        <a:pt x="0" y="4"/>
                        <a:pt x="4" y="0"/>
                        <a:pt x="9" y="0"/>
                      </a:cubicBezTo>
                      <a:cubicBezTo>
                        <a:pt x="87" y="0"/>
                        <a:pt x="87" y="0"/>
                        <a:pt x="87" y="0"/>
                      </a:cubicBezTo>
                      <a:cubicBezTo>
                        <a:pt x="92" y="0"/>
                        <a:pt x="96" y="4"/>
                        <a:pt x="96" y="9"/>
                      </a:cubicBezTo>
                      <a:cubicBezTo>
                        <a:pt x="96" y="64"/>
                        <a:pt x="96" y="64"/>
                        <a:pt x="96" y="64"/>
                      </a:cubicBezTo>
                      <a:cubicBezTo>
                        <a:pt x="96" y="69"/>
                        <a:pt x="92" y="73"/>
                        <a:pt x="87" y="73"/>
                      </a:cubicBezTo>
                      <a:close/>
                      <a:moveTo>
                        <a:pt x="9" y="8"/>
                      </a:moveTo>
                      <a:cubicBezTo>
                        <a:pt x="8" y="8"/>
                        <a:pt x="8" y="9"/>
                        <a:pt x="8" y="9"/>
                      </a:cubicBezTo>
                      <a:cubicBezTo>
                        <a:pt x="8" y="64"/>
                        <a:pt x="8" y="64"/>
                        <a:pt x="8" y="64"/>
                      </a:cubicBezTo>
                      <a:cubicBezTo>
                        <a:pt x="8" y="64"/>
                        <a:pt x="8" y="65"/>
                        <a:pt x="9" y="65"/>
                      </a:cubicBezTo>
                      <a:cubicBezTo>
                        <a:pt x="87" y="65"/>
                        <a:pt x="87" y="65"/>
                        <a:pt x="87" y="65"/>
                      </a:cubicBezTo>
                      <a:cubicBezTo>
                        <a:pt x="87" y="65"/>
                        <a:pt x="88" y="64"/>
                        <a:pt x="88" y="64"/>
                      </a:cubicBezTo>
                      <a:cubicBezTo>
                        <a:pt x="88" y="9"/>
                        <a:pt x="88" y="9"/>
                        <a:pt x="88" y="9"/>
                      </a:cubicBezTo>
                      <a:cubicBezTo>
                        <a:pt x="88" y="9"/>
                        <a:pt x="87" y="8"/>
                        <a:pt x="87" y="8"/>
                      </a:cubicBezTo>
                      <a:lnTo>
                        <a:pt x="9" y="8"/>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97" name="Rectangle 1767">
                  <a:extLst>
                    <a:ext uri="{FF2B5EF4-FFF2-40B4-BE49-F238E27FC236}">
                      <a16:creationId xmlns:a16="http://schemas.microsoft.com/office/drawing/2014/main" id="{3AEDAD26-89EF-4178-8297-998DF910D1AA}"/>
                    </a:ext>
                  </a:extLst>
                </p:cNvPr>
                <p:cNvSpPr>
                  <a:spLocks noChangeArrowheads="1"/>
                </p:cNvSpPr>
                <p:nvPr/>
              </p:nvSpPr>
              <p:spPr bwMode="auto">
                <a:xfrm>
                  <a:off x="9902639" y="1473154"/>
                  <a:ext cx="25242" cy="17129"/>
                </a:xfrm>
                <a:prstGeom prst="rect">
                  <a:avLst/>
                </a:prstGeom>
                <a:grpFill/>
                <a:ln>
                  <a:noFill/>
                </a:ln>
              </p:spPr>
              <p:txBody>
                <a:bodyPr vert="horz" wrap="square" lIns="89642" tIns="44821" rIns="89642" bIns="44821" numCol="1" anchor="t" anchorCtr="0" compatLnSpc="1">
                  <a:prstTxWarp prst="textNoShape">
                    <a:avLst/>
                  </a:prstTxWarp>
                </a:bodyPr>
                <a:lstStyle/>
                <a:p>
                  <a:endParaRPr lang="en-US" sz="1765"/>
                </a:p>
              </p:txBody>
            </p:sp>
          </p:grpSp>
        </p:grpSp>
        <p:grpSp>
          <p:nvGrpSpPr>
            <p:cNvPr id="85" name="Group 84">
              <a:extLst>
                <a:ext uri="{FF2B5EF4-FFF2-40B4-BE49-F238E27FC236}">
                  <a16:creationId xmlns:a16="http://schemas.microsoft.com/office/drawing/2014/main" id="{F4C4E00D-2DE7-4F4A-B72E-633897A32FC0}"/>
                </a:ext>
              </a:extLst>
            </p:cNvPr>
            <p:cNvGrpSpPr/>
            <p:nvPr/>
          </p:nvGrpSpPr>
          <p:grpSpPr>
            <a:xfrm>
              <a:off x="8961865" y="282864"/>
              <a:ext cx="549862" cy="557264"/>
              <a:chOff x="7849786" y="443325"/>
              <a:chExt cx="549862" cy="557264"/>
            </a:xfrm>
          </p:grpSpPr>
          <p:sp>
            <p:nvSpPr>
              <p:cNvPr id="86" name="Oval 85">
                <a:extLst>
                  <a:ext uri="{FF2B5EF4-FFF2-40B4-BE49-F238E27FC236}">
                    <a16:creationId xmlns:a16="http://schemas.microsoft.com/office/drawing/2014/main" id="{3ECBE7E6-3C3D-4E86-928E-DF025FAA640E}"/>
                  </a:ext>
                </a:extLst>
              </p:cNvPr>
              <p:cNvSpPr/>
              <p:nvPr/>
            </p:nvSpPr>
            <p:spPr bwMode="auto">
              <a:xfrm rot="5400000">
                <a:off x="7846085" y="447026"/>
                <a:ext cx="557264" cy="54986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7" name="Freeform 5">
                <a:extLst>
                  <a:ext uri="{FF2B5EF4-FFF2-40B4-BE49-F238E27FC236}">
                    <a16:creationId xmlns:a16="http://schemas.microsoft.com/office/drawing/2014/main" id="{19E2CF8C-5DAA-4269-BC32-2F3622E817DE}"/>
                  </a:ext>
                </a:extLst>
              </p:cNvPr>
              <p:cNvSpPr>
                <a:spLocks noEditPoints="1"/>
              </p:cNvSpPr>
              <p:nvPr/>
            </p:nvSpPr>
            <p:spPr bwMode="auto">
              <a:xfrm>
                <a:off x="8002306" y="584664"/>
                <a:ext cx="244489" cy="261737"/>
              </a:xfrm>
              <a:custGeom>
                <a:avLst/>
                <a:gdLst>
                  <a:gd name="T0" fmla="*/ 120 w 120"/>
                  <a:gd name="T1" fmla="*/ 120 h 120"/>
                  <a:gd name="T2" fmla="*/ 120 w 120"/>
                  <a:gd name="T3" fmla="*/ 0 h 120"/>
                  <a:gd name="T4" fmla="*/ 0 w 120"/>
                  <a:gd name="T5" fmla="*/ 0 h 120"/>
                  <a:gd name="T6" fmla="*/ 0 w 120"/>
                  <a:gd name="T7" fmla="*/ 120 h 120"/>
                  <a:gd name="T8" fmla="*/ 24 w 120"/>
                  <a:gd name="T9" fmla="*/ 120 h 120"/>
                  <a:gd name="T10" fmla="*/ 24 w 120"/>
                  <a:gd name="T11" fmla="*/ 116 h 120"/>
                  <a:gd name="T12" fmla="*/ 60 w 120"/>
                  <a:gd name="T13" fmla="*/ 80 h 120"/>
                  <a:gd name="T14" fmla="*/ 96 w 120"/>
                  <a:gd name="T15" fmla="*/ 116 h 120"/>
                  <a:gd name="T16" fmla="*/ 96 w 120"/>
                  <a:gd name="T17" fmla="*/ 120 h 120"/>
                  <a:gd name="T18" fmla="*/ 120 w 120"/>
                  <a:gd name="T19" fmla="*/ 120 h 120"/>
                  <a:gd name="T20" fmla="*/ 77 w 120"/>
                  <a:gd name="T21" fmla="*/ 75 h 120"/>
                  <a:gd name="T22" fmla="*/ 92 w 120"/>
                  <a:gd name="T23" fmla="*/ 48 h 120"/>
                  <a:gd name="T24" fmla="*/ 60 w 120"/>
                  <a:gd name="T25" fmla="*/ 16 h 120"/>
                  <a:gd name="T26" fmla="*/ 28 w 120"/>
                  <a:gd name="T27" fmla="*/ 48 h 120"/>
                  <a:gd name="T28" fmla="*/ 43 w 120"/>
                  <a:gd name="T29" fmla="*/ 75 h 120"/>
                  <a:gd name="T30" fmla="*/ 16 w 120"/>
                  <a:gd name="T31" fmla="*/ 112 h 120"/>
                  <a:gd name="T32" fmla="*/ 8 w 120"/>
                  <a:gd name="T33" fmla="*/ 112 h 120"/>
                  <a:gd name="T34" fmla="*/ 8 w 120"/>
                  <a:gd name="T35" fmla="*/ 8 h 120"/>
                  <a:gd name="T36" fmla="*/ 112 w 120"/>
                  <a:gd name="T37" fmla="*/ 8 h 120"/>
                  <a:gd name="T38" fmla="*/ 112 w 120"/>
                  <a:gd name="T39" fmla="*/ 112 h 120"/>
                  <a:gd name="T40" fmla="*/ 104 w 120"/>
                  <a:gd name="T41" fmla="*/ 112 h 120"/>
                  <a:gd name="T42" fmla="*/ 77 w 120"/>
                  <a:gd name="T43" fmla="*/ 75 h 120"/>
                  <a:gd name="T44" fmla="*/ 60 w 120"/>
                  <a:gd name="T45" fmla="*/ 72 h 120"/>
                  <a:gd name="T46" fmla="*/ 36 w 120"/>
                  <a:gd name="T47" fmla="*/ 48 h 120"/>
                  <a:gd name="T48" fmla="*/ 60 w 120"/>
                  <a:gd name="T49" fmla="*/ 24 h 120"/>
                  <a:gd name="T50" fmla="*/ 84 w 120"/>
                  <a:gd name="T51" fmla="*/ 48 h 120"/>
                  <a:gd name="T52" fmla="*/ 60 w 120"/>
                  <a:gd name="T53" fmla="*/ 7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120"/>
                    </a:moveTo>
                    <a:cubicBezTo>
                      <a:pt x="120" y="0"/>
                      <a:pt x="120" y="0"/>
                      <a:pt x="120" y="0"/>
                    </a:cubicBez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lnTo>
                      <a:pt x="120" y="120"/>
                    </a:lnTo>
                    <a:close/>
                    <a:moveTo>
                      <a:pt x="77" y="75"/>
                    </a:moveTo>
                    <a:cubicBezTo>
                      <a:pt x="86" y="70"/>
                      <a:pt x="92" y="60"/>
                      <a:pt x="92" y="48"/>
                    </a:cubicBezTo>
                    <a:cubicBezTo>
                      <a:pt x="92" y="30"/>
                      <a:pt x="78" y="16"/>
                      <a:pt x="60" y="16"/>
                    </a:cubicBezTo>
                    <a:cubicBezTo>
                      <a:pt x="42" y="16"/>
                      <a:pt x="28" y="30"/>
                      <a:pt x="28" y="48"/>
                    </a:cubicBezTo>
                    <a:cubicBezTo>
                      <a:pt x="28" y="60"/>
                      <a:pt x="34" y="70"/>
                      <a:pt x="43" y="75"/>
                    </a:cubicBezTo>
                    <a:cubicBezTo>
                      <a:pt x="29" y="81"/>
                      <a:pt x="18" y="95"/>
                      <a:pt x="16" y="112"/>
                    </a:cubicBezTo>
                    <a:cubicBezTo>
                      <a:pt x="8" y="112"/>
                      <a:pt x="8" y="112"/>
                      <a:pt x="8" y="112"/>
                    </a:cubicBezTo>
                    <a:cubicBezTo>
                      <a:pt x="8" y="8"/>
                      <a:pt x="8" y="8"/>
                      <a:pt x="8" y="8"/>
                    </a:cubicBezTo>
                    <a:cubicBezTo>
                      <a:pt x="112" y="8"/>
                      <a:pt x="112" y="8"/>
                      <a:pt x="112" y="8"/>
                    </a:cubicBezTo>
                    <a:cubicBezTo>
                      <a:pt x="112" y="112"/>
                      <a:pt x="112" y="112"/>
                      <a:pt x="112" y="112"/>
                    </a:cubicBezTo>
                    <a:cubicBezTo>
                      <a:pt x="104" y="112"/>
                      <a:pt x="104" y="112"/>
                      <a:pt x="104" y="112"/>
                    </a:cubicBezTo>
                    <a:cubicBezTo>
                      <a:pt x="102" y="95"/>
                      <a:pt x="91" y="81"/>
                      <a:pt x="77" y="75"/>
                    </a:cubicBezTo>
                    <a:moveTo>
                      <a:pt x="60" y="72"/>
                    </a:moveTo>
                    <a:cubicBezTo>
                      <a:pt x="47" y="72"/>
                      <a:pt x="36" y="61"/>
                      <a:pt x="36" y="48"/>
                    </a:cubicBezTo>
                    <a:cubicBezTo>
                      <a:pt x="36" y="35"/>
                      <a:pt x="47" y="24"/>
                      <a:pt x="60" y="24"/>
                    </a:cubicBezTo>
                    <a:cubicBezTo>
                      <a:pt x="73" y="24"/>
                      <a:pt x="84" y="35"/>
                      <a:pt x="84" y="48"/>
                    </a:cubicBezTo>
                    <a:cubicBezTo>
                      <a:pt x="84" y="61"/>
                      <a:pt x="73" y="72"/>
                      <a:pt x="60" y="72"/>
                    </a:cubicBezTo>
                  </a:path>
                </a:pathLst>
              </a:custGeom>
              <a:solidFill>
                <a:schemeClr val="tx2"/>
              </a:solidFill>
              <a:ln w="3175" cap="flat" cmpd="sng" algn="ctr">
                <a:solidFill>
                  <a:schemeClr val="tx2"/>
                </a:solidFill>
                <a:prstDash val="solid"/>
                <a:headEnd type="none" w="med" len="med"/>
                <a:tailEnd type="none" w="med" len="med"/>
              </a:ln>
              <a:effectLst/>
            </p:spPr>
            <p:txBody>
              <a:bodyPr vert="horz" wrap="square" lIns="0" tIns="44814" rIns="0" bIns="44814" numCol="1" rtlCol="0" anchor="ctr" anchorCtr="0" compatLnSpc="1">
                <a:prstTxWarp prst="textNoShape">
                  <a:avLst/>
                </a:prstTxWarp>
              </a:bodyPr>
              <a:lstStyle/>
              <a:p>
                <a:pPr algn="ctr" defTabSz="895923" fontAlgn="base">
                  <a:spcBef>
                    <a:spcPct val="0"/>
                  </a:spcBef>
                  <a:spcAft>
                    <a:spcPct val="0"/>
                  </a:spcAft>
                </a:pPr>
                <a:endParaRPr lang="en-US" sz="1922" kern="0">
                  <a:gradFill>
                    <a:gsLst>
                      <a:gs pos="0">
                        <a:srgbClr val="FFFFFF"/>
                      </a:gs>
                      <a:gs pos="100000">
                        <a:srgbClr val="FFFFFF"/>
                      </a:gs>
                    </a:gsLst>
                    <a:lin ang="5400000" scaled="0"/>
                  </a:gradFill>
                  <a:latin typeface="Segoe UI Semilight"/>
                </a:endParaRPr>
              </a:p>
            </p:txBody>
          </p:sp>
        </p:grpSp>
      </p:grpSp>
      <p:sp>
        <p:nvSpPr>
          <p:cNvPr id="112" name="Rectangle 111">
            <a:extLst>
              <a:ext uri="{FF2B5EF4-FFF2-40B4-BE49-F238E27FC236}">
                <a16:creationId xmlns:a16="http://schemas.microsoft.com/office/drawing/2014/main" id="{F5E8D542-833E-4F45-B943-3760AF97C0DB}"/>
              </a:ext>
            </a:extLst>
          </p:cNvPr>
          <p:cNvSpPr/>
          <p:nvPr/>
        </p:nvSpPr>
        <p:spPr>
          <a:xfrm>
            <a:off x="-21758" y="12414"/>
            <a:ext cx="9088775" cy="935351"/>
          </a:xfrm>
          <a:prstGeom prst="rect">
            <a:avLst/>
          </a:prstGeom>
        </p:spPr>
        <p:txBody>
          <a:bodyPr wrap="square">
            <a:spAutoFit/>
          </a:bodyPr>
          <a:lstStyle/>
          <a:p>
            <a:r>
              <a:rPr lang="en-US" sz="2745" b="1"/>
              <a:t>BUILT-IN INTELLIGENCE AND RECOMMENDATIONS FOR WORKLOADS ACROSS HYBRID INFRASTRUCTURE</a:t>
            </a:r>
          </a:p>
        </p:txBody>
      </p:sp>
    </p:spTree>
    <p:extLst>
      <p:ext uri="{BB962C8B-B14F-4D97-AF65-F5344CB8AC3E}">
        <p14:creationId xmlns:p14="http://schemas.microsoft.com/office/powerpoint/2010/main" val="1690013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1+#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
            <a:extLst>
              <a:ext uri="{FF2B5EF4-FFF2-40B4-BE49-F238E27FC236}">
                <a16:creationId xmlns:a16="http://schemas.microsoft.com/office/drawing/2014/main" id="{2B158930-795A-48D4-9562-682DC9786802}"/>
              </a:ext>
            </a:extLst>
          </p:cNvPr>
          <p:cNvSpPr txBox="1">
            <a:spLocks/>
          </p:cNvSpPr>
          <p:nvPr/>
        </p:nvSpPr>
        <p:spPr>
          <a:xfrm>
            <a:off x="0" y="2678652"/>
            <a:ext cx="12192000" cy="3485477"/>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cs typeface="Segoe UI" pitchFamily="34" charset="0"/>
            </a:endParaRPr>
          </a:p>
        </p:txBody>
      </p:sp>
      <p:sp>
        <p:nvSpPr>
          <p:cNvPr id="21" name="Rectangle 20">
            <a:extLst>
              <a:ext uri="{FF2B5EF4-FFF2-40B4-BE49-F238E27FC236}">
                <a16:creationId xmlns:a16="http://schemas.microsoft.com/office/drawing/2014/main" id="{E61F5A7D-3093-425C-81B9-D01F3D197E2F}"/>
              </a:ext>
            </a:extLst>
          </p:cNvPr>
          <p:cNvSpPr/>
          <p:nvPr/>
        </p:nvSpPr>
        <p:spPr bwMode="auto">
          <a:xfrm>
            <a:off x="7448979" y="3336843"/>
            <a:ext cx="388998" cy="2140862"/>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C6AAAF87-0AD4-4AB6-B753-FEE840CFDC89}"/>
              </a:ext>
            </a:extLst>
          </p:cNvPr>
          <p:cNvSpPr>
            <a:spLocks noGrp="1"/>
          </p:cNvSpPr>
          <p:nvPr>
            <p:ph type="title"/>
          </p:nvPr>
        </p:nvSpPr>
        <p:spPr>
          <a:xfrm>
            <a:off x="588263" y="457201"/>
            <a:ext cx="11018520" cy="923330"/>
          </a:xfrm>
        </p:spPr>
        <p:txBody>
          <a:bodyPr/>
          <a:lstStyle/>
          <a:p>
            <a:r>
              <a:rPr lang="en-US"/>
              <a:t>Ruin Their ROI</a:t>
            </a:r>
            <a:br>
              <a:rPr lang="en-US"/>
            </a:br>
            <a:r>
              <a:rPr lang="en-US" sz="2400" b="0" spc="0">
                <a:ln>
                  <a:noFill/>
                </a:ln>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Changing the economics of cybersecurity</a:t>
            </a:r>
            <a:endParaRPr lang="en-US">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endParaRPr>
          </a:p>
        </p:txBody>
      </p:sp>
      <p:sp>
        <p:nvSpPr>
          <p:cNvPr id="3" name="TextBox 2">
            <a:extLst>
              <a:ext uri="{FF2B5EF4-FFF2-40B4-BE49-F238E27FC236}">
                <a16:creationId xmlns:a16="http://schemas.microsoft.com/office/drawing/2014/main" id="{0C56E434-589C-4026-80A8-D3D10544F464}"/>
              </a:ext>
            </a:extLst>
          </p:cNvPr>
          <p:cNvSpPr txBox="1"/>
          <p:nvPr/>
        </p:nvSpPr>
        <p:spPr>
          <a:xfrm>
            <a:off x="588263" y="1534499"/>
            <a:ext cx="11182206" cy="1477328"/>
          </a:xfrm>
          <a:prstGeom prst="rect">
            <a:avLst/>
          </a:prstGeom>
          <a:noFill/>
        </p:spPr>
        <p:txBody>
          <a:bodyPr wrap="square" lIns="0" tIns="0" rIns="0" bIns="0" numCol="3" spcCol="36576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600" b="1" i="0" u="none" strike="noStrike" kern="1200" cap="none" spc="-10" normalizeH="0" baseline="0" noProof="0">
                <a:ln>
                  <a:noFill/>
                </a:ln>
                <a:gradFill>
                  <a:gsLst>
                    <a:gs pos="2917">
                      <a:srgbClr val="E81123"/>
                    </a:gs>
                    <a:gs pos="100000">
                      <a:srgbClr val="E81123"/>
                    </a:gs>
                  </a:gsLst>
                  <a:lin ang="5400000" scaled="0"/>
                </a:gradFill>
                <a:effectLst/>
                <a:uLnTx/>
                <a:uFillTx/>
                <a:latin typeface="Segoe UI"/>
                <a:ea typeface="+mn-ea"/>
                <a:cs typeface="Segoe UI Semilight" panose="020B0402040204020203" pitchFamily="34" charset="0"/>
              </a:rPr>
              <a:t>ATTACKERS: </a:t>
            </a:r>
            <a:br>
              <a:rPr kumimoji="0" lang="en-US" sz="1600" b="1" i="0" u="none" strike="noStrike" kern="1200" cap="none" spc="-10" normalizeH="0" baseline="0" noProof="0">
                <a:ln>
                  <a:noFill/>
                </a:ln>
                <a:gradFill>
                  <a:gsLst>
                    <a:gs pos="2917">
                      <a:srgbClr val="E81123"/>
                    </a:gs>
                    <a:gs pos="100000">
                      <a:srgbClr val="E81123"/>
                    </a:gs>
                  </a:gsLst>
                  <a:lin ang="5400000" scaled="0"/>
                </a:gradFill>
                <a:effectLst/>
                <a:uLnTx/>
                <a:uFillTx/>
                <a:latin typeface="Segoe UI"/>
                <a:ea typeface="+mn-ea"/>
                <a:cs typeface="Segoe UI Semilight" panose="020B0402040204020203" pitchFamily="34" charset="0"/>
              </a:rPr>
            </a:br>
            <a:r>
              <a:rPr kumimoji="0" lang="en-US" sz="1400" b="0" i="0" u="none" strike="noStrike" kern="1200" cap="none" spc="-10" normalizeH="0" baseline="0" noProof="0">
                <a:ln>
                  <a:noFill/>
                </a:ln>
                <a:gradFill>
                  <a:gsLst>
                    <a:gs pos="2917">
                      <a:srgbClr val="E81123"/>
                    </a:gs>
                    <a:gs pos="100000">
                      <a:srgbClr val="E81123"/>
                    </a:gs>
                  </a:gsLst>
                  <a:lin ang="5400000" scaled="0"/>
                </a:gradFill>
                <a:effectLst/>
                <a:uLnTx/>
                <a:uFillTx/>
                <a:latin typeface="Segoe UI Semibold" panose="020B0702040204020203" pitchFamily="34" charset="0"/>
                <a:ea typeface="+mn-ea"/>
                <a:cs typeface="Segoe UI Semibold" panose="020B0702040204020203" pitchFamily="34" charset="0"/>
              </a:rPr>
              <a:t>MAXIMIZE RETURN ON INVESTMENT (ROI) </a:t>
            </a:r>
            <a:br>
              <a:rPr kumimoji="0" lang="en-US" sz="1400" b="0" i="0" u="none" strike="noStrike" kern="1200" cap="none" spc="-10" normalizeH="0" baseline="0" noProof="0">
                <a:ln>
                  <a:noFill/>
                </a:ln>
                <a:gradFill>
                  <a:gsLst>
                    <a:gs pos="2917">
                      <a:srgbClr val="E81123"/>
                    </a:gs>
                    <a:gs pos="100000">
                      <a:srgbClr val="E81123"/>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1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(return may be monetary/political/etc.)</a:t>
            </a: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600" b="0" i="0" u="none" strike="noStrike" kern="1200" cap="none" spc="-10" normalizeH="0" baseline="0" noProof="0">
              <a:ln>
                <a:noFill/>
              </a:ln>
              <a:gradFill>
                <a:gsLst>
                  <a:gs pos="2917">
                    <a:srgbClr val="1A1A1A"/>
                  </a:gs>
                  <a:gs pos="3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600" b="0" i="0" u="none" strike="noStrike" kern="1200" cap="none" spc="-10" normalizeH="0" baseline="0" noProof="0">
              <a:ln>
                <a:noFill/>
              </a:ln>
              <a:gradFill>
                <a:gsLst>
                  <a:gs pos="2917">
                    <a:srgbClr val="1A1A1A"/>
                  </a:gs>
                  <a:gs pos="3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171450" marR="0" lvl="0" indent="0" algn="l" defTabSz="914400" rtl="0" eaLnBrk="1" fontAlgn="auto" latinLnBrk="0" hangingPunct="1">
              <a:lnSpc>
                <a:spcPct val="100000"/>
              </a:lnSpc>
              <a:spcBef>
                <a:spcPts val="0"/>
              </a:spcBef>
              <a:spcAft>
                <a:spcPts val="1200"/>
              </a:spcAft>
              <a:buClrTx/>
              <a:buSzTx/>
              <a:buFontTx/>
              <a:buNone/>
              <a:tabLst/>
              <a:defRPr/>
            </a:pPr>
            <a:r>
              <a:rPr kumimoji="0" lang="en-US" sz="1600" b="1" i="0" u="none" strike="noStrike" kern="1200" cap="none" spc="-10" normalizeH="0" baseline="0" noProof="0">
                <a:ln>
                  <a:noFill/>
                </a:ln>
                <a:gradFill>
                  <a:gsLst>
                    <a:gs pos="2917">
                      <a:srgbClr val="107C10"/>
                    </a:gs>
                    <a:gs pos="51459">
                      <a:srgbClr val="107C10"/>
                    </a:gs>
                  </a:gsLst>
                  <a:lin ang="5400000" scaled="0"/>
                </a:gradFill>
                <a:effectLst/>
                <a:uLnTx/>
                <a:uFillTx/>
                <a:latin typeface="Segoe UI"/>
                <a:ea typeface="+mn-ea"/>
                <a:cs typeface="Segoe UI Semilight" panose="020B0402040204020203" pitchFamily="34" charset="0"/>
              </a:rPr>
              <a:t>DEFENDERS: </a:t>
            </a:r>
            <a:br>
              <a:rPr kumimoji="0" lang="en-US" sz="1600" b="1" i="0" u="none" strike="noStrike" kern="1200" cap="none" spc="-10" normalizeH="0" baseline="0" noProof="0">
                <a:ln>
                  <a:noFill/>
                </a:ln>
                <a:gradFill>
                  <a:gsLst>
                    <a:gs pos="2917">
                      <a:srgbClr val="107C10"/>
                    </a:gs>
                    <a:gs pos="51459">
                      <a:srgbClr val="107C10"/>
                    </a:gs>
                  </a:gsLst>
                  <a:lin ang="5400000" scaled="0"/>
                </a:gradFill>
                <a:effectLst/>
                <a:uLnTx/>
                <a:uFillTx/>
                <a:latin typeface="Segoe UI"/>
                <a:ea typeface="+mn-ea"/>
                <a:cs typeface="Segoe UI Semilight" panose="020B0402040204020203" pitchFamily="34" charset="0"/>
              </a:rPr>
            </a:br>
            <a:r>
              <a:rPr kumimoji="0" lang="en-US" sz="1400" b="0" i="0" u="none" strike="noStrike" kern="1200" cap="none" spc="-10" normalizeH="0" baseline="0" noProof="0">
                <a:ln>
                  <a:noFill/>
                </a:ln>
                <a:gradFill>
                  <a:gsLst>
                    <a:gs pos="2917">
                      <a:srgbClr val="107C10"/>
                    </a:gs>
                    <a:gs pos="51459">
                      <a:srgbClr val="107C10"/>
                    </a:gs>
                  </a:gsLst>
                  <a:lin ang="5400000" scaled="0"/>
                </a:gradFill>
                <a:effectLst/>
                <a:uLnTx/>
                <a:uFillTx/>
                <a:latin typeface="Segoe UI Semibold" panose="020B0702040204020203" pitchFamily="34" charset="0"/>
                <a:ea typeface="+mn-ea"/>
                <a:cs typeface="Segoe UI Semibold" panose="020B0702040204020203" pitchFamily="34" charset="0"/>
              </a:rPr>
              <a:t>RUIN ATTACKER ROI</a:t>
            </a:r>
            <a:br>
              <a:rPr kumimoji="0" lang="en-US" sz="1400" b="0" i="0" u="none" strike="noStrike" kern="1200" cap="none" spc="-10" normalizeH="0" baseline="0" noProof="0">
                <a:ln>
                  <a:noFill/>
                </a:ln>
                <a:gradFill>
                  <a:gsLst>
                    <a:gs pos="2917">
                      <a:srgbClr val="107C10"/>
                    </a:gs>
                    <a:gs pos="51459">
                      <a:srgbClr val="107C10"/>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1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by raising attack cost with protection </a:t>
            </a:r>
            <a:br>
              <a:rPr kumimoji="0" lang="en-US" sz="1400" b="0" i="0" u="none" strike="noStrike" kern="1200" cap="none" spc="-1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1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rapid response/recovery</a:t>
            </a:r>
            <a:br>
              <a:rPr kumimoji="0" lang="en-US" sz="1400" b="0" i="0" u="none" strike="noStrike" kern="1200" cap="none" spc="-10" normalizeH="0" baseline="0" noProof="0">
                <a:ln>
                  <a:noFill/>
                </a:ln>
                <a:gradFill>
                  <a:gsLst>
                    <a:gs pos="2917">
                      <a:srgbClr val="1A1A1A"/>
                    </a:gs>
                    <a:gs pos="3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br>
            <a:endParaRPr kumimoji="0" lang="en-US" sz="1400" b="0" i="0" u="none" strike="noStrike" kern="1200" cap="none" spc="-10" normalizeH="0" baseline="0" noProof="0">
              <a:ln>
                <a:noFill/>
              </a:ln>
              <a:gradFill>
                <a:gsLst>
                  <a:gs pos="2917">
                    <a:srgbClr val="1A1A1A"/>
                  </a:gs>
                  <a:gs pos="3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600" b="1" i="0" u="none" strike="noStrike" kern="1200" cap="none" spc="-10" normalizeH="0" baseline="0" noProof="0">
                <a:ln>
                  <a:noFill/>
                </a:ln>
                <a:gradFill>
                  <a:gsLst>
                    <a:gs pos="2917">
                      <a:srgbClr val="0078D4"/>
                    </a:gs>
                    <a:gs pos="91000">
                      <a:srgbClr val="0078D4"/>
                    </a:gs>
                  </a:gsLst>
                  <a:lin ang="5400000" scaled="0"/>
                </a:gradFill>
                <a:effectLst/>
                <a:uLnTx/>
                <a:uFillTx/>
                <a:latin typeface="Segoe UI"/>
                <a:ea typeface="+mn-ea"/>
                <a:cs typeface="Segoe UI Semilight" panose="020B0402040204020203" pitchFamily="34" charset="0"/>
              </a:rPr>
              <a:t>MICROSOFT: </a:t>
            </a:r>
            <a:br>
              <a:rPr kumimoji="0" lang="en-US" sz="1600" b="1" i="0" u="none" strike="noStrike" kern="1200" cap="none" spc="-10" normalizeH="0" baseline="0" noProof="0">
                <a:ln>
                  <a:noFill/>
                </a:ln>
                <a:gradFill>
                  <a:gsLst>
                    <a:gs pos="2917">
                      <a:srgbClr val="0078D4"/>
                    </a:gs>
                    <a:gs pos="91000">
                      <a:srgbClr val="0078D4"/>
                    </a:gs>
                  </a:gsLst>
                  <a:lin ang="5400000" scaled="0"/>
                </a:gradFill>
                <a:effectLst/>
                <a:uLnTx/>
                <a:uFillTx/>
                <a:latin typeface="Segoe UI"/>
                <a:ea typeface="+mn-ea"/>
                <a:cs typeface="Segoe UI Semilight" panose="020B0402040204020203" pitchFamily="34" charset="0"/>
              </a:rPr>
            </a:br>
            <a:r>
              <a:rPr kumimoji="0" lang="en-US" sz="1400" b="0" i="0" u="none" strike="noStrike" kern="1200" cap="none" spc="-10" normalizeH="0" baseline="0" noProof="0">
                <a:ln>
                  <a:noFill/>
                </a:ln>
                <a:gradFill>
                  <a:gsLst>
                    <a:gs pos="2917">
                      <a:srgbClr val="0078D4"/>
                    </a:gs>
                    <a:gs pos="91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SIMPLIFY ADVANCED CAPABILITIES </a:t>
            </a:r>
            <a:br>
              <a:rPr kumimoji="0" lang="en-US" sz="1400" b="0" i="0" u="none" strike="noStrike" kern="1200" cap="none" spc="-10" normalizeH="0" baseline="0" noProof="0">
                <a:ln>
                  <a:noFill/>
                </a:ln>
                <a:gradFill>
                  <a:gsLst>
                    <a:gs pos="2917">
                      <a:srgbClr val="0078D4"/>
                    </a:gs>
                    <a:gs pos="91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1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across platforms, clouds, and IoT</a:t>
            </a:r>
            <a:endParaRPr kumimoji="0" lang="en-US" sz="1600" b="0" i="0" u="none" strike="noStrike" kern="1200" cap="none" spc="-1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4" name="Rectangle 13">
            <a:extLst>
              <a:ext uri="{FF2B5EF4-FFF2-40B4-BE49-F238E27FC236}">
                <a16:creationId xmlns:a16="http://schemas.microsoft.com/office/drawing/2014/main" id="{ABAAC533-9538-4575-B682-52FE3175B448}"/>
              </a:ext>
            </a:extLst>
          </p:cNvPr>
          <p:cNvSpPr/>
          <p:nvPr/>
        </p:nvSpPr>
        <p:spPr bwMode="auto">
          <a:xfrm rot="5400000">
            <a:off x="5897238" y="-427083"/>
            <a:ext cx="397521" cy="1219200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85131CBB-C877-420D-9E77-0B9F2B6F7104}"/>
              </a:ext>
            </a:extLst>
          </p:cNvPr>
          <p:cNvSpPr txBox="1"/>
          <p:nvPr/>
        </p:nvSpPr>
        <p:spPr>
          <a:xfrm>
            <a:off x="1013488" y="4564729"/>
            <a:ext cx="1565730"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DEFENDER BUDGET</a:t>
            </a:r>
          </a:p>
        </p:txBody>
      </p:sp>
      <p:sp>
        <p:nvSpPr>
          <p:cNvPr id="23" name="TextBox 22">
            <a:extLst>
              <a:ext uri="{FF2B5EF4-FFF2-40B4-BE49-F238E27FC236}">
                <a16:creationId xmlns:a16="http://schemas.microsoft.com/office/drawing/2014/main" id="{B292C932-20A7-4E42-81CD-076F71255B8F}"/>
              </a:ext>
            </a:extLst>
          </p:cNvPr>
          <p:cNvSpPr txBox="1"/>
          <p:nvPr/>
        </p:nvSpPr>
        <p:spPr>
          <a:xfrm>
            <a:off x="9623561" y="4670222"/>
            <a:ext cx="1644553"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2917">
                      <a:srgbClr val="1A1A1A"/>
                    </a:gs>
                    <a:gs pos="95000">
                      <a:srgbClr val="1A1A1A"/>
                    </a:gs>
                  </a:gsLst>
                  <a:lin ang="5400000" scaled="0"/>
                </a:gradFill>
                <a:effectLst/>
                <a:uLnTx/>
                <a:uFillTx/>
                <a:latin typeface="Segoe UI"/>
                <a:ea typeface="+mn-ea"/>
                <a:cs typeface="+mn-cs"/>
              </a:rPr>
              <a:t>ORGANIZED CRIME</a:t>
            </a:r>
          </a:p>
        </p:txBody>
      </p:sp>
      <p:sp>
        <p:nvSpPr>
          <p:cNvPr id="24" name="TextBox 23">
            <a:extLst>
              <a:ext uri="{FF2B5EF4-FFF2-40B4-BE49-F238E27FC236}">
                <a16:creationId xmlns:a16="http://schemas.microsoft.com/office/drawing/2014/main" id="{9ADE6239-5921-4EED-BBC2-363790BBAB9B}"/>
              </a:ext>
            </a:extLst>
          </p:cNvPr>
          <p:cNvSpPr txBox="1"/>
          <p:nvPr/>
        </p:nvSpPr>
        <p:spPr>
          <a:xfrm>
            <a:off x="9625502" y="5214988"/>
            <a:ext cx="861070"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95000">
                      <a:srgbClr val="1A1A1A"/>
                    </a:gs>
                  </a:gsLst>
                  <a:lin ang="5400000" scaled="0"/>
                </a:gradFill>
                <a:effectLst/>
                <a:uLnTx/>
                <a:uFillTx/>
                <a:latin typeface="Segoe UI"/>
                <a:ea typeface="+mn-ea"/>
                <a:cs typeface="+mn-cs"/>
              </a:rPr>
              <a:t>AMATEUR</a:t>
            </a:r>
          </a:p>
        </p:txBody>
      </p:sp>
      <p:sp>
        <p:nvSpPr>
          <p:cNvPr id="25" name="TextBox 24">
            <a:extLst>
              <a:ext uri="{FF2B5EF4-FFF2-40B4-BE49-F238E27FC236}">
                <a16:creationId xmlns:a16="http://schemas.microsoft.com/office/drawing/2014/main" id="{980DE6A0-DF9C-4521-ABA0-66174DA26EEB}"/>
              </a:ext>
            </a:extLst>
          </p:cNvPr>
          <p:cNvSpPr txBox="1"/>
          <p:nvPr/>
        </p:nvSpPr>
        <p:spPr>
          <a:xfrm>
            <a:off x="7304094" y="2804374"/>
            <a:ext cx="1012636"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95000">
                      <a:srgbClr val="1A1A1A"/>
                    </a:gs>
                  </a:gsLst>
                  <a:lin ang="5400000" scaled="0"/>
                </a:gradFill>
                <a:effectLst/>
                <a:uLnTx/>
                <a:uFillTx/>
                <a:latin typeface="Segoe UI"/>
                <a:ea typeface="+mn-ea"/>
                <a:cs typeface="+mn-cs"/>
              </a:rPr>
              <a:t>COST OF ATTACK</a:t>
            </a:r>
          </a:p>
        </p:txBody>
      </p:sp>
      <p:sp>
        <p:nvSpPr>
          <p:cNvPr id="11" name="Rectangle 10">
            <a:extLst>
              <a:ext uri="{FF2B5EF4-FFF2-40B4-BE49-F238E27FC236}">
                <a16:creationId xmlns:a16="http://schemas.microsoft.com/office/drawing/2014/main" id="{EEAB1744-0D63-4A49-863A-111895038D96}"/>
              </a:ext>
            </a:extLst>
          </p:cNvPr>
          <p:cNvSpPr/>
          <p:nvPr/>
        </p:nvSpPr>
        <p:spPr bwMode="auto">
          <a:xfrm>
            <a:off x="7442884" y="3327262"/>
            <a:ext cx="388998" cy="2150443"/>
          </a:xfrm>
          <a:prstGeom prst="rect">
            <a:avLst/>
          </a:prstGeom>
          <a:gradFill>
            <a:gsLst>
              <a:gs pos="7000">
                <a:schemeClr val="tx1">
                  <a:alpha val="60000"/>
                </a:schemeClr>
              </a:gs>
              <a:gs pos="2000">
                <a:schemeClr val="tx1">
                  <a:alpha val="6000"/>
                </a:schemeClr>
              </a:gs>
              <a:gs pos="23000">
                <a:srgbClr val="1A1A1A"/>
              </a:gs>
              <a:gs pos="85000">
                <a:schemeClr val="tx1"/>
              </a:gs>
            </a:gsLst>
            <a:lin ang="5400000" scaled="1"/>
          </a:gradFill>
          <a:ln w="19050">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461170E3-D21D-4129-9897-42D7996254EF}"/>
              </a:ext>
            </a:extLst>
          </p:cNvPr>
          <p:cNvSpPr/>
          <p:nvPr/>
        </p:nvSpPr>
        <p:spPr bwMode="auto">
          <a:xfrm>
            <a:off x="7448978" y="3313877"/>
            <a:ext cx="388998" cy="2163829"/>
          </a:xfrm>
          <a:prstGeom prst="rect">
            <a:avLst/>
          </a:prstGeom>
          <a:gradFill>
            <a:gsLst>
              <a:gs pos="11000">
                <a:schemeClr val="tx1">
                  <a:alpha val="25000"/>
                </a:schemeClr>
              </a:gs>
              <a:gs pos="26000">
                <a:schemeClr val="tx1">
                  <a:alpha val="47000"/>
                </a:schemeClr>
              </a:gs>
              <a:gs pos="84000">
                <a:schemeClr val="tx1"/>
              </a:gs>
            </a:gsLst>
            <a:lin ang="5400000" scaled="1"/>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 name="Rectangle 6">
            <a:extLst>
              <a:ext uri="{FF2B5EF4-FFF2-40B4-BE49-F238E27FC236}">
                <a16:creationId xmlns:a16="http://schemas.microsoft.com/office/drawing/2014/main" id="{C34E8B93-4F9D-47E2-8013-60E03AB5887F}"/>
              </a:ext>
            </a:extLst>
          </p:cNvPr>
          <p:cNvSpPr/>
          <p:nvPr/>
        </p:nvSpPr>
        <p:spPr bwMode="auto">
          <a:xfrm>
            <a:off x="8119794" y="3329294"/>
            <a:ext cx="1301287" cy="2140859"/>
          </a:xfrm>
          <a:prstGeom prst="rect">
            <a:avLst/>
          </a:prstGeom>
          <a:solidFill>
            <a:srgbClr val="E81123">
              <a:alpha val="20000"/>
            </a:srgbClr>
          </a:solidFill>
          <a:ln>
            <a:no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31675AFE-9B56-4014-AE0B-9D88A2B3975E}"/>
              </a:ext>
            </a:extLst>
          </p:cNvPr>
          <p:cNvSpPr/>
          <p:nvPr/>
        </p:nvSpPr>
        <p:spPr bwMode="auto">
          <a:xfrm>
            <a:off x="8119794" y="4631447"/>
            <a:ext cx="1301287" cy="838706"/>
          </a:xfrm>
          <a:prstGeom prst="rect">
            <a:avLst/>
          </a:prstGeom>
          <a:solidFill>
            <a:srgbClr val="E81123">
              <a:alpha val="50000"/>
            </a:srgbClr>
          </a:solidFill>
          <a:ln>
            <a:no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511B9334-6A0A-41F1-A7A8-03B5B9A9862C}"/>
              </a:ext>
            </a:extLst>
          </p:cNvPr>
          <p:cNvSpPr/>
          <p:nvPr/>
        </p:nvSpPr>
        <p:spPr bwMode="auto">
          <a:xfrm>
            <a:off x="8119794" y="5212838"/>
            <a:ext cx="1301287" cy="257315"/>
          </a:xfrm>
          <a:prstGeom prst="rect">
            <a:avLst/>
          </a:prstGeom>
          <a:solidFill>
            <a:srgbClr val="E81123"/>
          </a:solidFill>
          <a:ln>
            <a:no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7" name="Straight Connector 16">
            <a:extLst>
              <a:ext uri="{FF2B5EF4-FFF2-40B4-BE49-F238E27FC236}">
                <a16:creationId xmlns:a16="http://schemas.microsoft.com/office/drawing/2014/main" id="{93D3510C-A57E-4693-8648-2E97B87FEFA8}"/>
              </a:ext>
            </a:extLst>
          </p:cNvPr>
          <p:cNvCxnSpPr>
            <a:cxnSpLocks/>
          </p:cNvCxnSpPr>
          <p:nvPr/>
        </p:nvCxnSpPr>
        <p:spPr>
          <a:xfrm>
            <a:off x="7837976" y="5203939"/>
            <a:ext cx="3401024"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F4BDE16-B784-4C62-B435-84CE8E7DAEF4}"/>
              </a:ext>
            </a:extLst>
          </p:cNvPr>
          <p:cNvCxnSpPr>
            <a:cxnSpLocks/>
          </p:cNvCxnSpPr>
          <p:nvPr/>
        </p:nvCxnSpPr>
        <p:spPr>
          <a:xfrm>
            <a:off x="7442884" y="3329294"/>
            <a:ext cx="3796116"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7B80CE8-969C-477E-934B-53A1DBA4727C}"/>
              </a:ext>
            </a:extLst>
          </p:cNvPr>
          <p:cNvCxnSpPr>
            <a:cxnSpLocks/>
          </p:cNvCxnSpPr>
          <p:nvPr/>
        </p:nvCxnSpPr>
        <p:spPr>
          <a:xfrm>
            <a:off x="7837976" y="4631444"/>
            <a:ext cx="3401024"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2FEEEA1-A51C-41D9-9388-DEA374766F87}"/>
              </a:ext>
            </a:extLst>
          </p:cNvPr>
          <p:cNvSpPr txBox="1"/>
          <p:nvPr/>
        </p:nvSpPr>
        <p:spPr>
          <a:xfrm>
            <a:off x="9623561" y="3404213"/>
            <a:ext cx="1254318"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2917">
                      <a:srgbClr val="1A1A1A"/>
                    </a:gs>
                    <a:gs pos="95000">
                      <a:srgbClr val="1A1A1A"/>
                    </a:gs>
                  </a:gsLst>
                  <a:lin ang="5400000" scaled="0"/>
                </a:gradFill>
                <a:effectLst/>
                <a:uLnTx/>
                <a:uFillTx/>
                <a:latin typeface="Segoe UI"/>
                <a:ea typeface="+mn-ea"/>
                <a:cs typeface="+mn-cs"/>
              </a:rPr>
              <a:t>NATION STATE</a:t>
            </a:r>
          </a:p>
        </p:txBody>
      </p:sp>
      <p:sp>
        <p:nvSpPr>
          <p:cNvPr id="16" name="Arrow: Pentagon 15">
            <a:extLst>
              <a:ext uri="{FF2B5EF4-FFF2-40B4-BE49-F238E27FC236}">
                <a16:creationId xmlns:a16="http://schemas.microsoft.com/office/drawing/2014/main" id="{3892D10F-88A0-4969-80B2-8FE32CEB87DF}"/>
              </a:ext>
            </a:extLst>
          </p:cNvPr>
          <p:cNvSpPr/>
          <p:nvPr/>
        </p:nvSpPr>
        <p:spPr bwMode="auto">
          <a:xfrm>
            <a:off x="3808789" y="3983354"/>
            <a:ext cx="3499280" cy="1125862"/>
          </a:xfrm>
          <a:prstGeom prst="homePlate">
            <a:avLst>
              <a:gd name="adj" fmla="val 194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600" b="1"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a:ea typeface="+mn-ea"/>
                <a:cs typeface="+mn-cs"/>
              </a:rPr>
              <a:t>SIMPLIFICATION</a:t>
            </a: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600" b="1"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a:ea typeface="+mn-ea"/>
                <a:cs typeface="+mn-cs"/>
              </a:rPr>
              <a:t>INTEGRATION</a:t>
            </a: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600" b="1"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a:ea typeface="+mn-ea"/>
                <a:cs typeface="+mn-cs"/>
              </a:rPr>
              <a:t>INTELLIGENCE</a:t>
            </a:r>
          </a:p>
        </p:txBody>
      </p:sp>
      <p:sp>
        <p:nvSpPr>
          <p:cNvPr id="44" name="Rectangle 43">
            <a:extLst>
              <a:ext uri="{FF2B5EF4-FFF2-40B4-BE49-F238E27FC236}">
                <a16:creationId xmlns:a16="http://schemas.microsoft.com/office/drawing/2014/main" id="{0F9BC150-7024-4C07-806A-9A3064A11051}"/>
              </a:ext>
            </a:extLst>
          </p:cNvPr>
          <p:cNvSpPr/>
          <p:nvPr/>
        </p:nvSpPr>
        <p:spPr bwMode="auto">
          <a:xfrm>
            <a:off x="2305158" y="3239550"/>
            <a:ext cx="1337667" cy="2230603"/>
          </a:xfrm>
          <a:prstGeom prst="rect">
            <a:avLst/>
          </a:prstGeom>
          <a:gradFill>
            <a:gsLst>
              <a:gs pos="15000">
                <a:schemeClr val="accent3">
                  <a:alpha val="0"/>
                </a:schemeClr>
              </a:gs>
              <a:gs pos="53000">
                <a:schemeClr val="accent3">
                  <a:alpha val="50000"/>
                </a:schemeClr>
              </a:gs>
              <a:gs pos="84000">
                <a:schemeClr val="accent3"/>
              </a:gs>
            </a:gsLst>
            <a:lin ang="5400000" scaled="1"/>
          </a:gradFill>
          <a:ln>
            <a:no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TextBox 25">
            <a:extLst>
              <a:ext uri="{FF2B5EF4-FFF2-40B4-BE49-F238E27FC236}">
                <a16:creationId xmlns:a16="http://schemas.microsoft.com/office/drawing/2014/main" id="{619BC2FB-095F-4EEC-9E62-1BED748EDD49}"/>
              </a:ext>
            </a:extLst>
          </p:cNvPr>
          <p:cNvSpPr txBox="1"/>
          <p:nvPr/>
        </p:nvSpPr>
        <p:spPr>
          <a:xfrm>
            <a:off x="2721682" y="6289851"/>
            <a:ext cx="8875757" cy="215444"/>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1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NOTE: </a:t>
            </a:r>
            <a:r>
              <a:rPr kumimoji="0" lang="en-US" sz="1400" b="0" i="0" u="none" strike="noStrike" kern="1200" cap="none" spc="-1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Cost of attack is continuously changing with technical advancement + business model evolution</a:t>
            </a:r>
          </a:p>
        </p:txBody>
      </p:sp>
      <p:sp>
        <p:nvSpPr>
          <p:cNvPr id="13" name="Arrow: U-Turn 12">
            <a:extLst>
              <a:ext uri="{FF2B5EF4-FFF2-40B4-BE49-F238E27FC236}">
                <a16:creationId xmlns:a16="http://schemas.microsoft.com/office/drawing/2014/main" id="{2B2BDB5E-9AED-4504-BB5A-D2C6AB457BCD}"/>
              </a:ext>
            </a:extLst>
          </p:cNvPr>
          <p:cNvSpPr/>
          <p:nvPr/>
        </p:nvSpPr>
        <p:spPr bwMode="auto">
          <a:xfrm flipV="1">
            <a:off x="3424809" y="5268098"/>
            <a:ext cx="4330549" cy="451697"/>
          </a:xfrm>
          <a:prstGeom prst="uturnArrow">
            <a:avLst>
              <a:gd name="adj1" fmla="val 25000"/>
              <a:gd name="adj2" fmla="val 25000"/>
              <a:gd name="adj3" fmla="val 29929"/>
              <a:gd name="adj4" fmla="val 43750"/>
              <a:gd name="adj5" fmla="val 75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020A029B-C99B-4C2F-8320-41B96CCB299C}"/>
              </a:ext>
            </a:extLst>
          </p:cNvPr>
          <p:cNvSpPr/>
          <p:nvPr/>
        </p:nvSpPr>
        <p:spPr>
          <a:xfrm>
            <a:off x="499150" y="933569"/>
            <a:ext cx="1847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E92EE587-6D1A-478C-85FD-C2B262EA70B4}"/>
              </a:ext>
            </a:extLst>
          </p:cNvPr>
          <p:cNvSpPr txBox="1"/>
          <p:nvPr/>
        </p:nvSpPr>
        <p:spPr>
          <a:xfrm>
            <a:off x="7831882" y="5576584"/>
            <a:ext cx="393858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92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ATTACKER RESOURCE LEVELS VARY</a:t>
            </a:r>
          </a:p>
        </p:txBody>
      </p:sp>
    </p:spTree>
    <p:extLst>
      <p:ext uri="{BB962C8B-B14F-4D97-AF65-F5344CB8AC3E}">
        <p14:creationId xmlns:p14="http://schemas.microsoft.com/office/powerpoint/2010/main" val="1768228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par>
                          <p:cTn id="22" fill="hold">
                            <p:stCondLst>
                              <p:cond delay="1500"/>
                            </p:stCondLst>
                            <p:childTnLst>
                              <p:par>
                                <p:cTn id="23" presetID="22" presetClass="entr" presetSubtype="4"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00"/>
                                        <p:tgtEl>
                                          <p:spTgt spid="6"/>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par>
                          <p:cTn id="33" fill="hold">
                            <p:stCondLst>
                              <p:cond delay="2500"/>
                            </p:stCondLst>
                            <p:childTnLst>
                              <p:par>
                                <p:cTn id="34" presetID="22" presetClass="entr" presetSubtype="4"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down)">
                                      <p:cBhvr>
                                        <p:cTn id="36" dur="500"/>
                                        <p:tgtEl>
                                          <p:spTgt spid="7"/>
                                        </p:tgtEl>
                                      </p:cBhvr>
                                    </p:animEffec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par>
                          <p:cTn id="44" fill="hold">
                            <p:stCondLst>
                              <p:cond delay="3500"/>
                            </p:stCondLst>
                            <p:childTnLst>
                              <p:par>
                                <p:cTn id="45" presetID="10" presetClass="entr" presetSubtype="0"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3">
                                            <p:txEl>
                                              <p:pRg st="3" end="3"/>
                                            </p:txEl>
                                          </p:spTgt>
                                        </p:tgtEl>
                                        <p:attrNameLst>
                                          <p:attrName>style.visibility</p:attrName>
                                        </p:attrNameLst>
                                      </p:cBhvr>
                                      <p:to>
                                        <p:strVal val="visible"/>
                                      </p:to>
                                    </p:set>
                                    <p:animEffect transition="in" filter="fade">
                                      <p:cBhvr>
                                        <p:cTn id="52" dur="1000"/>
                                        <p:tgtEl>
                                          <p:spTgt spid="3">
                                            <p:txEl>
                                              <p:pRg st="3" end="3"/>
                                            </p:txEl>
                                          </p:spTgt>
                                        </p:tgtEl>
                                      </p:cBhvr>
                                    </p:animEffect>
                                    <p:anim calcmode="lin" valueType="num">
                                      <p:cBhvr>
                                        <p:cTn id="5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5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55" fill="hold">
                            <p:stCondLst>
                              <p:cond delay="1000"/>
                            </p:stCondLst>
                            <p:childTnLst>
                              <p:par>
                                <p:cTn id="56" presetID="22" presetClass="entr" presetSubtype="4" fill="hold" grpId="0" nodeType="after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wipe(down)">
                                      <p:cBhvr>
                                        <p:cTn id="58" dur="500"/>
                                        <p:tgtEl>
                                          <p:spTgt spid="4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childTnLst>
                          </p:cTn>
                        </p:par>
                        <p:par>
                          <p:cTn id="62" fill="hold">
                            <p:stCondLst>
                              <p:cond delay="1500"/>
                            </p:stCondLst>
                            <p:childTnLst>
                              <p:par>
                                <p:cTn id="63" presetID="22" presetClass="entr" presetSubtype="8" fill="hold" grpId="0" nodeType="after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wipe(left)">
                                      <p:cBhvr>
                                        <p:cTn id="65" dur="500"/>
                                        <p:tgtEl>
                                          <p:spTgt spid="13"/>
                                        </p:tgtEl>
                                      </p:cBhvr>
                                    </p:animEffect>
                                  </p:childTnLst>
                                </p:cTn>
                              </p:par>
                            </p:childTnLst>
                          </p:cTn>
                        </p:par>
                        <p:par>
                          <p:cTn id="66" fill="hold">
                            <p:stCondLst>
                              <p:cond delay="2000"/>
                            </p:stCondLst>
                            <p:childTnLst>
                              <p:par>
                                <p:cTn id="67" presetID="22" presetClass="entr" presetSubtype="4" fill="hold" grpId="0" nodeType="after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wipe(down)">
                                      <p:cBhvr>
                                        <p:cTn id="69" dur="500"/>
                                        <p:tgtEl>
                                          <p:spTgt spid="28"/>
                                        </p:tgtEl>
                                      </p:cBhvr>
                                    </p:animEffect>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3">
                                            <p:txEl>
                                              <p:pRg st="4" end="4"/>
                                            </p:txEl>
                                          </p:spTgt>
                                        </p:tgtEl>
                                        <p:attrNameLst>
                                          <p:attrName>style.visibility</p:attrName>
                                        </p:attrNameLst>
                                      </p:cBhvr>
                                      <p:to>
                                        <p:strVal val="visible"/>
                                      </p:to>
                                    </p:set>
                                    <p:animEffect transition="in" filter="fade">
                                      <p:cBhvr>
                                        <p:cTn id="74" dur="1000"/>
                                        <p:tgtEl>
                                          <p:spTgt spid="3">
                                            <p:txEl>
                                              <p:pRg st="4" end="4"/>
                                            </p:txEl>
                                          </p:spTgt>
                                        </p:tgtEl>
                                      </p:cBhvr>
                                    </p:animEffect>
                                    <p:anim calcmode="lin" valueType="num">
                                      <p:cBhvr>
                                        <p:cTn id="7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7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77" fill="hold">
                            <p:stCondLst>
                              <p:cond delay="1000"/>
                            </p:stCondLst>
                            <p:childTnLst>
                              <p:par>
                                <p:cTn id="78" presetID="22" presetClass="entr" presetSubtype="8" fill="hold" grpId="0" nodeType="afterEffect">
                                  <p:stCondLst>
                                    <p:cond delay="0"/>
                                  </p:stCondLst>
                                  <p:childTnLst>
                                    <p:set>
                                      <p:cBhvr>
                                        <p:cTn id="79" dur="1" fill="hold">
                                          <p:stCondLst>
                                            <p:cond delay="0"/>
                                          </p:stCondLst>
                                        </p:cTn>
                                        <p:tgtEl>
                                          <p:spTgt spid="16"/>
                                        </p:tgtEl>
                                        <p:attrNameLst>
                                          <p:attrName>style.visibility</p:attrName>
                                        </p:attrNameLst>
                                      </p:cBhvr>
                                      <p:to>
                                        <p:strVal val="visible"/>
                                      </p:to>
                                    </p:set>
                                    <p:animEffect transition="in" filter="wipe(left)">
                                      <p:cBhvr>
                                        <p:cTn id="80" dur="500"/>
                                        <p:tgtEl>
                                          <p:spTgt spid="16"/>
                                        </p:tgtEl>
                                      </p:cBhvr>
                                    </p:animEffect>
                                  </p:childTnLst>
                                </p:cTn>
                              </p:par>
                            </p:childTnLst>
                          </p:cTn>
                        </p:par>
                        <p:par>
                          <p:cTn id="81" fill="hold">
                            <p:stCondLst>
                              <p:cond delay="1500"/>
                            </p:stCondLst>
                            <p:childTnLst>
                              <p:par>
                                <p:cTn id="82" presetID="22" presetClass="entr" presetSubtype="4" fill="hold" grpId="0" nodeType="after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wipe(down)">
                                      <p:cBhvr>
                                        <p:cTn id="8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3" grpId="0"/>
      <p:bldP spid="24" grpId="0"/>
      <p:bldP spid="11" grpId="0" animBg="1"/>
      <p:bldP spid="28" grpId="0" animBg="1"/>
      <p:bldP spid="7" grpId="0" animBg="1"/>
      <p:bldP spid="6" grpId="0" animBg="1"/>
      <p:bldP spid="5" grpId="0" animBg="1"/>
      <p:bldP spid="35" grpId="0"/>
      <p:bldP spid="16" grpId="0" animBg="1"/>
      <p:bldP spid="44" grpId="0" animBg="1"/>
      <p:bldP spid="26" grpId="0"/>
      <p:bldP spid="13" grpId="0" animBg="1"/>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27FEEA8-AF35-426D-BBE0-A51FC71F289E}"/>
              </a:ext>
            </a:extLst>
          </p:cNvPr>
          <p:cNvGrpSpPr/>
          <p:nvPr/>
        </p:nvGrpSpPr>
        <p:grpSpPr>
          <a:xfrm>
            <a:off x="8918201" y="2984832"/>
            <a:ext cx="2631097" cy="1669334"/>
            <a:chOff x="8918201" y="2854204"/>
            <a:chExt cx="2631097" cy="1669334"/>
          </a:xfrm>
        </p:grpSpPr>
        <p:sp>
          <p:nvSpPr>
            <p:cNvPr id="85" name="TextBox 84"/>
            <p:cNvSpPr txBox="1"/>
            <p:nvPr/>
          </p:nvSpPr>
          <p:spPr>
            <a:xfrm>
              <a:off x="8918201" y="3679998"/>
              <a:ext cx="2631097" cy="843540"/>
            </a:xfrm>
            <a:prstGeom prst="rect">
              <a:avLst/>
            </a:prstGeom>
            <a:noFill/>
          </p:spPr>
          <p:txBody>
            <a:bodyPr wrap="square" lIns="179212" tIns="143371" rIns="179212" bIns="143371" rtlCol="0" anchor="b">
              <a:spAutoFit/>
            </a:bodyPr>
            <a:lstStyle>
              <a:defPPr>
                <a:defRPr lang="en-US"/>
              </a:defPPr>
              <a:lvl1pPr marR="0" lvl="0" indent="0" algn="ctr" defTabSz="895049" fontAlgn="base">
                <a:spcBef>
                  <a:spcPct val="0"/>
                </a:spcBef>
                <a:spcAft>
                  <a:spcPts val="1200"/>
                </a:spcAft>
                <a:buClrTx/>
                <a:buSzTx/>
                <a:buFontTx/>
                <a:buNone/>
                <a:tabLst/>
                <a:defRPr>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defRPr>
              </a:lvl1pPr>
            </a:lstStyle>
            <a:p>
              <a:r>
                <a:rPr lang="en-US"/>
                <a:t>ELIMINATE OTHER ATTACK VECTORS</a:t>
              </a:r>
            </a:p>
          </p:txBody>
        </p:sp>
        <p:grpSp>
          <p:nvGrpSpPr>
            <p:cNvPr id="9" name="Group 8">
              <a:extLst>
                <a:ext uri="{FF2B5EF4-FFF2-40B4-BE49-F238E27FC236}">
                  <a16:creationId xmlns:a16="http://schemas.microsoft.com/office/drawing/2014/main" id="{63FB4912-EE8D-4EB7-8C4F-8663956C993D}"/>
                </a:ext>
              </a:extLst>
            </p:cNvPr>
            <p:cNvGrpSpPr/>
            <p:nvPr/>
          </p:nvGrpSpPr>
          <p:grpSpPr>
            <a:xfrm>
              <a:off x="9715716" y="2854204"/>
              <a:ext cx="1034311" cy="803048"/>
              <a:chOff x="10087328" y="4514898"/>
              <a:chExt cx="698185" cy="542077"/>
            </a:xfrm>
          </p:grpSpPr>
          <p:sp>
            <p:nvSpPr>
              <p:cNvPr id="187" name="monitor">
                <a:extLst>
                  <a:ext uri="{FF2B5EF4-FFF2-40B4-BE49-F238E27FC236}">
                    <a16:creationId xmlns:a16="http://schemas.microsoft.com/office/drawing/2014/main" id="{35420D10-AB7E-46BD-9920-C8F7C46FE179}"/>
                  </a:ext>
                </a:extLst>
              </p:cNvPr>
              <p:cNvSpPr>
                <a:spLocks noChangeAspect="1" noEditPoints="1"/>
              </p:cNvSpPr>
              <p:nvPr/>
            </p:nvSpPr>
            <p:spPr bwMode="auto">
              <a:xfrm>
                <a:off x="10146735" y="4567420"/>
                <a:ext cx="638778" cy="48955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412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88" name="Shield_EA18">
                <a:extLst>
                  <a:ext uri="{FF2B5EF4-FFF2-40B4-BE49-F238E27FC236}">
                    <a16:creationId xmlns:a16="http://schemas.microsoft.com/office/drawing/2014/main" id="{F07CDF0D-366B-4C4A-B9F7-FEDDE9A9DEBA}"/>
                  </a:ext>
                </a:extLst>
              </p:cNvPr>
              <p:cNvSpPr>
                <a:spLocks noChangeAspect="1"/>
              </p:cNvSpPr>
              <p:nvPr/>
            </p:nvSpPr>
            <p:spPr bwMode="auto">
              <a:xfrm>
                <a:off x="10087328" y="4514898"/>
                <a:ext cx="232776" cy="247829"/>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EAEAEA"/>
              </a:solidFill>
              <a:ln w="31750"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cxnSp>
          <p:nvCxnSpPr>
            <p:cNvPr id="11" name="Straight Arrow Connector 10">
              <a:extLst>
                <a:ext uri="{FF2B5EF4-FFF2-40B4-BE49-F238E27FC236}">
                  <a16:creationId xmlns:a16="http://schemas.microsoft.com/office/drawing/2014/main" id="{1433C3BD-CCA6-4308-AD12-A72F2C8AF7B8}"/>
                </a:ext>
              </a:extLst>
            </p:cNvPr>
            <p:cNvCxnSpPr>
              <a:cxnSpLocks/>
            </p:cNvCxnSpPr>
            <p:nvPr/>
          </p:nvCxnSpPr>
          <p:spPr>
            <a:xfrm>
              <a:off x="9059093" y="3168606"/>
              <a:ext cx="519913" cy="0"/>
            </a:xfrm>
            <a:prstGeom prst="straightConnector1">
              <a:avLst/>
            </a:prstGeom>
            <a:ln w="19050">
              <a:solidFill>
                <a:srgbClr val="E81123"/>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B76BEFF1-6B19-4F96-99C4-423C7E3491EE}"/>
                </a:ext>
              </a:extLst>
            </p:cNvPr>
            <p:cNvCxnSpPr>
              <a:cxnSpLocks/>
            </p:cNvCxnSpPr>
            <p:nvPr/>
          </p:nvCxnSpPr>
          <p:spPr>
            <a:xfrm>
              <a:off x="9050215" y="3297840"/>
              <a:ext cx="519913" cy="0"/>
            </a:xfrm>
            <a:prstGeom prst="straightConnector1">
              <a:avLst/>
            </a:prstGeom>
            <a:ln w="19050">
              <a:solidFill>
                <a:srgbClr val="E81123"/>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939D06E5-1768-4805-B7C5-7F44F3588691}"/>
                </a:ext>
              </a:extLst>
            </p:cNvPr>
            <p:cNvCxnSpPr>
              <a:cxnSpLocks/>
            </p:cNvCxnSpPr>
            <p:nvPr/>
          </p:nvCxnSpPr>
          <p:spPr>
            <a:xfrm>
              <a:off x="9050215" y="3039371"/>
              <a:ext cx="519913" cy="0"/>
            </a:xfrm>
            <a:prstGeom prst="straightConnector1">
              <a:avLst/>
            </a:prstGeom>
            <a:ln w="19050">
              <a:solidFill>
                <a:srgbClr val="E81123"/>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588263" y="457201"/>
            <a:ext cx="11018520" cy="553999"/>
          </a:xfrm>
        </p:spPr>
        <p:txBody>
          <a:bodyPr/>
          <a:lstStyle/>
          <a:p>
            <a:r>
              <a:rPr lang="en-US"/>
              <a:t>Rapidly Raising Attacker Cost</a:t>
            </a:r>
          </a:p>
        </p:txBody>
      </p:sp>
      <p:grpSp>
        <p:nvGrpSpPr>
          <p:cNvPr id="15" name="Group 14">
            <a:extLst>
              <a:ext uri="{FF2B5EF4-FFF2-40B4-BE49-F238E27FC236}">
                <a16:creationId xmlns:a16="http://schemas.microsoft.com/office/drawing/2014/main" id="{CBD37D8B-DC58-4FD0-BC31-C11C9C2CD87B}"/>
              </a:ext>
            </a:extLst>
          </p:cNvPr>
          <p:cNvGrpSpPr/>
          <p:nvPr/>
        </p:nvGrpSpPr>
        <p:grpSpPr>
          <a:xfrm>
            <a:off x="366464" y="2829926"/>
            <a:ext cx="2621981" cy="1824240"/>
            <a:chOff x="366464" y="2699298"/>
            <a:chExt cx="2621981" cy="1824240"/>
          </a:xfrm>
        </p:grpSpPr>
        <p:sp>
          <p:nvSpPr>
            <p:cNvPr id="72" name="TextBox 71"/>
            <p:cNvSpPr txBox="1"/>
            <p:nvPr/>
          </p:nvSpPr>
          <p:spPr>
            <a:xfrm>
              <a:off x="366464" y="3679998"/>
              <a:ext cx="2621981" cy="843540"/>
            </a:xfrm>
            <a:prstGeom prst="rect">
              <a:avLst/>
            </a:prstGeom>
            <a:noFill/>
          </p:spPr>
          <p:txBody>
            <a:bodyPr wrap="square" lIns="179212" tIns="143371" rIns="179212" bIns="143371" rtlCol="0" anchor="b">
              <a:spAutoFit/>
            </a:bodyPr>
            <a:lstStyle/>
            <a:p>
              <a:pPr marL="0" marR="0" lvl="0" indent="0" algn="ctr" defTabSz="895049" eaLnBrk="1" fontAlgn="base" latinLnBrk="0" hangingPunct="1">
                <a:spcBef>
                  <a:spcPct val="0"/>
                </a:spcBef>
                <a:spcAft>
                  <a:spcPts val="1200"/>
                </a:spcAft>
                <a:buClrTx/>
                <a:buSzTx/>
                <a:buFontTx/>
                <a:buNone/>
                <a:tabLst/>
                <a:defRPr/>
              </a:pPr>
              <a:r>
                <a:rPr lang="en-US">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RUIN ATTACKER’S ECONOMIC MODEL</a:t>
              </a:r>
            </a:p>
          </p:txBody>
        </p:sp>
        <p:grpSp>
          <p:nvGrpSpPr>
            <p:cNvPr id="4" name="Group 3">
              <a:extLst>
                <a:ext uri="{FF2B5EF4-FFF2-40B4-BE49-F238E27FC236}">
                  <a16:creationId xmlns:a16="http://schemas.microsoft.com/office/drawing/2014/main" id="{DCCD8788-EECD-44C5-BA34-94C3EC92461B}"/>
                </a:ext>
              </a:extLst>
            </p:cNvPr>
            <p:cNvGrpSpPr/>
            <p:nvPr/>
          </p:nvGrpSpPr>
          <p:grpSpPr>
            <a:xfrm>
              <a:off x="1273191" y="2699298"/>
              <a:ext cx="924931" cy="922397"/>
              <a:chOff x="947225" y="1892842"/>
              <a:chExt cx="741272" cy="739241"/>
            </a:xfrm>
          </p:grpSpPr>
          <p:sp>
            <p:nvSpPr>
              <p:cNvPr id="137" name="Money_3">
                <a:extLst>
                  <a:ext uri="{FF2B5EF4-FFF2-40B4-BE49-F238E27FC236}">
                    <a16:creationId xmlns:a16="http://schemas.microsoft.com/office/drawing/2014/main" id="{7C993632-D925-4E87-B43E-0DF452620BA3}"/>
                  </a:ext>
                </a:extLst>
              </p:cNvPr>
              <p:cNvSpPr>
                <a:spLocks noChangeAspect="1" noEditPoints="1"/>
              </p:cNvSpPr>
              <p:nvPr/>
            </p:nvSpPr>
            <p:spPr bwMode="auto">
              <a:xfrm>
                <a:off x="1168394" y="2011490"/>
                <a:ext cx="288932" cy="523030"/>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508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38" name="illegal">
                <a:extLst>
                  <a:ext uri="{FF2B5EF4-FFF2-40B4-BE49-F238E27FC236}">
                    <a16:creationId xmlns:a16="http://schemas.microsoft.com/office/drawing/2014/main" id="{C84A84C7-5C8E-465D-B03B-602EF9D7D41F}"/>
                  </a:ext>
                </a:extLst>
              </p:cNvPr>
              <p:cNvSpPr>
                <a:spLocks noChangeAspect="1" noEditPoints="1"/>
              </p:cNvSpPr>
              <p:nvPr/>
            </p:nvSpPr>
            <p:spPr bwMode="auto">
              <a:xfrm>
                <a:off x="947225" y="1892842"/>
                <a:ext cx="741272" cy="739241"/>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50800" cap="sq">
                <a:solidFill>
                  <a:srgbClr val="E8112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3" name="Group 12">
            <a:extLst>
              <a:ext uri="{FF2B5EF4-FFF2-40B4-BE49-F238E27FC236}">
                <a16:creationId xmlns:a16="http://schemas.microsoft.com/office/drawing/2014/main" id="{66E7E2B8-6784-460E-8FB7-6301751DCD0A}"/>
              </a:ext>
            </a:extLst>
          </p:cNvPr>
          <p:cNvGrpSpPr/>
          <p:nvPr/>
        </p:nvGrpSpPr>
        <p:grpSpPr>
          <a:xfrm>
            <a:off x="3152921" y="2921910"/>
            <a:ext cx="2665699" cy="1732256"/>
            <a:chOff x="3303351" y="2791282"/>
            <a:chExt cx="2665699" cy="1732256"/>
          </a:xfrm>
        </p:grpSpPr>
        <p:sp>
          <p:nvSpPr>
            <p:cNvPr id="77" name="TextBox 76"/>
            <p:cNvSpPr txBox="1"/>
            <p:nvPr/>
          </p:nvSpPr>
          <p:spPr>
            <a:xfrm>
              <a:off x="3303351" y="3679998"/>
              <a:ext cx="2665699" cy="843540"/>
            </a:xfrm>
            <a:prstGeom prst="rect">
              <a:avLst/>
            </a:prstGeom>
            <a:noFill/>
          </p:spPr>
          <p:txBody>
            <a:bodyPr wrap="square" lIns="179212" tIns="143371" rIns="179212" bIns="143371" rtlCol="0" anchor="b">
              <a:spAutoFit/>
            </a:bodyPr>
            <a:lstStyle>
              <a:defPPr>
                <a:defRPr lang="en-US"/>
              </a:defPPr>
              <a:lvl1pPr marR="0" lvl="0" indent="0" algn="ctr" defTabSz="895049" fontAlgn="base">
                <a:spcBef>
                  <a:spcPct val="0"/>
                </a:spcBef>
                <a:spcAft>
                  <a:spcPts val="1200"/>
                </a:spcAft>
                <a:buClrTx/>
                <a:buSzTx/>
                <a:buFontTx/>
                <a:buNone/>
                <a:tabLst/>
                <a:defRPr>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defRPr>
              </a:lvl1pPr>
            </a:lstStyle>
            <a:p>
              <a:r>
                <a:rPr lang="en-US"/>
                <a:t>BREAK THE KNOWN ATTACK PLAYBOOK</a:t>
              </a:r>
            </a:p>
          </p:txBody>
        </p:sp>
        <p:grpSp>
          <p:nvGrpSpPr>
            <p:cNvPr id="6" name="Group 5">
              <a:extLst>
                <a:ext uri="{FF2B5EF4-FFF2-40B4-BE49-F238E27FC236}">
                  <a16:creationId xmlns:a16="http://schemas.microsoft.com/office/drawing/2014/main" id="{C1633B4D-843A-4169-8112-8ED3D073C778}"/>
                </a:ext>
              </a:extLst>
            </p:cNvPr>
            <p:cNvGrpSpPr/>
            <p:nvPr/>
          </p:nvGrpSpPr>
          <p:grpSpPr>
            <a:xfrm>
              <a:off x="4152240" y="2791282"/>
              <a:ext cx="967920" cy="830414"/>
              <a:chOff x="3653739" y="2791282"/>
              <a:chExt cx="967920" cy="830414"/>
            </a:xfrm>
          </p:grpSpPr>
          <p:grpSp>
            <p:nvGrpSpPr>
              <p:cNvPr id="78" name="Group 77"/>
              <p:cNvGrpSpPr/>
              <p:nvPr/>
            </p:nvGrpSpPr>
            <p:grpSpPr>
              <a:xfrm>
                <a:off x="3670701" y="2791282"/>
                <a:ext cx="950958" cy="830414"/>
                <a:chOff x="5949897" y="2579679"/>
                <a:chExt cx="1348303" cy="1177391"/>
              </a:xfrm>
              <a:effectLst/>
            </p:grpSpPr>
            <p:sp>
              <p:nvSpPr>
                <p:cNvPr id="79" name="Freeform 14"/>
                <p:cNvSpPr>
                  <a:spLocks noEditPoints="1"/>
                </p:cNvSpPr>
                <p:nvPr/>
              </p:nvSpPr>
              <p:spPr bwMode="black">
                <a:xfrm>
                  <a:off x="5949897" y="2579679"/>
                  <a:ext cx="1177699" cy="1177391"/>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rgbClr val="0078D7"/>
                </a:solidFill>
                <a:ln w="12700">
                  <a:solidFill>
                    <a:schemeClr val="accent1"/>
                  </a:solidFill>
                </a:ln>
                <a:effectLst/>
              </p:spPr>
              <p:txBody>
                <a:bodyPr vert="horz" wrap="square" lIns="80655" tIns="40328" rIns="80655" bIns="40328" numCol="1" anchor="t" anchorCtr="0" compatLnSpc="1">
                  <a:prstTxWarp prst="textNoShape">
                    <a:avLst/>
                  </a:prstTxWarp>
                </a:bodyPr>
                <a:lstStyle/>
                <a:p>
                  <a:pPr marL="0" marR="0" lvl="0" indent="0" defTabSz="89603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505050"/>
                    </a:solidFill>
                    <a:effectLst/>
                    <a:uLnTx/>
                    <a:uFillTx/>
                  </a:endParaRPr>
                </a:p>
              </p:txBody>
            </p:sp>
            <p:sp>
              <p:nvSpPr>
                <p:cNvPr id="80" name="Multiply 78"/>
                <p:cNvSpPr/>
                <p:nvPr/>
              </p:nvSpPr>
              <p:spPr bwMode="auto">
                <a:xfrm rot="21308186">
                  <a:off x="6827356" y="2860373"/>
                  <a:ext cx="470844" cy="506434"/>
                </a:xfrm>
                <a:prstGeom prst="mathMultiply">
                  <a:avLst>
                    <a:gd name="adj1" fmla="val 7229"/>
                  </a:avLst>
                </a:prstGeom>
                <a:solidFill>
                  <a:srgbClr val="E81123"/>
                </a:solidFill>
                <a:ln w="12700" cap="flat" cmpd="sng" algn="ctr">
                  <a:solidFill>
                    <a:srgbClr val="E81123"/>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eaLnBrk="1" fontAlgn="base" latinLnBrk="0" hangingPunct="1">
                    <a:lnSpc>
                      <a:spcPct val="90000"/>
                    </a:lnSpc>
                    <a:spcBef>
                      <a:spcPct val="0"/>
                    </a:spcBef>
                    <a:spcAft>
                      <a:spcPct val="0"/>
                    </a:spcAft>
                    <a:buClrTx/>
                    <a:buSzTx/>
                    <a:buFontTx/>
                    <a:buNone/>
                    <a:tabLst/>
                    <a:defRPr/>
                  </a:pPr>
                  <a:endParaRPr kumimoji="0" lang="en-US" sz="1764"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84" name="Multiply 78">
                <a:extLst>
                  <a:ext uri="{FF2B5EF4-FFF2-40B4-BE49-F238E27FC236}">
                    <a16:creationId xmlns:a16="http://schemas.microsoft.com/office/drawing/2014/main" id="{86D75EF8-BA3F-4D8F-B2A2-1C18084D7CA7}"/>
                  </a:ext>
                </a:extLst>
              </p:cNvPr>
              <p:cNvSpPr/>
              <p:nvPr/>
            </p:nvSpPr>
            <p:spPr bwMode="auto">
              <a:xfrm>
                <a:off x="3836453" y="2860777"/>
                <a:ext cx="332086" cy="357188"/>
              </a:xfrm>
              <a:prstGeom prst="mathMultiply">
                <a:avLst>
                  <a:gd name="adj1" fmla="val 7229"/>
                </a:avLst>
              </a:prstGeom>
              <a:solidFill>
                <a:srgbClr val="E81123"/>
              </a:solidFill>
              <a:ln w="12700" cap="flat" cmpd="sng" algn="ctr">
                <a:solidFill>
                  <a:srgbClr val="E81123"/>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eaLnBrk="1" fontAlgn="base" latinLnBrk="0" hangingPunct="1">
                  <a:lnSpc>
                    <a:spcPct val="90000"/>
                  </a:lnSpc>
                  <a:spcBef>
                    <a:spcPct val="0"/>
                  </a:spcBef>
                  <a:spcAft>
                    <a:spcPct val="0"/>
                  </a:spcAft>
                  <a:buClrTx/>
                  <a:buSzTx/>
                  <a:buFontTx/>
                  <a:buNone/>
                  <a:tabLst/>
                  <a:defRPr/>
                </a:pPr>
                <a:endParaRPr kumimoji="0" lang="en-US" sz="1764"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5" name="Multiply 78">
                <a:extLst>
                  <a:ext uri="{FF2B5EF4-FFF2-40B4-BE49-F238E27FC236}">
                    <a16:creationId xmlns:a16="http://schemas.microsoft.com/office/drawing/2014/main" id="{AD762047-D7F2-4066-BA1B-DAFD2D87F2B0}"/>
                  </a:ext>
                </a:extLst>
              </p:cNvPr>
              <p:cNvSpPr/>
              <p:nvPr/>
            </p:nvSpPr>
            <p:spPr bwMode="auto">
              <a:xfrm>
                <a:off x="3653739" y="3162751"/>
                <a:ext cx="332086" cy="357188"/>
              </a:xfrm>
              <a:prstGeom prst="mathMultiply">
                <a:avLst>
                  <a:gd name="adj1" fmla="val 7229"/>
                </a:avLst>
              </a:prstGeom>
              <a:solidFill>
                <a:srgbClr val="E81123"/>
              </a:solidFill>
              <a:ln w="12700" cap="flat" cmpd="sng" algn="ctr">
                <a:solidFill>
                  <a:srgbClr val="E81123"/>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eaLnBrk="1" fontAlgn="base" latinLnBrk="0" hangingPunct="1">
                  <a:lnSpc>
                    <a:spcPct val="90000"/>
                  </a:lnSpc>
                  <a:spcBef>
                    <a:spcPct val="0"/>
                  </a:spcBef>
                  <a:spcAft>
                    <a:spcPct val="0"/>
                  </a:spcAft>
                  <a:buClrTx/>
                  <a:buSzTx/>
                  <a:buFontTx/>
                  <a:buNone/>
                  <a:tabLst/>
                  <a:defRPr/>
                </a:pPr>
                <a:endParaRPr kumimoji="0" lang="en-US" sz="1764"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6" name="Group 15">
            <a:extLst>
              <a:ext uri="{FF2B5EF4-FFF2-40B4-BE49-F238E27FC236}">
                <a16:creationId xmlns:a16="http://schemas.microsoft.com/office/drawing/2014/main" id="{6DD24EF1-E8EA-4213-BCB3-A47F899DEB46}"/>
              </a:ext>
            </a:extLst>
          </p:cNvPr>
          <p:cNvGrpSpPr/>
          <p:nvPr/>
        </p:nvGrpSpPr>
        <p:grpSpPr>
          <a:xfrm>
            <a:off x="5871984" y="2981020"/>
            <a:ext cx="2631097" cy="1673146"/>
            <a:chOff x="5871984" y="2850392"/>
            <a:chExt cx="2631097" cy="1673146"/>
          </a:xfrm>
        </p:grpSpPr>
        <p:sp>
          <p:nvSpPr>
            <p:cNvPr id="94" name="TextBox 93"/>
            <p:cNvSpPr txBox="1"/>
            <p:nvPr/>
          </p:nvSpPr>
          <p:spPr>
            <a:xfrm>
              <a:off x="5871984" y="3679998"/>
              <a:ext cx="2631097" cy="843540"/>
            </a:xfrm>
            <a:prstGeom prst="rect">
              <a:avLst/>
            </a:prstGeom>
            <a:noFill/>
          </p:spPr>
          <p:txBody>
            <a:bodyPr wrap="square" lIns="179212" tIns="143371" rIns="179212" bIns="143371" rtlCol="0" anchor="b">
              <a:spAutoFit/>
            </a:bodyPr>
            <a:lstStyle>
              <a:defPPr>
                <a:defRPr lang="en-US"/>
              </a:defPPr>
              <a:lvl1pPr marR="0" lvl="0" indent="0" algn="ctr" defTabSz="895049" fontAlgn="base">
                <a:spcBef>
                  <a:spcPct val="0"/>
                </a:spcBef>
                <a:spcAft>
                  <a:spcPts val="1200"/>
                </a:spcAft>
                <a:buClrTx/>
                <a:buSzTx/>
                <a:buFontTx/>
                <a:buNone/>
                <a:tabLst/>
                <a:defRPr>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defRPr>
              </a:lvl1pPr>
            </a:lstStyle>
            <a:p>
              <a:r>
                <a:rPr lang="en-US"/>
                <a:t>RAPID RESPONSE AND RECOVERY</a:t>
              </a:r>
            </a:p>
          </p:txBody>
        </p:sp>
        <p:grpSp>
          <p:nvGrpSpPr>
            <p:cNvPr id="8" name="Group 7">
              <a:extLst>
                <a:ext uri="{FF2B5EF4-FFF2-40B4-BE49-F238E27FC236}">
                  <a16:creationId xmlns:a16="http://schemas.microsoft.com/office/drawing/2014/main" id="{B30587C6-6A48-4905-8F80-07C572926DE2}"/>
                </a:ext>
              </a:extLst>
            </p:cNvPr>
            <p:cNvGrpSpPr/>
            <p:nvPr/>
          </p:nvGrpSpPr>
          <p:grpSpPr>
            <a:xfrm>
              <a:off x="6289680" y="2850392"/>
              <a:ext cx="1650738" cy="771304"/>
              <a:chOff x="6427110" y="2855496"/>
              <a:chExt cx="1513308" cy="707090"/>
            </a:xfrm>
          </p:grpSpPr>
          <p:sp>
            <p:nvSpPr>
              <p:cNvPr id="183" name="Hospital_E91D">
                <a:extLst>
                  <a:ext uri="{FF2B5EF4-FFF2-40B4-BE49-F238E27FC236}">
                    <a16:creationId xmlns:a16="http://schemas.microsoft.com/office/drawing/2014/main" id="{629BB9AB-A4C1-4960-9C7E-D39D2B5D7CB5}"/>
                  </a:ext>
                </a:extLst>
              </p:cNvPr>
              <p:cNvSpPr>
                <a:spLocks noChangeAspect="1" noEditPoints="1"/>
              </p:cNvSpPr>
              <p:nvPr/>
            </p:nvSpPr>
            <p:spPr bwMode="auto">
              <a:xfrm>
                <a:off x="7439461" y="3065676"/>
                <a:ext cx="500957" cy="434283"/>
              </a:xfrm>
              <a:custGeom>
                <a:avLst/>
                <a:gdLst>
                  <a:gd name="T0" fmla="*/ 3500 w 3750"/>
                  <a:gd name="T1" fmla="*/ 3250 h 3250"/>
                  <a:gd name="T2" fmla="*/ 250 w 3750"/>
                  <a:gd name="T3" fmla="*/ 3250 h 3250"/>
                  <a:gd name="T4" fmla="*/ 0 w 3750"/>
                  <a:gd name="T5" fmla="*/ 3000 h 3250"/>
                  <a:gd name="T6" fmla="*/ 0 w 3750"/>
                  <a:gd name="T7" fmla="*/ 750 h 3250"/>
                  <a:gd name="T8" fmla="*/ 250 w 3750"/>
                  <a:gd name="T9" fmla="*/ 500 h 3250"/>
                  <a:gd name="T10" fmla="*/ 3500 w 3750"/>
                  <a:gd name="T11" fmla="*/ 500 h 3250"/>
                  <a:gd name="T12" fmla="*/ 3750 w 3750"/>
                  <a:gd name="T13" fmla="*/ 750 h 3250"/>
                  <a:gd name="T14" fmla="*/ 3750 w 3750"/>
                  <a:gd name="T15" fmla="*/ 3000 h 3250"/>
                  <a:gd name="T16" fmla="*/ 3500 w 3750"/>
                  <a:gd name="T17" fmla="*/ 3250 h 3250"/>
                  <a:gd name="T18" fmla="*/ 2250 w 3750"/>
                  <a:gd name="T19" fmla="*/ 2750 h 3250"/>
                  <a:gd name="T20" fmla="*/ 2250 w 3750"/>
                  <a:gd name="T21" fmla="*/ 2250 h 3250"/>
                  <a:gd name="T22" fmla="*/ 2750 w 3750"/>
                  <a:gd name="T23" fmla="*/ 2250 h 3250"/>
                  <a:gd name="T24" fmla="*/ 2750 w 3750"/>
                  <a:gd name="T25" fmla="*/ 1500 h 3250"/>
                  <a:gd name="T26" fmla="*/ 2250 w 3750"/>
                  <a:gd name="T27" fmla="*/ 1500 h 3250"/>
                  <a:gd name="T28" fmla="*/ 2250 w 3750"/>
                  <a:gd name="T29" fmla="*/ 1000 h 3250"/>
                  <a:gd name="T30" fmla="*/ 1500 w 3750"/>
                  <a:gd name="T31" fmla="*/ 1000 h 3250"/>
                  <a:gd name="T32" fmla="*/ 1500 w 3750"/>
                  <a:gd name="T33" fmla="*/ 1500 h 3250"/>
                  <a:gd name="T34" fmla="*/ 1000 w 3750"/>
                  <a:gd name="T35" fmla="*/ 1500 h 3250"/>
                  <a:gd name="T36" fmla="*/ 1000 w 3750"/>
                  <a:gd name="T37" fmla="*/ 2250 h 3250"/>
                  <a:gd name="T38" fmla="*/ 1500 w 3750"/>
                  <a:gd name="T39" fmla="*/ 2250 h 3250"/>
                  <a:gd name="T40" fmla="*/ 1500 w 3750"/>
                  <a:gd name="T41" fmla="*/ 2750 h 3250"/>
                  <a:gd name="T42" fmla="*/ 2250 w 3750"/>
                  <a:gd name="T43" fmla="*/ 2750 h 3250"/>
                  <a:gd name="T44" fmla="*/ 2750 w 3750"/>
                  <a:gd name="T45" fmla="*/ 500 h 3250"/>
                  <a:gd name="T46" fmla="*/ 2750 w 3750"/>
                  <a:gd name="T47" fmla="*/ 2 h 3250"/>
                  <a:gd name="T48" fmla="*/ 2748 w 3750"/>
                  <a:gd name="T49" fmla="*/ 0 h 3250"/>
                  <a:gd name="T50" fmla="*/ 1002 w 3750"/>
                  <a:gd name="T51" fmla="*/ 0 h 3250"/>
                  <a:gd name="T52" fmla="*/ 1000 w 3750"/>
                  <a:gd name="T53" fmla="*/ 2 h 3250"/>
                  <a:gd name="T54" fmla="*/ 1000 w 3750"/>
                  <a:gd name="T55" fmla="*/ 500 h 3250"/>
                  <a:gd name="T56" fmla="*/ 2750 w 3750"/>
                  <a:gd name="T57" fmla="*/ 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50" h="3250">
                    <a:moveTo>
                      <a:pt x="3500" y="3250"/>
                    </a:moveTo>
                    <a:cubicBezTo>
                      <a:pt x="250" y="3250"/>
                      <a:pt x="250" y="3250"/>
                      <a:pt x="250" y="3250"/>
                    </a:cubicBezTo>
                    <a:cubicBezTo>
                      <a:pt x="112" y="3250"/>
                      <a:pt x="0" y="3138"/>
                      <a:pt x="0" y="3000"/>
                    </a:cubicBezTo>
                    <a:cubicBezTo>
                      <a:pt x="0" y="750"/>
                      <a:pt x="0" y="750"/>
                      <a:pt x="0" y="750"/>
                    </a:cubicBezTo>
                    <a:cubicBezTo>
                      <a:pt x="0" y="612"/>
                      <a:pt x="112" y="500"/>
                      <a:pt x="250" y="500"/>
                    </a:cubicBezTo>
                    <a:cubicBezTo>
                      <a:pt x="3500" y="500"/>
                      <a:pt x="3500" y="500"/>
                      <a:pt x="3500" y="500"/>
                    </a:cubicBezTo>
                    <a:cubicBezTo>
                      <a:pt x="3638" y="500"/>
                      <a:pt x="3750" y="612"/>
                      <a:pt x="3750" y="750"/>
                    </a:cubicBezTo>
                    <a:cubicBezTo>
                      <a:pt x="3750" y="3000"/>
                      <a:pt x="3750" y="3000"/>
                      <a:pt x="3750" y="3000"/>
                    </a:cubicBezTo>
                    <a:cubicBezTo>
                      <a:pt x="3750" y="3138"/>
                      <a:pt x="3638" y="3250"/>
                      <a:pt x="3500" y="3250"/>
                    </a:cubicBezTo>
                    <a:close/>
                    <a:moveTo>
                      <a:pt x="2250" y="2750"/>
                    </a:moveTo>
                    <a:cubicBezTo>
                      <a:pt x="2250" y="2250"/>
                      <a:pt x="2250" y="2250"/>
                      <a:pt x="2250" y="2250"/>
                    </a:cubicBezTo>
                    <a:cubicBezTo>
                      <a:pt x="2750" y="2250"/>
                      <a:pt x="2750" y="2250"/>
                      <a:pt x="2750" y="2250"/>
                    </a:cubicBezTo>
                    <a:cubicBezTo>
                      <a:pt x="2750" y="1500"/>
                      <a:pt x="2750" y="1500"/>
                      <a:pt x="2750" y="1500"/>
                    </a:cubicBezTo>
                    <a:cubicBezTo>
                      <a:pt x="2250" y="1500"/>
                      <a:pt x="2250" y="1500"/>
                      <a:pt x="2250" y="1500"/>
                    </a:cubicBezTo>
                    <a:cubicBezTo>
                      <a:pt x="2250" y="1000"/>
                      <a:pt x="2250" y="1000"/>
                      <a:pt x="2250" y="1000"/>
                    </a:cubicBezTo>
                    <a:cubicBezTo>
                      <a:pt x="1500" y="1000"/>
                      <a:pt x="1500" y="1000"/>
                      <a:pt x="1500" y="1000"/>
                    </a:cubicBezTo>
                    <a:cubicBezTo>
                      <a:pt x="1500" y="1500"/>
                      <a:pt x="1500" y="1500"/>
                      <a:pt x="1500" y="1500"/>
                    </a:cubicBezTo>
                    <a:cubicBezTo>
                      <a:pt x="1000" y="1500"/>
                      <a:pt x="1000" y="1500"/>
                      <a:pt x="1000" y="1500"/>
                    </a:cubicBezTo>
                    <a:cubicBezTo>
                      <a:pt x="1000" y="2250"/>
                      <a:pt x="1000" y="2250"/>
                      <a:pt x="1000" y="2250"/>
                    </a:cubicBezTo>
                    <a:cubicBezTo>
                      <a:pt x="1500" y="2250"/>
                      <a:pt x="1500" y="2250"/>
                      <a:pt x="1500" y="2250"/>
                    </a:cubicBezTo>
                    <a:cubicBezTo>
                      <a:pt x="1500" y="2750"/>
                      <a:pt x="1500" y="2750"/>
                      <a:pt x="1500" y="2750"/>
                    </a:cubicBezTo>
                    <a:lnTo>
                      <a:pt x="2250" y="2750"/>
                    </a:lnTo>
                    <a:close/>
                    <a:moveTo>
                      <a:pt x="2750" y="500"/>
                    </a:moveTo>
                    <a:cubicBezTo>
                      <a:pt x="2750" y="2"/>
                      <a:pt x="2750" y="2"/>
                      <a:pt x="2750" y="2"/>
                    </a:cubicBezTo>
                    <a:cubicBezTo>
                      <a:pt x="2750" y="1"/>
                      <a:pt x="2749" y="0"/>
                      <a:pt x="2748" y="0"/>
                    </a:cubicBezTo>
                    <a:cubicBezTo>
                      <a:pt x="1002" y="0"/>
                      <a:pt x="1002" y="0"/>
                      <a:pt x="1002" y="0"/>
                    </a:cubicBezTo>
                    <a:cubicBezTo>
                      <a:pt x="1001" y="0"/>
                      <a:pt x="1000" y="1"/>
                      <a:pt x="1000" y="2"/>
                    </a:cubicBezTo>
                    <a:cubicBezTo>
                      <a:pt x="1000" y="500"/>
                      <a:pt x="1000" y="500"/>
                      <a:pt x="1000" y="500"/>
                    </a:cubicBezTo>
                    <a:lnTo>
                      <a:pt x="2750" y="500"/>
                    </a:lnTo>
                    <a:close/>
                  </a:path>
                </a:pathLst>
              </a:custGeom>
              <a:noFill/>
              <a:ln w="31750" cap="sq">
                <a:solidFill>
                  <a:srgbClr val="E8112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6" name="monitor">
                <a:extLst>
                  <a:ext uri="{FF2B5EF4-FFF2-40B4-BE49-F238E27FC236}">
                    <a16:creationId xmlns:a16="http://schemas.microsoft.com/office/drawing/2014/main" id="{7C479003-B7E6-45CC-A660-AAB4062F86D3}"/>
                  </a:ext>
                </a:extLst>
              </p:cNvPr>
              <p:cNvSpPr>
                <a:spLocks noChangeAspect="1" noEditPoints="1"/>
              </p:cNvSpPr>
              <p:nvPr/>
            </p:nvSpPr>
            <p:spPr bwMode="auto">
              <a:xfrm>
                <a:off x="6427110" y="2943831"/>
                <a:ext cx="727378" cy="557458"/>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349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82" name="people_4">
                <a:extLst>
                  <a:ext uri="{FF2B5EF4-FFF2-40B4-BE49-F238E27FC236}">
                    <a16:creationId xmlns:a16="http://schemas.microsoft.com/office/drawing/2014/main" id="{967776DB-BE90-494D-B0A2-D143F286F35E}"/>
                  </a:ext>
                </a:extLst>
              </p:cNvPr>
              <p:cNvSpPr>
                <a:spLocks noChangeAspect="1" noEditPoints="1"/>
              </p:cNvSpPr>
              <p:nvPr/>
            </p:nvSpPr>
            <p:spPr bwMode="auto">
              <a:xfrm>
                <a:off x="6918109" y="2855496"/>
                <a:ext cx="632470" cy="70709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rgbClr val="EAEAEA"/>
              </a:solidFill>
              <a:ln w="412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sp>
        <p:nvSpPr>
          <p:cNvPr id="191" name="Rectangle 190">
            <a:extLst>
              <a:ext uri="{FF2B5EF4-FFF2-40B4-BE49-F238E27FC236}">
                <a16:creationId xmlns:a16="http://schemas.microsoft.com/office/drawing/2014/main" id="{9A6FFD22-99FA-465A-B1A1-12C9F0C5040A}"/>
              </a:ext>
            </a:extLst>
          </p:cNvPr>
          <p:cNvSpPr/>
          <p:nvPr/>
        </p:nvSpPr>
        <p:spPr>
          <a:xfrm>
            <a:off x="537985" y="1270835"/>
            <a:ext cx="7826969" cy="369332"/>
          </a:xfrm>
          <a:prstGeom prst="rect">
            <a:avLst/>
          </a:prstGeom>
        </p:spPr>
        <p:txBody>
          <a:bodyPr wrap="square">
            <a:spAutoFit/>
          </a:bodyPr>
          <a:lstStyle/>
          <a:p>
            <a:pPr lvl="0" defTabSz="914367">
              <a:lnSpc>
                <a:spcPct val="90000"/>
              </a:lnSpc>
              <a:spcBef>
                <a:spcPct val="20000"/>
              </a:spcBef>
              <a:buSzPct val="90000"/>
              <a:defRPr/>
            </a:pPr>
            <a:r>
              <a:rPr lang="en-US" sz="2000" b="1" kern="0">
                <a:gradFill>
                  <a:gsLst>
                    <a:gs pos="1250">
                      <a:schemeClr val="tx1"/>
                    </a:gs>
                    <a:gs pos="99000">
                      <a:schemeClr val="tx1"/>
                    </a:gs>
                  </a:gsLst>
                  <a:lin ang="5400000" scaled="0"/>
                </a:gradFill>
                <a:latin typeface="Segoe UI Semibold" panose="020B0702040204020203" pitchFamily="34" charset="0"/>
                <a:cs typeface="Segoe UI Semibold" panose="020B0702040204020203" pitchFamily="34" charset="0"/>
              </a:rPr>
              <a:t>Change the Defender’s Dilemma to an Attacker’s Dilemma</a:t>
            </a:r>
          </a:p>
        </p:txBody>
      </p:sp>
      <p:sp>
        <p:nvSpPr>
          <p:cNvPr id="193" name="plus">
            <a:extLst>
              <a:ext uri="{FF2B5EF4-FFF2-40B4-BE49-F238E27FC236}">
                <a16:creationId xmlns:a16="http://schemas.microsoft.com/office/drawing/2014/main" id="{72714A15-A5E8-405B-AF66-F0B5CE827D21}"/>
              </a:ext>
            </a:extLst>
          </p:cNvPr>
          <p:cNvSpPr>
            <a:spLocks noChangeAspect="1" noEditPoints="1"/>
          </p:cNvSpPr>
          <p:nvPr/>
        </p:nvSpPr>
        <p:spPr bwMode="auto">
          <a:xfrm>
            <a:off x="8420059" y="3425260"/>
            <a:ext cx="365760" cy="365760"/>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34925" cap="sq">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194" name="plus">
            <a:extLst>
              <a:ext uri="{FF2B5EF4-FFF2-40B4-BE49-F238E27FC236}">
                <a16:creationId xmlns:a16="http://schemas.microsoft.com/office/drawing/2014/main" id="{0DB661D9-77EC-4A2D-99F9-D74981BCAC6B}"/>
              </a:ext>
            </a:extLst>
          </p:cNvPr>
          <p:cNvSpPr>
            <a:spLocks noChangeAspect="1" noEditPoints="1"/>
          </p:cNvSpPr>
          <p:nvPr/>
        </p:nvSpPr>
        <p:spPr bwMode="auto">
          <a:xfrm>
            <a:off x="5613380" y="3425260"/>
            <a:ext cx="365760" cy="365760"/>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34925" cap="sq">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pic>
        <p:nvPicPr>
          <p:cNvPr id="14" name="Graphic 13">
            <a:extLst>
              <a:ext uri="{FF2B5EF4-FFF2-40B4-BE49-F238E27FC236}">
                <a16:creationId xmlns:a16="http://schemas.microsoft.com/office/drawing/2014/main" id="{296A89A2-6DD0-4277-8801-BE84B6BA30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32417" y="3522740"/>
            <a:ext cx="413976" cy="172490"/>
          </a:xfrm>
          <a:prstGeom prst="rect">
            <a:avLst/>
          </a:prstGeom>
        </p:spPr>
      </p:pic>
      <p:sp>
        <p:nvSpPr>
          <p:cNvPr id="3" name="Rectangle 2"/>
          <p:cNvSpPr/>
          <p:nvPr/>
        </p:nvSpPr>
        <p:spPr bwMode="auto">
          <a:xfrm>
            <a:off x="8307469" y="2660991"/>
            <a:ext cx="3241829" cy="2068477"/>
          </a:xfrm>
          <a:prstGeom prst="rect">
            <a:avLst/>
          </a:prstGeom>
          <a:solidFill>
            <a:srgbClr val="EAEAEA">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39630367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94"/>
                                        </p:tgtEl>
                                        <p:attrNameLst>
                                          <p:attrName>style.visibility</p:attrName>
                                        </p:attrNameLst>
                                      </p:cBhvr>
                                      <p:to>
                                        <p:strVal val="visible"/>
                                      </p:to>
                                    </p:set>
                                    <p:animEffect transition="in" filter="fade">
                                      <p:cBhvr>
                                        <p:cTn id="20" dur="500"/>
                                        <p:tgtEl>
                                          <p:spTgt spid="19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93"/>
                                        </p:tgtEl>
                                        <p:attrNameLst>
                                          <p:attrName>style.visibility</p:attrName>
                                        </p:attrNameLst>
                                      </p:cBhvr>
                                      <p:to>
                                        <p:strVal val="visible"/>
                                      </p:to>
                                    </p:set>
                                    <p:animEffect transition="in" filter="fade">
                                      <p:cBhvr>
                                        <p:cTn id="29" dur="500"/>
                                        <p:tgtEl>
                                          <p:spTgt spid="19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animBg="1"/>
      <p:bldP spid="194"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 name="TextBox 26"/>
          <p:cNvSpPr txBox="1"/>
          <p:nvPr/>
        </p:nvSpPr>
        <p:spPr>
          <a:xfrm>
            <a:off x="500976" y="5317327"/>
            <a:ext cx="10611435" cy="1335750"/>
          </a:xfrm>
          <a:prstGeom prst="rect">
            <a:avLst/>
          </a:prstGeom>
          <a:noFill/>
        </p:spPr>
        <p:txBody>
          <a:bodyPr wrap="square" lIns="182880" tIns="146304" rIns="182880" bIns="146304" rtlCol="0">
            <a:spAutoFit/>
          </a:bodyPr>
          <a:lstStyle/>
          <a:p>
            <a:pPr>
              <a:lnSpc>
                <a:spcPct val="90000"/>
              </a:lnSpc>
              <a:spcAft>
                <a:spcPts val="600"/>
              </a:spcAft>
            </a:pPr>
            <a:r>
              <a:rPr lang="en-US" sz="1600" b="1" dirty="0">
                <a:gradFill>
                  <a:gsLst>
                    <a:gs pos="1250">
                      <a:schemeClr val="tx1"/>
                    </a:gs>
                    <a:gs pos="100000">
                      <a:schemeClr val="tx1"/>
                    </a:gs>
                  </a:gsLst>
                  <a:lin ang="5400000" scaled="0"/>
                </a:gradFill>
              </a:rPr>
              <a:t>Note:</a:t>
            </a:r>
            <a:r>
              <a:rPr lang="en-US" sz="1600" dirty="0">
                <a:gradFill>
                  <a:gsLst>
                    <a:gs pos="1250">
                      <a:schemeClr val="tx1"/>
                    </a:gs>
                    <a:gs pos="100000">
                      <a:schemeClr val="tx1"/>
                    </a:gs>
                  </a:gsLst>
                  <a:lin ang="5400000" scaled="0"/>
                </a:gradFill>
              </a:rPr>
              <a:t> For-profit attackers generally follow rational economic behavior and favor cheaper/available attacks. Advanced attacks (exceptions) are expected if:</a:t>
            </a:r>
          </a:p>
          <a:p>
            <a:pPr marL="285750" indent="-285750">
              <a:lnSpc>
                <a:spcPct val="90000"/>
              </a:lnSpc>
              <a:spcAft>
                <a:spcPts val="600"/>
              </a:spcAft>
              <a:buFont typeface="Arial" panose="020B0604020202020204" pitchFamily="34" charset="0"/>
              <a:buChar char="•"/>
            </a:pPr>
            <a:r>
              <a:rPr lang="en-US" sz="1600" dirty="0">
                <a:gradFill>
                  <a:gsLst>
                    <a:gs pos="1250">
                      <a:schemeClr val="tx1"/>
                    </a:gs>
                    <a:gs pos="100000">
                      <a:schemeClr val="tx1"/>
                    </a:gs>
                  </a:gsLst>
                  <a:lin ang="5400000" scaled="0"/>
                </a:gradFill>
              </a:rPr>
              <a:t>Low cost attacks are mitigated and criminals value assets/objectives sufficient to invest more</a:t>
            </a:r>
          </a:p>
          <a:p>
            <a:pPr marL="285750" indent="-285750">
              <a:lnSpc>
                <a:spcPct val="90000"/>
              </a:lnSpc>
              <a:spcAft>
                <a:spcPts val="600"/>
              </a:spcAft>
              <a:buFont typeface="Arial" panose="020B0604020202020204" pitchFamily="34" charset="0"/>
              <a:buChar char="•"/>
            </a:pPr>
            <a:r>
              <a:rPr lang="en-US" sz="1600" dirty="0">
                <a:gradFill>
                  <a:gsLst>
                    <a:gs pos="1250">
                      <a:schemeClr val="tx1"/>
                    </a:gs>
                    <a:gs pos="100000">
                      <a:schemeClr val="tx1"/>
                    </a:gs>
                  </a:gsLst>
                  <a:lin ang="5400000" scaled="0"/>
                </a:gradFill>
              </a:rPr>
              <a:t>Advanced nation state actors target your organization (and already have library of advanced techniques)</a:t>
            </a:r>
          </a:p>
        </p:txBody>
      </p:sp>
      <p:sp>
        <p:nvSpPr>
          <p:cNvPr id="2" name="Title 1"/>
          <p:cNvSpPr>
            <a:spLocks noGrp="1"/>
          </p:cNvSpPr>
          <p:nvPr>
            <p:ph type="title"/>
          </p:nvPr>
        </p:nvSpPr>
        <p:spPr>
          <a:xfrm>
            <a:off x="588263" y="457201"/>
            <a:ext cx="11018520" cy="553999"/>
          </a:xfrm>
        </p:spPr>
        <p:txBody>
          <a:bodyPr/>
          <a:lstStyle/>
          <a:p>
            <a:r>
              <a:rPr lang="en-US"/>
              <a:t>Cost of Attack Examples</a:t>
            </a:r>
          </a:p>
        </p:txBody>
      </p:sp>
      <p:sp>
        <p:nvSpPr>
          <p:cNvPr id="5" name="Rectangle 4"/>
          <p:cNvSpPr/>
          <p:nvPr/>
        </p:nvSpPr>
        <p:spPr>
          <a:xfrm>
            <a:off x="6664543" y="3744583"/>
            <a:ext cx="3398029" cy="523220"/>
          </a:xfrm>
          <a:prstGeom prst="rect">
            <a:avLst/>
          </a:prstGeom>
        </p:spPr>
        <p:txBody>
          <a:bodyPr wrap="square">
            <a:spAutoFit/>
          </a:bodyPr>
          <a:lstStyle/>
          <a:p>
            <a:pPr marL="342835" lvl="1" defTabSz="932719">
              <a:spcBef>
                <a:spcPct val="20000"/>
              </a:spcBef>
              <a:buSzPct val="90000"/>
            </a:pPr>
            <a:r>
              <a:rPr lang="en-US" sz="1400" b="1">
                <a:gradFill>
                  <a:gsLst>
                    <a:gs pos="1250">
                      <a:srgbClr val="002948"/>
                    </a:gs>
                    <a:gs pos="100000">
                      <a:srgbClr val="002948"/>
                    </a:gs>
                  </a:gsLst>
                  <a:lin ang="5400000" scaled="0"/>
                </a:gradFill>
                <a:latin typeface="Segoe UI Semibold" panose="020B0702040204020203" pitchFamily="34" charset="0"/>
                <a:cs typeface="Segoe UI Semibold" panose="020B0702040204020203" pitchFamily="34" charset="0"/>
              </a:rPr>
              <a:t>Zero day vulnerabilities in</a:t>
            </a:r>
            <a:br>
              <a:rPr lang="en-US" sz="1400" b="1">
                <a:gradFill>
                  <a:gsLst>
                    <a:gs pos="1250">
                      <a:srgbClr val="002948"/>
                    </a:gs>
                    <a:gs pos="100000">
                      <a:srgbClr val="002948"/>
                    </a:gs>
                  </a:gsLst>
                  <a:lin ang="5400000" scaled="0"/>
                </a:gradFill>
                <a:latin typeface="Segoe UI Semibold" panose="020B0702040204020203" pitchFamily="34" charset="0"/>
                <a:cs typeface="Segoe UI Semibold" panose="020B0702040204020203" pitchFamily="34" charset="0"/>
              </a:rPr>
            </a:br>
            <a:r>
              <a:rPr lang="en-US" sz="1400" b="1">
                <a:gradFill>
                  <a:gsLst>
                    <a:gs pos="1250">
                      <a:srgbClr val="002948"/>
                    </a:gs>
                    <a:gs pos="100000">
                      <a:srgbClr val="002948"/>
                    </a:gs>
                  </a:gsLst>
                  <a:lin ang="5400000" scaled="0"/>
                </a:gradFill>
                <a:latin typeface="Segoe UI Semibold" panose="020B0702040204020203" pitchFamily="34" charset="0"/>
                <a:cs typeface="Segoe UI Semibold" panose="020B0702040204020203" pitchFamily="34" charset="0"/>
              </a:rPr>
              <a:t>common software/protocols</a:t>
            </a:r>
          </a:p>
        </p:txBody>
      </p:sp>
      <p:sp>
        <p:nvSpPr>
          <p:cNvPr id="26" name="Rectangle 25"/>
          <p:cNvSpPr/>
          <p:nvPr/>
        </p:nvSpPr>
        <p:spPr>
          <a:xfrm>
            <a:off x="1478756" y="1325175"/>
            <a:ext cx="5443196" cy="307777"/>
          </a:xfrm>
          <a:prstGeom prst="rect">
            <a:avLst/>
          </a:prstGeom>
        </p:spPr>
        <p:txBody>
          <a:bodyPr wrap="square">
            <a:spAutoFit/>
          </a:bodyPr>
          <a:lstStyle/>
          <a:p>
            <a:pPr marL="342835" lvl="1" defTabSz="932719">
              <a:spcBef>
                <a:spcPct val="20000"/>
              </a:spcBef>
              <a:buSzPct val="90000"/>
            </a:pPr>
            <a:r>
              <a:rPr lang="en-US" sz="1400" b="1">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Attack techniques observed in your environment </a:t>
            </a:r>
          </a:p>
        </p:txBody>
      </p:sp>
      <p:sp>
        <p:nvSpPr>
          <p:cNvPr id="29" name="Rectangle 28"/>
          <p:cNvSpPr/>
          <p:nvPr/>
        </p:nvSpPr>
        <p:spPr>
          <a:xfrm>
            <a:off x="3198767" y="2609912"/>
            <a:ext cx="3793154" cy="523220"/>
          </a:xfrm>
          <a:prstGeom prst="rect">
            <a:avLst/>
          </a:prstGeom>
        </p:spPr>
        <p:txBody>
          <a:bodyPr wrap="none">
            <a:spAutoFit/>
          </a:bodyPr>
          <a:lstStyle/>
          <a:p>
            <a:pPr marL="342835" lvl="1" defTabSz="932719">
              <a:spcBef>
                <a:spcPct val="20000"/>
              </a:spcBef>
              <a:buSzPct val="90000"/>
            </a:pPr>
            <a:r>
              <a:rPr lang="en-US" sz="1400" b="1">
                <a:gradFill>
                  <a:gsLst>
                    <a:gs pos="1250">
                      <a:schemeClr val="accent1">
                        <a:lumMod val="50000"/>
                      </a:schemeClr>
                    </a:gs>
                    <a:gs pos="100000">
                      <a:schemeClr val="accent1">
                        <a:lumMod val="50000"/>
                      </a:schemeClr>
                    </a:gs>
                  </a:gsLst>
                  <a:lin ang="5400000" scaled="0"/>
                </a:gradFill>
                <a:latin typeface="Segoe UI Semibold" panose="020B0702040204020203" pitchFamily="34" charset="0"/>
                <a:cs typeface="Segoe UI Semibold" panose="020B0702040204020203" pitchFamily="34" charset="0"/>
              </a:rPr>
              <a:t>Freely available tools/techniques </a:t>
            </a:r>
            <a:br>
              <a:rPr lang="en-US" sz="1400" b="1">
                <a:gradFill>
                  <a:gsLst>
                    <a:gs pos="1250">
                      <a:schemeClr val="accent1">
                        <a:lumMod val="50000"/>
                      </a:schemeClr>
                    </a:gs>
                    <a:gs pos="100000">
                      <a:schemeClr val="accent1">
                        <a:lumMod val="50000"/>
                      </a:schemeClr>
                    </a:gs>
                  </a:gsLst>
                  <a:lin ang="5400000" scaled="0"/>
                </a:gradFill>
                <a:latin typeface="Segoe UI Semibold" panose="020B0702040204020203" pitchFamily="34" charset="0"/>
                <a:cs typeface="Segoe UI Semibold" panose="020B0702040204020203" pitchFamily="34" charset="0"/>
              </a:rPr>
            </a:br>
            <a:r>
              <a:rPr lang="en-US" sz="1400" b="1">
                <a:gradFill>
                  <a:gsLst>
                    <a:gs pos="1250">
                      <a:schemeClr val="accent1">
                        <a:lumMod val="50000"/>
                      </a:schemeClr>
                    </a:gs>
                    <a:gs pos="100000">
                      <a:schemeClr val="accent1">
                        <a:lumMod val="50000"/>
                      </a:schemeClr>
                    </a:gs>
                  </a:gsLst>
                  <a:lin ang="5400000" scaled="0"/>
                </a:gradFill>
                <a:latin typeface="Segoe UI Semibold" panose="020B0702040204020203" pitchFamily="34" charset="0"/>
                <a:cs typeface="Segoe UI Semibold" panose="020B0702040204020203" pitchFamily="34" charset="0"/>
              </a:rPr>
              <a:t>(credential theft, exploits in Metasploit) </a:t>
            </a:r>
          </a:p>
        </p:txBody>
      </p:sp>
      <p:sp>
        <p:nvSpPr>
          <p:cNvPr id="31" name="Rectangle 30"/>
          <p:cNvSpPr/>
          <p:nvPr/>
        </p:nvSpPr>
        <p:spPr>
          <a:xfrm>
            <a:off x="9155687" y="3903359"/>
            <a:ext cx="2903936" cy="523220"/>
          </a:xfrm>
          <a:prstGeom prst="rect">
            <a:avLst/>
          </a:prstGeom>
        </p:spPr>
        <p:txBody>
          <a:bodyPr wrap="square">
            <a:spAutoFit/>
          </a:bodyPr>
          <a:lstStyle/>
          <a:p>
            <a:pPr marL="342835" lvl="1" defTabSz="932719">
              <a:spcBef>
                <a:spcPct val="20000"/>
              </a:spcBef>
              <a:buSzPct val="90000"/>
            </a:pPr>
            <a:r>
              <a:rPr lang="en-US" sz="1400" b="1">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Zero day vulnerabilities in </a:t>
            </a:r>
            <a:br>
              <a:rPr lang="en-US" sz="1400" b="1">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br>
            <a:r>
              <a:rPr lang="en-US" sz="1400" b="1">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specialized protocols/devices</a:t>
            </a:r>
          </a:p>
        </p:txBody>
      </p:sp>
      <p:sp>
        <p:nvSpPr>
          <p:cNvPr id="15" name="Rectangle 14"/>
          <p:cNvSpPr/>
          <p:nvPr/>
        </p:nvSpPr>
        <p:spPr>
          <a:xfrm>
            <a:off x="2459926" y="1720718"/>
            <a:ext cx="3478325" cy="307777"/>
          </a:xfrm>
          <a:prstGeom prst="rect">
            <a:avLst/>
          </a:prstGeom>
        </p:spPr>
        <p:txBody>
          <a:bodyPr wrap="none">
            <a:spAutoFit/>
          </a:bodyPr>
          <a:lstStyle/>
          <a:p>
            <a:pPr marL="342835" lvl="1" defTabSz="932719">
              <a:spcBef>
                <a:spcPct val="20000"/>
              </a:spcBef>
              <a:buSzPct val="90000"/>
            </a:pPr>
            <a:r>
              <a:rPr lang="en-US" sz="1400" b="1">
                <a:gradFill>
                  <a:gsLst>
                    <a:gs pos="1250">
                      <a:schemeClr val="accent1">
                        <a:lumMod val="75000"/>
                      </a:schemeClr>
                    </a:gs>
                    <a:gs pos="100000">
                      <a:schemeClr val="accent1">
                        <a:lumMod val="75000"/>
                      </a:schemeClr>
                    </a:gs>
                  </a:gsLst>
                  <a:lin ang="5400000" scaled="0"/>
                </a:gradFill>
                <a:latin typeface="Segoe UI Semibold" panose="020B0702040204020203" pitchFamily="34" charset="0"/>
                <a:cs typeface="Segoe UI Semibold" panose="020B0702040204020203" pitchFamily="34" charset="0"/>
              </a:rPr>
              <a:t>Attack kits and Malware as a Service</a:t>
            </a:r>
          </a:p>
        </p:txBody>
      </p:sp>
      <p:cxnSp>
        <p:nvCxnSpPr>
          <p:cNvPr id="6" name="Straight Connector 5">
            <a:extLst>
              <a:ext uri="{FF2B5EF4-FFF2-40B4-BE49-F238E27FC236}">
                <a16:creationId xmlns:a16="http://schemas.microsoft.com/office/drawing/2014/main" id="{79F91F7E-A4CB-4183-98E1-7390618A5267}"/>
              </a:ext>
            </a:extLst>
          </p:cNvPr>
          <p:cNvCxnSpPr>
            <a:cxnSpLocks/>
          </p:cNvCxnSpPr>
          <p:nvPr/>
        </p:nvCxnSpPr>
        <p:spPr>
          <a:xfrm>
            <a:off x="1432203" y="4617644"/>
            <a:ext cx="10059037" cy="0"/>
          </a:xfrm>
          <a:prstGeom prst="line">
            <a:avLst/>
          </a:prstGeom>
          <a:ln w="15875">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9C7B3A6F-546D-4F5F-9AAD-FC5F1CC9AFBF}"/>
              </a:ext>
            </a:extLst>
          </p:cNvPr>
          <p:cNvGrpSpPr/>
          <p:nvPr/>
        </p:nvGrpSpPr>
        <p:grpSpPr>
          <a:xfrm>
            <a:off x="2459926" y="4695701"/>
            <a:ext cx="1395592" cy="517065"/>
            <a:chOff x="1785369" y="4472618"/>
            <a:chExt cx="1395592" cy="517065"/>
          </a:xfrm>
        </p:grpSpPr>
        <p:sp>
          <p:nvSpPr>
            <p:cNvPr id="24" name="TextBox 23"/>
            <p:cNvSpPr txBox="1"/>
            <p:nvPr/>
          </p:nvSpPr>
          <p:spPr>
            <a:xfrm>
              <a:off x="1867460" y="4472618"/>
              <a:ext cx="1313501" cy="517065"/>
            </a:xfrm>
            <a:prstGeom prst="rect">
              <a:avLst/>
            </a:prstGeom>
            <a:noFill/>
          </p:spPr>
          <p:txBody>
            <a:bodyPr wrap="none" lIns="182880" tIns="146304" rIns="182880" bIns="146304" rtlCol="0">
              <a:spAutoFit/>
            </a:bodyPr>
            <a:lstStyle/>
            <a:p>
              <a:pPr>
                <a:lnSpc>
                  <a:spcPct val="90000"/>
                </a:lnSpc>
                <a:spcAft>
                  <a:spcPts val="600"/>
                </a:spcAft>
              </a:pPr>
              <a:r>
                <a:rPr lang="en-US" sz="1600">
                  <a:gradFill>
                    <a:gsLst>
                      <a:gs pos="0">
                        <a:schemeClr val="accent1"/>
                      </a:gs>
                      <a:gs pos="100000">
                        <a:schemeClr val="accent1"/>
                      </a:gs>
                    </a:gsLst>
                    <a:lin ang="5400000" scaled="1"/>
                  </a:gradFill>
                  <a:latin typeface="Segoe UI Black" panose="020B0A02040204020203" pitchFamily="34" charset="0"/>
                  <a:ea typeface="Segoe UI Black" panose="020B0A02040204020203" pitchFamily="34" charset="0"/>
                  <a:cs typeface="Segoe UI Black" panose="020B0A02040204020203" pitchFamily="34" charset="0"/>
                </a:rPr>
                <a:t>Low cost </a:t>
              </a:r>
            </a:p>
          </p:txBody>
        </p:sp>
        <p:sp>
          <p:nvSpPr>
            <p:cNvPr id="30" name="Money_3">
              <a:extLst>
                <a:ext uri="{FF2B5EF4-FFF2-40B4-BE49-F238E27FC236}">
                  <a16:creationId xmlns:a16="http://schemas.microsoft.com/office/drawing/2014/main" id="{36CE67DF-6C61-4089-973D-2FBC7FDA6C8A}"/>
                </a:ext>
              </a:extLst>
            </p:cNvPr>
            <p:cNvSpPr>
              <a:spLocks noChangeAspect="1" noEditPoints="1"/>
            </p:cNvSpPr>
            <p:nvPr/>
          </p:nvSpPr>
          <p:spPr bwMode="auto">
            <a:xfrm>
              <a:off x="1785369" y="4575992"/>
              <a:ext cx="182880" cy="331054"/>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4" name="Group 3">
            <a:extLst>
              <a:ext uri="{FF2B5EF4-FFF2-40B4-BE49-F238E27FC236}">
                <a16:creationId xmlns:a16="http://schemas.microsoft.com/office/drawing/2014/main" id="{E42D57C4-5904-4848-94B3-C7C65EA2F73E}"/>
              </a:ext>
            </a:extLst>
          </p:cNvPr>
          <p:cNvGrpSpPr/>
          <p:nvPr/>
        </p:nvGrpSpPr>
        <p:grpSpPr>
          <a:xfrm>
            <a:off x="9447595" y="4617644"/>
            <a:ext cx="1664816" cy="517065"/>
            <a:chOff x="8773038" y="4394561"/>
            <a:chExt cx="1664816" cy="517065"/>
          </a:xfrm>
        </p:grpSpPr>
        <p:sp>
          <p:nvSpPr>
            <p:cNvPr id="25" name="TextBox 24"/>
            <p:cNvSpPr txBox="1"/>
            <p:nvPr/>
          </p:nvSpPr>
          <p:spPr>
            <a:xfrm>
              <a:off x="9109926" y="4394561"/>
              <a:ext cx="1327928" cy="517065"/>
            </a:xfrm>
            <a:prstGeom prst="rect">
              <a:avLst/>
            </a:prstGeom>
            <a:noFill/>
          </p:spPr>
          <p:txBody>
            <a:bodyPr wrap="none" lIns="182880" tIns="146304" rIns="182880" bIns="146304" rtlCol="0">
              <a:spAutoFit/>
            </a:bodyPr>
            <a:lstStyle/>
            <a:p>
              <a:pPr>
                <a:lnSpc>
                  <a:spcPct val="90000"/>
                </a:lnSpc>
                <a:spcAft>
                  <a:spcPts val="600"/>
                </a:spcAft>
              </a:pPr>
              <a:r>
                <a:rPr lang="en-US" sz="1600">
                  <a:gradFill>
                    <a:gsLst>
                      <a:gs pos="0">
                        <a:schemeClr val="tx1"/>
                      </a:gs>
                      <a:gs pos="100000">
                        <a:schemeClr val="tx1"/>
                      </a:gs>
                    </a:gsLst>
                    <a:lin ang="5400000" scaled="1"/>
                  </a:gradFill>
                  <a:latin typeface="Segoe UI Black" panose="020B0A02040204020203" pitchFamily="34" charset="0"/>
                  <a:ea typeface="Segoe UI Black" panose="020B0A02040204020203" pitchFamily="34" charset="0"/>
                  <a:cs typeface="Segoe UI Black" panose="020B0A02040204020203" pitchFamily="34" charset="0"/>
                </a:rPr>
                <a:t>High cost</a:t>
              </a:r>
            </a:p>
          </p:txBody>
        </p:sp>
        <p:sp>
          <p:nvSpPr>
            <p:cNvPr id="28" name="Money_3">
              <a:extLst>
                <a:ext uri="{FF2B5EF4-FFF2-40B4-BE49-F238E27FC236}">
                  <a16:creationId xmlns:a16="http://schemas.microsoft.com/office/drawing/2014/main" id="{869FC25C-E052-4CE9-B85E-658F32ED6757}"/>
                </a:ext>
              </a:extLst>
            </p:cNvPr>
            <p:cNvSpPr>
              <a:spLocks noChangeAspect="1" noEditPoints="1"/>
            </p:cNvSpPr>
            <p:nvPr/>
          </p:nvSpPr>
          <p:spPr bwMode="auto">
            <a:xfrm>
              <a:off x="9016162" y="4535649"/>
              <a:ext cx="151539" cy="274320"/>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317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2" name="Money_3">
              <a:extLst>
                <a:ext uri="{FF2B5EF4-FFF2-40B4-BE49-F238E27FC236}">
                  <a16:creationId xmlns:a16="http://schemas.microsoft.com/office/drawing/2014/main" id="{1B84CD04-1EFE-44C0-8C52-95D18FC145BC}"/>
                </a:ext>
              </a:extLst>
            </p:cNvPr>
            <p:cNvSpPr>
              <a:spLocks noChangeAspect="1" noEditPoints="1"/>
            </p:cNvSpPr>
            <p:nvPr/>
          </p:nvSpPr>
          <p:spPr bwMode="auto">
            <a:xfrm>
              <a:off x="8773038" y="4535649"/>
              <a:ext cx="151539" cy="274320"/>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317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9" name="Freeform: Shape 8">
            <a:extLst>
              <a:ext uri="{FF2B5EF4-FFF2-40B4-BE49-F238E27FC236}">
                <a16:creationId xmlns:a16="http://schemas.microsoft.com/office/drawing/2014/main" id="{DB46A0EC-6521-4140-BEE1-1ACF9F05ADBB}"/>
              </a:ext>
            </a:extLst>
          </p:cNvPr>
          <p:cNvSpPr/>
          <p:nvPr/>
        </p:nvSpPr>
        <p:spPr bwMode="auto">
          <a:xfrm>
            <a:off x="1798669" y="1741428"/>
            <a:ext cx="9675931" cy="2740915"/>
          </a:xfrm>
          <a:custGeom>
            <a:avLst/>
            <a:gdLst>
              <a:gd name="connsiteX0" fmla="*/ 0 w 9389327"/>
              <a:gd name="connsiteY0" fmla="*/ 2475870 h 2542734"/>
              <a:gd name="connsiteX1" fmla="*/ 1226634 w 9389327"/>
              <a:gd name="connsiteY1" fmla="*/ 299 h 2542734"/>
              <a:gd name="connsiteX2" fmla="*/ 2821259 w 9389327"/>
              <a:gd name="connsiteY2" fmla="*/ 2308602 h 2542734"/>
              <a:gd name="connsiteX3" fmla="*/ 9389327 w 9389327"/>
              <a:gd name="connsiteY3" fmla="*/ 2464719 h 2542734"/>
              <a:gd name="connsiteX0" fmla="*/ 0 w 9734101"/>
              <a:gd name="connsiteY0" fmla="*/ 2596361 h 2596361"/>
              <a:gd name="connsiteX1" fmla="*/ 1571408 w 9734101"/>
              <a:gd name="connsiteY1" fmla="*/ 868 h 2596361"/>
              <a:gd name="connsiteX2" fmla="*/ 3166033 w 9734101"/>
              <a:gd name="connsiteY2" fmla="*/ 2309171 h 2596361"/>
              <a:gd name="connsiteX3" fmla="*/ 9734101 w 9734101"/>
              <a:gd name="connsiteY3" fmla="*/ 2465288 h 2596361"/>
              <a:gd name="connsiteX0" fmla="*/ 0 w 9734101"/>
              <a:gd name="connsiteY0" fmla="*/ 2595881 h 2595881"/>
              <a:gd name="connsiteX1" fmla="*/ 1571408 w 9734101"/>
              <a:gd name="connsiteY1" fmla="*/ 388 h 2595881"/>
              <a:gd name="connsiteX2" fmla="*/ 3166033 w 9734101"/>
              <a:gd name="connsiteY2" fmla="*/ 2308691 h 2595881"/>
              <a:gd name="connsiteX3" fmla="*/ 9734101 w 9734101"/>
              <a:gd name="connsiteY3" fmla="*/ 2464808 h 2595881"/>
              <a:gd name="connsiteX0" fmla="*/ 0 w 9734101"/>
              <a:gd name="connsiteY0" fmla="*/ 2596459 h 2596459"/>
              <a:gd name="connsiteX1" fmla="*/ 1571408 w 9734101"/>
              <a:gd name="connsiteY1" fmla="*/ 966 h 2596459"/>
              <a:gd name="connsiteX2" fmla="*/ 4725010 w 9734101"/>
              <a:gd name="connsiteY2" fmla="*/ 2294278 h 2596459"/>
              <a:gd name="connsiteX3" fmla="*/ 9734101 w 9734101"/>
              <a:gd name="connsiteY3" fmla="*/ 2465386 h 2596459"/>
              <a:gd name="connsiteX0" fmla="*/ 0 w 9734101"/>
              <a:gd name="connsiteY0" fmla="*/ 2431640 h 2431640"/>
              <a:gd name="connsiteX1" fmla="*/ 1466477 w 9734101"/>
              <a:gd name="connsiteY1" fmla="*/ 1039 h 2431640"/>
              <a:gd name="connsiteX2" fmla="*/ 4725010 w 9734101"/>
              <a:gd name="connsiteY2" fmla="*/ 2129459 h 2431640"/>
              <a:gd name="connsiteX3" fmla="*/ 9734101 w 9734101"/>
              <a:gd name="connsiteY3" fmla="*/ 2300567 h 2431640"/>
              <a:gd name="connsiteX0" fmla="*/ 0 w 9734101"/>
              <a:gd name="connsiteY0" fmla="*/ 2430614 h 2430614"/>
              <a:gd name="connsiteX1" fmla="*/ 1466477 w 9734101"/>
              <a:gd name="connsiteY1" fmla="*/ 13 h 2430614"/>
              <a:gd name="connsiteX2" fmla="*/ 4725010 w 9734101"/>
              <a:gd name="connsiteY2" fmla="*/ 2128433 h 2430614"/>
              <a:gd name="connsiteX3" fmla="*/ 9734101 w 9734101"/>
              <a:gd name="connsiteY3" fmla="*/ 2299541 h 2430614"/>
              <a:gd name="connsiteX0" fmla="*/ 0 w 9719111"/>
              <a:gd name="connsiteY0" fmla="*/ 2430614 h 2430614"/>
              <a:gd name="connsiteX1" fmla="*/ 1466477 w 9719111"/>
              <a:gd name="connsiteY1" fmla="*/ 13 h 2430614"/>
              <a:gd name="connsiteX2" fmla="*/ 4725010 w 9719111"/>
              <a:gd name="connsiteY2" fmla="*/ 2128433 h 2430614"/>
              <a:gd name="connsiteX3" fmla="*/ 9719111 w 9719111"/>
              <a:gd name="connsiteY3" fmla="*/ 2374492 h 2430614"/>
              <a:gd name="connsiteX0" fmla="*/ 0 w 9719111"/>
              <a:gd name="connsiteY0" fmla="*/ 2325684 h 2325684"/>
              <a:gd name="connsiteX1" fmla="*/ 1616379 w 9719111"/>
              <a:gd name="connsiteY1" fmla="*/ 14 h 2325684"/>
              <a:gd name="connsiteX2" fmla="*/ 4725010 w 9719111"/>
              <a:gd name="connsiteY2" fmla="*/ 2023503 h 2325684"/>
              <a:gd name="connsiteX3" fmla="*/ 9719111 w 9719111"/>
              <a:gd name="connsiteY3" fmla="*/ 2269562 h 2325684"/>
              <a:gd name="connsiteX0" fmla="*/ 0 w 9719111"/>
              <a:gd name="connsiteY0" fmla="*/ 2325684 h 2325684"/>
              <a:gd name="connsiteX1" fmla="*/ 1616379 w 9719111"/>
              <a:gd name="connsiteY1" fmla="*/ 14 h 2325684"/>
              <a:gd name="connsiteX2" fmla="*/ 4725010 w 9719111"/>
              <a:gd name="connsiteY2" fmla="*/ 2023503 h 2325684"/>
              <a:gd name="connsiteX3" fmla="*/ 9719111 w 9719111"/>
              <a:gd name="connsiteY3" fmla="*/ 2269562 h 2325684"/>
              <a:gd name="connsiteX0" fmla="*/ 0 w 9719111"/>
              <a:gd name="connsiteY0" fmla="*/ 2340673 h 2340673"/>
              <a:gd name="connsiteX1" fmla="*/ 1196654 w 9719111"/>
              <a:gd name="connsiteY1" fmla="*/ 13 h 2340673"/>
              <a:gd name="connsiteX2" fmla="*/ 4725010 w 9719111"/>
              <a:gd name="connsiteY2" fmla="*/ 2038492 h 2340673"/>
              <a:gd name="connsiteX3" fmla="*/ 9719111 w 9719111"/>
              <a:gd name="connsiteY3" fmla="*/ 2284551 h 2340673"/>
              <a:gd name="connsiteX0" fmla="*/ 0 w 9719111"/>
              <a:gd name="connsiteY0" fmla="*/ 2340720 h 2340720"/>
              <a:gd name="connsiteX1" fmla="*/ 1196654 w 9719111"/>
              <a:gd name="connsiteY1" fmla="*/ 60 h 2340720"/>
              <a:gd name="connsiteX2" fmla="*/ 4725010 w 9719111"/>
              <a:gd name="connsiteY2" fmla="*/ 2038539 h 2340720"/>
              <a:gd name="connsiteX3" fmla="*/ 9719111 w 9719111"/>
              <a:gd name="connsiteY3" fmla="*/ 2284598 h 2340720"/>
              <a:gd name="connsiteX0" fmla="*/ 0 w 9719111"/>
              <a:gd name="connsiteY0" fmla="*/ 2310742 h 2310742"/>
              <a:gd name="connsiteX1" fmla="*/ 1526438 w 9719111"/>
              <a:gd name="connsiteY1" fmla="*/ 63 h 2310742"/>
              <a:gd name="connsiteX2" fmla="*/ 4725010 w 9719111"/>
              <a:gd name="connsiteY2" fmla="*/ 2008561 h 2310742"/>
              <a:gd name="connsiteX3" fmla="*/ 9719111 w 9719111"/>
              <a:gd name="connsiteY3" fmla="*/ 2254620 h 2310742"/>
              <a:gd name="connsiteX0" fmla="*/ 0 w 9719111"/>
              <a:gd name="connsiteY0" fmla="*/ 2312559 h 2312559"/>
              <a:gd name="connsiteX1" fmla="*/ 1526438 w 9719111"/>
              <a:gd name="connsiteY1" fmla="*/ 1880 h 2312559"/>
              <a:gd name="connsiteX2" fmla="*/ 4725010 w 9719111"/>
              <a:gd name="connsiteY2" fmla="*/ 2010378 h 2312559"/>
              <a:gd name="connsiteX3" fmla="*/ 9719111 w 9719111"/>
              <a:gd name="connsiteY3" fmla="*/ 2256437 h 2312559"/>
              <a:gd name="connsiteX0" fmla="*/ 0 w 9719111"/>
              <a:gd name="connsiteY0" fmla="*/ 2347438 h 2347438"/>
              <a:gd name="connsiteX1" fmla="*/ 1526438 w 9719111"/>
              <a:gd name="connsiteY1" fmla="*/ 36759 h 2347438"/>
              <a:gd name="connsiteX2" fmla="*/ 4725010 w 9719111"/>
              <a:gd name="connsiteY2" fmla="*/ 2045257 h 2347438"/>
              <a:gd name="connsiteX3" fmla="*/ 9719111 w 9719111"/>
              <a:gd name="connsiteY3" fmla="*/ 2291316 h 2347438"/>
              <a:gd name="connsiteX0" fmla="*/ 0 w 9719111"/>
              <a:gd name="connsiteY0" fmla="*/ 2354290 h 2354290"/>
              <a:gd name="connsiteX1" fmla="*/ 1526438 w 9719111"/>
              <a:gd name="connsiteY1" fmla="*/ 43611 h 2354290"/>
              <a:gd name="connsiteX2" fmla="*/ 4725010 w 9719111"/>
              <a:gd name="connsiteY2" fmla="*/ 2052109 h 2354290"/>
              <a:gd name="connsiteX3" fmla="*/ 9719111 w 9719111"/>
              <a:gd name="connsiteY3" fmla="*/ 2298168 h 2354290"/>
              <a:gd name="connsiteX0" fmla="*/ 0 w 9706411"/>
              <a:gd name="connsiteY0" fmla="*/ 2354290 h 2354290"/>
              <a:gd name="connsiteX1" fmla="*/ 1526438 w 9706411"/>
              <a:gd name="connsiteY1" fmla="*/ 43611 h 2354290"/>
              <a:gd name="connsiteX2" fmla="*/ 4725010 w 9706411"/>
              <a:gd name="connsiteY2" fmla="*/ 2052109 h 2354290"/>
              <a:gd name="connsiteX3" fmla="*/ 9706411 w 9706411"/>
              <a:gd name="connsiteY3" fmla="*/ 2336268 h 2354290"/>
              <a:gd name="connsiteX0" fmla="*/ 0 w 9706411"/>
              <a:gd name="connsiteY0" fmla="*/ 2354290 h 2370430"/>
              <a:gd name="connsiteX1" fmla="*/ 1526438 w 9706411"/>
              <a:gd name="connsiteY1" fmla="*/ 43611 h 2370430"/>
              <a:gd name="connsiteX2" fmla="*/ 4725010 w 9706411"/>
              <a:gd name="connsiteY2" fmla="*/ 2052109 h 2370430"/>
              <a:gd name="connsiteX3" fmla="*/ 9706411 w 9706411"/>
              <a:gd name="connsiteY3" fmla="*/ 2366748 h 2370430"/>
              <a:gd name="connsiteX0" fmla="*/ 0 w 9706411"/>
              <a:gd name="connsiteY0" fmla="*/ 2354290 h 2366748"/>
              <a:gd name="connsiteX1" fmla="*/ 1526438 w 9706411"/>
              <a:gd name="connsiteY1" fmla="*/ 43611 h 2366748"/>
              <a:gd name="connsiteX2" fmla="*/ 4725010 w 9706411"/>
              <a:gd name="connsiteY2" fmla="*/ 2052109 h 2366748"/>
              <a:gd name="connsiteX3" fmla="*/ 9706411 w 9706411"/>
              <a:gd name="connsiteY3" fmla="*/ 2366748 h 2366748"/>
              <a:gd name="connsiteX0" fmla="*/ 0 w 9675931"/>
              <a:gd name="connsiteY0" fmla="*/ 526985 h 3267403"/>
              <a:gd name="connsiteX1" fmla="*/ 1495958 w 9675931"/>
              <a:gd name="connsiteY1" fmla="*/ 944266 h 3267403"/>
              <a:gd name="connsiteX2" fmla="*/ 4694530 w 9675931"/>
              <a:gd name="connsiteY2" fmla="*/ 2952764 h 3267403"/>
              <a:gd name="connsiteX3" fmla="*/ 9675931 w 9675931"/>
              <a:gd name="connsiteY3" fmla="*/ 3267403 h 3267403"/>
              <a:gd name="connsiteX0" fmla="*/ 0 w 9675931"/>
              <a:gd name="connsiteY0" fmla="*/ 5564 h 2745982"/>
              <a:gd name="connsiteX1" fmla="*/ 1495958 w 9675931"/>
              <a:gd name="connsiteY1" fmla="*/ 422845 h 2745982"/>
              <a:gd name="connsiteX2" fmla="*/ 4694530 w 9675931"/>
              <a:gd name="connsiteY2" fmla="*/ 2431343 h 2745982"/>
              <a:gd name="connsiteX3" fmla="*/ 9675931 w 9675931"/>
              <a:gd name="connsiteY3" fmla="*/ 2745982 h 2745982"/>
              <a:gd name="connsiteX0" fmla="*/ 0 w 9675931"/>
              <a:gd name="connsiteY0" fmla="*/ 2697 h 2743115"/>
              <a:gd name="connsiteX1" fmla="*/ 1495958 w 9675931"/>
              <a:gd name="connsiteY1" fmla="*/ 419978 h 2743115"/>
              <a:gd name="connsiteX2" fmla="*/ 4694530 w 9675931"/>
              <a:gd name="connsiteY2" fmla="*/ 2428476 h 2743115"/>
              <a:gd name="connsiteX3" fmla="*/ 9675931 w 9675931"/>
              <a:gd name="connsiteY3" fmla="*/ 2743115 h 2743115"/>
              <a:gd name="connsiteX0" fmla="*/ 0 w 9675931"/>
              <a:gd name="connsiteY0" fmla="*/ 1774 h 2742192"/>
              <a:gd name="connsiteX1" fmla="*/ 1495958 w 9675931"/>
              <a:gd name="connsiteY1" fmla="*/ 419055 h 2742192"/>
              <a:gd name="connsiteX2" fmla="*/ 4694530 w 9675931"/>
              <a:gd name="connsiteY2" fmla="*/ 2427553 h 2742192"/>
              <a:gd name="connsiteX3" fmla="*/ 9675931 w 9675931"/>
              <a:gd name="connsiteY3" fmla="*/ 2742192 h 2742192"/>
              <a:gd name="connsiteX0" fmla="*/ 0 w 9675931"/>
              <a:gd name="connsiteY0" fmla="*/ 1198 h 2741616"/>
              <a:gd name="connsiteX1" fmla="*/ 1623280 w 9675931"/>
              <a:gd name="connsiteY1" fmla="*/ 534225 h 2741616"/>
              <a:gd name="connsiteX2" fmla="*/ 4694530 w 9675931"/>
              <a:gd name="connsiteY2" fmla="*/ 2426977 h 2741616"/>
              <a:gd name="connsiteX3" fmla="*/ 9675931 w 9675931"/>
              <a:gd name="connsiteY3" fmla="*/ 2741616 h 2741616"/>
              <a:gd name="connsiteX0" fmla="*/ 0 w 9675931"/>
              <a:gd name="connsiteY0" fmla="*/ 2154 h 2742572"/>
              <a:gd name="connsiteX1" fmla="*/ 1623280 w 9675931"/>
              <a:gd name="connsiteY1" fmla="*/ 535181 h 2742572"/>
              <a:gd name="connsiteX2" fmla="*/ 4694530 w 9675931"/>
              <a:gd name="connsiteY2" fmla="*/ 2427933 h 2742572"/>
              <a:gd name="connsiteX3" fmla="*/ 9675931 w 9675931"/>
              <a:gd name="connsiteY3" fmla="*/ 2742572 h 2742572"/>
              <a:gd name="connsiteX0" fmla="*/ 0 w 9675931"/>
              <a:gd name="connsiteY0" fmla="*/ 413 h 2740831"/>
              <a:gd name="connsiteX1" fmla="*/ 1646430 w 9675931"/>
              <a:gd name="connsiteY1" fmla="*/ 1366818 h 2740831"/>
              <a:gd name="connsiteX2" fmla="*/ 4694530 w 9675931"/>
              <a:gd name="connsiteY2" fmla="*/ 2426192 h 2740831"/>
              <a:gd name="connsiteX3" fmla="*/ 9675931 w 9675931"/>
              <a:gd name="connsiteY3" fmla="*/ 2740831 h 2740831"/>
              <a:gd name="connsiteX0" fmla="*/ 0 w 9675931"/>
              <a:gd name="connsiteY0" fmla="*/ 812 h 2741230"/>
              <a:gd name="connsiteX1" fmla="*/ 1646430 w 9675931"/>
              <a:gd name="connsiteY1" fmla="*/ 1367217 h 2741230"/>
              <a:gd name="connsiteX2" fmla="*/ 4694530 w 9675931"/>
              <a:gd name="connsiteY2" fmla="*/ 2426591 h 2741230"/>
              <a:gd name="connsiteX3" fmla="*/ 9675931 w 9675931"/>
              <a:gd name="connsiteY3" fmla="*/ 2741230 h 2741230"/>
              <a:gd name="connsiteX0" fmla="*/ 0 w 9675931"/>
              <a:gd name="connsiteY0" fmla="*/ 812 h 2741230"/>
              <a:gd name="connsiteX1" fmla="*/ 1646430 w 9675931"/>
              <a:gd name="connsiteY1" fmla="*/ 1367217 h 2741230"/>
              <a:gd name="connsiteX2" fmla="*/ 4694530 w 9675931"/>
              <a:gd name="connsiteY2" fmla="*/ 2426591 h 2741230"/>
              <a:gd name="connsiteX3" fmla="*/ 9675931 w 9675931"/>
              <a:gd name="connsiteY3" fmla="*/ 2741230 h 2741230"/>
              <a:gd name="connsiteX0" fmla="*/ 0 w 9675931"/>
              <a:gd name="connsiteY0" fmla="*/ 812 h 2741230"/>
              <a:gd name="connsiteX1" fmla="*/ 1646430 w 9675931"/>
              <a:gd name="connsiteY1" fmla="*/ 1367217 h 2741230"/>
              <a:gd name="connsiteX2" fmla="*/ 4694530 w 9675931"/>
              <a:gd name="connsiteY2" fmla="*/ 2426591 h 2741230"/>
              <a:gd name="connsiteX3" fmla="*/ 9675931 w 9675931"/>
              <a:gd name="connsiteY3" fmla="*/ 2741230 h 2741230"/>
              <a:gd name="connsiteX0" fmla="*/ 0 w 9675931"/>
              <a:gd name="connsiteY0" fmla="*/ 426 h 2740844"/>
              <a:gd name="connsiteX1" fmla="*/ 1646430 w 9675931"/>
              <a:gd name="connsiteY1" fmla="*/ 1366831 h 2740844"/>
              <a:gd name="connsiteX2" fmla="*/ 4671380 w 9675931"/>
              <a:gd name="connsiteY2" fmla="*/ 2507228 h 2740844"/>
              <a:gd name="connsiteX3" fmla="*/ 9675931 w 9675931"/>
              <a:gd name="connsiteY3" fmla="*/ 2740844 h 2740844"/>
              <a:gd name="connsiteX0" fmla="*/ 0 w 9675931"/>
              <a:gd name="connsiteY0" fmla="*/ 451 h 2740869"/>
              <a:gd name="connsiteX1" fmla="*/ 1646430 w 9675931"/>
              <a:gd name="connsiteY1" fmla="*/ 1366856 h 2740869"/>
              <a:gd name="connsiteX2" fmla="*/ 4671380 w 9675931"/>
              <a:gd name="connsiteY2" fmla="*/ 2507253 h 2740869"/>
              <a:gd name="connsiteX3" fmla="*/ 9675931 w 9675931"/>
              <a:gd name="connsiteY3" fmla="*/ 2740869 h 2740869"/>
              <a:gd name="connsiteX0" fmla="*/ 0 w 9675931"/>
              <a:gd name="connsiteY0" fmla="*/ 428 h 2740846"/>
              <a:gd name="connsiteX1" fmla="*/ 1646430 w 9675931"/>
              <a:gd name="connsiteY1" fmla="*/ 1366833 h 2740846"/>
              <a:gd name="connsiteX2" fmla="*/ 4069497 w 9675931"/>
              <a:gd name="connsiteY2" fmla="*/ 2541954 h 2740846"/>
              <a:gd name="connsiteX3" fmla="*/ 9675931 w 9675931"/>
              <a:gd name="connsiteY3" fmla="*/ 2740846 h 2740846"/>
              <a:gd name="connsiteX0" fmla="*/ 0 w 9675931"/>
              <a:gd name="connsiteY0" fmla="*/ 428 h 2740846"/>
              <a:gd name="connsiteX1" fmla="*/ 1646430 w 9675931"/>
              <a:gd name="connsiteY1" fmla="*/ 1366833 h 2740846"/>
              <a:gd name="connsiteX2" fmla="*/ 4069497 w 9675931"/>
              <a:gd name="connsiteY2" fmla="*/ 2541954 h 2740846"/>
              <a:gd name="connsiteX3" fmla="*/ 9675931 w 9675931"/>
              <a:gd name="connsiteY3" fmla="*/ 2740846 h 2740846"/>
              <a:gd name="connsiteX0" fmla="*/ 0 w 9675931"/>
              <a:gd name="connsiteY0" fmla="*/ 497 h 2740915"/>
              <a:gd name="connsiteX1" fmla="*/ 1646430 w 9675931"/>
              <a:gd name="connsiteY1" fmla="*/ 1366902 h 2740915"/>
              <a:gd name="connsiteX2" fmla="*/ 4069497 w 9675931"/>
              <a:gd name="connsiteY2" fmla="*/ 2542023 h 2740915"/>
              <a:gd name="connsiteX3" fmla="*/ 9675931 w 9675931"/>
              <a:gd name="connsiteY3" fmla="*/ 2740915 h 2740915"/>
            </a:gdLst>
            <a:ahLst/>
            <a:cxnLst>
              <a:cxn ang="0">
                <a:pos x="connsiteX0" y="connsiteY0"/>
              </a:cxn>
              <a:cxn ang="0">
                <a:pos x="connsiteX1" y="connsiteY1"/>
              </a:cxn>
              <a:cxn ang="0">
                <a:pos x="connsiteX2" y="connsiteY2"/>
              </a:cxn>
              <a:cxn ang="0">
                <a:pos x="connsiteX3" y="connsiteY3"/>
              </a:cxn>
            </a:cxnLst>
            <a:rect l="l" t="t" r="r" b="b"/>
            <a:pathLst>
              <a:path w="9675931" h="2740915">
                <a:moveTo>
                  <a:pt x="0" y="497"/>
                </a:moveTo>
                <a:cubicBezTo>
                  <a:pt x="1064012" y="-23200"/>
                  <a:pt x="1303847" y="804418"/>
                  <a:pt x="1646430" y="1366902"/>
                </a:cubicBezTo>
                <a:cubicBezTo>
                  <a:pt x="1989013" y="1929386"/>
                  <a:pt x="2657753" y="2363034"/>
                  <a:pt x="4069497" y="2542023"/>
                </a:cubicBezTo>
                <a:cubicBezTo>
                  <a:pt x="5886356" y="2755738"/>
                  <a:pt x="7869434" y="2718055"/>
                  <a:pt x="9675931" y="2740915"/>
                </a:cubicBezTo>
              </a:path>
            </a:pathLst>
          </a:custGeom>
          <a:noFill/>
          <a:ln w="28575">
            <a:gradFill>
              <a:gsLst>
                <a:gs pos="23000">
                  <a:schemeClr val="accent1"/>
                </a:gs>
                <a:gs pos="100000">
                  <a:schemeClr val="tx1"/>
                </a:gs>
              </a:gsLst>
              <a:lin ang="36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C8EB96F-FB23-4431-A477-6A3A1498EB1C}"/>
              </a:ext>
            </a:extLst>
          </p:cNvPr>
          <p:cNvSpPr txBox="1"/>
          <p:nvPr/>
        </p:nvSpPr>
        <p:spPr>
          <a:xfrm>
            <a:off x="588263" y="1619646"/>
            <a:ext cx="1062791" cy="738664"/>
          </a:xfrm>
          <a:prstGeom prst="rect">
            <a:avLst/>
          </a:prstGeom>
          <a:noFill/>
        </p:spPr>
        <p:txBody>
          <a:bodyPr wrap="none" lIns="0" tIns="0" rIns="0" bIns="0" rtlCol="0">
            <a:spAutoFit/>
          </a:bodyPr>
          <a:lstStyle/>
          <a:p>
            <a:r>
              <a:rPr lang="en-US" sz="1600">
                <a:gradFill>
                  <a:gsLst>
                    <a:gs pos="0">
                      <a:schemeClr val="accent1"/>
                    </a:gs>
                    <a:gs pos="100000">
                      <a:schemeClr val="accent1"/>
                    </a:gs>
                  </a:gsLst>
                  <a:lin ang="5400000" scaled="1"/>
                </a:gradFill>
                <a:latin typeface="Segoe UI Black" panose="020B0A02040204020203" pitchFamily="34" charset="0"/>
                <a:ea typeface="Segoe UI Black" panose="020B0A02040204020203" pitchFamily="34" charset="0"/>
                <a:cs typeface="Segoe UI Black" panose="020B0A02040204020203" pitchFamily="34" charset="0"/>
              </a:rPr>
              <a:t>High </a:t>
            </a:r>
            <a:br>
              <a:rPr lang="en-US" sz="1600">
                <a:gradFill>
                  <a:gsLst>
                    <a:gs pos="0">
                      <a:schemeClr val="accent1"/>
                    </a:gs>
                    <a:gs pos="100000">
                      <a:schemeClr val="accent1"/>
                    </a:gs>
                  </a:gsLst>
                  <a:lin ang="5400000" scaled="1"/>
                </a:gradFill>
                <a:latin typeface="Segoe UI Black" panose="020B0A02040204020203" pitchFamily="34" charset="0"/>
                <a:ea typeface="Segoe UI Black" panose="020B0A02040204020203" pitchFamily="34" charset="0"/>
                <a:cs typeface="Segoe UI Black" panose="020B0A02040204020203" pitchFamily="34" charset="0"/>
              </a:rPr>
            </a:br>
            <a:r>
              <a:rPr lang="en-US" sz="1600">
                <a:gradFill>
                  <a:gsLst>
                    <a:gs pos="0">
                      <a:schemeClr val="accent1"/>
                    </a:gs>
                    <a:gs pos="100000">
                      <a:schemeClr val="accent1"/>
                    </a:gs>
                  </a:gsLst>
                  <a:lin ang="5400000" scaled="1"/>
                </a:gradFill>
                <a:latin typeface="Segoe UI Black" panose="020B0A02040204020203" pitchFamily="34" charset="0"/>
                <a:ea typeface="Segoe UI Black" panose="020B0A02040204020203" pitchFamily="34" charset="0"/>
                <a:cs typeface="Segoe UI Black" panose="020B0A02040204020203" pitchFamily="34" charset="0"/>
              </a:rPr>
              <a:t>likelihood </a:t>
            </a:r>
            <a:br>
              <a:rPr lang="en-US" sz="1600">
                <a:gradFill>
                  <a:gsLst>
                    <a:gs pos="0">
                      <a:schemeClr val="accent1"/>
                    </a:gs>
                    <a:gs pos="100000">
                      <a:schemeClr val="accent1"/>
                    </a:gs>
                  </a:gsLst>
                  <a:lin ang="5400000" scaled="1"/>
                </a:gradFill>
                <a:latin typeface="Segoe UI Black" panose="020B0A02040204020203" pitchFamily="34" charset="0"/>
                <a:ea typeface="Segoe UI Black" panose="020B0A02040204020203" pitchFamily="34" charset="0"/>
                <a:cs typeface="Segoe UI Black" panose="020B0A02040204020203" pitchFamily="34" charset="0"/>
              </a:rPr>
            </a:br>
            <a:r>
              <a:rPr lang="en-US" sz="1600">
                <a:gradFill>
                  <a:gsLst>
                    <a:gs pos="0">
                      <a:schemeClr val="accent1"/>
                    </a:gs>
                    <a:gs pos="100000">
                      <a:schemeClr val="accent1"/>
                    </a:gs>
                  </a:gsLst>
                  <a:lin ang="5400000" scaled="1"/>
                </a:gradFill>
                <a:latin typeface="Segoe UI Black" panose="020B0A02040204020203" pitchFamily="34" charset="0"/>
                <a:ea typeface="Segoe UI Black" panose="020B0A02040204020203" pitchFamily="34" charset="0"/>
                <a:cs typeface="Segoe UI Black" panose="020B0A02040204020203" pitchFamily="34" charset="0"/>
              </a:rPr>
              <a:t>of use</a:t>
            </a:r>
            <a:endParaRPr lang="en-US" sz="1600">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C3A16B22-B4EC-422F-8CFF-4C1123C6749D}"/>
              </a:ext>
            </a:extLst>
          </p:cNvPr>
          <p:cNvSpPr txBox="1"/>
          <p:nvPr/>
        </p:nvSpPr>
        <p:spPr>
          <a:xfrm>
            <a:off x="588263" y="3680475"/>
            <a:ext cx="1005083" cy="738664"/>
          </a:xfrm>
          <a:prstGeom prst="rect">
            <a:avLst/>
          </a:prstGeom>
          <a:noFill/>
        </p:spPr>
        <p:txBody>
          <a:bodyPr wrap="none" lIns="0" tIns="0" rIns="0" bIns="0" rtlCol="0">
            <a:spAutoFit/>
          </a:bodyPr>
          <a:lstStyle/>
          <a:p>
            <a:r>
              <a:rPr lang="en-US" sz="1600">
                <a:gradFill>
                  <a:gsLst>
                    <a:gs pos="0">
                      <a:schemeClr val="tx1"/>
                    </a:gs>
                    <a:gs pos="100000">
                      <a:schemeClr val="tx1"/>
                    </a:gs>
                  </a:gsLst>
                  <a:lin ang="5400000" scaled="1"/>
                </a:gradFill>
                <a:latin typeface="Segoe UI Black" panose="020B0A02040204020203" pitchFamily="34" charset="0"/>
                <a:ea typeface="Segoe UI Black" panose="020B0A02040204020203" pitchFamily="34" charset="0"/>
                <a:cs typeface="Segoe UI Black" panose="020B0A02040204020203" pitchFamily="34" charset="0"/>
              </a:rPr>
              <a:t>Low </a:t>
            </a:r>
            <a:br>
              <a:rPr lang="en-US" sz="1600">
                <a:gradFill>
                  <a:gsLst>
                    <a:gs pos="0">
                      <a:schemeClr val="tx1"/>
                    </a:gs>
                    <a:gs pos="100000">
                      <a:schemeClr val="tx1"/>
                    </a:gs>
                  </a:gsLst>
                  <a:lin ang="5400000" scaled="1"/>
                </a:gradFill>
                <a:latin typeface="Segoe UI Black" panose="020B0A02040204020203" pitchFamily="34" charset="0"/>
                <a:ea typeface="Segoe UI Black" panose="020B0A02040204020203" pitchFamily="34" charset="0"/>
                <a:cs typeface="Segoe UI Black" panose="020B0A02040204020203" pitchFamily="34" charset="0"/>
              </a:rPr>
            </a:br>
            <a:r>
              <a:rPr lang="en-US" sz="1600">
                <a:gradFill>
                  <a:gsLst>
                    <a:gs pos="0">
                      <a:schemeClr val="tx1"/>
                    </a:gs>
                    <a:gs pos="100000">
                      <a:schemeClr val="tx1"/>
                    </a:gs>
                  </a:gsLst>
                  <a:lin ang="5400000" scaled="1"/>
                </a:gradFill>
                <a:latin typeface="Segoe UI Black" panose="020B0A02040204020203" pitchFamily="34" charset="0"/>
                <a:ea typeface="Segoe UI Black" panose="020B0A02040204020203" pitchFamily="34" charset="0"/>
                <a:cs typeface="Segoe UI Black" panose="020B0A02040204020203" pitchFamily="34" charset="0"/>
              </a:rPr>
              <a:t>likelihood</a:t>
            </a:r>
            <a:br>
              <a:rPr lang="en-US" sz="1600">
                <a:gradFill>
                  <a:gsLst>
                    <a:gs pos="0">
                      <a:schemeClr val="tx1"/>
                    </a:gs>
                    <a:gs pos="100000">
                      <a:schemeClr val="tx1"/>
                    </a:gs>
                  </a:gsLst>
                  <a:lin ang="5400000" scaled="1"/>
                </a:gradFill>
                <a:latin typeface="Segoe UI Black" panose="020B0A02040204020203" pitchFamily="34" charset="0"/>
                <a:ea typeface="Segoe UI Black" panose="020B0A02040204020203" pitchFamily="34" charset="0"/>
                <a:cs typeface="Segoe UI Black" panose="020B0A02040204020203" pitchFamily="34" charset="0"/>
              </a:rPr>
            </a:br>
            <a:r>
              <a:rPr lang="en-US" sz="1600">
                <a:gradFill>
                  <a:gsLst>
                    <a:gs pos="0">
                      <a:schemeClr val="tx1"/>
                    </a:gs>
                    <a:gs pos="100000">
                      <a:schemeClr val="tx1"/>
                    </a:gs>
                  </a:gsLst>
                  <a:lin ang="5400000" scaled="1"/>
                </a:gradFill>
                <a:latin typeface="Segoe UI Black" panose="020B0A02040204020203" pitchFamily="34" charset="0"/>
                <a:ea typeface="Segoe UI Black" panose="020B0A02040204020203" pitchFamily="34" charset="0"/>
                <a:cs typeface="Segoe UI Black" panose="020B0A02040204020203" pitchFamily="34" charset="0"/>
              </a:rPr>
              <a:t>of use</a:t>
            </a:r>
            <a:endParaRPr lang="en-US" sz="1600">
              <a:gradFill>
                <a:gsLst>
                  <a:gs pos="2917">
                    <a:schemeClr val="tx1"/>
                  </a:gs>
                  <a:gs pos="30000">
                    <a:schemeClr val="tx1"/>
                  </a:gs>
                </a:gsLst>
                <a:lin ang="5400000" scaled="0"/>
              </a:gradFill>
            </a:endParaRPr>
          </a:p>
        </p:txBody>
      </p:sp>
      <p:cxnSp>
        <p:nvCxnSpPr>
          <p:cNvPr id="48" name="Straight Connector 47">
            <a:extLst>
              <a:ext uri="{FF2B5EF4-FFF2-40B4-BE49-F238E27FC236}">
                <a16:creationId xmlns:a16="http://schemas.microsoft.com/office/drawing/2014/main" id="{58BBCABE-9E44-4A5B-A7F8-BF0CB3BFE12F}"/>
              </a:ext>
            </a:extLst>
          </p:cNvPr>
          <p:cNvCxnSpPr>
            <a:cxnSpLocks/>
          </p:cNvCxnSpPr>
          <p:nvPr/>
        </p:nvCxnSpPr>
        <p:spPr>
          <a:xfrm flipV="1">
            <a:off x="1780692" y="1619646"/>
            <a:ext cx="0" cy="3000231"/>
          </a:xfrm>
          <a:prstGeom prst="line">
            <a:avLst/>
          </a:prstGeom>
          <a:ln w="15875">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8A6303BF-AA56-472F-8322-4D1071780E09}"/>
              </a:ext>
            </a:extLst>
          </p:cNvPr>
          <p:cNvGrpSpPr/>
          <p:nvPr/>
        </p:nvGrpSpPr>
        <p:grpSpPr>
          <a:xfrm>
            <a:off x="1452868" y="4220633"/>
            <a:ext cx="694241" cy="694241"/>
            <a:chOff x="568549" y="3165241"/>
            <a:chExt cx="749586" cy="749586"/>
          </a:xfrm>
        </p:grpSpPr>
        <p:sp>
          <p:nvSpPr>
            <p:cNvPr id="17" name="Oval 16">
              <a:extLst>
                <a:ext uri="{FF2B5EF4-FFF2-40B4-BE49-F238E27FC236}">
                  <a16:creationId xmlns:a16="http://schemas.microsoft.com/office/drawing/2014/main" id="{ADF97445-E6D2-4680-AF27-F919472AED13}"/>
                </a:ext>
              </a:extLst>
            </p:cNvPr>
            <p:cNvSpPr/>
            <p:nvPr/>
          </p:nvSpPr>
          <p:spPr bwMode="auto">
            <a:xfrm>
              <a:off x="568549" y="3165241"/>
              <a:ext cx="749586" cy="749586"/>
            </a:xfrm>
            <a:prstGeom prst="ellipse">
              <a:avLst/>
            </a:prstGeom>
            <a:solidFill>
              <a:schemeClr val="bg1"/>
            </a:solidFill>
            <a:ln w="28575">
              <a:solidFill>
                <a:srgbClr val="E8112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Freeform 12">
              <a:extLst>
                <a:ext uri="{FF2B5EF4-FFF2-40B4-BE49-F238E27FC236}">
                  <a16:creationId xmlns:a16="http://schemas.microsoft.com/office/drawing/2014/main" id="{68349FAE-696F-42E4-A1E2-FE3A37E030D6}"/>
                </a:ext>
              </a:extLst>
            </p:cNvPr>
            <p:cNvSpPr>
              <a:spLocks noEditPoints="1"/>
            </p:cNvSpPr>
            <p:nvPr/>
          </p:nvSpPr>
          <p:spPr bwMode="auto">
            <a:xfrm>
              <a:off x="710507" y="3293721"/>
              <a:ext cx="465671" cy="476858"/>
            </a:xfrm>
            <a:custGeom>
              <a:avLst/>
              <a:gdLst>
                <a:gd name="T0" fmla="*/ 212 w 219"/>
                <a:gd name="T1" fmla="*/ 181 h 225"/>
                <a:gd name="T2" fmla="*/ 196 w 219"/>
                <a:gd name="T3" fmla="*/ 129 h 225"/>
                <a:gd name="T4" fmla="*/ 187 w 219"/>
                <a:gd name="T5" fmla="*/ 112 h 225"/>
                <a:gd name="T6" fmla="*/ 160 w 219"/>
                <a:gd name="T7" fmla="*/ 93 h 225"/>
                <a:gd name="T8" fmla="*/ 154 w 219"/>
                <a:gd name="T9" fmla="*/ 41 h 225"/>
                <a:gd name="T10" fmla="*/ 133 w 219"/>
                <a:gd name="T11" fmla="*/ 11 h 225"/>
                <a:gd name="T12" fmla="*/ 113 w 219"/>
                <a:gd name="T13" fmla="*/ 2 h 225"/>
                <a:gd name="T14" fmla="*/ 82 w 219"/>
                <a:gd name="T15" fmla="*/ 15 h 225"/>
                <a:gd name="T16" fmla="*/ 66 w 219"/>
                <a:gd name="T17" fmla="*/ 42 h 225"/>
                <a:gd name="T18" fmla="*/ 61 w 219"/>
                <a:gd name="T19" fmla="*/ 94 h 225"/>
                <a:gd name="T20" fmla="*/ 32 w 219"/>
                <a:gd name="T21" fmla="*/ 112 h 225"/>
                <a:gd name="T22" fmla="*/ 23 w 219"/>
                <a:gd name="T23" fmla="*/ 129 h 225"/>
                <a:gd name="T24" fmla="*/ 7 w 219"/>
                <a:gd name="T25" fmla="*/ 181 h 225"/>
                <a:gd name="T26" fmla="*/ 39 w 219"/>
                <a:gd name="T27" fmla="*/ 225 h 225"/>
                <a:gd name="T28" fmla="*/ 47 w 219"/>
                <a:gd name="T29" fmla="*/ 225 h 225"/>
                <a:gd name="T30" fmla="*/ 46 w 219"/>
                <a:gd name="T31" fmla="*/ 221 h 225"/>
                <a:gd name="T32" fmla="*/ 42 w 219"/>
                <a:gd name="T33" fmla="*/ 147 h 225"/>
                <a:gd name="T34" fmla="*/ 56 w 219"/>
                <a:gd name="T35" fmla="*/ 132 h 225"/>
                <a:gd name="T36" fmla="*/ 163 w 219"/>
                <a:gd name="T37" fmla="*/ 132 h 225"/>
                <a:gd name="T38" fmla="*/ 177 w 219"/>
                <a:gd name="T39" fmla="*/ 147 h 225"/>
                <a:gd name="T40" fmla="*/ 173 w 219"/>
                <a:gd name="T41" fmla="*/ 221 h 225"/>
                <a:gd name="T42" fmla="*/ 172 w 219"/>
                <a:gd name="T43" fmla="*/ 225 h 225"/>
                <a:gd name="T44" fmla="*/ 180 w 219"/>
                <a:gd name="T45" fmla="*/ 225 h 225"/>
                <a:gd name="T46" fmla="*/ 212 w 219"/>
                <a:gd name="T47" fmla="*/ 181 h 225"/>
                <a:gd name="T48" fmla="*/ 139 w 219"/>
                <a:gd name="T49" fmla="*/ 81 h 225"/>
                <a:gd name="T50" fmla="*/ 130 w 219"/>
                <a:gd name="T51" fmla="*/ 98 h 225"/>
                <a:gd name="T52" fmla="*/ 110 w 219"/>
                <a:gd name="T53" fmla="*/ 111 h 225"/>
                <a:gd name="T54" fmla="*/ 88 w 219"/>
                <a:gd name="T55" fmla="*/ 95 h 225"/>
                <a:gd name="T56" fmla="*/ 80 w 219"/>
                <a:gd name="T57" fmla="*/ 81 h 225"/>
                <a:gd name="T58" fmla="*/ 78 w 219"/>
                <a:gd name="T59" fmla="*/ 63 h 225"/>
                <a:gd name="T60" fmla="*/ 78 w 219"/>
                <a:gd name="T61" fmla="*/ 61 h 225"/>
                <a:gd name="T62" fmla="*/ 78 w 219"/>
                <a:gd name="T63" fmla="*/ 60 h 225"/>
                <a:gd name="T64" fmla="*/ 78 w 219"/>
                <a:gd name="T65" fmla="*/ 52 h 225"/>
                <a:gd name="T66" fmla="*/ 88 w 219"/>
                <a:gd name="T67" fmla="*/ 42 h 225"/>
                <a:gd name="T68" fmla="*/ 110 w 219"/>
                <a:gd name="T69" fmla="*/ 48 h 225"/>
                <a:gd name="T70" fmla="*/ 130 w 219"/>
                <a:gd name="T71" fmla="*/ 42 h 225"/>
                <a:gd name="T72" fmla="*/ 141 w 219"/>
                <a:gd name="T73" fmla="*/ 53 h 225"/>
                <a:gd name="T74" fmla="*/ 142 w 219"/>
                <a:gd name="T75" fmla="*/ 66 h 225"/>
                <a:gd name="T76" fmla="*/ 139 w 219"/>
                <a:gd name="T77" fmla="*/ 8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9" h="225">
                  <a:moveTo>
                    <a:pt x="212" y="181"/>
                  </a:moveTo>
                  <a:cubicBezTo>
                    <a:pt x="196" y="129"/>
                    <a:pt x="196" y="129"/>
                    <a:pt x="196" y="129"/>
                  </a:cubicBezTo>
                  <a:cubicBezTo>
                    <a:pt x="194" y="124"/>
                    <a:pt x="191" y="118"/>
                    <a:pt x="187" y="112"/>
                  </a:cubicBezTo>
                  <a:cubicBezTo>
                    <a:pt x="177" y="100"/>
                    <a:pt x="166" y="95"/>
                    <a:pt x="160" y="93"/>
                  </a:cubicBezTo>
                  <a:cubicBezTo>
                    <a:pt x="162" y="82"/>
                    <a:pt x="163" y="63"/>
                    <a:pt x="154" y="41"/>
                  </a:cubicBezTo>
                  <a:cubicBezTo>
                    <a:pt x="151" y="34"/>
                    <a:pt x="146" y="21"/>
                    <a:pt x="133" y="11"/>
                  </a:cubicBezTo>
                  <a:cubicBezTo>
                    <a:pt x="128" y="7"/>
                    <a:pt x="122" y="3"/>
                    <a:pt x="113" y="2"/>
                  </a:cubicBezTo>
                  <a:cubicBezTo>
                    <a:pt x="96" y="0"/>
                    <a:pt x="84" y="13"/>
                    <a:pt x="82" y="15"/>
                  </a:cubicBezTo>
                  <a:cubicBezTo>
                    <a:pt x="77" y="21"/>
                    <a:pt x="70" y="30"/>
                    <a:pt x="66" y="42"/>
                  </a:cubicBezTo>
                  <a:cubicBezTo>
                    <a:pt x="57" y="64"/>
                    <a:pt x="59" y="84"/>
                    <a:pt x="61" y="94"/>
                  </a:cubicBezTo>
                  <a:cubicBezTo>
                    <a:pt x="55" y="95"/>
                    <a:pt x="42" y="100"/>
                    <a:pt x="32" y="112"/>
                  </a:cubicBezTo>
                  <a:cubicBezTo>
                    <a:pt x="27" y="118"/>
                    <a:pt x="25" y="124"/>
                    <a:pt x="23" y="129"/>
                  </a:cubicBezTo>
                  <a:cubicBezTo>
                    <a:pt x="7" y="181"/>
                    <a:pt x="7" y="181"/>
                    <a:pt x="7" y="181"/>
                  </a:cubicBezTo>
                  <a:cubicBezTo>
                    <a:pt x="0" y="202"/>
                    <a:pt x="16" y="225"/>
                    <a:pt x="39" y="225"/>
                  </a:cubicBezTo>
                  <a:cubicBezTo>
                    <a:pt x="47" y="225"/>
                    <a:pt x="47" y="225"/>
                    <a:pt x="47" y="225"/>
                  </a:cubicBezTo>
                  <a:cubicBezTo>
                    <a:pt x="47" y="224"/>
                    <a:pt x="46" y="223"/>
                    <a:pt x="46" y="221"/>
                  </a:cubicBezTo>
                  <a:cubicBezTo>
                    <a:pt x="42" y="147"/>
                    <a:pt x="42" y="147"/>
                    <a:pt x="42" y="147"/>
                  </a:cubicBezTo>
                  <a:cubicBezTo>
                    <a:pt x="41" y="139"/>
                    <a:pt x="48" y="132"/>
                    <a:pt x="56" y="132"/>
                  </a:cubicBezTo>
                  <a:cubicBezTo>
                    <a:pt x="163" y="132"/>
                    <a:pt x="163" y="132"/>
                    <a:pt x="163" y="132"/>
                  </a:cubicBezTo>
                  <a:cubicBezTo>
                    <a:pt x="171" y="132"/>
                    <a:pt x="178" y="139"/>
                    <a:pt x="177" y="147"/>
                  </a:cubicBezTo>
                  <a:cubicBezTo>
                    <a:pt x="173" y="221"/>
                    <a:pt x="173" y="221"/>
                    <a:pt x="173" y="221"/>
                  </a:cubicBezTo>
                  <a:cubicBezTo>
                    <a:pt x="173" y="223"/>
                    <a:pt x="172" y="224"/>
                    <a:pt x="172" y="225"/>
                  </a:cubicBezTo>
                  <a:cubicBezTo>
                    <a:pt x="180" y="225"/>
                    <a:pt x="180" y="225"/>
                    <a:pt x="180" y="225"/>
                  </a:cubicBezTo>
                  <a:cubicBezTo>
                    <a:pt x="203" y="225"/>
                    <a:pt x="219" y="202"/>
                    <a:pt x="212" y="181"/>
                  </a:cubicBezTo>
                  <a:close/>
                  <a:moveTo>
                    <a:pt x="139" y="81"/>
                  </a:moveTo>
                  <a:cubicBezTo>
                    <a:pt x="138" y="85"/>
                    <a:pt x="136" y="92"/>
                    <a:pt x="130" y="98"/>
                  </a:cubicBezTo>
                  <a:cubicBezTo>
                    <a:pt x="126" y="103"/>
                    <a:pt x="119" y="111"/>
                    <a:pt x="110" y="111"/>
                  </a:cubicBezTo>
                  <a:cubicBezTo>
                    <a:pt x="99" y="111"/>
                    <a:pt x="92" y="101"/>
                    <a:pt x="88" y="95"/>
                  </a:cubicBezTo>
                  <a:cubicBezTo>
                    <a:pt x="84" y="90"/>
                    <a:pt x="81" y="84"/>
                    <a:pt x="80" y="81"/>
                  </a:cubicBezTo>
                  <a:cubicBezTo>
                    <a:pt x="79" y="75"/>
                    <a:pt x="78" y="69"/>
                    <a:pt x="78" y="63"/>
                  </a:cubicBezTo>
                  <a:cubicBezTo>
                    <a:pt x="78" y="62"/>
                    <a:pt x="78" y="62"/>
                    <a:pt x="78" y="61"/>
                  </a:cubicBezTo>
                  <a:cubicBezTo>
                    <a:pt x="78" y="61"/>
                    <a:pt x="78" y="61"/>
                    <a:pt x="78" y="60"/>
                  </a:cubicBezTo>
                  <a:cubicBezTo>
                    <a:pt x="78" y="52"/>
                    <a:pt x="78" y="52"/>
                    <a:pt x="78" y="52"/>
                  </a:cubicBezTo>
                  <a:cubicBezTo>
                    <a:pt x="78" y="52"/>
                    <a:pt x="79" y="42"/>
                    <a:pt x="88" y="42"/>
                  </a:cubicBezTo>
                  <a:cubicBezTo>
                    <a:pt x="88" y="42"/>
                    <a:pt x="101" y="48"/>
                    <a:pt x="110" y="48"/>
                  </a:cubicBezTo>
                  <a:cubicBezTo>
                    <a:pt x="117" y="48"/>
                    <a:pt x="124" y="46"/>
                    <a:pt x="130" y="42"/>
                  </a:cubicBezTo>
                  <a:cubicBezTo>
                    <a:pt x="133" y="42"/>
                    <a:pt x="141" y="43"/>
                    <a:pt x="141" y="53"/>
                  </a:cubicBezTo>
                  <a:cubicBezTo>
                    <a:pt x="141" y="57"/>
                    <a:pt x="142" y="61"/>
                    <a:pt x="142" y="66"/>
                  </a:cubicBezTo>
                  <a:cubicBezTo>
                    <a:pt x="141" y="72"/>
                    <a:pt x="140" y="77"/>
                    <a:pt x="139" y="8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 name="Freeform 24">
              <a:extLst>
                <a:ext uri="{FF2B5EF4-FFF2-40B4-BE49-F238E27FC236}">
                  <a16:creationId xmlns:a16="http://schemas.microsoft.com/office/drawing/2014/main" id="{C484BA1A-B986-4947-8CF4-1DA933C49DC8}"/>
                </a:ext>
              </a:extLst>
            </p:cNvPr>
            <p:cNvSpPr>
              <a:spLocks/>
            </p:cNvSpPr>
            <p:nvPr/>
          </p:nvSpPr>
          <p:spPr bwMode="auto">
            <a:xfrm>
              <a:off x="799298" y="3550963"/>
              <a:ext cx="286481" cy="213260"/>
            </a:xfrm>
            <a:custGeom>
              <a:avLst/>
              <a:gdLst>
                <a:gd name="T0" fmla="*/ 112 w 126"/>
                <a:gd name="T1" fmla="*/ 0 h 95"/>
                <a:gd name="T2" fmla="*/ 14 w 126"/>
                <a:gd name="T3" fmla="*/ 0 h 95"/>
                <a:gd name="T4" fmla="*/ 1 w 126"/>
                <a:gd name="T5" fmla="*/ 14 h 95"/>
                <a:gd name="T6" fmla="*/ 5 w 126"/>
                <a:gd name="T7" fmla="*/ 82 h 95"/>
                <a:gd name="T8" fmla="*/ 19 w 126"/>
                <a:gd name="T9" fmla="*/ 95 h 95"/>
                <a:gd name="T10" fmla="*/ 108 w 126"/>
                <a:gd name="T11" fmla="*/ 95 h 95"/>
                <a:gd name="T12" fmla="*/ 121 w 126"/>
                <a:gd name="T13" fmla="*/ 82 h 95"/>
                <a:gd name="T14" fmla="*/ 125 w 126"/>
                <a:gd name="T15" fmla="*/ 14 h 95"/>
                <a:gd name="T16" fmla="*/ 112 w 126"/>
                <a:gd name="T1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95">
                  <a:moveTo>
                    <a:pt x="112" y="0"/>
                  </a:moveTo>
                  <a:cubicBezTo>
                    <a:pt x="14" y="0"/>
                    <a:pt x="14" y="0"/>
                    <a:pt x="14" y="0"/>
                  </a:cubicBezTo>
                  <a:cubicBezTo>
                    <a:pt x="7" y="0"/>
                    <a:pt x="0" y="6"/>
                    <a:pt x="1" y="14"/>
                  </a:cubicBezTo>
                  <a:cubicBezTo>
                    <a:pt x="5" y="82"/>
                    <a:pt x="5" y="82"/>
                    <a:pt x="5" y="82"/>
                  </a:cubicBezTo>
                  <a:cubicBezTo>
                    <a:pt x="6" y="89"/>
                    <a:pt x="11" y="95"/>
                    <a:pt x="19" y="95"/>
                  </a:cubicBezTo>
                  <a:cubicBezTo>
                    <a:pt x="108" y="95"/>
                    <a:pt x="108" y="95"/>
                    <a:pt x="108" y="95"/>
                  </a:cubicBezTo>
                  <a:cubicBezTo>
                    <a:pt x="115" y="95"/>
                    <a:pt x="121" y="89"/>
                    <a:pt x="121" y="82"/>
                  </a:cubicBezTo>
                  <a:cubicBezTo>
                    <a:pt x="125" y="14"/>
                    <a:pt x="125" y="14"/>
                    <a:pt x="125" y="14"/>
                  </a:cubicBezTo>
                  <a:cubicBezTo>
                    <a:pt x="126" y="6"/>
                    <a:pt x="120" y="0"/>
                    <a:pt x="112" y="0"/>
                  </a:cubicBezTo>
                  <a:close/>
                </a:path>
              </a:pathLst>
            </a:custGeom>
            <a:solidFill>
              <a:schemeClr val="bg1"/>
            </a:solidFill>
            <a:ln w="28575">
              <a:solidFill>
                <a:srgbClr val="E81123"/>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 name="Freeform 11">
              <a:extLst>
                <a:ext uri="{FF2B5EF4-FFF2-40B4-BE49-F238E27FC236}">
                  <a16:creationId xmlns:a16="http://schemas.microsoft.com/office/drawing/2014/main" id="{DDBA0CD6-043B-4B6E-83D4-47715C54AB3D}"/>
                </a:ext>
              </a:extLst>
            </p:cNvPr>
            <p:cNvSpPr>
              <a:spLocks/>
            </p:cNvSpPr>
            <p:nvPr/>
          </p:nvSpPr>
          <p:spPr bwMode="auto">
            <a:xfrm>
              <a:off x="822718" y="3757151"/>
              <a:ext cx="239830" cy="25390"/>
            </a:xfrm>
            <a:prstGeom prst="roundRect">
              <a:avLst/>
            </a:prstGeom>
            <a:solidFill>
              <a:schemeClr val="bg1"/>
            </a:solidFill>
            <a:ln w="12700">
              <a:solidFill>
                <a:srgbClr val="E8112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5DC9A203-B238-448C-9BDE-630E3E0CD452}"/>
                </a:ext>
              </a:extLst>
            </p:cNvPr>
            <p:cNvSpPr/>
            <p:nvPr/>
          </p:nvSpPr>
          <p:spPr bwMode="auto">
            <a:xfrm>
              <a:off x="882542" y="3428504"/>
              <a:ext cx="118751" cy="39510"/>
            </a:xfrm>
            <a:custGeom>
              <a:avLst/>
              <a:gdLst>
                <a:gd name="connsiteX0" fmla="*/ 44007 w 118751"/>
                <a:gd name="connsiteY0" fmla="*/ 0 h 39510"/>
                <a:gd name="connsiteX1" fmla="*/ 74105 w 118751"/>
                <a:gd name="connsiteY1" fmla="*/ 0 h 39510"/>
                <a:gd name="connsiteX2" fmla="*/ 74105 w 118751"/>
                <a:gd name="connsiteY2" fmla="*/ 1909 h 39510"/>
                <a:gd name="connsiteX3" fmla="*/ 82862 w 118751"/>
                <a:gd name="connsiteY3" fmla="*/ 1089 h 39510"/>
                <a:gd name="connsiteX4" fmla="*/ 116839 w 118751"/>
                <a:gd name="connsiteY4" fmla="*/ 3226 h 39510"/>
                <a:gd name="connsiteX5" fmla="*/ 114717 w 118751"/>
                <a:gd name="connsiteY5" fmla="*/ 22433 h 39510"/>
                <a:gd name="connsiteX6" fmla="*/ 91359 w 118751"/>
                <a:gd name="connsiteY6" fmla="*/ 39510 h 39510"/>
                <a:gd name="connsiteX7" fmla="*/ 68001 w 118751"/>
                <a:gd name="connsiteY7" fmla="*/ 20300 h 39510"/>
                <a:gd name="connsiteX8" fmla="*/ 66701 w 118751"/>
                <a:gd name="connsiteY8" fmla="*/ 14641 h 39510"/>
                <a:gd name="connsiteX9" fmla="*/ 52050 w 118751"/>
                <a:gd name="connsiteY9" fmla="*/ 14641 h 39510"/>
                <a:gd name="connsiteX10" fmla="*/ 50750 w 118751"/>
                <a:gd name="connsiteY10" fmla="*/ 20300 h 39510"/>
                <a:gd name="connsiteX11" fmla="*/ 27392 w 118751"/>
                <a:gd name="connsiteY11" fmla="*/ 39510 h 39510"/>
                <a:gd name="connsiteX12" fmla="*/ 4034 w 118751"/>
                <a:gd name="connsiteY12" fmla="*/ 22433 h 39510"/>
                <a:gd name="connsiteX13" fmla="*/ 1912 w 118751"/>
                <a:gd name="connsiteY13" fmla="*/ 3226 h 39510"/>
                <a:gd name="connsiteX14" fmla="*/ 35889 w 118751"/>
                <a:gd name="connsiteY14" fmla="*/ 1089 h 39510"/>
                <a:gd name="connsiteX15" fmla="*/ 44007 w 118751"/>
                <a:gd name="connsiteY15" fmla="*/ 2256 h 3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751" h="39510">
                  <a:moveTo>
                    <a:pt x="44007" y="0"/>
                  </a:moveTo>
                  <a:lnTo>
                    <a:pt x="74105" y="0"/>
                  </a:lnTo>
                  <a:lnTo>
                    <a:pt x="74105" y="1909"/>
                  </a:lnTo>
                  <a:lnTo>
                    <a:pt x="82862" y="1089"/>
                  </a:lnTo>
                  <a:cubicBezTo>
                    <a:pt x="91004" y="1089"/>
                    <a:pt x="111530" y="-331"/>
                    <a:pt x="116839" y="3226"/>
                  </a:cubicBezTo>
                  <a:cubicBezTo>
                    <a:pt x="122148" y="6783"/>
                    <a:pt x="114717" y="22433"/>
                    <a:pt x="114717" y="22433"/>
                  </a:cubicBezTo>
                  <a:cubicBezTo>
                    <a:pt x="110469" y="33107"/>
                    <a:pt x="101978" y="39510"/>
                    <a:pt x="91359" y="39510"/>
                  </a:cubicBezTo>
                  <a:cubicBezTo>
                    <a:pt x="80741" y="37377"/>
                    <a:pt x="72244" y="30973"/>
                    <a:pt x="68001" y="20300"/>
                  </a:cubicBezTo>
                  <a:lnTo>
                    <a:pt x="66701" y="14641"/>
                  </a:lnTo>
                  <a:lnTo>
                    <a:pt x="52050" y="14641"/>
                  </a:lnTo>
                  <a:lnTo>
                    <a:pt x="50750" y="20300"/>
                  </a:lnTo>
                  <a:cubicBezTo>
                    <a:pt x="46507" y="30973"/>
                    <a:pt x="38010" y="37377"/>
                    <a:pt x="27392" y="39510"/>
                  </a:cubicBezTo>
                  <a:cubicBezTo>
                    <a:pt x="16773" y="39510"/>
                    <a:pt x="8282" y="33107"/>
                    <a:pt x="4034" y="22433"/>
                  </a:cubicBezTo>
                  <a:cubicBezTo>
                    <a:pt x="4034" y="22433"/>
                    <a:pt x="-3397" y="6783"/>
                    <a:pt x="1912" y="3226"/>
                  </a:cubicBezTo>
                  <a:cubicBezTo>
                    <a:pt x="7221" y="-331"/>
                    <a:pt x="27747" y="1089"/>
                    <a:pt x="35889" y="1089"/>
                  </a:cubicBezTo>
                  <a:lnTo>
                    <a:pt x="44007" y="2256"/>
                  </a:lnTo>
                  <a:close/>
                </a:path>
              </a:pathLst>
            </a:cu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42146761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750"/>
                                        <p:tgtEl>
                                          <p:spTgt spid="9"/>
                                        </p:tgtEl>
                                      </p:cBhvr>
                                    </p:animEffect>
                                  </p:childTnLst>
                                </p:cTn>
                              </p:par>
                            </p:childTnLst>
                          </p:cTn>
                        </p:par>
                        <p:par>
                          <p:cTn id="8" fill="hold">
                            <p:stCondLst>
                              <p:cond delay="1250"/>
                            </p:stCondLst>
                            <p:childTnLst>
                              <p:par>
                                <p:cTn id="9" presetID="10" presetClass="entr" presetSubtype="0" fill="hold" grpId="0" nodeType="afterEffect">
                                  <p:stCondLst>
                                    <p:cond delay="50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225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2750"/>
                            </p:stCondLst>
                            <p:childTnLst>
                              <p:par>
                                <p:cTn id="17" presetID="10" presetClass="entr" presetSubtype="0"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childTnLst>
                          </p:cTn>
                        </p:par>
                        <p:par>
                          <p:cTn id="20" fill="hold">
                            <p:stCondLst>
                              <p:cond delay="3250"/>
                            </p:stCondLst>
                            <p:childTnLst>
                              <p:par>
                                <p:cTn id="21" presetID="10"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3750"/>
                            </p:stCondLst>
                            <p:childTnLst>
                              <p:par>
                                <p:cTn id="25" presetID="10" presetClass="entr" presetSubtype="0"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5" grpId="0"/>
      <p:bldP spid="26" grpId="0"/>
      <p:bldP spid="29" grpId="0"/>
      <p:bldP spid="31" grpId="0"/>
      <p:bldP spid="15" grpId="0"/>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Straight Connector 39">
            <a:extLst>
              <a:ext uri="{FF2B5EF4-FFF2-40B4-BE49-F238E27FC236}">
                <a16:creationId xmlns:a16="http://schemas.microsoft.com/office/drawing/2014/main" id="{741EFC3C-9EFE-446C-A79F-96601719B9C4}"/>
              </a:ext>
            </a:extLst>
          </p:cNvPr>
          <p:cNvCxnSpPr>
            <a:cxnSpLocks/>
          </p:cNvCxnSpPr>
          <p:nvPr/>
        </p:nvCxnSpPr>
        <p:spPr>
          <a:xfrm flipH="1">
            <a:off x="5870431" y="4065757"/>
            <a:ext cx="907175"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5DCE5628-D2BF-49EA-A8BA-2841AADC6FF0}"/>
              </a:ext>
            </a:extLst>
          </p:cNvPr>
          <p:cNvGrpSpPr/>
          <p:nvPr/>
        </p:nvGrpSpPr>
        <p:grpSpPr>
          <a:xfrm>
            <a:off x="3225027" y="3248475"/>
            <a:ext cx="506549" cy="1596794"/>
            <a:chOff x="3225027" y="3248475"/>
            <a:chExt cx="506549" cy="1596794"/>
          </a:xfrm>
        </p:grpSpPr>
        <p:cxnSp>
          <p:nvCxnSpPr>
            <p:cNvPr id="34" name="Straight Connector 33">
              <a:extLst>
                <a:ext uri="{FF2B5EF4-FFF2-40B4-BE49-F238E27FC236}">
                  <a16:creationId xmlns:a16="http://schemas.microsoft.com/office/drawing/2014/main" id="{1E5CE630-E511-4F2F-A942-538EE434B575}"/>
                </a:ext>
              </a:extLst>
            </p:cNvPr>
            <p:cNvCxnSpPr>
              <a:cxnSpLocks/>
            </p:cNvCxnSpPr>
            <p:nvPr/>
          </p:nvCxnSpPr>
          <p:spPr>
            <a:xfrm>
              <a:off x="3478301" y="3248475"/>
              <a:ext cx="0" cy="159679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1E07DD7-A1C7-41B0-AF54-068DC919C6E0}"/>
                </a:ext>
              </a:extLst>
            </p:cNvPr>
            <p:cNvSpPr txBox="1"/>
            <p:nvPr/>
          </p:nvSpPr>
          <p:spPr>
            <a:xfrm>
              <a:off x="3225027" y="3831672"/>
              <a:ext cx="506549" cy="430887"/>
            </a:xfrm>
            <a:prstGeom prst="rect">
              <a:avLst/>
            </a:prstGeom>
            <a:solidFill>
              <a:srgbClr val="EAEAEA"/>
            </a:solidFill>
          </p:spPr>
          <p:txBody>
            <a:bodyPr wrap="none" lIns="0" tIns="0" rIns="0" bIns="0" rtlCol="0">
              <a:spAutoFit/>
            </a:bodyPr>
            <a:lstStyle/>
            <a:p>
              <a:pPr algn="l"/>
              <a:r>
                <a:rPr lang="en-US" sz="2800" b="1">
                  <a:gradFill>
                    <a:gsLst>
                      <a:gs pos="2917">
                        <a:schemeClr val="tx1"/>
                      </a:gs>
                      <a:gs pos="30000">
                        <a:schemeClr val="tx1"/>
                      </a:gs>
                    </a:gsLst>
                    <a:lin ang="5400000" scaled="0"/>
                  </a:gradFill>
                </a:rPr>
                <a:t>OR</a:t>
              </a:r>
            </a:p>
          </p:txBody>
        </p:sp>
      </p:grpSp>
      <p:sp>
        <p:nvSpPr>
          <p:cNvPr id="4" name="Rectangle 3"/>
          <p:cNvSpPr/>
          <p:nvPr/>
        </p:nvSpPr>
        <p:spPr>
          <a:xfrm>
            <a:off x="589706" y="1214563"/>
            <a:ext cx="10283941" cy="707886"/>
          </a:xfrm>
          <a:prstGeom prst="rect">
            <a:avLst/>
          </a:prstGeom>
        </p:spPr>
        <p:txBody>
          <a:bodyPr wrap="square">
            <a:spAutoFit/>
          </a:bodyPr>
          <a:lstStyle/>
          <a:p>
            <a:pPr marL="0" marR="0" lvl="1" indent="0" defTabSz="914102" eaLnBrk="1" fontAlgn="base" latinLnBrk="0" hangingPunct="1">
              <a:lnSpc>
                <a:spcPct val="100000"/>
              </a:lnSpc>
              <a:spcBef>
                <a:spcPct val="0"/>
              </a:spcBef>
              <a:spcAft>
                <a:spcPct val="0"/>
              </a:spcAft>
              <a:buClrTx/>
              <a:buSzTx/>
              <a:buFontTx/>
              <a:buNone/>
              <a:tabLst/>
              <a:defRPr/>
            </a:pPr>
            <a:r>
              <a:rPr lang="en-US" sz="2000" spc="-51">
                <a:ln w="3175">
                  <a:noFill/>
                </a:ln>
                <a:gradFill>
                  <a:gsLst>
                    <a:gs pos="1250">
                      <a:schemeClr val="tx1"/>
                    </a:gs>
                    <a:gs pos="100000">
                      <a:schemeClr val="tx1"/>
                    </a:gs>
                  </a:gsLst>
                  <a:lin ang="5400000" scaled="0"/>
                </a:gradFill>
                <a:latin typeface="+mj-lt"/>
                <a:cs typeface="Segoe UI" pitchFamily="34" charset="0"/>
              </a:rPr>
              <a:t>Enable people to use devices and apps that work best for them, from anywhere, </a:t>
            </a:r>
          </a:p>
          <a:p>
            <a:pPr marL="0" marR="0" lvl="1" indent="0" defTabSz="914102" eaLnBrk="1" fontAlgn="base" latinLnBrk="0" hangingPunct="1">
              <a:lnSpc>
                <a:spcPct val="100000"/>
              </a:lnSpc>
              <a:spcBef>
                <a:spcPct val="0"/>
              </a:spcBef>
              <a:spcAft>
                <a:spcPct val="0"/>
              </a:spcAft>
              <a:buClrTx/>
              <a:buSzTx/>
              <a:buFontTx/>
              <a:buNone/>
              <a:tabLst/>
              <a:defRPr/>
            </a:pPr>
            <a:r>
              <a:rPr lang="en-US" sz="2000" spc="-51">
                <a:ln w="3175">
                  <a:noFill/>
                </a:ln>
                <a:gradFill>
                  <a:gsLst>
                    <a:gs pos="1250">
                      <a:schemeClr val="tx1"/>
                    </a:gs>
                    <a:gs pos="100000">
                      <a:schemeClr val="tx1"/>
                    </a:gs>
                  </a:gsLst>
                  <a:lin ang="5400000" scaled="0"/>
                </a:gradFill>
                <a:latin typeface="+mj-lt"/>
                <a:cs typeface="Segoe UI" pitchFamily="34" charset="0"/>
              </a:rPr>
              <a:t>while protecting against current threats</a:t>
            </a:r>
          </a:p>
        </p:txBody>
      </p:sp>
      <p:sp>
        <p:nvSpPr>
          <p:cNvPr id="18" name="Text Placeholder 2"/>
          <p:cNvSpPr txBox="1">
            <a:spLocks/>
          </p:cNvSpPr>
          <p:nvPr/>
        </p:nvSpPr>
        <p:spPr>
          <a:xfrm>
            <a:off x="6777606" y="2873223"/>
            <a:ext cx="4990655" cy="2168318"/>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b="1">
                <a:gradFill>
                  <a:gsLst>
                    <a:gs pos="0">
                      <a:schemeClr val="tx1"/>
                    </a:gs>
                    <a:gs pos="100000">
                      <a:schemeClr val="tx1"/>
                    </a:gs>
                  </a:gsLst>
                  <a:lin ang="5400000" scaled="0"/>
                </a:gradFill>
              </a:rPr>
              <a:t>COMMON INITIATIVES </a:t>
            </a:r>
          </a:p>
          <a:p>
            <a:r>
              <a:rPr lang="en-US" sz="2000">
                <a:gradFill>
                  <a:gsLst>
                    <a:gs pos="0">
                      <a:schemeClr val="accent1"/>
                    </a:gs>
                    <a:gs pos="100000">
                      <a:schemeClr val="accent1"/>
                    </a:gs>
                  </a:gsLst>
                  <a:lin ang="5400000" scaled="0"/>
                </a:gradFill>
              </a:rPr>
              <a:t>Biometric and Smart Card Authentication</a:t>
            </a:r>
          </a:p>
          <a:p>
            <a:r>
              <a:rPr lang="en-US" sz="2000">
                <a:gradFill>
                  <a:gsLst>
                    <a:gs pos="0">
                      <a:schemeClr val="accent1"/>
                    </a:gs>
                    <a:gs pos="100000">
                      <a:schemeClr val="accent1"/>
                    </a:gs>
                  </a:gsLst>
                  <a:lin ang="5400000" scaled="0"/>
                </a:gradFill>
              </a:rPr>
              <a:t>Mobile Application Management </a:t>
            </a:r>
          </a:p>
          <a:p>
            <a:r>
              <a:rPr lang="en-US" sz="2000">
                <a:gradFill>
                  <a:gsLst>
                    <a:gs pos="0">
                      <a:schemeClr val="accent1"/>
                    </a:gs>
                    <a:gs pos="100000">
                      <a:schemeClr val="accent1"/>
                    </a:gs>
                  </a:gsLst>
                  <a:lin ang="5400000" scaled="0"/>
                </a:gradFill>
              </a:rPr>
              <a:t>Self Service Password Reset</a:t>
            </a:r>
          </a:p>
          <a:p>
            <a:r>
              <a:rPr lang="en-US" sz="2000">
                <a:gradFill>
                  <a:gsLst>
                    <a:gs pos="0">
                      <a:schemeClr val="accent1"/>
                    </a:gs>
                    <a:gs pos="100000">
                      <a:schemeClr val="accent1"/>
                    </a:gs>
                  </a:gsLst>
                  <a:lin ang="5400000" scaled="0"/>
                </a:gradFill>
              </a:rPr>
              <a:t>Conditional Access to Resources</a:t>
            </a:r>
          </a:p>
          <a:p>
            <a:r>
              <a:rPr lang="en-US" sz="2000">
                <a:gradFill>
                  <a:gsLst>
                    <a:gs pos="0">
                      <a:schemeClr val="accent1"/>
                    </a:gs>
                    <a:gs pos="100000">
                      <a:schemeClr val="accent1"/>
                    </a:gs>
                  </a:gsLst>
                  <a:lin ang="5400000" scaled="0"/>
                </a:gradFill>
              </a:rPr>
              <a:t>…and more</a:t>
            </a:r>
          </a:p>
        </p:txBody>
      </p:sp>
      <p:sp>
        <p:nvSpPr>
          <p:cNvPr id="6" name="Title 5">
            <a:extLst>
              <a:ext uri="{FF2B5EF4-FFF2-40B4-BE49-F238E27FC236}">
                <a16:creationId xmlns:a16="http://schemas.microsoft.com/office/drawing/2014/main" id="{E98D7250-5A1D-46D5-81E1-6008E3B8E2E4}"/>
              </a:ext>
            </a:extLst>
          </p:cNvPr>
          <p:cNvSpPr>
            <a:spLocks noGrp="1"/>
          </p:cNvSpPr>
          <p:nvPr>
            <p:ph type="title"/>
          </p:nvPr>
        </p:nvSpPr>
        <p:spPr>
          <a:xfrm>
            <a:off x="588263" y="457201"/>
            <a:ext cx="11018520" cy="553998"/>
          </a:xfrm>
        </p:spPr>
        <p:txBody>
          <a:bodyPr/>
          <a:lstStyle/>
          <a:p>
            <a:r>
              <a:rPr lang="en-US"/>
              <a:t>The New Imperative</a:t>
            </a:r>
          </a:p>
        </p:txBody>
      </p:sp>
      <p:grpSp>
        <p:nvGrpSpPr>
          <p:cNvPr id="9" name="Group 8">
            <a:extLst>
              <a:ext uri="{FF2B5EF4-FFF2-40B4-BE49-F238E27FC236}">
                <a16:creationId xmlns:a16="http://schemas.microsoft.com/office/drawing/2014/main" id="{20AD87F3-F97D-470B-B6D1-C4DA863DD945}"/>
              </a:ext>
            </a:extLst>
          </p:cNvPr>
          <p:cNvGrpSpPr/>
          <p:nvPr/>
        </p:nvGrpSpPr>
        <p:grpSpPr>
          <a:xfrm>
            <a:off x="588263" y="2868933"/>
            <a:ext cx="2232428" cy="2176899"/>
            <a:chOff x="2167592" y="2328379"/>
            <a:chExt cx="2346303" cy="2287941"/>
          </a:xfrm>
        </p:grpSpPr>
        <p:sp>
          <p:nvSpPr>
            <p:cNvPr id="228" name="Oval 227"/>
            <p:cNvSpPr/>
            <p:nvPr/>
          </p:nvSpPr>
          <p:spPr bwMode="auto">
            <a:xfrm>
              <a:off x="2167592" y="2328379"/>
              <a:ext cx="2346303" cy="2287941"/>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0" rIns="0" bIns="46637" numCol="1" rtlCol="0" anchor="ctr" anchorCtr="0" compatLnSpc="1">
              <a:prstTxWarp prst="textNoShape">
                <a:avLst/>
              </a:prstTxWarp>
            </a:bodyPr>
            <a:lstStyle/>
            <a:p>
              <a:pPr algn="ctr" defTabSz="932472" fontAlgn="base">
                <a:spcBef>
                  <a:spcPct val="0"/>
                </a:spcBef>
                <a:spcAft>
                  <a:spcPct val="0"/>
                </a:spcAft>
                <a:defRPr/>
              </a:pPr>
              <a:r>
                <a:rPr lang="en-US" sz="1900" b="1">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t>SECURITY</a:t>
              </a:r>
            </a:p>
          </p:txBody>
        </p:sp>
        <p:sp>
          <p:nvSpPr>
            <p:cNvPr id="21" name="Shield_EA18">
              <a:extLst>
                <a:ext uri="{FF2B5EF4-FFF2-40B4-BE49-F238E27FC236}">
                  <a16:creationId xmlns:a16="http://schemas.microsoft.com/office/drawing/2014/main" id="{FEC23E40-7337-4ABD-998F-0E66EAC2E7C2}"/>
                </a:ext>
              </a:extLst>
            </p:cNvPr>
            <p:cNvSpPr>
              <a:spLocks noChangeAspect="1"/>
            </p:cNvSpPr>
            <p:nvPr/>
          </p:nvSpPr>
          <p:spPr bwMode="auto">
            <a:xfrm>
              <a:off x="2962792" y="2727281"/>
              <a:ext cx="805366" cy="857447"/>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508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0" name="Group 9">
            <a:extLst>
              <a:ext uri="{FF2B5EF4-FFF2-40B4-BE49-F238E27FC236}">
                <a16:creationId xmlns:a16="http://schemas.microsoft.com/office/drawing/2014/main" id="{45E9B175-80D6-4CB2-8F7D-26715AF5D41C}"/>
              </a:ext>
            </a:extLst>
          </p:cNvPr>
          <p:cNvGrpSpPr/>
          <p:nvPr/>
        </p:nvGrpSpPr>
        <p:grpSpPr>
          <a:xfrm>
            <a:off x="4139301" y="2869835"/>
            <a:ext cx="2230580" cy="2175095"/>
            <a:chOff x="7022314" y="2328225"/>
            <a:chExt cx="2344360" cy="2286045"/>
          </a:xfrm>
        </p:grpSpPr>
        <p:sp>
          <p:nvSpPr>
            <p:cNvPr id="229" name="Oval 228"/>
            <p:cNvSpPr/>
            <p:nvPr/>
          </p:nvSpPr>
          <p:spPr bwMode="auto">
            <a:xfrm>
              <a:off x="7022314" y="2328225"/>
              <a:ext cx="2344360" cy="2286045"/>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914400" rIns="0" bIns="46637" numCol="1" rtlCol="0" anchor="ctr" anchorCtr="0" compatLnSpc="1">
              <a:prstTxWarp prst="textNoShape">
                <a:avLst/>
              </a:prstTxWarp>
            </a:bodyPr>
            <a:lstStyle/>
            <a:p>
              <a:pPr algn="ctr" defTabSz="932472" fontAlgn="base">
                <a:spcBef>
                  <a:spcPct val="0"/>
                </a:spcBef>
                <a:spcAft>
                  <a:spcPct val="0"/>
                </a:spcAft>
              </a:pPr>
              <a:r>
                <a:rPr lang="en-US" sz="1900" b="1">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t>PRODUCTIVITY</a:t>
              </a:r>
            </a:p>
          </p:txBody>
        </p:sp>
        <p:sp>
          <p:nvSpPr>
            <p:cNvPr id="22" name="DevUpdate_ECC5">
              <a:extLst>
                <a:ext uri="{FF2B5EF4-FFF2-40B4-BE49-F238E27FC236}">
                  <a16:creationId xmlns:a16="http://schemas.microsoft.com/office/drawing/2014/main" id="{F5CC11D9-2D27-4455-9047-BF3F2C576439}"/>
                </a:ext>
              </a:extLst>
            </p:cNvPr>
            <p:cNvSpPr>
              <a:spLocks noChangeAspect="1" noEditPoints="1"/>
            </p:cNvSpPr>
            <p:nvPr/>
          </p:nvSpPr>
          <p:spPr bwMode="auto">
            <a:xfrm>
              <a:off x="7753720" y="2727281"/>
              <a:ext cx="881549" cy="881761"/>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508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227" name="Group 226">
            <a:extLst>
              <a:ext uri="{FF2B5EF4-FFF2-40B4-BE49-F238E27FC236}">
                <a16:creationId xmlns:a16="http://schemas.microsoft.com/office/drawing/2014/main" id="{EEF78F1F-F557-43F3-B619-B096330D8480}"/>
              </a:ext>
            </a:extLst>
          </p:cNvPr>
          <p:cNvGrpSpPr/>
          <p:nvPr/>
        </p:nvGrpSpPr>
        <p:grpSpPr>
          <a:xfrm>
            <a:off x="2820692" y="3079531"/>
            <a:ext cx="1318610" cy="1962010"/>
            <a:chOff x="2820692" y="3079531"/>
            <a:chExt cx="1318610" cy="1962010"/>
          </a:xfrm>
        </p:grpSpPr>
        <p:sp>
          <p:nvSpPr>
            <p:cNvPr id="31" name="Rectangle 30">
              <a:extLst>
                <a:ext uri="{FF2B5EF4-FFF2-40B4-BE49-F238E27FC236}">
                  <a16:creationId xmlns:a16="http://schemas.microsoft.com/office/drawing/2014/main" id="{B5B78E7F-B474-4E94-947E-13F21B40D14D}"/>
                </a:ext>
              </a:extLst>
            </p:cNvPr>
            <p:cNvSpPr/>
            <p:nvPr/>
          </p:nvSpPr>
          <p:spPr bwMode="auto">
            <a:xfrm>
              <a:off x="2820692" y="3079531"/>
              <a:ext cx="1318610" cy="1962010"/>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9" name="Group 28">
              <a:extLst>
                <a:ext uri="{FF2B5EF4-FFF2-40B4-BE49-F238E27FC236}">
                  <a16:creationId xmlns:a16="http://schemas.microsoft.com/office/drawing/2014/main" id="{A9AE1827-F240-4B62-A403-528C9F274E25}"/>
                </a:ext>
              </a:extLst>
            </p:cNvPr>
            <p:cNvGrpSpPr/>
            <p:nvPr/>
          </p:nvGrpSpPr>
          <p:grpSpPr>
            <a:xfrm>
              <a:off x="2820692" y="3831672"/>
              <a:ext cx="1318610" cy="430887"/>
              <a:chOff x="2820692" y="3831672"/>
              <a:chExt cx="1318610" cy="430887"/>
            </a:xfrm>
          </p:grpSpPr>
          <p:cxnSp>
            <p:nvCxnSpPr>
              <p:cNvPr id="24" name="Straight Connector 23">
                <a:extLst>
                  <a:ext uri="{FF2B5EF4-FFF2-40B4-BE49-F238E27FC236}">
                    <a16:creationId xmlns:a16="http://schemas.microsoft.com/office/drawing/2014/main" id="{09A759B9-16EE-4D13-BDB1-F17B91B8158E}"/>
                  </a:ext>
                </a:extLst>
              </p:cNvPr>
              <p:cNvCxnSpPr>
                <a:cxnSpLocks/>
                <a:stCxn id="31" idx="3"/>
                <a:endCxn id="31" idx="1"/>
              </p:cNvCxnSpPr>
              <p:nvPr/>
            </p:nvCxnSpPr>
            <p:spPr>
              <a:xfrm flipH="1">
                <a:off x="2820692" y="4060536"/>
                <a:ext cx="131861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D5342B5-C850-42A1-B03D-2C0811EC9D25}"/>
                  </a:ext>
                </a:extLst>
              </p:cNvPr>
              <p:cNvSpPr txBox="1"/>
              <p:nvPr/>
            </p:nvSpPr>
            <p:spPr>
              <a:xfrm>
                <a:off x="3109414" y="3831672"/>
                <a:ext cx="801501" cy="430887"/>
              </a:xfrm>
              <a:prstGeom prst="rect">
                <a:avLst/>
              </a:prstGeom>
              <a:solidFill>
                <a:srgbClr val="EAEAEA"/>
              </a:solidFill>
            </p:spPr>
            <p:txBody>
              <a:bodyPr wrap="none" lIns="0" tIns="0" rIns="0" bIns="0" rtlCol="0">
                <a:spAutoFit/>
              </a:bodyPr>
              <a:lstStyle/>
              <a:p>
                <a:pPr algn="l"/>
                <a:r>
                  <a:rPr lang="en-US" sz="2800" b="1">
                    <a:gradFill>
                      <a:gsLst>
                        <a:gs pos="2917">
                          <a:schemeClr val="tx1"/>
                        </a:gs>
                        <a:gs pos="30000">
                          <a:schemeClr val="tx1"/>
                        </a:gs>
                      </a:gsLst>
                      <a:lin ang="5400000" scaled="0"/>
                    </a:gradFill>
                  </a:rPr>
                  <a:t>AND</a:t>
                </a:r>
              </a:p>
            </p:txBody>
          </p:sp>
        </p:grpSp>
      </p:grpSp>
    </p:spTree>
    <p:extLst>
      <p:ext uri="{BB962C8B-B14F-4D97-AF65-F5344CB8AC3E}">
        <p14:creationId xmlns:p14="http://schemas.microsoft.com/office/powerpoint/2010/main" val="2771671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227"/>
                                        </p:tgtEl>
                                        <p:attrNameLst>
                                          <p:attrName>style.visibility</p:attrName>
                                        </p:attrNameLst>
                                      </p:cBhvr>
                                      <p:to>
                                        <p:strVal val="visible"/>
                                      </p:to>
                                    </p:set>
                                    <p:animEffect transition="in" filter="circle(out)">
                                      <p:cBhvr>
                                        <p:cTn id="7" dur="500"/>
                                        <p:tgtEl>
                                          <p:spTgt spid="22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left)">
                                      <p:cBhvr>
                                        <p:cTn id="11" dur="500"/>
                                        <p:tgtEl>
                                          <p:spTgt spid="4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bg/>
                                          </p:spTgt>
                                        </p:tgtEl>
                                        <p:attrNameLst>
                                          <p:attrName>style.visibility</p:attrName>
                                        </p:attrNameLst>
                                      </p:cBhvr>
                                      <p:to>
                                        <p:strVal val="visible"/>
                                      </p:to>
                                    </p:set>
                                    <p:animEffect transition="in" filter="fade">
                                      <p:cBhvr>
                                        <p:cTn id="15" dur="500"/>
                                        <p:tgtEl>
                                          <p:spTgt spid="18">
                                            <p:bg/>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Effect transition="in" filter="fade">
                                      <p:cBhvr>
                                        <p:cTn id="19" dur="500"/>
                                        <p:tgtEl>
                                          <p:spTgt spid="18">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8">
                                            <p:txEl>
                                              <p:pRg st="1" end="1"/>
                                            </p:txEl>
                                          </p:spTgt>
                                        </p:tgtEl>
                                        <p:attrNameLst>
                                          <p:attrName>style.visibility</p:attrName>
                                        </p:attrNameLst>
                                      </p:cBhvr>
                                      <p:to>
                                        <p:strVal val="visible"/>
                                      </p:to>
                                    </p:set>
                                    <p:animEffect transition="in" filter="fade">
                                      <p:cBhvr>
                                        <p:cTn id="23" dur="500"/>
                                        <p:tgtEl>
                                          <p:spTgt spid="18">
                                            <p:txEl>
                                              <p:pRg st="1" end="1"/>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8">
                                            <p:txEl>
                                              <p:pRg st="2" end="2"/>
                                            </p:txEl>
                                          </p:spTgt>
                                        </p:tgtEl>
                                        <p:attrNameLst>
                                          <p:attrName>style.visibility</p:attrName>
                                        </p:attrNameLst>
                                      </p:cBhvr>
                                      <p:to>
                                        <p:strVal val="visible"/>
                                      </p:to>
                                    </p:set>
                                    <p:animEffect transition="in" filter="fade">
                                      <p:cBhvr>
                                        <p:cTn id="27" dur="500"/>
                                        <p:tgtEl>
                                          <p:spTgt spid="18">
                                            <p:txEl>
                                              <p:pRg st="2" end="2"/>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8">
                                            <p:txEl>
                                              <p:pRg st="3" end="3"/>
                                            </p:txEl>
                                          </p:spTgt>
                                        </p:tgtEl>
                                        <p:attrNameLst>
                                          <p:attrName>style.visibility</p:attrName>
                                        </p:attrNameLst>
                                      </p:cBhvr>
                                      <p:to>
                                        <p:strVal val="visible"/>
                                      </p:to>
                                    </p:set>
                                    <p:animEffect transition="in" filter="fade">
                                      <p:cBhvr>
                                        <p:cTn id="31" dur="500"/>
                                        <p:tgtEl>
                                          <p:spTgt spid="18">
                                            <p:txEl>
                                              <p:pRg st="3" end="3"/>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8">
                                            <p:txEl>
                                              <p:pRg st="4" end="4"/>
                                            </p:txEl>
                                          </p:spTgt>
                                        </p:tgtEl>
                                        <p:attrNameLst>
                                          <p:attrName>style.visibility</p:attrName>
                                        </p:attrNameLst>
                                      </p:cBhvr>
                                      <p:to>
                                        <p:strVal val="visible"/>
                                      </p:to>
                                    </p:set>
                                    <p:animEffect transition="in" filter="fade">
                                      <p:cBhvr>
                                        <p:cTn id="35" dur="500"/>
                                        <p:tgtEl>
                                          <p:spTgt spid="18">
                                            <p:txEl>
                                              <p:pRg st="4" end="4"/>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8">
                                            <p:txEl>
                                              <p:pRg st="5" end="5"/>
                                            </p:txEl>
                                          </p:spTgt>
                                        </p:tgtEl>
                                        <p:attrNameLst>
                                          <p:attrName>style.visibility</p:attrName>
                                        </p:attrNameLst>
                                      </p:cBhvr>
                                      <p:to>
                                        <p:strVal val="visible"/>
                                      </p:to>
                                    </p:set>
                                    <p:animEffect transition="in" filter="fade">
                                      <p:cBhvr>
                                        <p:cTn id="39" dur="500"/>
                                        <p:tgtEl>
                                          <p:spTgt spid="1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animBg="1"/>
    </p:bldLst>
  </p:timing>
</p:sld>
</file>

<file path=ppt/slides/slide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00000000-0008-0000-0100-000002000000}"/>
              </a:ext>
            </a:extLst>
          </p:cNvPr>
          <p:cNvGraphicFramePr>
            <a:graphicFrameLocks/>
          </p:cNvGraphicFramePr>
          <p:nvPr>
            <p:extLst/>
          </p:nvPr>
        </p:nvGraphicFramePr>
        <p:xfrm>
          <a:off x="588263" y="1169233"/>
          <a:ext cx="11142776" cy="5010850"/>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a:extLst>
              <a:ext uri="{FF2B5EF4-FFF2-40B4-BE49-F238E27FC236}">
                <a16:creationId xmlns:a16="http://schemas.microsoft.com/office/drawing/2014/main" id="{357070AE-CF72-41F3-BD42-045A4B83235C}"/>
              </a:ext>
            </a:extLst>
          </p:cNvPr>
          <p:cNvSpPr/>
          <p:nvPr/>
        </p:nvSpPr>
        <p:spPr>
          <a:xfrm>
            <a:off x="9401479" y="5801711"/>
            <a:ext cx="2413502" cy="741308"/>
          </a:xfrm>
          <a:prstGeom prst="rect">
            <a:avLst/>
          </a:prstGeom>
          <a:solidFill>
            <a:schemeClr val="bg1">
              <a:lumMod val="95000"/>
            </a:schemeClr>
          </a:solidFill>
          <a:ln>
            <a:noFill/>
          </a:ln>
        </p:spPr>
        <p:style>
          <a:lnRef idx="2">
            <a:schemeClr val="accent1"/>
          </a:lnRef>
          <a:fillRef idx="1">
            <a:schemeClr val="lt1"/>
          </a:fillRef>
          <a:effectRef idx="0">
            <a:schemeClr val="accent1"/>
          </a:effectRef>
          <a:fontRef idx="minor">
            <a:schemeClr val="dk1"/>
          </a:fontRef>
        </p:style>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1250">
                      <a:schemeClr val="tx1"/>
                    </a:gs>
                    <a:gs pos="100000">
                      <a:schemeClr val="tx1"/>
                    </a:gs>
                  </a:gsLst>
                  <a:lin ang="5400000" scaled="0"/>
                </a:gradFill>
                <a:effectLst/>
                <a:uLnTx/>
                <a:uFillTx/>
                <a:ea typeface="+mn-ea"/>
                <a:cs typeface="+mn-cs"/>
              </a:rPr>
              <a:t>FROM BLOG:</a:t>
            </a:r>
          </a:p>
          <a:p>
            <a:pPr marR="0" lvl="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1250">
                      <a:schemeClr val="tx1"/>
                    </a:gs>
                    <a:gs pos="100000">
                      <a:schemeClr val="tx1"/>
                    </a:gs>
                  </a:gsLst>
                  <a:lin ang="5400000" scaled="0"/>
                </a:gradFill>
                <a:effectLst/>
                <a:uLnTx/>
                <a:uFillTx/>
                <a:ea typeface="+mn-ea"/>
                <a:cs typeface="+mn-cs"/>
                <a:hlinkClick r:id="rId4"/>
              </a:rPr>
              <a:t>Mitigating arbitrary native code execution in Microsoft Edge</a:t>
            </a:r>
            <a:endParaRPr kumimoji="0" lang="en-US" sz="1200" b="0" i="0" u="none" strike="noStrike" kern="1200" cap="none" spc="0" normalizeH="0" baseline="0" noProof="0">
              <a:ln>
                <a:noFill/>
              </a:ln>
              <a:gradFill>
                <a:gsLst>
                  <a:gs pos="1250">
                    <a:schemeClr val="tx1"/>
                  </a:gs>
                  <a:gs pos="100000">
                    <a:schemeClr val="tx1"/>
                  </a:gs>
                </a:gsLst>
                <a:lin ang="5400000" scaled="0"/>
              </a:gradFill>
              <a:effectLst/>
              <a:uLnTx/>
              <a:uFillTx/>
              <a:ea typeface="+mn-ea"/>
              <a:cs typeface="+mn-cs"/>
            </a:endParaRPr>
          </a:p>
        </p:txBody>
      </p:sp>
      <mc:AlternateContent xmlns:mc="http://schemas.openxmlformats.org/markup-compatibility/2006">
        <mc:Choice xmlns:pslz="http://schemas.microsoft.com/office/powerpoint/2016/slidezoom" Requires="pslz">
          <p:graphicFrame>
            <p:nvGraphicFramePr>
              <p:cNvPr id="9" name="Slide Zoom 8">
                <a:extLst>
                  <a:ext uri="{FF2B5EF4-FFF2-40B4-BE49-F238E27FC236}">
                    <a16:creationId xmlns:a16="http://schemas.microsoft.com/office/drawing/2014/main" id="{BD7BE4AA-F650-43A6-A25E-50FA0A962836}"/>
                  </a:ext>
                </a:extLst>
              </p:cNvPr>
              <p:cNvGraphicFramePr>
                <a:graphicFrameLocks noChangeAspect="1"/>
              </p:cNvGraphicFramePr>
              <p:nvPr>
                <p:extLst/>
              </p:nvPr>
            </p:nvGraphicFramePr>
            <p:xfrm>
              <a:off x="10353232" y="279941"/>
              <a:ext cx="1440488" cy="810275"/>
            </p:xfrm>
            <a:graphic>
              <a:graphicData uri="http://schemas.microsoft.com/office/powerpoint/2016/slidezoom">
                <pslz:sldZm>
                  <pslz:sldZmObj sldId="587" cId="1682621627">
                    <pslz:zmPr id="{F8973BF8-B853-4B28-9669-8E67981AA1F1}" returnToParent="0" transitionDur="1000">
                      <p166:blipFill xmlns:p166="http://schemas.microsoft.com/office/powerpoint/2016/6/main">
                        <a:blip r:embed="rId5"/>
                        <a:stretch>
                          <a:fillRect/>
                        </a:stretch>
                      </p166:blipFill>
                      <p166:spPr xmlns:p166="http://schemas.microsoft.com/office/powerpoint/2016/6/main">
                        <a:xfrm>
                          <a:off x="0" y="0"/>
                          <a:ext cx="1440488" cy="810275"/>
                        </a:xfrm>
                        <a:prstGeom prst="rect">
                          <a:avLst/>
                        </a:prstGeom>
                        <a:ln>
                          <a:noFill/>
                        </a:ln>
                        <a:effectLst>
                          <a:outerShdw blurRad="190500" dist="38100" dir="2700000" algn="tl" rotWithShape="0">
                            <a:prstClr val="black">
                              <a:alpha val="25000"/>
                            </a:prstClr>
                          </a:outerShdw>
                        </a:effectLst>
                      </p166:spPr>
                    </pslz:zmPr>
                  </pslz:sldZmObj>
                </pslz:sldZm>
              </a:graphicData>
            </a:graphic>
          </p:graphicFrame>
        </mc:Choice>
        <mc:Fallback>
          <p:pic>
            <p:nvPicPr>
              <p:cNvPr id="9" name="Slide Zoom 8">
                <a:extLst>
                  <a:ext uri="{FF2B5EF4-FFF2-40B4-BE49-F238E27FC236}">
                    <a16:creationId xmlns:a16="http://schemas.microsoft.com/office/drawing/2014/main" id="{BD7BE4AA-F650-43A6-A25E-50FA0A962836}"/>
                  </a:ext>
                </a:extLst>
              </p:cNvPr>
              <p:cNvPicPr>
                <a:picLocks noGrp="1" noRot="1" noChangeAspect="1" noMove="1" noResize="1" noEditPoints="1" noAdjustHandles="1" noChangeArrowheads="1" noChangeShapeType="1"/>
              </p:cNvPicPr>
              <p:nvPr/>
            </p:nvPicPr>
            <p:blipFill>
              <a:blip r:embed="rId5"/>
              <a:stretch>
                <a:fillRect/>
              </a:stretch>
            </p:blipFill>
            <p:spPr>
              <a:xfrm>
                <a:off x="10353232" y="279941"/>
                <a:ext cx="1440488" cy="810275"/>
              </a:xfrm>
              <a:prstGeom prst="rect">
                <a:avLst/>
              </a:prstGeom>
              <a:ln>
                <a:noFill/>
              </a:ln>
              <a:effectLst>
                <a:outerShdw blurRad="190500" dist="38100" dir="2700000" algn="tl" rotWithShape="0">
                  <a:prstClr val="black">
                    <a:alpha val="25000"/>
                  </a:prstClr>
                </a:outerShdw>
              </a:effectLst>
            </p:spPr>
          </p:pic>
        </mc:Fallback>
      </mc:AlternateContent>
      <p:sp>
        <p:nvSpPr>
          <p:cNvPr id="10" name="TextBox 9">
            <a:extLst>
              <a:ext uri="{FF2B5EF4-FFF2-40B4-BE49-F238E27FC236}">
                <a16:creationId xmlns:a16="http://schemas.microsoft.com/office/drawing/2014/main" id="{FC28CDE0-8354-4F12-9DE0-C6113CFB93AC}"/>
              </a:ext>
            </a:extLst>
          </p:cNvPr>
          <p:cNvSpPr txBox="1"/>
          <p:nvPr/>
        </p:nvSpPr>
        <p:spPr>
          <a:xfrm>
            <a:off x="10150622" y="1310444"/>
            <a:ext cx="1760418" cy="276999"/>
          </a:xfrm>
          <a:prstGeom prst="rect">
            <a:avLst/>
          </a:prstGeom>
          <a:noFill/>
        </p:spPr>
        <p:txBody>
          <a:bodyPr wrap="none" rtlCol="0">
            <a:spAutoFit/>
          </a:bodyPr>
          <a:lstStyle/>
          <a:p>
            <a:pPr algn="ctr">
              <a:defRPr/>
            </a:pPr>
            <a:r>
              <a:rPr lang="en-US" sz="1200" b="1">
                <a:gradFill>
                  <a:gsLst>
                    <a:gs pos="1250">
                      <a:schemeClr val="tx1"/>
                    </a:gs>
                    <a:gs pos="100000">
                      <a:schemeClr val="tx1"/>
                    </a:gs>
                  </a:gsLst>
                  <a:lin ang="5400000" scaled="0"/>
                </a:gradFill>
                <a:sym typeface="Wingdings" panose="05000000000000000000" pitchFamily="2" charset="2"/>
              </a:rPr>
              <a:t> </a:t>
            </a:r>
            <a:r>
              <a:rPr lang="en-US" sz="1200" b="1">
                <a:gradFill>
                  <a:gsLst>
                    <a:gs pos="1250">
                      <a:schemeClr val="tx1"/>
                    </a:gs>
                    <a:gs pos="100000">
                      <a:schemeClr val="tx1"/>
                    </a:gs>
                  </a:gsLst>
                  <a:lin ang="5400000" scaled="0"/>
                </a:gradFill>
              </a:rPr>
              <a:t>BACK TO TIMELINE</a:t>
            </a:r>
          </a:p>
        </p:txBody>
      </p:sp>
      <p:sp>
        <p:nvSpPr>
          <p:cNvPr id="8" name="Title 7">
            <a:extLst>
              <a:ext uri="{FF2B5EF4-FFF2-40B4-BE49-F238E27FC236}">
                <a16:creationId xmlns:a16="http://schemas.microsoft.com/office/drawing/2014/main" id="{EBF256F8-DF8A-4AAB-8355-85290D750E13}"/>
              </a:ext>
            </a:extLst>
          </p:cNvPr>
          <p:cNvSpPr>
            <a:spLocks noGrp="1"/>
          </p:cNvSpPr>
          <p:nvPr>
            <p:ph type="title"/>
          </p:nvPr>
        </p:nvSpPr>
        <p:spPr>
          <a:xfrm>
            <a:off x="588263" y="457201"/>
            <a:ext cx="11018520" cy="553998"/>
          </a:xfrm>
        </p:spPr>
        <p:txBody>
          <a:bodyPr/>
          <a:lstStyle/>
          <a:p>
            <a:r>
              <a:rPr lang="en-US"/>
              <a:t>Increase difficulty and cost to exploit</a:t>
            </a:r>
          </a:p>
        </p:txBody>
      </p:sp>
    </p:spTree>
    <p:extLst>
      <p:ext uri="{BB962C8B-B14F-4D97-AF65-F5344CB8AC3E}">
        <p14:creationId xmlns:p14="http://schemas.microsoft.com/office/powerpoint/2010/main" val="3294082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_MCS Social_story_v1_18Feb15_DV">
  <a:themeElements>
    <a:clrScheme name="MSVID White and Mid Blue">
      <a:dk1>
        <a:srgbClr val="505050"/>
      </a:dk1>
      <a:lt1>
        <a:srgbClr val="FFFFFF"/>
      </a:lt1>
      <a:dk2>
        <a:srgbClr val="00188F"/>
      </a:dk2>
      <a:lt2>
        <a:srgbClr val="00BCF2"/>
      </a:lt2>
      <a:accent1>
        <a:srgbClr val="00188F"/>
      </a:accent1>
      <a:accent2>
        <a:srgbClr val="B4009E"/>
      </a:accent2>
      <a:accent3>
        <a:srgbClr val="0078D7"/>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black">
        <a:solidFill>
          <a:srgbClr val="FFFFFF"/>
        </a:solidFill>
        <a:ln>
          <a:noFill/>
        </a:ln>
        <a:extLst/>
      </a:spPr>
      <a:bodyPr vert="horz" wrap="square" lIns="69953" tIns="34976" rIns="69953" bIns="34976" numCol="1" anchor="t" anchorCtr="0" compatLnSpc="1">
        <a:prstTxWarp prst="textNoShape">
          <a:avLst/>
        </a:prstTxWarp>
      </a:bodyPr>
      <a:lstStyle>
        <a:defPPr marL="0" marR="0" indent="0" defTabSz="914400" eaLnBrk="1" fontAlgn="auto" latinLnBrk="0" hangingPunct="1">
          <a:lnSpc>
            <a:spcPct val="100000"/>
          </a:lnSpc>
          <a:spcBef>
            <a:spcPts val="0"/>
          </a:spcBef>
          <a:spcAft>
            <a:spcPts val="0"/>
          </a:spcAft>
          <a:buClrTx/>
          <a:buSzTx/>
          <a:buFontTx/>
          <a:buNone/>
          <a:tabLst/>
          <a:defRPr kumimoji="0" sz="1350" b="0" i="0" u="none" strike="noStrike" kern="0" cap="none" spc="0" normalizeH="0" baseline="0" noProof="0" dirty="0">
            <a:ln>
              <a:noFill/>
            </a:ln>
            <a:solidFill>
              <a:srgbClr val="000000"/>
            </a:solidFill>
            <a:effectLst/>
            <a:uLnTx/>
            <a:uFillTx/>
          </a:defRPr>
        </a:defPPr>
      </a:lst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3.potx" id="{9F3C3879-106C-453C-A964-668F7EE593F8}" vid="{1C28A7F0-1674-405A-A8DF-20B360486B84}"/>
    </a:ext>
  </a:extLst>
</a:theme>
</file>

<file path=ppt/theme/theme11.xml><?xml version="1.0" encoding="utf-8"?>
<a:theme xmlns:a="http://schemas.openxmlformats.org/drawingml/2006/main" name="1_3CMG_MarketResearch_template_White_16-9_internalUse">
  <a:themeElements>
    <a:clrScheme name="Custom 40">
      <a:dk1>
        <a:srgbClr val="505050"/>
      </a:dk1>
      <a:lt1>
        <a:srgbClr val="FFFFFF"/>
      </a:lt1>
      <a:dk2>
        <a:srgbClr val="0072C6"/>
      </a:dk2>
      <a:lt2>
        <a:srgbClr val="D2D2D2"/>
      </a:lt2>
      <a:accent1>
        <a:srgbClr val="0072C6"/>
      </a:accent1>
      <a:accent2>
        <a:srgbClr val="00B294"/>
      </a:accent2>
      <a:accent3>
        <a:srgbClr val="68217A"/>
      </a:accent3>
      <a:accent4>
        <a:srgbClr val="BAD80A"/>
      </a:accent4>
      <a:accent5>
        <a:srgbClr val="EC008C"/>
      </a:accent5>
      <a:accent6>
        <a:srgbClr val="FF8C00"/>
      </a:accent6>
      <a:hlink>
        <a:srgbClr val="002A4A"/>
      </a:hlink>
      <a:folHlink>
        <a:srgbClr val="003963"/>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accent6"/>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RSA_AR_PreBrief_AzureSecurity Center" id="{DF4503D1-F9B8-42FC-B0B6-C2239586CF8C}" vid="{596D8E7F-C70C-46FC-BB55-D1E56F4C26BF}"/>
    </a:ext>
  </a:extLst>
</a:theme>
</file>

<file path=ppt/theme/theme110.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12.xml><?xml version="1.0" encoding="utf-8"?>
<a:theme xmlns:a="http://schemas.openxmlformats.org/drawingml/2006/main" name="5-30504_S4_Breakout_Template_WHT">
  <a:themeElements>
    <a:clrScheme name="S4 White">
      <a:dk1>
        <a:srgbClr val="505050"/>
      </a:dk1>
      <a:lt1>
        <a:srgbClr val="FFFFFF"/>
      </a:lt1>
      <a:dk2>
        <a:srgbClr val="0072C6"/>
      </a:dk2>
      <a:lt2>
        <a:srgbClr val="D2D2D2"/>
      </a:lt2>
      <a:accent1>
        <a:srgbClr val="0072C6"/>
      </a:accent1>
      <a:accent2>
        <a:srgbClr val="00188F"/>
      </a:accent2>
      <a:accent3>
        <a:srgbClr val="442359"/>
      </a:accent3>
      <a:accent4>
        <a:srgbClr val="008A0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smtClean="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Template" id="{57852C7D-AC94-4244-BEAF-5439B76E6BF9}" vid="{C5B7F1FC-A436-458F-ADD2-5D3F9DCB172F}"/>
    </a:ext>
  </a:extLst>
</a:theme>
</file>

<file path=ppt/theme/theme13.xml><?xml version="1.0" encoding="utf-8"?>
<a:theme xmlns:a="http://schemas.openxmlformats.org/drawingml/2006/main" name="3_3-50094_Microsoft CISO Summit 2017 Template">
  <a:themeElements>
    <a:clrScheme name="MS Global CISO Summit">
      <a:dk1>
        <a:srgbClr val="505050"/>
      </a:dk1>
      <a:lt1>
        <a:srgbClr val="FFFFFF"/>
      </a:lt1>
      <a:dk2>
        <a:srgbClr val="008272"/>
      </a:dk2>
      <a:lt2>
        <a:srgbClr val="EAEAEA"/>
      </a:lt2>
      <a:accent1>
        <a:srgbClr val="008272"/>
      </a:accent1>
      <a:accent2>
        <a:srgbClr val="BAD80A"/>
      </a:accent2>
      <a:accent3>
        <a:srgbClr val="737373"/>
      </a:accent3>
      <a:accent4>
        <a:srgbClr val="002050"/>
      </a:accent4>
      <a:accent5>
        <a:srgbClr val="0078D7"/>
      </a:accent5>
      <a:accent6>
        <a:srgbClr val="D2D2D2"/>
      </a:accent6>
      <a:hlink>
        <a:srgbClr val="008272"/>
      </a:hlink>
      <a:folHlink>
        <a:srgbClr val="00827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 Global CISO Summit_2017.potx" id="{FB1E5144-D277-4E5B-B605-FB978F230E18}" vid="{42A43316-415B-42CE-B5AF-91B2A6D08375}"/>
    </a:ext>
  </a:extLst>
</a:theme>
</file>

<file path=ppt/theme/theme14.xml><?xml version="1.0" encoding="utf-8"?>
<a:theme xmlns:a="http://schemas.openxmlformats.org/drawingml/2006/main" name="EPG_2015_LIGHT_TEMPLATE">
  <a:themeElements>
    <a:clrScheme name="EPG">
      <a:dk1>
        <a:srgbClr val="505050"/>
      </a:dk1>
      <a:lt1>
        <a:srgbClr val="FFFFFF"/>
      </a:lt1>
      <a:dk2>
        <a:srgbClr val="0078D7"/>
      </a:dk2>
      <a:lt2>
        <a:srgbClr val="EAEAEA"/>
      </a:lt2>
      <a:accent1>
        <a:srgbClr val="002050"/>
      </a:accent1>
      <a:accent2>
        <a:srgbClr val="5C2D91"/>
      </a:accent2>
      <a:accent3>
        <a:srgbClr val="008272"/>
      </a:accent3>
      <a:accent4>
        <a:srgbClr val="B4009E"/>
      </a:accent4>
      <a:accent5>
        <a:srgbClr val="505050"/>
      </a:accent5>
      <a:accent6>
        <a:srgbClr val="107C1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PG PowerPoint Template [Read-Only]" id="{7A574C74-F280-4E45-BA94-D4DA1324E395}" vid="{6DA35ACA-9A5C-41A4-82CE-D2F1B8270737}"/>
    </a:ext>
  </a:extLst>
</a:theme>
</file>

<file path=ppt/theme/theme15.xml><?xml version="1.0" encoding="utf-8"?>
<a:theme xmlns:a="http://schemas.openxmlformats.org/drawingml/2006/main" name="2_3-50094_Microsoft CISO Summit 2017 Template">
  <a:themeElements>
    <a:clrScheme name="MS Global CISO Summit">
      <a:dk1>
        <a:srgbClr val="505050"/>
      </a:dk1>
      <a:lt1>
        <a:srgbClr val="FFFFFF"/>
      </a:lt1>
      <a:dk2>
        <a:srgbClr val="008272"/>
      </a:dk2>
      <a:lt2>
        <a:srgbClr val="EAEAEA"/>
      </a:lt2>
      <a:accent1>
        <a:srgbClr val="008272"/>
      </a:accent1>
      <a:accent2>
        <a:srgbClr val="BAD80A"/>
      </a:accent2>
      <a:accent3>
        <a:srgbClr val="737373"/>
      </a:accent3>
      <a:accent4>
        <a:srgbClr val="002050"/>
      </a:accent4>
      <a:accent5>
        <a:srgbClr val="0078D7"/>
      </a:accent5>
      <a:accent6>
        <a:srgbClr val="D2D2D2"/>
      </a:accent6>
      <a:hlink>
        <a:srgbClr val="008272"/>
      </a:hlink>
      <a:folHlink>
        <a:srgbClr val="00827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lobal CISO Summit_2017 (v2)" id="{0F15A797-8118-42A8-8635-A0E062E17D38}" vid="{50A1B72C-D8D8-4825-968A-587B6BE8C8F1}"/>
    </a:ext>
  </a:extLst>
</a:theme>
</file>

<file path=ppt/theme/theme16.xml><?xml version="1.0" encoding="utf-8"?>
<a:theme xmlns:a="http://schemas.openxmlformats.org/drawingml/2006/main" name="1_WHITE TEMPLATE">
  <a:themeElements>
    <a:clrScheme name="Custom 1">
      <a:dk1>
        <a:srgbClr val="505050"/>
      </a:dk1>
      <a:lt1>
        <a:srgbClr val="FFFFFF"/>
      </a:lt1>
      <a:dk2>
        <a:srgbClr val="0078D7"/>
      </a:dk2>
      <a:lt2>
        <a:srgbClr val="505050"/>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4F09737C-ADEF-4314-AB56-4A518DF7B933}" vid="{87A94877-8473-4FD7-A13A-DB9D3F7775DC}"/>
    </a:ext>
  </a:extLst>
</a:theme>
</file>

<file path=ppt/theme/theme17.xml><?xml version="1.0" encoding="utf-8"?>
<a:theme xmlns:a="http://schemas.openxmlformats.org/drawingml/2006/main" name="Accent Color Transition Slides">
  <a:themeElements>
    <a:clrScheme name="Custom 1">
      <a:dk1>
        <a:srgbClr val="000000"/>
      </a:dk1>
      <a:lt1>
        <a:srgbClr val="FFFFFF"/>
      </a:lt1>
      <a:dk2>
        <a:srgbClr val="505050"/>
      </a:dk2>
      <a:lt2>
        <a:srgbClr val="BAD80A"/>
      </a:lt2>
      <a:accent1>
        <a:srgbClr val="BAD80A"/>
      </a:accent1>
      <a:accent2>
        <a:srgbClr val="0072C6"/>
      </a:accent2>
      <a:accent3>
        <a:srgbClr val="FF8C00"/>
      </a:accent3>
      <a:accent4>
        <a:srgbClr val="68217A"/>
      </a:accent4>
      <a:accent5>
        <a:srgbClr val="00BCF2"/>
      </a:accent5>
      <a:accent6>
        <a:srgbClr val="FFB90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8.xml><?xml version="1.0" encoding="utf-8"?>
<a:theme xmlns:a="http://schemas.openxmlformats.org/drawingml/2006/main" name="1_5-50002_Ignite_Breakout_Template">
  <a:themeElements>
    <a:clrScheme name="Custom 2">
      <a:dk1>
        <a:srgbClr val="505050"/>
      </a:dk1>
      <a:lt1>
        <a:srgbClr val="FFFFFF"/>
      </a:lt1>
      <a:dk2>
        <a:srgbClr val="D83B01"/>
      </a:dk2>
      <a:lt2>
        <a:srgbClr val="F8F8F8"/>
      </a:lt2>
      <a:accent1>
        <a:srgbClr val="D83B01"/>
      </a:accent1>
      <a:accent2>
        <a:srgbClr val="0078D7"/>
      </a:accent2>
      <a:accent3>
        <a:srgbClr val="D2D2D2"/>
      </a:accent3>
      <a:accent4>
        <a:srgbClr val="D2D2D2"/>
      </a:accent4>
      <a:accent5>
        <a:srgbClr val="FFB900"/>
      </a:accent5>
      <a:accent6>
        <a:srgbClr val="FF8C00"/>
      </a:accent6>
      <a:hlink>
        <a:srgbClr val="FFFFFF"/>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 id="{08B3FEDF-27CE-477E-A1F2-9805036CC047}" vid="{CD0BEC05-913A-4A4A-B174-12DECD18D25B}"/>
    </a:ext>
  </a:extLst>
</a:theme>
</file>

<file path=ppt/theme/theme19.xml><?xml version="1.0" encoding="utf-8"?>
<a:theme xmlns:a="http://schemas.openxmlformats.org/drawingml/2006/main" name="&gt;&gt;FY15 Enterprise identity theme">
  <a:themeElements>
    <a:clrScheme name="FY15 Enterprise Visual Identity">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19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CS Social_story_v1_18Feb15_DV">
  <a:themeElements>
    <a:clrScheme name="MSVID White and Mid Blue">
      <a:dk1>
        <a:srgbClr val="505050"/>
      </a:dk1>
      <a:lt1>
        <a:srgbClr val="FFFFFF"/>
      </a:lt1>
      <a:dk2>
        <a:srgbClr val="00188F"/>
      </a:dk2>
      <a:lt2>
        <a:srgbClr val="00BCF2"/>
      </a:lt2>
      <a:accent1>
        <a:srgbClr val="00188F"/>
      </a:accent1>
      <a:accent2>
        <a:srgbClr val="B4009E"/>
      </a:accent2>
      <a:accent3>
        <a:srgbClr val="0078D7"/>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black">
        <a:solidFill>
          <a:srgbClr val="FFFFFF"/>
        </a:solidFill>
        <a:ln>
          <a:noFill/>
        </a:ln>
        <a:extLst/>
      </a:spPr>
      <a:bodyPr vert="horz" wrap="square" lIns="69953" tIns="34976" rIns="69953" bIns="34976" numCol="1" anchor="t" anchorCtr="0" compatLnSpc="1">
        <a:prstTxWarp prst="textNoShape">
          <a:avLst/>
        </a:prstTxWarp>
      </a:bodyPr>
      <a:lstStyle>
        <a:defPPr marL="0" marR="0" indent="0" defTabSz="914400" eaLnBrk="1" fontAlgn="auto" latinLnBrk="0" hangingPunct="1">
          <a:lnSpc>
            <a:spcPct val="100000"/>
          </a:lnSpc>
          <a:spcBef>
            <a:spcPts val="0"/>
          </a:spcBef>
          <a:spcAft>
            <a:spcPts val="0"/>
          </a:spcAft>
          <a:buClrTx/>
          <a:buSzTx/>
          <a:buFontTx/>
          <a:buNone/>
          <a:tabLst/>
          <a:defRPr kumimoji="0" sz="1350" b="0" i="0" u="none" strike="noStrike" kern="0" cap="none" spc="0" normalizeH="0" baseline="0" noProof="0" dirty="0">
            <a:ln>
              <a:noFill/>
            </a:ln>
            <a:solidFill>
              <a:srgbClr val="000000"/>
            </a:solidFill>
            <a:effectLst/>
            <a:uLnTx/>
            <a:uFillTx/>
          </a:defRPr>
        </a:defPPr>
      </a:lst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3.potx" id="{9F3C3879-106C-453C-A964-668F7EE593F8}" vid="{1C28A7F0-1674-405A-A8DF-20B360486B84}"/>
    </a:ext>
  </a:extLst>
</a:theme>
</file>

<file path=ppt/theme/theme20.xml><?xml version="1.0" encoding="utf-8"?>
<a:theme xmlns:a="http://schemas.openxmlformats.org/drawingml/2006/main" name="ExecSummary">
  <a:themeElements>
    <a:clrScheme name="Custom 39">
      <a:dk1>
        <a:srgbClr val="505050"/>
      </a:dk1>
      <a:lt1>
        <a:srgbClr val="FFFFFF"/>
      </a:lt1>
      <a:dk2>
        <a:srgbClr val="008272"/>
      </a:dk2>
      <a:lt2>
        <a:srgbClr val="D2D2D2"/>
      </a:lt2>
      <a:accent1>
        <a:srgbClr val="008272"/>
      </a:accent1>
      <a:accent2>
        <a:srgbClr val="68217A"/>
      </a:accent2>
      <a:accent3>
        <a:srgbClr val="0072C6"/>
      </a:accent3>
      <a:accent4>
        <a:srgbClr val="008272"/>
      </a:accent4>
      <a:accent5>
        <a:srgbClr val="442359"/>
      </a:accent5>
      <a:accent6>
        <a:srgbClr val="00205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3274" tIns="46637" rIns="93274"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chemeClr val="tx1">
              <a:lumMod val="40000"/>
              <a:lumOff val="60000"/>
            </a:schemeClr>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ecSummary" id="{B2C4DD31-CB75-4E52-A659-84E9E5C799F4}" vid="{EFC4B671-021E-4150-9045-9D70D75035F6}"/>
    </a:ext>
  </a:extLst>
</a:theme>
</file>

<file path=ppt/theme/theme21.xml><?xml version="1.0" encoding="utf-8"?>
<a:theme xmlns:a="http://schemas.openxmlformats.org/drawingml/2006/main" name="WHITE TEMPLATE">
  <a:themeElements>
    <a:clrScheme name="Custom 6">
      <a:dk1>
        <a:srgbClr val="505050"/>
      </a:dk1>
      <a:lt1>
        <a:srgbClr val="FFFFFF"/>
      </a:lt1>
      <a:dk2>
        <a:srgbClr val="002050"/>
      </a:dk2>
      <a:lt2>
        <a:srgbClr val="00BCF2"/>
      </a:lt2>
      <a:accent1>
        <a:srgbClr val="008272"/>
      </a:accent1>
      <a:accent2>
        <a:srgbClr val="0078D7"/>
      </a:accent2>
      <a:accent3>
        <a:srgbClr val="5C2D91"/>
      </a:accent3>
      <a:accent4>
        <a:srgbClr val="107C10"/>
      </a:accent4>
      <a:accent5>
        <a:srgbClr val="B4009E"/>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 Business_BLUE_1" id="{5F55DDFD-517B-456E-9DA0-1901618FBA38}" vid="{1CEFCF73-EB2A-45D7-B34D-3D83F94B6F23}"/>
    </a:ext>
  </a:extLst>
</a:theme>
</file>

<file path=ppt/theme/theme22.xml><?xml version="1.0" encoding="utf-8"?>
<a:theme xmlns:a="http://schemas.openxmlformats.org/drawingml/2006/main" name="2_WHITE TEMPLATE">
  <a:themeElements>
    <a:clrScheme name="Custom 6">
      <a:dk1>
        <a:srgbClr val="505050"/>
      </a:dk1>
      <a:lt1>
        <a:srgbClr val="FFFFFF"/>
      </a:lt1>
      <a:dk2>
        <a:srgbClr val="002050"/>
      </a:dk2>
      <a:lt2>
        <a:srgbClr val="00BCF2"/>
      </a:lt2>
      <a:accent1>
        <a:srgbClr val="008272"/>
      </a:accent1>
      <a:accent2>
        <a:srgbClr val="0078D7"/>
      </a:accent2>
      <a:accent3>
        <a:srgbClr val="5C2D91"/>
      </a:accent3>
      <a:accent4>
        <a:srgbClr val="107C10"/>
      </a:accent4>
      <a:accent5>
        <a:srgbClr val="B4009E"/>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 Business_BLUE_1" id="{5F55DDFD-517B-456E-9DA0-1901618FBA38}" vid="{1CEFCF73-EB2A-45D7-B34D-3D83F94B6F23}"/>
    </a:ext>
  </a:extLst>
</a:theme>
</file>

<file path=ppt/theme/theme23.xml><?xml version="1.0" encoding="utf-8"?>
<a:theme xmlns:a="http://schemas.openxmlformats.org/drawingml/2006/main" name="3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3-30070_Windows_Server_Management_Marketing_Template_16x9">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14099" fontAlgn="base">
          <a:lnSpc>
            <a:spcPct val="90000"/>
          </a:lnSpc>
          <a:spcBef>
            <a:spcPct val="0"/>
          </a:spcBef>
          <a:spcAft>
            <a:spcPct val="0"/>
          </a:spcAft>
          <a:defRPr sz="2000" spc="-50" dirty="0" smtClean="0">
            <a:gradFill>
              <a:gsLst>
                <a:gs pos="1250">
                  <a:schemeClr val="bg1"/>
                </a:gs>
                <a:gs pos="10417">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ystem_Center_Marketing_Template_16x9.potx" id="{8F58127B-2DBD-4C1F-8F0E-1EA11AC3964C}" vid="{CBA365C4-D445-4E81-88F3-CDACCF814059}"/>
    </a:ext>
  </a:extLst>
</a:theme>
</file>

<file path=ppt/theme/theme4.xml><?xml version="1.0" encoding="utf-8"?>
<a:theme xmlns:a="http://schemas.openxmlformats.org/drawingml/2006/main" name="MSVID_White_Blue_Accent_16x9_2013_06">
  <a:themeElements>
    <a:clrScheme name="MS Colors">
      <a:dk1>
        <a:srgbClr val="505050"/>
      </a:dk1>
      <a:lt1>
        <a:srgbClr val="FFFFFF"/>
      </a:lt1>
      <a:dk2>
        <a:srgbClr val="0072C6"/>
      </a:dk2>
      <a:lt2>
        <a:srgbClr val="00BCF2"/>
      </a:lt2>
      <a:accent1>
        <a:srgbClr val="00187B"/>
      </a:accent1>
      <a:accent2>
        <a:srgbClr val="68217A"/>
      </a:accent2>
      <a:accent3>
        <a:srgbClr val="0072C6"/>
      </a:accent3>
      <a:accent4>
        <a:srgbClr val="7FBA00"/>
      </a:accent4>
      <a:accent5>
        <a:srgbClr val="002050"/>
      </a:accent5>
      <a:accent6>
        <a:srgbClr val="68217A"/>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rand_template_16-9_WHITE_Blue_accent_2013" id="{A8ECE3F3-AD13-4342-9E2D-AFBE266C6F22}" vid="{BEFFCFA6-0CD2-4880-A11C-FE23A9E8E107}"/>
    </a:ext>
  </a:extLst>
</a:theme>
</file>

<file path=ppt/theme/theme5.xml><?xml version="1.0" encoding="utf-8"?>
<a:theme xmlns:a="http://schemas.openxmlformats.org/drawingml/2006/main" name="1_Microsoft_Hosting_template_16-9_white">
  <a:themeElements>
    <a:clrScheme name="Custom 35">
      <a:dk1>
        <a:srgbClr val="505050"/>
      </a:dk1>
      <a:lt1>
        <a:srgbClr val="FFFFFF"/>
      </a:lt1>
      <a:dk2>
        <a:srgbClr val="505050"/>
      </a:dk2>
      <a:lt2>
        <a:srgbClr val="D2D2D2"/>
      </a:lt2>
      <a:accent1>
        <a:srgbClr val="0072C6"/>
      </a:accent1>
      <a:accent2>
        <a:srgbClr val="002050"/>
      </a:accent2>
      <a:accent3>
        <a:srgbClr val="00188F"/>
      </a:accent3>
      <a:accent4>
        <a:srgbClr val="4668C5"/>
      </a:accent4>
      <a:accent5>
        <a:srgbClr val="00BCF2"/>
      </a:accent5>
      <a:accent6>
        <a:srgbClr val="9B4F96"/>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1_MSVID_SMSGR_template_Light_16-9">
  <a:themeElements>
    <a:clrScheme name="SMSG Readiness v2 Light">
      <a:dk1>
        <a:srgbClr val="505050"/>
      </a:dk1>
      <a:lt1>
        <a:srgbClr val="FFFFFF"/>
      </a:lt1>
      <a:dk2>
        <a:srgbClr val="002050"/>
      </a:dk2>
      <a:lt2>
        <a:srgbClr val="D2D2D2"/>
      </a:lt2>
      <a:accent1>
        <a:srgbClr val="002050"/>
      </a:accent1>
      <a:accent2>
        <a:srgbClr val="00B294"/>
      </a:accent2>
      <a:accent3>
        <a:srgbClr val="00BCF2"/>
      </a:accent3>
      <a:accent4>
        <a:srgbClr val="FF8C00"/>
      </a:accent4>
      <a:accent5>
        <a:srgbClr val="BAD80A"/>
      </a:accent5>
      <a:accent6>
        <a:srgbClr val="EC008C"/>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custClrLst>
    <a:custClr name="Dark Cyan">
      <a:srgbClr val="0072C6"/>
    </a:custClr>
    <a:custClr name="Dark Teal">
      <a:srgbClr val="008272"/>
    </a:custClr>
    <a:custClr name="Dark Green">
      <a:srgbClr val="007233"/>
    </a:custClr>
    <a:custClr name="Dark Yellow">
      <a:srgbClr val="FCD116"/>
    </a:custClr>
    <a:custClr name="Dark Red">
      <a:srgbClr val="BA141A"/>
    </a:custClr>
    <a:custClr name="Dark Pink">
      <a:srgbClr val="B4009E"/>
    </a:custClr>
    <a:custClr name="Dark Violet">
      <a:srgbClr val="442359"/>
    </a:custClr>
    <a:custClr name="Dk Lime">
      <a:srgbClr val="7FBA00"/>
    </a:custClr>
    <a:custClr name="Dk Orange">
      <a:srgbClr val="EB3C00"/>
    </a:custClr>
    <a:custClr name="Med Green">
      <a:srgbClr val="009E49"/>
    </a:custClr>
    <a:custClr name="Med Yellow">
      <a:srgbClr val="0FF100"/>
    </a:custClr>
    <a:custClr name="Med Red">
      <a:srgbClr val="E81123"/>
    </a:custClr>
    <a:custClr name="Med Blue">
      <a:srgbClr val="4668C5"/>
    </a:custClr>
    <a:custClr name="Med Violet">
      <a:srgbClr val="68217A"/>
    </a:custClr>
    <a:custClr name="Lt Blue">
      <a:srgbClr val="4668C5"/>
    </a:custClr>
    <a:custClr name="Lt Cyan">
      <a:srgbClr val="6DC2E9"/>
    </a:custClr>
    <a:custClr name="Lt Teal">
      <a:srgbClr val="00D8CC"/>
    </a:custClr>
    <a:custClr name="Lt Green">
      <a:srgbClr val="55D455"/>
    </a:custClr>
    <a:custClr name="Lt Yellow Green">
      <a:srgbClr val="E2E584"/>
    </a:custClr>
    <a:custClr name="Lt Yellow">
      <a:srgbClr val="FFFC9E"/>
    </a:custClr>
    <a:custClr name="Lt Orange">
      <a:srgbClr val="FF8900"/>
    </a:custClr>
    <a:custClr name="Brick">
      <a:srgbClr val="DD5900"/>
    </a:custClr>
    <a:custClr name="Lt Pink">
      <a:srgbClr val="F472D0"/>
    </a:custClr>
    <a:custClr name="Lt Violet">
      <a:srgbClr val="9B4F96"/>
    </a:custClr>
  </a:custClrLst>
</a:theme>
</file>

<file path=ppt/theme/theme7.xml><?xml version="1.0" encoding="utf-8"?>
<a:theme xmlns:a="http://schemas.openxmlformats.org/drawingml/2006/main" name="2_MSVID_SMSGR_template_Light_16-9">
  <a:themeElements>
    <a:clrScheme name="SMSG Readiness v2 Light">
      <a:dk1>
        <a:srgbClr val="505050"/>
      </a:dk1>
      <a:lt1>
        <a:srgbClr val="FFFFFF"/>
      </a:lt1>
      <a:dk2>
        <a:srgbClr val="002050"/>
      </a:dk2>
      <a:lt2>
        <a:srgbClr val="D2D2D2"/>
      </a:lt2>
      <a:accent1>
        <a:srgbClr val="002050"/>
      </a:accent1>
      <a:accent2>
        <a:srgbClr val="00B294"/>
      </a:accent2>
      <a:accent3>
        <a:srgbClr val="00BCF2"/>
      </a:accent3>
      <a:accent4>
        <a:srgbClr val="FF8C00"/>
      </a:accent4>
      <a:accent5>
        <a:srgbClr val="BAD80A"/>
      </a:accent5>
      <a:accent6>
        <a:srgbClr val="EC008C"/>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custClrLst>
    <a:custClr name="Dark Cyan">
      <a:srgbClr val="0072C6"/>
    </a:custClr>
    <a:custClr name="Dark Teal">
      <a:srgbClr val="008272"/>
    </a:custClr>
    <a:custClr name="Dark Green">
      <a:srgbClr val="007233"/>
    </a:custClr>
    <a:custClr name="Dark Yellow">
      <a:srgbClr val="FCD116"/>
    </a:custClr>
    <a:custClr name="Dark Red">
      <a:srgbClr val="BA141A"/>
    </a:custClr>
    <a:custClr name="Dark Pink">
      <a:srgbClr val="B4009E"/>
    </a:custClr>
    <a:custClr name="Dark Violet">
      <a:srgbClr val="442359"/>
    </a:custClr>
    <a:custClr name="Dk Lime">
      <a:srgbClr val="7FBA00"/>
    </a:custClr>
    <a:custClr name="Dk Orange">
      <a:srgbClr val="EB3C00"/>
    </a:custClr>
    <a:custClr name="Med Green">
      <a:srgbClr val="009E49"/>
    </a:custClr>
    <a:custClr name="Med Yellow">
      <a:srgbClr val="0FF100"/>
    </a:custClr>
    <a:custClr name="Med Red">
      <a:srgbClr val="E81123"/>
    </a:custClr>
    <a:custClr name="Med Blue">
      <a:srgbClr val="4668C5"/>
    </a:custClr>
    <a:custClr name="Med Violet">
      <a:srgbClr val="68217A"/>
    </a:custClr>
    <a:custClr name="Lt Blue">
      <a:srgbClr val="4668C5"/>
    </a:custClr>
    <a:custClr name="Lt Cyan">
      <a:srgbClr val="6DC2E9"/>
    </a:custClr>
    <a:custClr name="Lt Teal">
      <a:srgbClr val="00D8CC"/>
    </a:custClr>
    <a:custClr name="Lt Green">
      <a:srgbClr val="55D455"/>
    </a:custClr>
    <a:custClr name="Lt Yellow Green">
      <a:srgbClr val="E2E584"/>
    </a:custClr>
    <a:custClr name="Lt Yellow">
      <a:srgbClr val="FFFC9E"/>
    </a:custClr>
    <a:custClr name="Lt Orange">
      <a:srgbClr val="FF8900"/>
    </a:custClr>
    <a:custClr name="Brick">
      <a:srgbClr val="DD5900"/>
    </a:custClr>
    <a:custClr name="Lt Pink">
      <a:srgbClr val="F472D0"/>
    </a:custClr>
    <a:custClr name="Lt Violet">
      <a:srgbClr val="9B4F96"/>
    </a:custClr>
  </a:custClrLst>
</a:theme>
</file>

<file path=ppt/theme/theme8.xml><?xml version="1.0" encoding="utf-8"?>
<a:theme xmlns:a="http://schemas.openxmlformats.org/drawingml/2006/main" name="10_WHITE TEMPLATE">
  <a:themeElements>
    <a:clrScheme name="Microsoft IT|ISRM">
      <a:dk1>
        <a:srgbClr val="1E1E1E"/>
      </a:dk1>
      <a:lt1>
        <a:sysClr val="window" lastClr="FFFFFF"/>
      </a:lt1>
      <a:dk2>
        <a:srgbClr val="1E1E1E"/>
      </a:dk2>
      <a:lt2>
        <a:srgbClr val="FFFFFF"/>
      </a:lt2>
      <a:accent1>
        <a:srgbClr val="0E715F"/>
      </a:accent1>
      <a:accent2>
        <a:srgbClr val="0072C6"/>
      </a:accent2>
      <a:accent3>
        <a:srgbClr val="00B294"/>
      </a:accent3>
      <a:accent4>
        <a:srgbClr val="009E49"/>
      </a:accent4>
      <a:accent5>
        <a:srgbClr val="BAD80A"/>
      </a:accent5>
      <a:accent6>
        <a:srgbClr val="00188F"/>
      </a:accent6>
      <a:hlink>
        <a:srgbClr val="00188F"/>
      </a:hlink>
      <a:folHlink>
        <a:srgbClr val="800080"/>
      </a:folHlink>
    </a:clrScheme>
    <a:fontScheme name="ISRM_Type">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_Template_16-9_WHITE_v02.potx" id="{0364EACE-C4BD-4370-B675-A86EA76EC9FD}" vid="{7A2D7447-B3FC-4D66-A41A-0AC368EB8E4C}"/>
    </a:ext>
  </a:extLst>
</a:theme>
</file>

<file path=ppt/theme/theme9.xml><?xml version="1.0" encoding="utf-8"?>
<a:theme xmlns:a="http://schemas.openxmlformats.org/drawingml/2006/main" name="2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Coowner xmlns="230e9df3-be65-4c73-a93b-d1236ebd677e">
      <UserInfo xmlns="230e9df3-be65-4c73-a93b-d1236ebd677e">
        <DisplayName xmlns="230e9df3-be65-4c73-a93b-d1236ebd677e"/>
        <AccountId xmlns="230e9df3-be65-4c73-a93b-d1236ebd677e" xsi:nil="true"/>
        <AccountType xmlns="230e9df3-be65-4c73-a93b-d1236ebd677e"/>
      </UserInfo>
    </Coowner>
    <ParentID1 xmlns="230e9df3-be65-4c73-a93b-d1236ebd677e">G01KC-1-29663</ParentID1>
    <Owner xmlns="230e9df3-be65-4c73-a93b-d1236ebd677e">
      <UserInfo xmlns="230e9df3-be65-4c73-a93b-d1236ebd677e">
        <DisplayName xmlns="230e9df3-be65-4c73-a93b-d1236ebd677e"/>
        <AccountId xmlns="230e9df3-be65-4c73-a93b-d1236ebd677e" xsi:nil="true"/>
        <AccountType xmlns="230e9df3-be65-4c73-a93b-d1236ebd677e"/>
      </UserInfo>
    </Owner>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_dlc_DocId xmlns="230e9df3-be65-4c73-a93b-d1236ebd677e">G01KC-99682991-29670</_dlc_DocId>
    <TaxCatchAll xmlns="230e9df3-be65-4c73-a93b-d1236ebd677e">
      <Value>5</Value>
    </TaxCatchAll>
    <FolderExtensions xmlns="230e9df3-be65-4c73-a93b-d1236ebd677e" xsi:nil="true"/>
    <_dlc_DocIdUrl xmlns="230e9df3-be65-4c73-a93b-d1236ebd677e">
      <Url>https://microsoft.sharepoint.com/sites/Infopedia_G01KC/_layouts/15/DocIdRedir.aspx?ID=G01KC-99682991-29670</Url>
      <Description>G01KC-99682991-29670</Description>
    </_dlc_DocIdUrl>
    <DocumentDescription xmlns="230e9df3-be65-4c73-a93b-d1236ebd677e" xsi:nil="true"/>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hd9637eefc984b85b6097c6374e15725>
    <k20e0dfa74bf4e44818db03027b0ccd8 xmlns="230e9df3-be65-4c73-a93b-d1236ebd677e">
      <Terms xmlns="http://schemas.microsoft.com/office/infopath/2007/PartnerControls"/>
    </k20e0dfa74bf4e44818db03027b0ccd8>
    <PublishDate xmlns="230E9DF3-BE65-4C73-A93B-D1236EBD677E" xsi:nil="true"/>
    <GenericHTML1 xmlns="230e9df3-be65-4c73-a93b-d1236ebd677e" xsi:nil="true"/>
    <k21a64daf20d4502b2796a1c6b8ce6c8 xmlns="230e9df3-be65-4c73-a93b-d1236ebd677e">
      <Terms xmlns="http://schemas.microsoft.com/office/infopath/2007/PartnerControls"/>
    </k21a64daf20d4502b2796a1c6b8ce6c8>
    <l3c3ea61849e4288a8acc49bb5388e8c xmlns="230e9df3-be65-4c73-a93b-d1236ebd677e">
      <Terms xmlns="http://schemas.microsoft.com/office/infopath/2007/PartnerControls"/>
    </l3c3ea61849e4288a8acc49bb5388e8c>
    <Blog_x0020_Name xmlns="230e9df3-be65-4c73-a93b-d1236ebd677e" xsi:nil="true"/>
    <eb54ac91059940029a3cc8a4ff5af673 xmlns="230e9df3-be65-4c73-a93b-d1236ebd677e">
      <Terms xmlns="http://schemas.microsoft.com/office/infopath/2007/PartnerControls"/>
    </eb54ac91059940029a3cc8a4ff5af673>
    <PublishingPageContent xmlns="http://schemas.microsoft.com/sharepoint/v3" xsi:nil="true"/>
    <ContentID xmlns="230e9df3-be65-4c73-a93b-d1236ebd677e" xsi:nil="true"/>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i0d941ee1e744ffea7aeee9924c91cbb>
    <PublishingExpirationDate xmlns="http://schemas.microsoft.com/sharepoint/v3" xsi:nil="true"/>
    <ga0c0bf70a6644469c61b3efa7025301 xmlns="230e9df3-be65-4c73-a93b-d1236ebd677e">
      <Terms xmlns="http://schemas.microsoft.com/office/infopath/2007/PartnerControls"/>
    </ga0c0bf70a6644469c61b3efa7025301>
    <RoutingRuleDescription xmlns="http://schemas.microsoft.com/sharepoint/v3"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mb88723863e1404388ba3733387d48df xmlns="230e9df3-be65-4c73-a93b-d1236ebd677e">
      <Terms xmlns="http://schemas.microsoft.com/office/infopath/2007/PartnerControls"/>
    </mb88723863e1404388ba3733387d48df>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m6c7b4717b6346e6a075a59dd47eac69>
  </documentManagement>
</p:properties>
</file>

<file path=customXml/item4.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12" ma:contentTypeDescription="" ma:contentTypeScope="" ma:versionID="412840fb681e48367f933b2255a2577c">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af0ae2d3c7893f11636b5bb9de08c4ea"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minOccurs="0"/>
                <xsd:element ref="ns2:Owner" minOccurs="0"/>
                <xsd:element ref="ns3:PublishDate" minOccurs="0"/>
                <xsd:element ref="ns1:PublishingPageContent" minOccurs="0"/>
                <xsd:element ref="ns2:Thumbnail1" minOccurs="0"/>
                <xsd:element ref="ns1:PublishingExpirationDate" minOccurs="0"/>
                <xsd:element ref="ns3:ApplyWorkflowRules" minOccurs="0"/>
                <xsd:element ref="ns2:ContentID" minOccurs="0"/>
                <xsd:element ref="ns2:Blog_x0020_Name" minOccurs="0"/>
                <xsd:element ref="ns2:Coowner" minOccurs="0"/>
                <xsd:element ref="ns1:RatingCount" minOccurs="0"/>
                <xsd:element ref="ns2:FolderExtensions" minOccurs="0"/>
                <xsd:element ref="ns2:ParentID1" minOccurs="0"/>
                <xsd:element ref="ns2:GenericText2" minOccurs="0"/>
                <xsd:element ref="ns2:GenericHTML1" minOccurs="0"/>
                <xsd:element ref="ns1:AverageRating"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1:RoutingRuleDescription"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8"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PublishingExpirationDate" ma:index="1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atingCount" ma:index="31" nillable="true" ma:displayName="Number of Ratings" ma:decimals="0" ma:description="Number of ratings submitted" ma:internalName="RatingCount" ma:readOnly="true">
      <xsd:simpleType>
        <xsd:restriction base="dms:Number"/>
      </xsd:simpleType>
    </xsd:element>
    <xsd:element name="AverageRating" ma:index="38" nillable="true" ma:displayName="Rating (0-5)" ma:decimals="2" ma:description="Average value of all the ratings that have been submitted" ma:internalName="AverageRating" ma:readOnly="true">
      <xsd:simpleType>
        <xsd:restriction base="dms:Number"/>
      </xsd:simpleType>
    </xsd:element>
    <xsd:element name="RoutingRuleDescription" ma:index="67" nillable="true" ma:displayName="Description" ma:description="" ma:hidden="true" ma:internalName="RoutingRuleDescription" ma:readOnly="false">
      <xsd:simpleType>
        <xsd:restriction base="dms:Text">
          <xsd:maxLength value="255"/>
        </xsd:restrictio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humbnail1" ma:index="9"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5" nillable="true" ma:displayName="ContentID" ma:indexed="true" ma:internalName="ContentID" ma:readOnly="false">
      <xsd:simpleType>
        <xsd:restriction base="dms:Text">
          <xsd:maxLength value="255"/>
        </xsd:restriction>
      </xsd:simpleType>
    </xsd:element>
    <xsd:element name="Blog_x0020_Name" ma:index="16" nillable="true" ma:displayName="Blog Name" ma:description="Title of an Infopedia Blog" ma:internalName="Blog_x0020_Name">
      <xsd:simpleType>
        <xsd:restriction base="dms:Text">
          <xsd:maxLength value="255"/>
        </xsd:restriction>
      </xsd:simpleType>
    </xsd:element>
    <xsd:element name="Coowner" ma:index="22"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olderExtensions" ma:index="34" nillable="true" ma:displayName="Folder Extensions" ma:description="On-DocSet sub folder to support inactive documents views." ma:internalName="FolderExtensions">
      <xsd:simpleType>
        <xsd:restriction base="dms:Unknown"/>
      </xsd:simpleType>
    </xsd:element>
    <xsd:element name="ParentID1" ma:index="35"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4" nillable="true" ma:displayName="PublishDate" ma:description="Used in Blog Posts, this date is used to specify the Blog Article Date." ma:format="DateOnly" ma:internalName="PublishDate">
      <xsd:simpleType>
        <xsd:restriction base="dms:DateTime"/>
      </xsd:simpleType>
    </xsd:element>
    <xsd:element name="ApplyWorkflowRules" ma:index="14"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5E83973-B514-44ED-B143-59E4D7B959A8}">
  <ds:schemaRefs>
    <ds:schemaRef ds:uri="http://schemas.microsoft.com/sharepoint/v3/contenttype/forms"/>
  </ds:schemaRefs>
</ds:datastoreItem>
</file>

<file path=customXml/itemProps2.xml><?xml version="1.0" encoding="utf-8"?>
<ds:datastoreItem xmlns:ds="http://schemas.openxmlformats.org/officeDocument/2006/customXml" ds:itemID="{8DA7CBA4-C1D5-407D-9A19-5D7A446BC0AD}">
  <ds:schemaRefs>
    <ds:schemaRef ds:uri="http://schemas.microsoft.com/sharepoint/events"/>
  </ds:schemaRefs>
</ds:datastoreItem>
</file>

<file path=customXml/itemProps3.xml><?xml version="1.0" encoding="utf-8"?>
<ds:datastoreItem xmlns:ds="http://schemas.openxmlformats.org/officeDocument/2006/customXml" ds:itemID="{23F311A8-2CD8-4346-9929-8F5524E2F13E}">
  <ds:schemaRefs>
    <ds:schemaRef ds:uri="http://schemas.openxmlformats.org/package/2006/metadata/core-properties"/>
    <ds:schemaRef ds:uri="http://schemas.microsoft.com/sharepoint/v3"/>
    <ds:schemaRef ds:uri="http://purl.org/dc/terms/"/>
    <ds:schemaRef ds:uri="http://schemas.microsoft.com/office/2006/documentManagement/types"/>
    <ds:schemaRef ds:uri="http://purl.org/dc/dcmitype/"/>
    <ds:schemaRef ds:uri="230E9DF3-BE65-4C73-A93B-D1236EBD677E"/>
    <ds:schemaRef ds:uri="230e9df3-be65-4c73-a93b-d1236ebd677e"/>
    <ds:schemaRef ds:uri="http://schemas.microsoft.com/office/infopath/2007/PartnerControls"/>
    <ds:schemaRef ds:uri="http://www.w3.org/XML/1998/namespace"/>
    <ds:schemaRef ds:uri="b3bc04a5-d503-43b1-b98c-a8cf663329d9"/>
    <ds:schemaRef ds:uri="http://schemas.microsoft.com/office/2006/metadata/properties"/>
    <ds:schemaRef ds:uri="http://purl.org/dc/elements/1.1/"/>
  </ds:schemaRefs>
</ds:datastoreItem>
</file>

<file path=customXml/itemProps4.xml><?xml version="1.0" encoding="utf-8"?>
<ds:datastoreItem xmlns:ds="http://schemas.openxmlformats.org/officeDocument/2006/customXml" ds:itemID="{5F76509F-1145-4741-886F-1FB77C15B0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2148</TotalTime>
  <Words>10964</Words>
  <Application>Microsoft Office PowerPoint</Application>
  <PresentationFormat>Widescreen</PresentationFormat>
  <Paragraphs>1131</Paragraphs>
  <Slides>51</Slides>
  <Notes>50</Notes>
  <HiddenSlides>14</HiddenSlides>
  <MMClips>1</MMClips>
  <ScaleCrop>false</ScaleCrop>
  <HeadingPairs>
    <vt:vector size="8" baseType="variant">
      <vt:variant>
        <vt:lpstr>Fonts Used</vt:lpstr>
      </vt:variant>
      <vt:variant>
        <vt:i4>11</vt:i4>
      </vt:variant>
      <vt:variant>
        <vt:lpstr>Theme</vt:lpstr>
      </vt:variant>
      <vt:variant>
        <vt:i4>23</vt:i4>
      </vt:variant>
      <vt:variant>
        <vt:lpstr>Embedded OLE Servers</vt:lpstr>
      </vt:variant>
      <vt:variant>
        <vt:i4>1</vt:i4>
      </vt:variant>
      <vt:variant>
        <vt:lpstr>Slide Titles</vt:lpstr>
      </vt:variant>
      <vt:variant>
        <vt:i4>51</vt:i4>
      </vt:variant>
    </vt:vector>
  </HeadingPairs>
  <TitlesOfParts>
    <vt:vector size="86" baseType="lpstr">
      <vt:lpstr>&amp;quot</vt:lpstr>
      <vt:lpstr>Arial</vt:lpstr>
      <vt:lpstr>Calibri</vt:lpstr>
      <vt:lpstr>Calibri Light</vt:lpstr>
      <vt:lpstr>Gill Sans</vt:lpstr>
      <vt:lpstr>Segoe UI</vt:lpstr>
      <vt:lpstr>Segoe UI Black</vt:lpstr>
      <vt:lpstr>Segoe UI Light</vt:lpstr>
      <vt:lpstr>Segoe UI Semibold</vt:lpstr>
      <vt:lpstr>Segoe UI Semilight</vt:lpstr>
      <vt:lpstr>Wingdings</vt:lpstr>
      <vt:lpstr>Office Theme</vt:lpstr>
      <vt:lpstr>MCS Social_story_v1_18Feb15_DV</vt:lpstr>
      <vt:lpstr>2_3-30070_Windows_Server_Management_Marketing_Template_16x9</vt:lpstr>
      <vt:lpstr>MSVID_White_Blue_Accent_16x9_2013_06</vt:lpstr>
      <vt:lpstr>1_Microsoft_Hosting_template_16-9_white</vt:lpstr>
      <vt:lpstr>1_MSVID_SMSGR_template_Light_16-9</vt:lpstr>
      <vt:lpstr>2_MSVID_SMSGR_template_Light_16-9</vt:lpstr>
      <vt:lpstr>10_WHITE TEMPLATE</vt:lpstr>
      <vt:lpstr>2_LIGHT COLOR TEMPLATE</vt:lpstr>
      <vt:lpstr>2_MCS Social_story_v1_18Feb15_DV</vt:lpstr>
      <vt:lpstr>1_3CMG_MarketResearch_template_White_16-9_internalUse</vt:lpstr>
      <vt:lpstr>5-30504_S4_Breakout_Template_WHT</vt:lpstr>
      <vt:lpstr>3_3-50094_Microsoft CISO Summit 2017 Template</vt:lpstr>
      <vt:lpstr>EPG_2015_LIGHT_TEMPLATE</vt:lpstr>
      <vt:lpstr>2_3-50094_Microsoft CISO Summit 2017 Template</vt:lpstr>
      <vt:lpstr>1_WHITE TEMPLATE</vt:lpstr>
      <vt:lpstr>Accent Color Transition Slides</vt:lpstr>
      <vt:lpstr>1_5-50002_Ignite_Breakout_Template</vt:lpstr>
      <vt:lpstr>&gt;&gt;FY15 Enterprise identity theme</vt:lpstr>
      <vt:lpstr>ExecSummary</vt:lpstr>
      <vt:lpstr>WHITE TEMPLATE</vt:lpstr>
      <vt:lpstr>2_WHITE TEMPLATE</vt:lpstr>
      <vt:lpstr>3_WHITE TEMPLATE</vt:lpstr>
      <vt:lpstr>think-cell Slide</vt:lpstr>
      <vt:lpstr>Microsoft CISO Workshop  2 – Security Management </vt:lpstr>
      <vt:lpstr>Microsoft CISO workshop</vt:lpstr>
      <vt:lpstr>Overall Principles + Security Management Strategy</vt:lpstr>
      <vt:lpstr>Into a Mirror Darkly The nature of attacker “return” varies by motivation</vt:lpstr>
      <vt:lpstr>Disrupt Attacker ROI Prioritize investments to maximize impact</vt:lpstr>
      <vt:lpstr>Ruin Their ROI Changing the economics of cybersecurity</vt:lpstr>
      <vt:lpstr>Rapidly Raising Attacker Cost</vt:lpstr>
      <vt:lpstr>Cost of Attack Examples</vt:lpstr>
      <vt:lpstr>The New Imperative</vt:lpstr>
      <vt:lpstr>Designing for Failure – The Mindshift</vt:lpstr>
      <vt:lpstr>Cloud Security is a partnership</vt:lpstr>
      <vt:lpstr>Security Advantages of Cloud Era</vt:lpstr>
      <vt:lpstr>Imperatives and Opportunities</vt:lpstr>
      <vt:lpstr>Information security is in transformation</vt:lpstr>
      <vt:lpstr>Imperatives and opportunity to reimagine security</vt:lpstr>
      <vt:lpstr>SECURITY MANAGEMENT IMPERATIVES </vt:lpstr>
      <vt:lpstr>Top Security Management Use Cases VISIBILITY – CONTROL – GUIDANCE</vt:lpstr>
      <vt:lpstr>PowerPoint Presentation</vt:lpstr>
      <vt:lpstr>Evolution of Visibility and Policy Enforcement</vt:lpstr>
      <vt:lpstr>Evolution of Visibility and Policy Enforcement</vt:lpstr>
      <vt:lpstr>Evolution of IT and Security Management</vt:lpstr>
      <vt:lpstr>PowerPoint Presentation</vt:lpstr>
      <vt:lpstr>Vulnerability Management Investments Hitting refresh on traditional approaches </vt:lpstr>
      <vt:lpstr>Platform security approach Reducing your risk from software vulnerabilities</vt:lpstr>
      <vt:lpstr>Increase difficulty and cost to exploit</vt:lpstr>
      <vt:lpstr>Microsoft Secure Score</vt:lpstr>
      <vt:lpstr>Identify and remediate vulnerabilities quickly</vt:lpstr>
      <vt:lpstr>Discovery and risk assessment</vt:lpstr>
      <vt:lpstr>Discovery and risk assessment</vt:lpstr>
      <vt:lpstr>Security Transformation Consider a program of change including strategy, planning, execution, and governance </vt:lpstr>
      <vt:lpstr>Questions?</vt:lpstr>
      <vt:lpstr>PowerPoint Presentation</vt:lpstr>
      <vt:lpstr>References</vt:lpstr>
      <vt:lpstr>Common attack steps and mitigations</vt:lpstr>
      <vt:lpstr>PowerPoint Presentation</vt:lpstr>
      <vt:lpstr>Integrating with your SIEM Two different approaches to connect to your existing SIEM tool and processes</vt:lpstr>
      <vt:lpstr>VISIBILITY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CISO Workshop  2 – Security Management </dc:title>
  <cp:lastModifiedBy>Robert Mazzoli</cp:lastModifiedBy>
  <cp:revision>1</cp:revision>
  <dcterms:modified xsi:type="dcterms:W3CDTF">2019-03-26T15:08:07Z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policyId">
    <vt:lpwstr/>
  </property>
  <property fmtid="{D5CDD505-2E9C-101B-9397-08002B2CF9AE}" pid="3" name="ContentTypeId">
    <vt:lpwstr>0x0101000E4CB7077FEE4FF7AE86D4A500EEC780030016C849C62B10EB41ACA8C7EEDEF40BB20099ECF64382448D48A56095091C66B1A9</vt:lpwstr>
  </property>
  <property fmtid="{D5CDD505-2E9C-101B-9397-08002B2CF9AE}" pid="4" name="ItemRetentionFormula">
    <vt:lpwstr/>
  </property>
  <property fmtid="{D5CDD505-2E9C-101B-9397-08002B2CF9AE}" pid="5" name="_dlc_DocIdItemGuid">
    <vt:lpwstr>00f0eccc-3403-4f19-94cd-d3526464be9b</vt:lpwstr>
  </property>
  <property fmtid="{D5CDD505-2E9C-101B-9397-08002B2CF9AE}" pid="6" name="TaxKeyword">
    <vt:lpwstr/>
  </property>
  <property fmtid="{D5CDD505-2E9C-101B-9397-08002B2CF9AE}" pid="7" name="Confidentiality">
    <vt:lpwstr>5;#Microsoft confidential|461efa83-0283-486a-a8d5-943328f3693f</vt:lpwstr>
  </property>
  <property fmtid="{D5CDD505-2E9C-101B-9397-08002B2CF9AE}" pid="8" name="Region">
    <vt:lpwstr/>
  </property>
  <property fmtid="{D5CDD505-2E9C-101B-9397-08002B2CF9AE}" pid="9" name="ItemType">
    <vt:lpwstr/>
  </property>
  <property fmtid="{D5CDD505-2E9C-101B-9397-08002B2CF9AE}" pid="10" name="Industries">
    <vt:lpwstr/>
  </property>
  <property fmtid="{D5CDD505-2E9C-101B-9397-08002B2CF9AE}" pid="11" name="Roles">
    <vt:lpwstr/>
  </property>
  <property fmtid="{D5CDD505-2E9C-101B-9397-08002B2CF9AE}" pid="12" name="Competitors">
    <vt:lpwstr/>
  </property>
  <property fmtid="{D5CDD505-2E9C-101B-9397-08002B2CF9AE}" pid="13" name="ExperienceContentType">
    <vt:lpwstr/>
  </property>
  <property fmtid="{D5CDD505-2E9C-101B-9397-08002B2CF9AE}" pid="14" name="SMSGDomain">
    <vt:lpwstr/>
  </property>
  <property fmtid="{D5CDD505-2E9C-101B-9397-08002B2CF9AE}" pid="15" name="BusinessArchitecture">
    <vt:lpwstr/>
  </property>
  <property fmtid="{D5CDD505-2E9C-101B-9397-08002B2CF9AE}" pid="16" name="Products">
    <vt:lpwstr/>
  </property>
  <property fmtid="{D5CDD505-2E9C-101B-9397-08002B2CF9AE}" pid="17" name="EnterpriseDomainTags">
    <vt:lpwstr/>
  </property>
  <property fmtid="{D5CDD505-2E9C-101B-9397-08002B2CF9AE}" pid="18" name="ActivitiesAndPrograms">
    <vt:lpwstr/>
  </property>
  <property fmtid="{D5CDD505-2E9C-101B-9397-08002B2CF9AE}" pid="19" name="Partners">
    <vt:lpwstr/>
  </property>
  <property fmtid="{D5CDD505-2E9C-101B-9397-08002B2CF9AE}" pid="20" name="Segments">
    <vt:lpwstr/>
  </property>
  <property fmtid="{D5CDD505-2E9C-101B-9397-08002B2CF9AE}" pid="21" name="Topics">
    <vt:lpwstr/>
  </property>
  <property fmtid="{D5CDD505-2E9C-101B-9397-08002B2CF9AE}" pid="22" name="Groups">
    <vt:lpwstr/>
  </property>
  <property fmtid="{D5CDD505-2E9C-101B-9397-08002B2CF9AE}" pid="23" name="Languages">
    <vt:lpwstr/>
  </property>
  <property fmtid="{D5CDD505-2E9C-101B-9397-08002B2CF9AE}" pid="24" name="TechnicalLevel">
    <vt:lpwstr/>
  </property>
  <property fmtid="{D5CDD505-2E9C-101B-9397-08002B2CF9AE}" pid="25" name="Audiences">
    <vt:lpwstr/>
  </property>
  <property fmtid="{D5CDD505-2E9C-101B-9397-08002B2CF9AE}" pid="26" name="_docset_NoMedatataSyncRequired">
    <vt:lpwstr>False</vt:lpwstr>
  </property>
  <property fmtid="{D5CDD505-2E9C-101B-9397-08002B2CF9AE}" pid="27" name="LastSharedByUser">
    <vt:lpwstr>shyamc@microsoft.com</vt:lpwstr>
  </property>
  <property fmtid="{D5CDD505-2E9C-101B-9397-08002B2CF9AE}" pid="28" name="LastSharedByTime">
    <vt:filetime>2017-07-22T22:36:54Z</vt:filetime>
  </property>
  <property fmtid="{D5CDD505-2E9C-101B-9397-08002B2CF9AE}" pid="29" name="SharedWithUsers">
    <vt:lpwstr>11053;#Vedant Kulshreshtha</vt:lpwstr>
  </property>
  <property fmtid="{D5CDD505-2E9C-101B-9397-08002B2CF9AE}" pid="30" name="MSIP_Label_f42aa342-8706-4288-bd11-ebb85995028c_Enabled">
    <vt:lpwstr>True</vt:lpwstr>
  </property>
  <property fmtid="{D5CDD505-2E9C-101B-9397-08002B2CF9AE}" pid="31" name="MSIP_Label_f42aa342-8706-4288-bd11-ebb85995028c_SiteId">
    <vt:lpwstr>72f988bf-86f1-41af-91ab-2d7cd011db47</vt:lpwstr>
  </property>
  <property fmtid="{D5CDD505-2E9C-101B-9397-08002B2CF9AE}" pid="32" name="MSIP_Label_f42aa342-8706-4288-bd11-ebb85995028c_Ref">
    <vt:lpwstr>https://api.informationprotection.azure.com/api/72f988bf-86f1-41af-91ab-2d7cd011db47</vt:lpwstr>
  </property>
  <property fmtid="{D5CDD505-2E9C-101B-9397-08002B2CF9AE}" pid="33" name="MSIP_Label_f42aa342-8706-4288-bd11-ebb85995028c_Owner">
    <vt:lpwstr>mas@microsoft.com</vt:lpwstr>
  </property>
  <property fmtid="{D5CDD505-2E9C-101B-9397-08002B2CF9AE}" pid="34" name="MSIP_Label_f42aa342-8706-4288-bd11-ebb85995028c_SetDate">
    <vt:lpwstr>2017-09-17T14:28:48.0170805-04:00</vt:lpwstr>
  </property>
  <property fmtid="{D5CDD505-2E9C-101B-9397-08002B2CF9AE}" pid="35" name="MSIP_Label_f42aa342-8706-4288-bd11-ebb85995028c_Name">
    <vt:lpwstr>General</vt:lpwstr>
  </property>
  <property fmtid="{D5CDD505-2E9C-101B-9397-08002B2CF9AE}" pid="36" name="MSIP_Label_f42aa342-8706-4288-bd11-ebb85995028c_Application">
    <vt:lpwstr>Microsoft Azure Information Protection</vt:lpwstr>
  </property>
  <property fmtid="{D5CDD505-2E9C-101B-9397-08002B2CF9AE}" pid="37" name="MSIP_Label_f42aa342-8706-4288-bd11-ebb85995028c_Extended_MSFT_Method">
    <vt:lpwstr>Automatic</vt:lpwstr>
  </property>
  <property fmtid="{D5CDD505-2E9C-101B-9397-08002B2CF9AE}" pid="38" name="Sensitivity">
    <vt:lpwstr>General</vt:lpwstr>
  </property>
</Properties>
</file>